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0" Type="http://schemas.openxmlformats.org/officeDocument/2006/relationships/slide" Target="slides/slide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cc61eaa51c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 name="Google Shape;61;gcc61eaa51c_0_0:notes"/>
          <p:cNvSpPr txBox="1"/>
          <p:nvPr>
            <p:ph idx="1" type="body"/>
          </p:nvPr>
        </p:nvSpPr>
        <p:spPr>
          <a:xfrm>
            <a:off x="685800" y="4343400"/>
            <a:ext cx="5486400" cy="4114800"/>
          </a:xfrm>
          <a:prstGeom prst="rect">
            <a:avLst/>
          </a:prstGeom>
          <a:noFill/>
          <a:ln>
            <a:noFill/>
          </a:ln>
        </p:spPr>
        <p:txBody>
          <a:bodyPr anchorCtr="0" anchor="t" bIns="45675" lIns="91350" spcFirstLastPara="1" rIns="91350" wrap="square" tIns="45675">
            <a:noAutofit/>
          </a:bodyPr>
          <a:lstStyle/>
          <a:p>
            <a:pPr indent="0" lvl="0" marL="0" rtl="0" algn="l">
              <a:lnSpc>
                <a:spcPct val="100000"/>
              </a:lnSpc>
              <a:spcBef>
                <a:spcPts val="0"/>
              </a:spcBef>
              <a:spcAft>
                <a:spcPts val="0"/>
              </a:spcAft>
              <a:buSzPts val="1400"/>
              <a:buNone/>
            </a:pPr>
            <a:r>
              <a:t/>
            </a:r>
            <a:endParaRPr/>
          </a:p>
        </p:txBody>
      </p:sp>
      <p:sp>
        <p:nvSpPr>
          <p:cNvPr id="62" name="Google Shape;62;gcc61eaa51c_0_0:notes"/>
          <p:cNvSpPr txBox="1"/>
          <p:nvPr>
            <p:ph idx="12" type="sldNum"/>
          </p:nvPr>
        </p:nvSpPr>
        <p:spPr>
          <a:xfrm>
            <a:off x="3884613" y="8685213"/>
            <a:ext cx="2971800" cy="457200"/>
          </a:xfrm>
          <a:prstGeom prst="rect">
            <a:avLst/>
          </a:prstGeom>
          <a:noFill/>
          <a:ln>
            <a:noFill/>
          </a:ln>
        </p:spPr>
        <p:txBody>
          <a:bodyPr anchorCtr="0" anchor="b" bIns="45675" lIns="91350" spcFirstLastPara="1" rIns="91350" wrap="square" tIns="45675">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cc61eaa51c_0_6:notes"/>
          <p:cNvSpPr/>
          <p:nvPr>
            <p:ph idx="2" type="sldImg"/>
          </p:nvPr>
        </p:nvSpPr>
        <p:spPr>
          <a:xfrm>
            <a:off x="406400" y="698500"/>
            <a:ext cx="61977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 name="Google Shape;68;gcc61eaa51c_0_6:notes"/>
          <p:cNvSpPr txBox="1"/>
          <p:nvPr>
            <p:ph idx="1" type="body"/>
          </p:nvPr>
        </p:nvSpPr>
        <p:spPr>
          <a:xfrm>
            <a:off x="341881" y="4572000"/>
            <a:ext cx="6170100" cy="3886200"/>
          </a:xfrm>
          <a:prstGeom prst="rect">
            <a:avLst/>
          </a:prstGeom>
          <a:noFill/>
          <a:ln>
            <a:noFill/>
          </a:ln>
        </p:spPr>
        <p:txBody>
          <a:bodyPr anchorCtr="0" anchor="t" bIns="0" lIns="0" spcFirstLastPara="1" rIns="0" wrap="square" tIns="0">
            <a:noAutofit/>
          </a:bodyPr>
          <a:lstStyle/>
          <a:p>
            <a:pPr indent="0" lvl="0" marL="0" rtl="0" algn="l">
              <a:lnSpc>
                <a:spcPct val="95000"/>
              </a:lnSpc>
              <a:spcBef>
                <a:spcPts val="0"/>
              </a:spcBef>
              <a:spcAft>
                <a:spcPts val="0"/>
              </a:spcAft>
              <a:buClr>
                <a:schemeClr val="dk1"/>
              </a:buClr>
              <a:buSzPts val="600"/>
              <a:buFont typeface="Arial"/>
              <a:buNone/>
            </a:pPr>
            <a:r>
              <a:t/>
            </a:r>
            <a:endParaRPr/>
          </a:p>
          <a:p>
            <a:pPr indent="0" lvl="0" marL="0" rtl="0" algn="l">
              <a:lnSpc>
                <a:spcPct val="95000"/>
              </a:lnSpc>
              <a:spcBef>
                <a:spcPts val="0"/>
              </a:spcBef>
              <a:spcAft>
                <a:spcPts val="0"/>
              </a:spcAft>
              <a:buClr>
                <a:schemeClr val="dk1"/>
              </a:buClr>
              <a:buSzPts val="600"/>
              <a:buFont typeface="Arial"/>
              <a:buNone/>
            </a:pPr>
            <a:r>
              <a:t/>
            </a:r>
            <a:endParaRPr/>
          </a:p>
        </p:txBody>
      </p:sp>
      <p:sp>
        <p:nvSpPr>
          <p:cNvPr id="69" name="Google Shape;69;gcc61eaa51c_0_6:notes"/>
          <p:cNvSpPr txBox="1"/>
          <p:nvPr>
            <p:ph idx="12" type="sldNum"/>
          </p:nvPr>
        </p:nvSpPr>
        <p:spPr>
          <a:xfrm>
            <a:off x="1927225" y="8676198"/>
            <a:ext cx="2971800" cy="4572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cc61eaa51c_0_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gcc61eaa51c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cc61eaa51c_0_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4" name="Google Shape;104;gcc61eaa51c_0_40:notes"/>
          <p:cNvSpPr txBox="1"/>
          <p:nvPr>
            <p:ph idx="1" type="body"/>
          </p:nvPr>
        </p:nvSpPr>
        <p:spPr>
          <a:xfrm>
            <a:off x="685800" y="4343400"/>
            <a:ext cx="5486400" cy="4114800"/>
          </a:xfrm>
          <a:prstGeom prst="rect">
            <a:avLst/>
          </a:prstGeom>
          <a:noFill/>
          <a:ln>
            <a:noFill/>
          </a:ln>
        </p:spPr>
        <p:txBody>
          <a:bodyPr anchorCtr="0" anchor="t" bIns="45675" lIns="91350" spcFirstLastPara="1" rIns="91350" wrap="square" tIns="45675">
            <a:noAutofit/>
          </a:bodyPr>
          <a:lstStyle/>
          <a:p>
            <a:pPr indent="0" lvl="0" marL="0" rtl="0" algn="l">
              <a:lnSpc>
                <a:spcPct val="100000"/>
              </a:lnSpc>
              <a:spcBef>
                <a:spcPts val="0"/>
              </a:spcBef>
              <a:spcAft>
                <a:spcPts val="0"/>
              </a:spcAft>
              <a:buSzPts val="1400"/>
              <a:buNone/>
            </a:pPr>
            <a:r>
              <a:t/>
            </a:r>
            <a:endParaRPr/>
          </a:p>
        </p:txBody>
      </p:sp>
      <p:sp>
        <p:nvSpPr>
          <p:cNvPr id="105" name="Google Shape;105;gcc61eaa51c_0_40:notes"/>
          <p:cNvSpPr txBox="1"/>
          <p:nvPr>
            <p:ph idx="12" type="sldNum"/>
          </p:nvPr>
        </p:nvSpPr>
        <p:spPr>
          <a:xfrm>
            <a:off x="3884613" y="8685213"/>
            <a:ext cx="2971800" cy="457200"/>
          </a:xfrm>
          <a:prstGeom prst="rect">
            <a:avLst/>
          </a:prstGeom>
          <a:noFill/>
          <a:ln>
            <a:noFill/>
          </a:ln>
        </p:spPr>
        <p:txBody>
          <a:bodyPr anchorCtr="0" anchor="b" bIns="45675" lIns="91350" spcFirstLastPara="1" rIns="91350" wrap="square" tIns="45675">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cc61eaa51c_0_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gcc61eaa51c_0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457200" y="205978"/>
            <a:ext cx="7620000" cy="6513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rgbClr val="004B3A"/>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2" name="Google Shape;52;p13"/>
          <p:cNvSpPr txBox="1"/>
          <p:nvPr>
            <p:ph idx="1" type="body"/>
          </p:nvPr>
        </p:nvSpPr>
        <p:spPr>
          <a:xfrm>
            <a:off x="457200" y="971550"/>
            <a:ext cx="7620000" cy="3086100"/>
          </a:xfrm>
          <a:prstGeom prst="rect">
            <a:avLst/>
          </a:prstGeom>
          <a:noFill/>
          <a:ln>
            <a:noFill/>
          </a:ln>
        </p:spPr>
        <p:txBody>
          <a:bodyPr anchorCtr="0" anchor="t" bIns="45700" lIns="91425" spcFirstLastPara="1" rIns="91425" wrap="square" tIns="45700">
            <a:noAutofit/>
          </a:bodyPr>
          <a:lstStyle>
            <a:lvl1pPr indent="-342900" lvl="0" marL="457200" rtl="0" algn="l">
              <a:lnSpc>
                <a:spcPct val="100000"/>
              </a:lnSpc>
              <a:spcBef>
                <a:spcPts val="360"/>
              </a:spcBef>
              <a:spcAft>
                <a:spcPts val="0"/>
              </a:spcAft>
              <a:buSzPts val="1800"/>
              <a:buChar char="•"/>
              <a:defRPr/>
            </a:lvl1pPr>
            <a:lvl2pPr indent="-342900" lvl="1" marL="914400" rtl="0" algn="l">
              <a:lnSpc>
                <a:spcPct val="100000"/>
              </a:lnSpc>
              <a:spcBef>
                <a:spcPts val="360"/>
              </a:spcBef>
              <a:spcAft>
                <a:spcPts val="0"/>
              </a:spcAft>
              <a:buSzPts val="1800"/>
              <a:buChar char="•"/>
              <a:defRPr/>
            </a:lvl2pPr>
            <a:lvl3pPr indent="-342900" lvl="2" marL="1371600" rtl="0" algn="l">
              <a:lnSpc>
                <a:spcPct val="100000"/>
              </a:lnSpc>
              <a:spcBef>
                <a:spcPts val="360"/>
              </a:spcBef>
              <a:spcAft>
                <a:spcPts val="0"/>
              </a:spcAft>
              <a:buSzPts val="1800"/>
              <a:buChar char="•"/>
              <a:defRPr/>
            </a:lvl3pPr>
            <a:lvl4pPr indent="-342900" lvl="3" marL="1828800" rtl="0" algn="l">
              <a:lnSpc>
                <a:spcPct val="100000"/>
              </a:lnSpc>
              <a:spcBef>
                <a:spcPts val="360"/>
              </a:spcBef>
              <a:spcAft>
                <a:spcPts val="0"/>
              </a:spcAft>
              <a:buSzPts val="1800"/>
              <a:buChar char="•"/>
              <a:defRPr/>
            </a:lvl4pPr>
            <a:lvl5pPr indent="-342900" lvl="4" marL="2286000" rtl="0" algn="l">
              <a:lnSpc>
                <a:spcPct val="100000"/>
              </a:lnSpc>
              <a:spcBef>
                <a:spcPts val="360"/>
              </a:spcBef>
              <a:spcAft>
                <a:spcPts val="0"/>
              </a:spcAft>
              <a:buSzPts val="1800"/>
              <a:buChar char="•"/>
              <a:defRPr/>
            </a:lvl5pPr>
            <a:lvl6pPr indent="-342900" lvl="5" marL="2743200" rtl="0" algn="l">
              <a:lnSpc>
                <a:spcPct val="100000"/>
              </a:lnSpc>
              <a:spcBef>
                <a:spcPts val="360"/>
              </a:spcBef>
              <a:spcAft>
                <a:spcPts val="0"/>
              </a:spcAft>
              <a:buSzPts val="1800"/>
              <a:buChar char="•"/>
              <a:defRPr/>
            </a:lvl6pPr>
            <a:lvl7pPr indent="-342900" lvl="6" marL="3200400" rtl="0" algn="l">
              <a:lnSpc>
                <a:spcPct val="100000"/>
              </a:lnSpc>
              <a:spcBef>
                <a:spcPts val="360"/>
              </a:spcBef>
              <a:spcAft>
                <a:spcPts val="0"/>
              </a:spcAft>
              <a:buSzPts val="1800"/>
              <a:buChar char="•"/>
              <a:defRPr/>
            </a:lvl7pPr>
            <a:lvl8pPr indent="-342900" lvl="7" marL="3657600" rtl="0" algn="l">
              <a:lnSpc>
                <a:spcPct val="100000"/>
              </a:lnSpc>
              <a:spcBef>
                <a:spcPts val="360"/>
              </a:spcBef>
              <a:spcAft>
                <a:spcPts val="0"/>
              </a:spcAft>
              <a:buSzPts val="1800"/>
              <a:buChar char="•"/>
              <a:defRPr/>
            </a:lvl8pPr>
            <a:lvl9pPr indent="-342900" lvl="8" marL="4114800" rtl="0" algn="l">
              <a:lnSpc>
                <a:spcPct val="100000"/>
              </a:lnSpc>
              <a:spcBef>
                <a:spcPts val="360"/>
              </a:spcBef>
              <a:spcAft>
                <a:spcPts val="0"/>
              </a:spcAft>
              <a:buSzPts val="1800"/>
              <a:buChar char="•"/>
              <a:defRPr/>
            </a:lvl9pPr>
          </a:lstStyle>
          <a:p/>
        </p:txBody>
      </p:sp>
      <p:sp>
        <p:nvSpPr>
          <p:cNvPr id="53" name="Google Shape;53;p13"/>
          <p:cNvSpPr txBox="1"/>
          <p:nvPr>
            <p:ph idx="11" type="ftr"/>
          </p:nvPr>
        </p:nvSpPr>
        <p:spPr>
          <a:xfrm>
            <a:off x="5791200" y="4749165"/>
            <a:ext cx="2367300" cy="27420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4" name="Google Shape;54;p13"/>
          <p:cNvSpPr/>
          <p:nvPr>
            <p:ph idx="12" type="sldNum"/>
          </p:nvPr>
        </p:nvSpPr>
        <p:spPr>
          <a:xfrm>
            <a:off x="8488680" y="4737735"/>
            <a:ext cx="548700" cy="29730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rmAutofit/>
          </a:bodyPr>
          <a:lstStyle>
            <a:lvl1pPr indent="0" lvl="0"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Calibri"/>
                <a:ea typeface="Calibri"/>
                <a:cs typeface="Calibri"/>
                <a:sym typeface="Calibri"/>
              </a:defRPr>
            </a:lvl1pPr>
            <a:lvl2pPr indent="0" lvl="1"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Calibri"/>
                <a:ea typeface="Calibri"/>
                <a:cs typeface="Calibri"/>
                <a:sym typeface="Calibri"/>
              </a:defRPr>
            </a:lvl2pPr>
            <a:lvl3pPr indent="0" lvl="2"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Calibri"/>
                <a:ea typeface="Calibri"/>
                <a:cs typeface="Calibri"/>
                <a:sym typeface="Calibri"/>
              </a:defRPr>
            </a:lvl3pPr>
            <a:lvl4pPr indent="0" lvl="3"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Calibri"/>
                <a:ea typeface="Calibri"/>
                <a:cs typeface="Calibri"/>
                <a:sym typeface="Calibri"/>
              </a:defRPr>
            </a:lvl4pPr>
            <a:lvl5pPr indent="0" lvl="4"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Calibri"/>
                <a:ea typeface="Calibri"/>
                <a:cs typeface="Calibri"/>
                <a:sym typeface="Calibri"/>
              </a:defRPr>
            </a:lvl5pPr>
            <a:lvl6pPr indent="0" lvl="5"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Calibri"/>
                <a:ea typeface="Calibri"/>
                <a:cs typeface="Calibri"/>
                <a:sym typeface="Calibri"/>
              </a:defRPr>
            </a:lvl6pPr>
            <a:lvl7pPr indent="0" lvl="6"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Calibri"/>
                <a:ea typeface="Calibri"/>
                <a:cs typeface="Calibri"/>
                <a:sym typeface="Calibri"/>
              </a:defRPr>
            </a:lvl7pPr>
            <a:lvl8pPr indent="0" lvl="7"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Calibri"/>
                <a:ea typeface="Calibri"/>
                <a:cs typeface="Calibri"/>
                <a:sym typeface="Calibri"/>
              </a:defRPr>
            </a:lvl8pPr>
            <a:lvl9pPr indent="0" lvl="8"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14 content">
  <p:cSld name="2014 content">
    <p:spTree>
      <p:nvGrpSpPr>
        <p:cNvPr id="55" name="Shape 55"/>
        <p:cNvGrpSpPr/>
        <p:nvPr/>
      </p:nvGrpSpPr>
      <p:grpSpPr>
        <a:xfrm>
          <a:off x="0" y="0"/>
          <a:ext cx="0" cy="0"/>
          <a:chOff x="0" y="0"/>
          <a:chExt cx="0" cy="0"/>
        </a:xfrm>
      </p:grpSpPr>
      <p:sp>
        <p:nvSpPr>
          <p:cNvPr id="56" name="Google Shape;56;p14"/>
          <p:cNvSpPr txBox="1"/>
          <p:nvPr>
            <p:ph idx="1" type="body"/>
          </p:nvPr>
        </p:nvSpPr>
        <p:spPr>
          <a:xfrm>
            <a:off x="457200" y="857250"/>
            <a:ext cx="8229600" cy="3737400"/>
          </a:xfrm>
          <a:prstGeom prst="rect">
            <a:avLst/>
          </a:prstGeom>
          <a:noFill/>
          <a:ln>
            <a:noFill/>
          </a:ln>
        </p:spPr>
        <p:txBody>
          <a:bodyPr anchorCtr="0" anchor="t" bIns="45700" lIns="91425" spcFirstLastPara="1" rIns="91425" wrap="square" tIns="45700">
            <a:no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57" name="Google Shape;57;p14"/>
          <p:cNvSpPr txBox="1"/>
          <p:nvPr>
            <p:ph type="title"/>
          </p:nvPr>
        </p:nvSpPr>
        <p:spPr>
          <a:xfrm>
            <a:off x="457200" y="171450"/>
            <a:ext cx="4648200" cy="342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rgbClr val="105932"/>
              </a:buClr>
              <a:buSzPts val="3600"/>
              <a:buFont typeface="Calibri"/>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8" name="Google Shape;58;p14"/>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hyperlink" Target="http://api.fisherinvestments.com/v1/api/customer/1234" TargetMode="External"/><Relationship Id="rId5" Type="http://schemas.openxmlformats.org/officeDocument/2006/relationships/hyperlink" Target="https://docs.mulesoft.com/exchange/to-change-raml-versio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hyperlink" Target="https://anypoint.mulesoft.com/exchange/portals/anypoint-platform/f1e97bc6-315a-4490-82a7-23abe036327a.anypoint-platform/cloudhub-api/" TargetMode="External"/><Relationship Id="rId4" Type="http://schemas.openxmlformats.org/officeDocument/2006/relationships/hyperlink" Target="https://anypoint.mulesoft.com/exchange/portals/anypoint-platform/f1e97bc6-315a-4490-82a7-23abe036327a.anypoint-platform/access-management-api/"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5"/>
          <p:cNvSpPr txBox="1"/>
          <p:nvPr>
            <p:ph type="ctrTitle"/>
          </p:nvPr>
        </p:nvSpPr>
        <p:spPr>
          <a:xfrm>
            <a:off x="533400" y="1384987"/>
            <a:ext cx="8077200" cy="12423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800"/>
              <a:buFont typeface="Times New Roman"/>
              <a:buNone/>
            </a:pPr>
            <a:r>
              <a:t/>
            </a:r>
            <a:endParaRPr sz="4800">
              <a:latin typeface="Calibri"/>
              <a:ea typeface="Calibri"/>
              <a:cs typeface="Calibri"/>
              <a:sym typeface="Calibri"/>
            </a:endParaRPr>
          </a:p>
          <a:p>
            <a:pPr indent="0" lvl="0" marL="0" rtl="0" algn="l">
              <a:lnSpc>
                <a:spcPct val="100000"/>
              </a:lnSpc>
              <a:spcBef>
                <a:spcPts val="0"/>
              </a:spcBef>
              <a:spcAft>
                <a:spcPts val="0"/>
              </a:spcAft>
              <a:buClr>
                <a:schemeClr val="dk2"/>
              </a:buClr>
              <a:buSzPts val="4800"/>
              <a:buFont typeface="Times New Roman"/>
              <a:buNone/>
            </a:pPr>
            <a:r>
              <a:rPr lang="en" sz="4800">
                <a:latin typeface="Calibri"/>
                <a:ea typeface="Calibri"/>
                <a:cs typeface="Calibri"/>
                <a:sym typeface="Calibri"/>
              </a:rPr>
              <a:t>API Lifecycle Management</a:t>
            </a:r>
            <a:endParaRPr sz="3000">
              <a:solidFill>
                <a:srgbClr val="000000"/>
              </a:solidFill>
              <a:latin typeface="Calibri"/>
              <a:ea typeface="Calibri"/>
              <a:cs typeface="Calibri"/>
              <a:sym typeface="Calibri"/>
            </a:endParaRPr>
          </a:p>
        </p:txBody>
      </p:sp>
      <p:sp>
        <p:nvSpPr>
          <p:cNvPr id="65" name="Google Shape;65;p15"/>
          <p:cNvSpPr txBox="1"/>
          <p:nvPr/>
        </p:nvSpPr>
        <p:spPr>
          <a:xfrm>
            <a:off x="7132320" y="4624819"/>
            <a:ext cx="1257300" cy="518700"/>
          </a:xfrm>
          <a:prstGeom prst="rect">
            <a:avLst/>
          </a:prstGeom>
          <a:solidFill>
            <a:srgbClr val="CCCCCC"/>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libri"/>
                <a:ea typeface="Calibri"/>
                <a:cs typeface="Calibri"/>
                <a:sym typeface="Calibri"/>
              </a:rPr>
              <a:t>DRAFT</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idx="1" type="body"/>
          </p:nvPr>
        </p:nvSpPr>
        <p:spPr>
          <a:xfrm>
            <a:off x="616950" y="606245"/>
            <a:ext cx="7987500" cy="388500"/>
          </a:xfrm>
          <a:prstGeom prst="rect">
            <a:avLst/>
          </a:prstGeom>
          <a:noFill/>
          <a:ln>
            <a:noFill/>
          </a:ln>
        </p:spPr>
        <p:txBody>
          <a:bodyPr anchorCtr="0" anchor="t" bIns="0" lIns="0" spcFirstLastPara="1" rIns="0" wrap="square" tIns="0">
            <a:noAutofit/>
          </a:bodyPr>
          <a:lstStyle/>
          <a:p>
            <a:pPr indent="0" lvl="0" marL="0" rtl="0" algn="l">
              <a:lnSpc>
                <a:spcPct val="95000"/>
              </a:lnSpc>
              <a:spcBef>
                <a:spcPts val="0"/>
              </a:spcBef>
              <a:spcAft>
                <a:spcPts val="0"/>
              </a:spcAft>
              <a:buSzPts val="1140"/>
              <a:buFont typeface="Arial"/>
              <a:buNone/>
            </a:pPr>
            <a:r>
              <a:rPr i="1" lang="en" sz="1200">
                <a:solidFill>
                  <a:srgbClr val="000000"/>
                </a:solidFill>
                <a:latin typeface="Arial"/>
                <a:ea typeface="Arial"/>
                <a:cs typeface="Arial"/>
                <a:sym typeface="Arial"/>
              </a:rPr>
              <a:t>The following model provides an overview of the lifecycle of an API product.</a:t>
            </a:r>
            <a:endParaRPr i="1" sz="1200">
              <a:solidFill>
                <a:srgbClr val="000000"/>
              </a:solidFill>
              <a:latin typeface="Arial"/>
              <a:ea typeface="Arial"/>
              <a:cs typeface="Arial"/>
              <a:sym typeface="Arial"/>
            </a:endParaRPr>
          </a:p>
        </p:txBody>
      </p:sp>
      <p:sp>
        <p:nvSpPr>
          <p:cNvPr id="72" name="Google Shape;72;p16"/>
          <p:cNvSpPr/>
          <p:nvPr/>
        </p:nvSpPr>
        <p:spPr>
          <a:xfrm>
            <a:off x="5273375" y="917175"/>
            <a:ext cx="3330765" cy="760395"/>
          </a:xfrm>
          <a:custGeom>
            <a:rect b="b" l="l" r="r" t="t"/>
            <a:pathLst>
              <a:path extrusionOk="0" h="198407" w="733245">
                <a:moveTo>
                  <a:pt x="0" y="198407"/>
                </a:moveTo>
                <a:lnTo>
                  <a:pt x="37531" y="0"/>
                </a:lnTo>
                <a:lnTo>
                  <a:pt x="733245" y="0"/>
                </a:lnTo>
              </a:path>
            </a:pathLst>
          </a:custGeom>
          <a:noFill/>
          <a:ln cap="flat" cmpd="sng" w="19050">
            <a:solidFill>
              <a:srgbClr val="A4C2F4"/>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97"/>
              <a:buFont typeface="Arial"/>
              <a:buNone/>
            </a:pPr>
            <a:r>
              <a:t/>
            </a:r>
            <a:endParaRPr b="0" i="0" sz="1197" u="none" cap="none" strike="noStrike">
              <a:solidFill>
                <a:srgbClr val="000000"/>
              </a:solidFill>
              <a:latin typeface="Georgia"/>
              <a:ea typeface="Georgia"/>
              <a:cs typeface="Georgia"/>
              <a:sym typeface="Georgia"/>
            </a:endParaRPr>
          </a:p>
        </p:txBody>
      </p:sp>
      <p:sp>
        <p:nvSpPr>
          <p:cNvPr id="73" name="Google Shape;73;p16"/>
          <p:cNvSpPr/>
          <p:nvPr/>
        </p:nvSpPr>
        <p:spPr>
          <a:xfrm>
            <a:off x="6076250" y="973225"/>
            <a:ext cx="2528100" cy="6195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1" i="1" lang="en" sz="1200" u="none" cap="none" strike="noStrike">
                <a:solidFill>
                  <a:schemeClr val="dk1"/>
                </a:solidFill>
                <a:latin typeface="Arial"/>
                <a:ea typeface="Arial"/>
                <a:cs typeface="Arial"/>
                <a:sym typeface="Arial"/>
              </a:rPr>
              <a:t>2. Publish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000"/>
              </a:spcBef>
              <a:spcAft>
                <a:spcPts val="0"/>
              </a:spcAft>
              <a:buClr>
                <a:srgbClr val="000000"/>
              </a:buClr>
              <a:buSzPts val="900"/>
              <a:buFont typeface="Arial"/>
              <a:buNone/>
            </a:pPr>
            <a:r>
              <a:rPr b="0" i="0" lang="en" sz="900" u="none" cap="none" strike="noStrike">
                <a:solidFill>
                  <a:schemeClr val="dk1"/>
                </a:solidFill>
                <a:latin typeface="Arial"/>
                <a:ea typeface="Arial"/>
                <a:cs typeface="Arial"/>
                <a:sym typeface="Arial"/>
              </a:rPr>
              <a:t>The API is deployed to production and made available to developer communities for use. In this phase, the API should be reliable and its interface stable with proper security and scalability elements in place. Publishing an API means more than just pushing to production servers, it means investing in documentation, training, and staffing for the support team.  </a:t>
            </a:r>
            <a:endParaRPr b="0" i="0" sz="900" u="none" cap="none" strike="noStrike">
              <a:solidFill>
                <a:schemeClr val="dk1"/>
              </a:solidFill>
              <a:latin typeface="Arial"/>
              <a:ea typeface="Arial"/>
              <a:cs typeface="Arial"/>
              <a:sym typeface="Arial"/>
            </a:endParaRPr>
          </a:p>
        </p:txBody>
      </p:sp>
      <p:sp>
        <p:nvSpPr>
          <p:cNvPr id="74" name="Google Shape;74;p16"/>
          <p:cNvSpPr/>
          <p:nvPr/>
        </p:nvSpPr>
        <p:spPr>
          <a:xfrm flipH="1">
            <a:off x="592485" y="931825"/>
            <a:ext cx="3330765" cy="715753"/>
          </a:xfrm>
          <a:custGeom>
            <a:rect b="b" l="l" r="r" t="t"/>
            <a:pathLst>
              <a:path extrusionOk="0" h="198407" w="733245">
                <a:moveTo>
                  <a:pt x="0" y="198407"/>
                </a:moveTo>
                <a:lnTo>
                  <a:pt x="37531" y="0"/>
                </a:lnTo>
                <a:lnTo>
                  <a:pt x="733245" y="0"/>
                </a:lnTo>
              </a:path>
            </a:pathLst>
          </a:custGeom>
          <a:noFill/>
          <a:ln cap="flat" cmpd="sng" w="19050">
            <a:solidFill>
              <a:srgbClr val="C9DAF8"/>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97"/>
              <a:buFont typeface="Arial"/>
              <a:buNone/>
            </a:pPr>
            <a:r>
              <a:t/>
            </a:r>
            <a:endParaRPr b="0" i="0" sz="1197" u="none" cap="none" strike="noStrike">
              <a:solidFill>
                <a:srgbClr val="000000"/>
              </a:solidFill>
              <a:latin typeface="Georgia"/>
              <a:ea typeface="Georgia"/>
              <a:cs typeface="Georgia"/>
              <a:sym typeface="Georgia"/>
            </a:endParaRPr>
          </a:p>
        </p:txBody>
      </p:sp>
      <p:sp>
        <p:nvSpPr>
          <p:cNvPr id="75" name="Google Shape;75;p16"/>
          <p:cNvSpPr/>
          <p:nvPr/>
        </p:nvSpPr>
        <p:spPr>
          <a:xfrm>
            <a:off x="600450" y="973225"/>
            <a:ext cx="2528100" cy="1180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1" i="1" lang="en" sz="1200" u="none" cap="none" strike="noStrike">
                <a:solidFill>
                  <a:schemeClr val="dk1"/>
                </a:solidFill>
                <a:latin typeface="Arial"/>
                <a:ea typeface="Arial"/>
                <a:cs typeface="Arial"/>
                <a:sym typeface="Arial"/>
              </a:rPr>
              <a:t>1. Create</a:t>
            </a:r>
            <a:endParaRPr b="1" i="1" sz="1200" u="none" cap="none" strike="noStrike">
              <a:solidFill>
                <a:schemeClr val="dk1"/>
              </a:solidFill>
              <a:latin typeface="Arial"/>
              <a:ea typeface="Arial"/>
              <a:cs typeface="Arial"/>
              <a:sym typeface="Arial"/>
            </a:endParaRPr>
          </a:p>
          <a:p>
            <a:pPr indent="0" lvl="0" marL="0" marR="0" rtl="0" algn="l">
              <a:lnSpc>
                <a:spcPct val="100000"/>
              </a:lnSpc>
              <a:spcBef>
                <a:spcPts val="1000"/>
              </a:spcBef>
              <a:spcAft>
                <a:spcPts val="0"/>
              </a:spcAft>
              <a:buClr>
                <a:srgbClr val="000000"/>
              </a:buClr>
              <a:buSzPts val="900"/>
              <a:buFont typeface="Arial"/>
              <a:buNone/>
            </a:pPr>
            <a:r>
              <a:rPr b="0" i="0" lang="en" sz="900" u="none" cap="none" strike="noStrike">
                <a:solidFill>
                  <a:schemeClr val="dk1"/>
                </a:solidFill>
                <a:latin typeface="Arial"/>
                <a:ea typeface="Arial"/>
                <a:cs typeface="Arial"/>
                <a:sym typeface="Arial"/>
              </a:rPr>
              <a:t>Implement a design-first approach by using common patterns and principles to design products that solve an identified business problem. It is important to design processes that include business rationale for the API itself.</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194"/>
              </a:spcBef>
              <a:spcAft>
                <a:spcPts val="0"/>
              </a:spcAft>
              <a:buClr>
                <a:srgbClr val="000000"/>
              </a:buClr>
              <a:buSzPts val="1000"/>
              <a:buFont typeface="Arial"/>
              <a:buNone/>
            </a:pPr>
            <a:r>
              <a:t/>
            </a:r>
            <a:endParaRPr b="0" i="0" sz="1000" u="none" cap="none" strike="noStrike">
              <a:solidFill>
                <a:schemeClr val="dk1"/>
              </a:solidFill>
              <a:latin typeface="Arial"/>
              <a:ea typeface="Arial"/>
              <a:cs typeface="Arial"/>
              <a:sym typeface="Arial"/>
            </a:endParaRPr>
          </a:p>
          <a:p>
            <a:pPr indent="0" lvl="0" marL="0" marR="0" rtl="0" algn="l">
              <a:lnSpc>
                <a:spcPct val="100000"/>
              </a:lnSpc>
              <a:spcBef>
                <a:spcPts val="194"/>
              </a:spcBef>
              <a:spcAft>
                <a:spcPts val="0"/>
              </a:spcAft>
              <a:buClr>
                <a:srgbClr val="000000"/>
              </a:buClr>
              <a:buSzPts val="1000"/>
              <a:buFont typeface="Arial"/>
              <a:buNone/>
            </a:pPr>
            <a:r>
              <a:t/>
            </a:r>
            <a:endParaRPr b="0" i="0" sz="1000" u="none" cap="none" strike="noStrike">
              <a:solidFill>
                <a:schemeClr val="dk1"/>
              </a:solidFill>
              <a:latin typeface="Arial"/>
              <a:ea typeface="Arial"/>
              <a:cs typeface="Arial"/>
              <a:sym typeface="Arial"/>
            </a:endParaRPr>
          </a:p>
          <a:p>
            <a:pPr indent="0" lvl="0" marL="0" marR="0" rtl="0" algn="l">
              <a:lnSpc>
                <a:spcPct val="100000"/>
              </a:lnSpc>
              <a:spcBef>
                <a:spcPts val="171"/>
              </a:spcBef>
              <a:spcAft>
                <a:spcPts val="0"/>
              </a:spcAft>
              <a:buClr>
                <a:srgbClr val="000000"/>
              </a:buClr>
              <a:buSzPts val="1197"/>
              <a:buFont typeface="Arial"/>
              <a:buNone/>
            </a:pPr>
            <a:r>
              <a:t/>
            </a:r>
            <a:endParaRPr b="0" i="0" sz="1197" u="none" cap="none" strike="noStrike">
              <a:solidFill>
                <a:srgbClr val="000000"/>
              </a:solidFill>
              <a:latin typeface="Georgia"/>
              <a:ea typeface="Georgia"/>
              <a:cs typeface="Georgia"/>
              <a:sym typeface="Georgia"/>
            </a:endParaRPr>
          </a:p>
        </p:txBody>
      </p:sp>
      <p:sp>
        <p:nvSpPr>
          <p:cNvPr id="76" name="Google Shape;76;p16"/>
          <p:cNvSpPr/>
          <p:nvPr/>
        </p:nvSpPr>
        <p:spPr>
          <a:xfrm rot="10800000">
            <a:off x="592518" y="3707818"/>
            <a:ext cx="3882532" cy="771307"/>
          </a:xfrm>
          <a:custGeom>
            <a:rect b="b" l="l" r="r" t="t"/>
            <a:pathLst>
              <a:path extrusionOk="0" h="198407" w="733245">
                <a:moveTo>
                  <a:pt x="0" y="198407"/>
                </a:moveTo>
                <a:lnTo>
                  <a:pt x="37531" y="0"/>
                </a:lnTo>
                <a:lnTo>
                  <a:pt x="733245" y="0"/>
                </a:lnTo>
              </a:path>
            </a:pathLst>
          </a:custGeom>
          <a:noFill/>
          <a:ln cap="flat" cmpd="sng" w="19050">
            <a:solidFill>
              <a:srgbClr val="3C78D8"/>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97"/>
              <a:buFont typeface="Arial"/>
              <a:buNone/>
            </a:pPr>
            <a:r>
              <a:t/>
            </a:r>
            <a:endParaRPr b="0" i="0" sz="1197" u="none" cap="none" strike="noStrike">
              <a:solidFill>
                <a:srgbClr val="000000"/>
              </a:solidFill>
              <a:latin typeface="Georgia"/>
              <a:ea typeface="Georgia"/>
              <a:cs typeface="Georgia"/>
              <a:sym typeface="Georgia"/>
            </a:endParaRPr>
          </a:p>
        </p:txBody>
      </p:sp>
      <p:sp>
        <p:nvSpPr>
          <p:cNvPr id="77" name="Google Shape;77;p16"/>
          <p:cNvSpPr/>
          <p:nvPr/>
        </p:nvSpPr>
        <p:spPr>
          <a:xfrm>
            <a:off x="622300" y="3559600"/>
            <a:ext cx="2654100" cy="890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1" i="1" lang="en" sz="1200" u="none" cap="none" strike="noStrike">
                <a:solidFill>
                  <a:schemeClr val="dk1"/>
                </a:solidFill>
                <a:latin typeface="Arial"/>
                <a:ea typeface="Arial"/>
                <a:cs typeface="Arial"/>
                <a:sym typeface="Arial"/>
              </a:rPr>
              <a:t>4. Maintain</a:t>
            </a:r>
            <a:endParaRPr b="1" i="1" sz="1200" u="none" cap="none" strike="noStrike">
              <a:solidFill>
                <a:schemeClr val="dk1"/>
              </a:solidFill>
              <a:latin typeface="Arial"/>
              <a:ea typeface="Arial"/>
              <a:cs typeface="Arial"/>
              <a:sym typeface="Arial"/>
            </a:endParaRPr>
          </a:p>
          <a:p>
            <a:pPr indent="0" lvl="0" marL="0" marR="0" rtl="0" algn="l">
              <a:lnSpc>
                <a:spcPct val="100000"/>
              </a:lnSpc>
              <a:spcBef>
                <a:spcPts val="1000"/>
              </a:spcBef>
              <a:spcAft>
                <a:spcPts val="0"/>
              </a:spcAft>
              <a:buClr>
                <a:srgbClr val="000000"/>
              </a:buClr>
              <a:buSzPts val="900"/>
              <a:buFont typeface="Arial"/>
              <a:buNone/>
            </a:pPr>
            <a:r>
              <a:rPr b="0" i="0" lang="en" sz="900" u="none" cap="none" strike="noStrike">
                <a:solidFill>
                  <a:schemeClr val="dk1"/>
                </a:solidFill>
                <a:latin typeface="Arial"/>
                <a:ea typeface="Arial"/>
                <a:cs typeface="Arial"/>
                <a:sym typeface="Arial"/>
              </a:rPr>
              <a:t>In this phase, the focus should be getting the most value from the product without too much investment.  In maintenance mode, adding new features and enhancing performance is minimized.</a:t>
            </a:r>
            <a:endParaRPr b="0" i="0" sz="900" u="none" cap="none" strike="noStrike">
              <a:solidFill>
                <a:schemeClr val="dk1"/>
              </a:solidFill>
              <a:latin typeface="Arial"/>
              <a:ea typeface="Arial"/>
              <a:cs typeface="Arial"/>
              <a:sym typeface="Arial"/>
            </a:endParaRPr>
          </a:p>
        </p:txBody>
      </p:sp>
      <p:sp>
        <p:nvSpPr>
          <p:cNvPr id="78" name="Google Shape;78;p16"/>
          <p:cNvSpPr/>
          <p:nvPr/>
        </p:nvSpPr>
        <p:spPr>
          <a:xfrm flipH="1" rot="10800000">
            <a:off x="5523175" y="3153339"/>
            <a:ext cx="3085128" cy="1343711"/>
          </a:xfrm>
          <a:custGeom>
            <a:rect b="b" l="l" r="r" t="t"/>
            <a:pathLst>
              <a:path extrusionOk="0" h="198407" w="733245">
                <a:moveTo>
                  <a:pt x="0" y="198407"/>
                </a:moveTo>
                <a:lnTo>
                  <a:pt x="37531" y="0"/>
                </a:lnTo>
                <a:lnTo>
                  <a:pt x="733245" y="0"/>
                </a:lnTo>
              </a:path>
            </a:pathLst>
          </a:custGeom>
          <a:noFill/>
          <a:ln cap="flat" cmpd="sng" w="19050">
            <a:solidFill>
              <a:srgbClr val="6D9EEB"/>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97"/>
              <a:buFont typeface="Arial"/>
              <a:buNone/>
            </a:pPr>
            <a:r>
              <a:t/>
            </a:r>
            <a:endParaRPr b="0" i="0" sz="1197" u="none" cap="none" strike="noStrike">
              <a:solidFill>
                <a:srgbClr val="000000"/>
              </a:solidFill>
              <a:latin typeface="Georgia"/>
              <a:ea typeface="Georgia"/>
              <a:cs typeface="Georgia"/>
              <a:sym typeface="Georgia"/>
            </a:endParaRPr>
          </a:p>
        </p:txBody>
      </p:sp>
      <p:sp>
        <p:nvSpPr>
          <p:cNvPr id="79" name="Google Shape;79;p16"/>
          <p:cNvSpPr/>
          <p:nvPr/>
        </p:nvSpPr>
        <p:spPr>
          <a:xfrm>
            <a:off x="6102750" y="3008249"/>
            <a:ext cx="2501700" cy="11445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1" i="1" lang="en" sz="1200" u="none" cap="none" strike="noStrike">
                <a:solidFill>
                  <a:schemeClr val="dk1"/>
                </a:solidFill>
                <a:latin typeface="Arial"/>
                <a:ea typeface="Arial"/>
                <a:cs typeface="Arial"/>
                <a:sym typeface="Arial"/>
              </a:rPr>
              <a:t>3. Realize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000"/>
              </a:spcBef>
              <a:spcAft>
                <a:spcPts val="0"/>
              </a:spcAft>
              <a:buClr>
                <a:srgbClr val="000000"/>
              </a:buClr>
              <a:buSzPts val="900"/>
              <a:buFont typeface="Arial"/>
              <a:buNone/>
            </a:pPr>
            <a:r>
              <a:rPr b="0" i="0" lang="en" sz="900" u="none" cap="none" strike="noStrike">
                <a:solidFill>
                  <a:schemeClr val="dk1"/>
                </a:solidFill>
                <a:latin typeface="Arial"/>
                <a:ea typeface="Arial"/>
                <a:cs typeface="Arial"/>
                <a:sym typeface="Arial"/>
              </a:rPr>
              <a:t>In this phase, it is necessary to make any adjustments to the APIs such as interface enhancement, performance tweaking, availability, and scalability. These changes are driven by the need to realize the initial purpose of the API product. Also, in this phase there is a clear need to define metrics and monitoring programs to ensure values are realized.</a:t>
            </a:r>
            <a:endParaRPr b="0" i="0" sz="900" u="none" cap="none" strike="noStrike">
              <a:solidFill>
                <a:schemeClr val="dk1"/>
              </a:solidFill>
              <a:latin typeface="Arial"/>
              <a:ea typeface="Arial"/>
              <a:cs typeface="Arial"/>
              <a:sym typeface="Arial"/>
            </a:endParaRPr>
          </a:p>
        </p:txBody>
      </p:sp>
      <p:sp>
        <p:nvSpPr>
          <p:cNvPr id="80" name="Google Shape;80;p16"/>
          <p:cNvSpPr txBox="1"/>
          <p:nvPr>
            <p:ph idx="12" type="sldNum"/>
          </p:nvPr>
        </p:nvSpPr>
        <p:spPr>
          <a:xfrm>
            <a:off x="4334510" y="4855464"/>
            <a:ext cx="474900" cy="199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0000"/>
              </a:buClr>
              <a:buSzPts val="1400"/>
              <a:buFont typeface="Arial"/>
              <a:buNone/>
            </a:pPr>
            <a:fld id="{00000000-1234-1234-1234-123412341234}" type="slidenum">
              <a:rPr lang="en"/>
              <a:t>‹#›</a:t>
            </a:fld>
            <a:endParaRPr/>
          </a:p>
        </p:txBody>
      </p:sp>
      <p:sp>
        <p:nvSpPr>
          <p:cNvPr id="81" name="Google Shape;81;p16"/>
          <p:cNvSpPr txBox="1"/>
          <p:nvPr/>
        </p:nvSpPr>
        <p:spPr>
          <a:xfrm>
            <a:off x="622300" y="134030"/>
            <a:ext cx="8271300" cy="462600"/>
          </a:xfrm>
          <a:prstGeom prst="rect">
            <a:avLst/>
          </a:prstGeom>
          <a:noFill/>
          <a:ln>
            <a:noFill/>
          </a:ln>
        </p:spPr>
        <p:txBody>
          <a:bodyPr anchorCtr="0" anchor="ctr" bIns="0" lIns="0" spcFirstLastPara="1" rIns="0" wrap="square" tIns="0">
            <a:noAutofit/>
          </a:bodyPr>
          <a:lstStyle/>
          <a:p>
            <a:pPr indent="0" lvl="0" marL="0" marR="0" rtl="0" algn="l">
              <a:lnSpc>
                <a:spcPct val="95000"/>
              </a:lnSpc>
              <a:spcBef>
                <a:spcPts val="0"/>
              </a:spcBef>
              <a:spcAft>
                <a:spcPts val="0"/>
              </a:spcAft>
              <a:buClr>
                <a:srgbClr val="000000"/>
              </a:buClr>
              <a:buSzPts val="2200"/>
              <a:buFont typeface="Arial"/>
              <a:buNone/>
            </a:pPr>
            <a:r>
              <a:rPr b="1" i="1" lang="en" sz="2200" u="none" cap="none" strike="noStrike">
                <a:solidFill>
                  <a:srgbClr val="000000"/>
                </a:solidFill>
                <a:latin typeface="Arial"/>
                <a:ea typeface="Arial"/>
                <a:cs typeface="Arial"/>
                <a:sym typeface="Arial"/>
              </a:rPr>
              <a:t>API Product Lifecycle</a:t>
            </a:r>
            <a:endParaRPr b="0" i="0" sz="2200" u="none" cap="none" strike="noStrike">
              <a:solidFill>
                <a:srgbClr val="000000"/>
              </a:solidFill>
              <a:latin typeface="Arial"/>
              <a:ea typeface="Arial"/>
              <a:cs typeface="Arial"/>
              <a:sym typeface="Arial"/>
            </a:endParaRPr>
          </a:p>
        </p:txBody>
      </p:sp>
      <p:sp>
        <p:nvSpPr>
          <p:cNvPr id="82" name="Google Shape;82;p16"/>
          <p:cNvSpPr txBox="1"/>
          <p:nvPr/>
        </p:nvSpPr>
        <p:spPr>
          <a:xfrm>
            <a:off x="7132320" y="4624819"/>
            <a:ext cx="1257300" cy="518700"/>
          </a:xfrm>
          <a:prstGeom prst="rect">
            <a:avLst/>
          </a:prstGeom>
          <a:solidFill>
            <a:srgbClr val="CCCCCC"/>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libri"/>
                <a:ea typeface="Calibri"/>
                <a:cs typeface="Calibri"/>
                <a:sym typeface="Calibri"/>
              </a:rPr>
              <a:t>DRAFT</a:t>
            </a:r>
            <a:endParaRPr b="0" i="0" sz="1400" u="none" cap="none" strike="noStrike">
              <a:solidFill>
                <a:srgbClr val="000000"/>
              </a:solidFill>
              <a:latin typeface="Calibri"/>
              <a:ea typeface="Calibri"/>
              <a:cs typeface="Calibri"/>
              <a:sym typeface="Calibri"/>
            </a:endParaRPr>
          </a:p>
        </p:txBody>
      </p:sp>
      <p:grpSp>
        <p:nvGrpSpPr>
          <p:cNvPr id="83" name="Google Shape;83;p16"/>
          <p:cNvGrpSpPr/>
          <p:nvPr/>
        </p:nvGrpSpPr>
        <p:grpSpPr>
          <a:xfrm>
            <a:off x="3515799" y="1532008"/>
            <a:ext cx="2112410" cy="2112135"/>
            <a:chOff x="6881366" y="3609776"/>
            <a:chExt cx="1461269" cy="1439863"/>
          </a:xfrm>
        </p:grpSpPr>
        <p:sp>
          <p:nvSpPr>
            <p:cNvPr id="84" name="Google Shape;84;p16"/>
            <p:cNvSpPr/>
            <p:nvPr/>
          </p:nvSpPr>
          <p:spPr>
            <a:xfrm>
              <a:off x="6914070" y="3612951"/>
              <a:ext cx="740297" cy="581025"/>
            </a:xfrm>
            <a:custGeom>
              <a:rect b="b" l="l" r="r" t="t"/>
              <a:pathLst>
                <a:path extrusionOk="0" h="237" w="297">
                  <a:moveTo>
                    <a:pt x="90" y="237"/>
                  </a:moveTo>
                  <a:cubicBezTo>
                    <a:pt x="94" y="222"/>
                    <a:pt x="100" y="207"/>
                    <a:pt x="109" y="193"/>
                  </a:cubicBezTo>
                  <a:cubicBezTo>
                    <a:pt x="140" y="138"/>
                    <a:pt x="195" y="104"/>
                    <a:pt x="254" y="96"/>
                  </a:cubicBezTo>
                  <a:cubicBezTo>
                    <a:pt x="297" y="47"/>
                    <a:pt x="297" y="47"/>
                    <a:pt x="297" y="47"/>
                  </a:cubicBezTo>
                  <a:cubicBezTo>
                    <a:pt x="256" y="0"/>
                    <a:pt x="256" y="0"/>
                    <a:pt x="256" y="0"/>
                  </a:cubicBezTo>
                  <a:cubicBezTo>
                    <a:pt x="134" y="10"/>
                    <a:pt x="33" y="95"/>
                    <a:pt x="0" y="209"/>
                  </a:cubicBezTo>
                  <a:cubicBezTo>
                    <a:pt x="58" y="184"/>
                    <a:pt x="58" y="184"/>
                    <a:pt x="58" y="184"/>
                  </a:cubicBezTo>
                  <a:lnTo>
                    <a:pt x="90" y="237"/>
                  </a:lnTo>
                  <a:close/>
                </a:path>
              </a:pathLst>
            </a:custGeom>
            <a:solidFill>
              <a:srgbClr val="CFE2F3"/>
            </a:solidFill>
            <a:ln cap="flat" cmpd="sng" w="9525">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85" name="Google Shape;85;p16"/>
            <p:cNvSpPr/>
            <p:nvPr/>
          </p:nvSpPr>
          <p:spPr>
            <a:xfrm>
              <a:off x="6881366" y="4103489"/>
              <a:ext cx="456367" cy="819150"/>
            </a:xfrm>
            <a:custGeom>
              <a:rect b="b" l="l" r="r" t="t"/>
              <a:pathLst>
                <a:path extrusionOk="0" h="333" w="183">
                  <a:moveTo>
                    <a:pt x="183" y="257"/>
                  </a:moveTo>
                  <a:cubicBezTo>
                    <a:pt x="116" y="212"/>
                    <a:pt x="84" y="132"/>
                    <a:pt x="98" y="56"/>
                  </a:cubicBezTo>
                  <a:cubicBezTo>
                    <a:pt x="65" y="0"/>
                    <a:pt x="65" y="0"/>
                    <a:pt x="65" y="0"/>
                  </a:cubicBezTo>
                  <a:cubicBezTo>
                    <a:pt x="8" y="25"/>
                    <a:pt x="8" y="25"/>
                    <a:pt x="8" y="25"/>
                  </a:cubicBezTo>
                  <a:cubicBezTo>
                    <a:pt x="3" y="47"/>
                    <a:pt x="0" y="69"/>
                    <a:pt x="0" y="92"/>
                  </a:cubicBezTo>
                  <a:cubicBezTo>
                    <a:pt x="0" y="192"/>
                    <a:pt x="50" y="280"/>
                    <a:pt x="127" y="333"/>
                  </a:cubicBezTo>
                  <a:cubicBezTo>
                    <a:pt x="121" y="271"/>
                    <a:pt x="121" y="271"/>
                    <a:pt x="121" y="271"/>
                  </a:cubicBezTo>
                  <a:lnTo>
                    <a:pt x="183" y="257"/>
                  </a:lnTo>
                  <a:close/>
                </a:path>
              </a:pathLst>
            </a:custGeom>
            <a:solidFill>
              <a:srgbClr val="1155CC"/>
            </a:solidFill>
            <a:ln cap="flat" cmpd="sng" w="9525">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86" name="Google Shape;86;p16"/>
            <p:cNvSpPr/>
            <p:nvPr/>
          </p:nvSpPr>
          <p:spPr>
            <a:xfrm>
              <a:off x="7594905" y="3609776"/>
              <a:ext cx="692727" cy="573088"/>
            </a:xfrm>
            <a:custGeom>
              <a:rect b="b" l="l" r="r" t="t"/>
              <a:pathLst>
                <a:path extrusionOk="0" h="233" w="278">
                  <a:moveTo>
                    <a:pt x="0" y="95"/>
                  </a:moveTo>
                  <a:cubicBezTo>
                    <a:pt x="36" y="94"/>
                    <a:pt x="73" y="102"/>
                    <a:pt x="107" y="121"/>
                  </a:cubicBezTo>
                  <a:cubicBezTo>
                    <a:pt x="143" y="142"/>
                    <a:pt x="170" y="173"/>
                    <a:pt x="186" y="208"/>
                  </a:cubicBezTo>
                  <a:cubicBezTo>
                    <a:pt x="246" y="233"/>
                    <a:pt x="246" y="233"/>
                    <a:pt x="246" y="233"/>
                  </a:cubicBezTo>
                  <a:cubicBezTo>
                    <a:pt x="278" y="181"/>
                    <a:pt x="278" y="181"/>
                    <a:pt x="278" y="181"/>
                  </a:cubicBezTo>
                  <a:cubicBezTo>
                    <a:pt x="233" y="75"/>
                    <a:pt x="129" y="0"/>
                    <a:pt x="7" y="0"/>
                  </a:cubicBezTo>
                  <a:cubicBezTo>
                    <a:pt x="5" y="0"/>
                    <a:pt x="2" y="1"/>
                    <a:pt x="0" y="1"/>
                  </a:cubicBezTo>
                  <a:cubicBezTo>
                    <a:pt x="41" y="48"/>
                    <a:pt x="41" y="48"/>
                    <a:pt x="41" y="48"/>
                  </a:cubicBezTo>
                  <a:lnTo>
                    <a:pt x="0" y="95"/>
                  </a:lnTo>
                  <a:close/>
                </a:path>
              </a:pathLst>
            </a:custGeom>
            <a:solidFill>
              <a:srgbClr val="A4C2F4"/>
            </a:solidFill>
            <a:ln cap="flat" cmpd="sng" w="9525">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87" name="Google Shape;87;p16"/>
            <p:cNvSpPr/>
            <p:nvPr/>
          </p:nvSpPr>
          <p:spPr>
            <a:xfrm>
              <a:off x="7938295" y="4090789"/>
              <a:ext cx="404339" cy="784225"/>
            </a:xfrm>
            <a:custGeom>
              <a:rect b="b" l="l" r="r" t="t"/>
              <a:pathLst>
                <a:path extrusionOk="0" h="319" w="162">
                  <a:moveTo>
                    <a:pt x="162" y="97"/>
                  </a:moveTo>
                  <a:cubicBezTo>
                    <a:pt x="162" y="63"/>
                    <a:pt x="156" y="31"/>
                    <a:pt x="146" y="0"/>
                  </a:cubicBezTo>
                  <a:cubicBezTo>
                    <a:pt x="114" y="54"/>
                    <a:pt x="114" y="54"/>
                    <a:pt x="114" y="54"/>
                  </a:cubicBezTo>
                  <a:cubicBezTo>
                    <a:pt x="56" y="29"/>
                    <a:pt x="56" y="29"/>
                    <a:pt x="56" y="29"/>
                  </a:cubicBezTo>
                  <a:cubicBezTo>
                    <a:pt x="75" y="82"/>
                    <a:pt x="72" y="144"/>
                    <a:pt x="41" y="196"/>
                  </a:cubicBezTo>
                  <a:cubicBezTo>
                    <a:pt x="32" y="213"/>
                    <a:pt x="20" y="228"/>
                    <a:pt x="6" y="241"/>
                  </a:cubicBezTo>
                  <a:cubicBezTo>
                    <a:pt x="0" y="306"/>
                    <a:pt x="0" y="306"/>
                    <a:pt x="0" y="306"/>
                  </a:cubicBezTo>
                  <a:cubicBezTo>
                    <a:pt x="60" y="319"/>
                    <a:pt x="60" y="319"/>
                    <a:pt x="60" y="319"/>
                  </a:cubicBezTo>
                  <a:cubicBezTo>
                    <a:pt x="123" y="266"/>
                    <a:pt x="162" y="186"/>
                    <a:pt x="162" y="97"/>
                  </a:cubicBezTo>
                  <a:close/>
                </a:path>
              </a:pathLst>
            </a:custGeom>
            <a:solidFill>
              <a:srgbClr val="6D9EEB"/>
            </a:solidFill>
            <a:ln cap="flat" cmpd="sng" w="9525">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88" name="Google Shape;88;p16"/>
            <p:cNvSpPr/>
            <p:nvPr/>
          </p:nvSpPr>
          <p:spPr>
            <a:xfrm>
              <a:off x="7218810" y="4713089"/>
              <a:ext cx="836922" cy="336550"/>
            </a:xfrm>
            <a:custGeom>
              <a:rect b="b" l="l" r="r" t="t"/>
              <a:pathLst>
                <a:path extrusionOk="0" h="137" w="336">
                  <a:moveTo>
                    <a:pt x="281" y="0"/>
                  </a:moveTo>
                  <a:cubicBezTo>
                    <a:pt x="220" y="48"/>
                    <a:pt x="135" y="57"/>
                    <a:pt x="64" y="19"/>
                  </a:cubicBezTo>
                  <a:cubicBezTo>
                    <a:pt x="0" y="33"/>
                    <a:pt x="0" y="33"/>
                    <a:pt x="0" y="33"/>
                  </a:cubicBezTo>
                  <a:cubicBezTo>
                    <a:pt x="6" y="94"/>
                    <a:pt x="6" y="94"/>
                    <a:pt x="6" y="94"/>
                  </a:cubicBezTo>
                  <a:cubicBezTo>
                    <a:pt x="50" y="122"/>
                    <a:pt x="102" y="137"/>
                    <a:pt x="158" y="137"/>
                  </a:cubicBezTo>
                  <a:cubicBezTo>
                    <a:pt x="225" y="137"/>
                    <a:pt x="287" y="115"/>
                    <a:pt x="336" y="77"/>
                  </a:cubicBezTo>
                  <a:cubicBezTo>
                    <a:pt x="275" y="63"/>
                    <a:pt x="275" y="63"/>
                    <a:pt x="275" y="63"/>
                  </a:cubicBezTo>
                  <a:lnTo>
                    <a:pt x="281" y="0"/>
                  </a:lnTo>
                  <a:close/>
                </a:path>
              </a:pathLst>
            </a:custGeom>
            <a:solidFill>
              <a:srgbClr val="3C78D8"/>
            </a:solidFill>
            <a:ln cap="flat" cmpd="sng" w="9525">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grpSp>
      <p:sp>
        <p:nvSpPr>
          <p:cNvPr id="89" name="Google Shape;89;p16"/>
          <p:cNvSpPr/>
          <p:nvPr/>
        </p:nvSpPr>
        <p:spPr>
          <a:xfrm rot="10800000">
            <a:off x="622546" y="2870357"/>
            <a:ext cx="2870654" cy="315467"/>
          </a:xfrm>
          <a:custGeom>
            <a:rect b="b" l="l" r="r" t="t"/>
            <a:pathLst>
              <a:path extrusionOk="0" h="198407" w="733245">
                <a:moveTo>
                  <a:pt x="0" y="198407"/>
                </a:moveTo>
                <a:lnTo>
                  <a:pt x="37531" y="0"/>
                </a:lnTo>
                <a:lnTo>
                  <a:pt x="733245" y="0"/>
                </a:lnTo>
              </a:path>
            </a:pathLst>
          </a:custGeom>
          <a:noFill/>
          <a:ln cap="flat" cmpd="sng" w="19050">
            <a:solidFill>
              <a:srgbClr val="1155CC"/>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97"/>
              <a:buFont typeface="Arial"/>
              <a:buNone/>
            </a:pPr>
            <a:r>
              <a:t/>
            </a:r>
            <a:endParaRPr b="0" i="0" sz="1197" u="none" cap="none" strike="noStrike">
              <a:solidFill>
                <a:srgbClr val="000000"/>
              </a:solidFill>
              <a:latin typeface="Georgia"/>
              <a:ea typeface="Georgia"/>
              <a:cs typeface="Georgia"/>
              <a:sym typeface="Georgia"/>
            </a:endParaRPr>
          </a:p>
        </p:txBody>
      </p:sp>
      <p:sp>
        <p:nvSpPr>
          <p:cNvPr id="90" name="Google Shape;90;p16"/>
          <p:cNvSpPr/>
          <p:nvPr/>
        </p:nvSpPr>
        <p:spPr>
          <a:xfrm>
            <a:off x="622300" y="2142713"/>
            <a:ext cx="2654100" cy="890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1" i="1" lang="en" sz="1200" u="none" cap="none" strike="noStrike">
                <a:solidFill>
                  <a:schemeClr val="dk1"/>
                </a:solidFill>
                <a:latin typeface="Arial"/>
                <a:ea typeface="Arial"/>
                <a:cs typeface="Arial"/>
                <a:sym typeface="Arial"/>
              </a:rPr>
              <a:t>5. Retire</a:t>
            </a:r>
            <a:endParaRPr b="1" i="1" sz="1200" u="none" cap="none" strike="noStrike">
              <a:solidFill>
                <a:schemeClr val="dk1"/>
              </a:solidFill>
              <a:latin typeface="Arial"/>
              <a:ea typeface="Arial"/>
              <a:cs typeface="Arial"/>
              <a:sym typeface="Arial"/>
            </a:endParaRPr>
          </a:p>
          <a:p>
            <a:pPr indent="0" lvl="0" marL="0" marR="0" rtl="0" algn="l">
              <a:lnSpc>
                <a:spcPct val="100000"/>
              </a:lnSpc>
              <a:spcBef>
                <a:spcPts val="1000"/>
              </a:spcBef>
              <a:spcAft>
                <a:spcPts val="0"/>
              </a:spcAft>
              <a:buClr>
                <a:srgbClr val="000000"/>
              </a:buClr>
              <a:buSzPts val="900"/>
              <a:buFont typeface="Arial"/>
              <a:buNone/>
            </a:pPr>
            <a:r>
              <a:rPr b="0" i="0" lang="en" sz="900" u="none" cap="none" strike="noStrike">
                <a:solidFill>
                  <a:schemeClr val="dk1"/>
                </a:solidFill>
                <a:latin typeface="Arial"/>
                <a:ea typeface="Arial"/>
                <a:cs typeface="Arial"/>
                <a:sym typeface="Arial"/>
              </a:rPr>
              <a:t>As any product, when the operating costs outweigh the revenue/saving benefits, it is time to retire the API and mitigate users to new APIs. It is valuable to clearly communicate the winding-down process to consumers.</a:t>
            </a:r>
            <a:endParaRPr b="0" i="0" sz="900" u="none" cap="none" strike="noStrike">
              <a:solidFill>
                <a:schemeClr val="dk1"/>
              </a:solidFill>
              <a:latin typeface="Arial"/>
              <a:ea typeface="Arial"/>
              <a:cs typeface="Arial"/>
              <a:sym typeface="Arial"/>
            </a:endParaRPr>
          </a:p>
        </p:txBody>
      </p:sp>
      <p:sp>
        <p:nvSpPr>
          <p:cNvPr id="91" name="Google Shape;91;p16"/>
          <p:cNvSpPr txBox="1"/>
          <p:nvPr/>
        </p:nvSpPr>
        <p:spPr>
          <a:xfrm>
            <a:off x="4098900" y="2186100"/>
            <a:ext cx="946200" cy="771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API Product Lifecycle</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type="title"/>
          </p:nvPr>
        </p:nvSpPr>
        <p:spPr>
          <a:xfrm>
            <a:off x="141750" y="1225611"/>
            <a:ext cx="7032900" cy="342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3600"/>
              <a:buNone/>
            </a:pPr>
            <a:r>
              <a:rPr b="1" i="1" lang="en" sz="1835">
                <a:solidFill>
                  <a:srgbClr val="000000"/>
                </a:solidFill>
                <a:latin typeface="Arial"/>
                <a:ea typeface="Arial"/>
                <a:cs typeface="Arial"/>
                <a:sym typeface="Arial"/>
              </a:rPr>
              <a:t>Deprecation of APIs</a:t>
            </a:r>
            <a:endParaRPr sz="2200"/>
          </a:p>
        </p:txBody>
      </p:sp>
      <p:sp>
        <p:nvSpPr>
          <p:cNvPr id="97" name="Google Shape;97;p17"/>
          <p:cNvSpPr txBox="1"/>
          <p:nvPr/>
        </p:nvSpPr>
        <p:spPr>
          <a:xfrm>
            <a:off x="7132320" y="4624819"/>
            <a:ext cx="1257300" cy="518700"/>
          </a:xfrm>
          <a:prstGeom prst="rect">
            <a:avLst/>
          </a:prstGeom>
          <a:solidFill>
            <a:srgbClr val="CCCCCC"/>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libri"/>
                <a:ea typeface="Calibri"/>
                <a:cs typeface="Calibri"/>
                <a:sym typeface="Calibri"/>
              </a:rPr>
              <a:t>DRAFT</a:t>
            </a:r>
            <a:endParaRPr b="0" i="0" sz="1400" u="none" cap="none" strike="noStrike">
              <a:solidFill>
                <a:srgbClr val="000000"/>
              </a:solidFill>
              <a:latin typeface="Calibri"/>
              <a:ea typeface="Calibri"/>
              <a:cs typeface="Calibri"/>
              <a:sym typeface="Calibri"/>
            </a:endParaRPr>
          </a:p>
        </p:txBody>
      </p:sp>
      <p:sp>
        <p:nvSpPr>
          <p:cNvPr id="98" name="Google Shape;98;p17"/>
          <p:cNvSpPr txBox="1"/>
          <p:nvPr/>
        </p:nvSpPr>
        <p:spPr>
          <a:xfrm>
            <a:off x="141750" y="1507400"/>
            <a:ext cx="8687100" cy="1590000"/>
          </a:xfrm>
          <a:prstGeom prst="rect">
            <a:avLst/>
          </a:prstGeom>
          <a:noFill/>
          <a:ln>
            <a:noFill/>
          </a:ln>
        </p:spPr>
        <p:txBody>
          <a:bodyPr anchorCtr="0" anchor="t" bIns="91425" lIns="91425" spcFirstLastPara="1" rIns="91425" wrap="square" tIns="91425">
            <a:noAutofit/>
          </a:bodyPr>
          <a:lstStyle/>
          <a:p>
            <a:pPr indent="-298450" lvl="0" marL="457200" marR="0" rtl="0" algn="l">
              <a:lnSpc>
                <a:spcPct val="100000"/>
              </a:lnSpc>
              <a:spcBef>
                <a:spcPts val="0"/>
              </a:spcBef>
              <a:spcAft>
                <a:spcPts val="0"/>
              </a:spcAft>
              <a:buClr>
                <a:srgbClr val="000000"/>
              </a:buClr>
              <a:buSzPts val="1100"/>
              <a:buFont typeface="Calibri"/>
              <a:buChar char="●"/>
            </a:pPr>
            <a:r>
              <a:rPr b="0" i="0" lang="en" sz="1100" u="none" cap="none" strike="noStrike">
                <a:solidFill>
                  <a:srgbClr val="000000"/>
                </a:solidFill>
                <a:latin typeface="Calibri"/>
                <a:ea typeface="Calibri"/>
                <a:cs typeface="Calibri"/>
                <a:sym typeface="Calibri"/>
              </a:rPr>
              <a:t>An API is deprecated or disuse due to different reasons such as being replaced by an updated/newer version, diminished usage over time, etc.</a:t>
            </a:r>
            <a:endParaRPr b="0" i="0" sz="1100" u="none" cap="none" strike="noStrike">
              <a:solidFill>
                <a:srgbClr val="000000"/>
              </a:solidFill>
              <a:latin typeface="Calibri"/>
              <a:ea typeface="Calibri"/>
              <a:cs typeface="Calibri"/>
              <a:sym typeface="Calibri"/>
            </a:endParaRPr>
          </a:p>
          <a:p>
            <a:pPr indent="-298450" lvl="0" marL="457200" marR="0" rtl="0" algn="l">
              <a:lnSpc>
                <a:spcPct val="100000"/>
              </a:lnSpc>
              <a:spcBef>
                <a:spcPts val="0"/>
              </a:spcBef>
              <a:spcAft>
                <a:spcPts val="0"/>
              </a:spcAft>
              <a:buClr>
                <a:srgbClr val="000000"/>
              </a:buClr>
              <a:buSzPts val="1100"/>
              <a:buFont typeface="Calibri"/>
              <a:buChar char="●"/>
            </a:pPr>
            <a:r>
              <a:rPr b="0" i="0" lang="en" sz="1100" u="none" cap="none" strike="noStrike">
                <a:solidFill>
                  <a:srgbClr val="000000"/>
                </a:solidFill>
                <a:latin typeface="Calibri"/>
                <a:ea typeface="Calibri"/>
                <a:cs typeface="Calibri"/>
                <a:sym typeface="Calibri"/>
              </a:rPr>
              <a:t>Sometimes an old version of an API is deprecated instead of deprecating the whole API</a:t>
            </a:r>
            <a:endParaRPr b="0" i="0" sz="1100" u="none" cap="none" strike="noStrike">
              <a:solidFill>
                <a:srgbClr val="000000"/>
              </a:solidFill>
              <a:latin typeface="Calibri"/>
              <a:ea typeface="Calibri"/>
              <a:cs typeface="Calibri"/>
              <a:sym typeface="Calibri"/>
            </a:endParaRPr>
          </a:p>
          <a:p>
            <a:pPr indent="-298450" lvl="0" marL="457200" marR="0" rtl="0" algn="l">
              <a:lnSpc>
                <a:spcPct val="100000"/>
              </a:lnSpc>
              <a:spcBef>
                <a:spcPts val="0"/>
              </a:spcBef>
              <a:spcAft>
                <a:spcPts val="0"/>
              </a:spcAft>
              <a:buClr>
                <a:srgbClr val="000000"/>
              </a:buClr>
              <a:buSzPts val="1100"/>
              <a:buFont typeface="Calibri"/>
              <a:buChar char="●"/>
            </a:pPr>
            <a:r>
              <a:rPr b="0" i="0" lang="en" sz="1100" u="none" cap="none" strike="noStrike">
                <a:solidFill>
                  <a:srgbClr val="000000"/>
                </a:solidFill>
                <a:latin typeface="Calibri"/>
                <a:ea typeface="Calibri"/>
                <a:cs typeface="Calibri"/>
                <a:sym typeface="Calibri"/>
              </a:rPr>
              <a:t>It is recommended to communicate with the API consumers about the API deprecation and  provide a detail documentation in Anypoint Exchange about an alternative or new way of connecting with the API to eliminate disruption </a:t>
            </a:r>
            <a:endParaRPr b="0" i="0" sz="1100" u="none" cap="none" strike="noStrike">
              <a:solidFill>
                <a:srgbClr val="000000"/>
              </a:solidFill>
              <a:latin typeface="Calibri"/>
              <a:ea typeface="Calibri"/>
              <a:cs typeface="Calibri"/>
              <a:sym typeface="Calibri"/>
            </a:endParaRPr>
          </a:p>
          <a:p>
            <a:pPr indent="-298450" lvl="0" marL="457200" marR="0" rtl="0" algn="l">
              <a:lnSpc>
                <a:spcPct val="100000"/>
              </a:lnSpc>
              <a:spcBef>
                <a:spcPts val="0"/>
              </a:spcBef>
              <a:spcAft>
                <a:spcPts val="0"/>
              </a:spcAft>
              <a:buClr>
                <a:srgbClr val="000000"/>
              </a:buClr>
              <a:buSzPts val="1100"/>
              <a:buFont typeface="Calibri"/>
              <a:buChar char="●"/>
            </a:pPr>
            <a:r>
              <a:rPr b="0" i="0" lang="en" sz="1100" u="none" cap="none" strike="noStrike">
                <a:solidFill>
                  <a:srgbClr val="000000"/>
                </a:solidFill>
                <a:latin typeface="Calibri"/>
                <a:ea typeface="Calibri"/>
                <a:cs typeface="Calibri"/>
                <a:sym typeface="Calibri"/>
              </a:rPr>
              <a:t>Provide an enough sunset period  (2-3 months) as it provides the API consumers to adapt to the changes</a:t>
            </a:r>
            <a:endParaRPr b="0" i="0" sz="1100" u="none" cap="none" strike="noStrike">
              <a:solidFill>
                <a:srgbClr val="000000"/>
              </a:solidFill>
              <a:latin typeface="Calibri"/>
              <a:ea typeface="Calibri"/>
              <a:cs typeface="Calibri"/>
              <a:sym typeface="Calibri"/>
            </a:endParaRPr>
          </a:p>
          <a:p>
            <a:pPr indent="-298450" lvl="0" marL="457200" marR="0" rtl="0" algn="l">
              <a:lnSpc>
                <a:spcPct val="100000"/>
              </a:lnSpc>
              <a:spcBef>
                <a:spcPts val="0"/>
              </a:spcBef>
              <a:spcAft>
                <a:spcPts val="0"/>
              </a:spcAft>
              <a:buClr>
                <a:srgbClr val="000000"/>
              </a:buClr>
              <a:buSzPts val="1100"/>
              <a:buFont typeface="Calibri"/>
              <a:buChar char="●"/>
            </a:pPr>
            <a:r>
              <a:rPr b="0" i="0" lang="en" sz="1100" u="none" cap="none" strike="noStrike">
                <a:solidFill>
                  <a:srgbClr val="000000"/>
                </a:solidFill>
                <a:latin typeface="Calibri"/>
                <a:ea typeface="Calibri"/>
                <a:cs typeface="Calibri"/>
                <a:sym typeface="Calibri"/>
              </a:rPr>
              <a:t>Steps to initiate API deprecation in MuleSoft Anypoint Platform</a:t>
            </a:r>
            <a:endParaRPr b="0" i="0" sz="1100" u="none" cap="none" strike="noStrike">
              <a:solidFill>
                <a:srgbClr val="000000"/>
              </a:solidFill>
              <a:latin typeface="Calibri"/>
              <a:ea typeface="Calibri"/>
              <a:cs typeface="Calibri"/>
              <a:sym typeface="Calibri"/>
            </a:endParaRPr>
          </a:p>
          <a:p>
            <a:pPr indent="-298450" lvl="1" marL="914400" marR="0" rtl="0" algn="l">
              <a:lnSpc>
                <a:spcPct val="100000"/>
              </a:lnSpc>
              <a:spcBef>
                <a:spcPts val="0"/>
              </a:spcBef>
              <a:spcAft>
                <a:spcPts val="0"/>
              </a:spcAft>
              <a:buClr>
                <a:srgbClr val="000000"/>
              </a:buClr>
              <a:buSzPts val="1100"/>
              <a:buFont typeface="Calibri"/>
              <a:buChar char="○"/>
            </a:pPr>
            <a:r>
              <a:rPr b="0" i="0" lang="en" sz="1100" u="none" cap="none" strike="noStrike">
                <a:solidFill>
                  <a:srgbClr val="000000"/>
                </a:solidFill>
                <a:latin typeface="Calibri"/>
                <a:ea typeface="Calibri"/>
                <a:cs typeface="Calibri"/>
                <a:sym typeface="Calibri"/>
              </a:rPr>
              <a:t>At first, click on API Manager</a:t>
            </a:r>
            <a:endParaRPr b="0" i="0" sz="1100" u="none" cap="none" strike="noStrike">
              <a:solidFill>
                <a:srgbClr val="000000"/>
              </a:solidFill>
              <a:latin typeface="Calibri"/>
              <a:ea typeface="Calibri"/>
              <a:cs typeface="Calibri"/>
              <a:sym typeface="Calibri"/>
            </a:endParaRPr>
          </a:p>
          <a:p>
            <a:pPr indent="-298450" lvl="1" marL="914400" marR="0" rtl="0" algn="l">
              <a:lnSpc>
                <a:spcPct val="100000"/>
              </a:lnSpc>
              <a:spcBef>
                <a:spcPts val="0"/>
              </a:spcBef>
              <a:spcAft>
                <a:spcPts val="0"/>
              </a:spcAft>
              <a:buClr>
                <a:srgbClr val="000000"/>
              </a:buClr>
              <a:buSzPts val="1100"/>
              <a:buFont typeface="Calibri"/>
              <a:buChar char="○"/>
            </a:pPr>
            <a:r>
              <a:rPr b="0" i="0" lang="en" sz="1100" u="none" cap="none" strike="noStrike">
                <a:solidFill>
                  <a:srgbClr val="000000"/>
                </a:solidFill>
                <a:latin typeface="Calibri"/>
                <a:ea typeface="Calibri"/>
                <a:cs typeface="Calibri"/>
                <a:sym typeface="Calibri"/>
              </a:rPr>
              <a:t>Under API Administration section, click on the specific API instance which needs to be deprecated</a:t>
            </a:r>
            <a:endParaRPr b="0" i="0" sz="1100" u="none" cap="none" strike="noStrike">
              <a:solidFill>
                <a:srgbClr val="000000"/>
              </a:solidFill>
              <a:latin typeface="Calibri"/>
              <a:ea typeface="Calibri"/>
              <a:cs typeface="Calibri"/>
              <a:sym typeface="Calibri"/>
            </a:endParaRPr>
          </a:p>
          <a:p>
            <a:pPr indent="-298450" lvl="1" marL="914400" marR="0" rtl="0" algn="l">
              <a:lnSpc>
                <a:spcPct val="100000"/>
              </a:lnSpc>
              <a:spcBef>
                <a:spcPts val="0"/>
              </a:spcBef>
              <a:spcAft>
                <a:spcPts val="0"/>
              </a:spcAft>
              <a:buClr>
                <a:srgbClr val="000000"/>
              </a:buClr>
              <a:buSzPts val="1100"/>
              <a:buFont typeface="Calibri"/>
              <a:buChar char="○"/>
            </a:pPr>
            <a:r>
              <a:rPr b="0" i="0" lang="en" sz="1100" u="none" cap="none" strike="noStrike">
                <a:solidFill>
                  <a:srgbClr val="000000"/>
                </a:solidFill>
                <a:latin typeface="Calibri"/>
                <a:ea typeface="Calibri"/>
                <a:cs typeface="Calibri"/>
                <a:sym typeface="Calibri"/>
              </a:rPr>
              <a:t>Click on the “Deprecate API” option from Action dropdown</a:t>
            </a:r>
            <a:endParaRPr b="0" i="0" sz="1100" u="none" cap="none" strike="noStrike">
              <a:solidFill>
                <a:srgbClr val="000000"/>
              </a:solidFill>
              <a:latin typeface="Calibri"/>
              <a:ea typeface="Calibri"/>
              <a:cs typeface="Calibri"/>
              <a:sym typeface="Calibri"/>
            </a:endParaRPr>
          </a:p>
        </p:txBody>
      </p:sp>
      <p:pic>
        <p:nvPicPr>
          <p:cNvPr id="99" name="Google Shape;99;p17"/>
          <p:cNvPicPr preferRelativeResize="0"/>
          <p:nvPr/>
        </p:nvPicPr>
        <p:blipFill rotWithShape="1">
          <a:blip r:embed="rId3">
            <a:alphaModFix/>
          </a:blip>
          <a:srcRect b="0" l="0" r="0" t="0"/>
          <a:stretch/>
        </p:blipFill>
        <p:spPr>
          <a:xfrm>
            <a:off x="789669" y="3187951"/>
            <a:ext cx="7175126" cy="1387050"/>
          </a:xfrm>
          <a:prstGeom prst="rect">
            <a:avLst/>
          </a:prstGeom>
          <a:noFill/>
          <a:ln cap="flat" cmpd="sng" w="9525">
            <a:solidFill>
              <a:schemeClr val="dk2"/>
            </a:solidFill>
            <a:prstDash val="solid"/>
            <a:round/>
            <a:headEnd len="sm" w="sm" type="none"/>
            <a:tailEnd len="sm" w="sm" type="none"/>
          </a:ln>
        </p:spPr>
      </p:pic>
      <p:sp>
        <p:nvSpPr>
          <p:cNvPr id="100" name="Google Shape;100;p17"/>
          <p:cNvSpPr txBox="1"/>
          <p:nvPr>
            <p:ph type="title"/>
          </p:nvPr>
        </p:nvSpPr>
        <p:spPr>
          <a:xfrm>
            <a:off x="201150" y="0"/>
            <a:ext cx="3068400" cy="342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3600"/>
              <a:buNone/>
            </a:pPr>
            <a:r>
              <a:rPr b="1" i="1" lang="en" sz="2035">
                <a:solidFill>
                  <a:srgbClr val="000000"/>
                </a:solidFill>
                <a:latin typeface="Arial"/>
                <a:ea typeface="Arial"/>
                <a:cs typeface="Arial"/>
                <a:sym typeface="Arial"/>
              </a:rPr>
              <a:t>API Versioning</a:t>
            </a:r>
            <a:endParaRPr sz="2400"/>
          </a:p>
        </p:txBody>
      </p:sp>
      <p:sp>
        <p:nvSpPr>
          <p:cNvPr id="101" name="Google Shape;101;p17"/>
          <p:cNvSpPr txBox="1"/>
          <p:nvPr/>
        </p:nvSpPr>
        <p:spPr>
          <a:xfrm>
            <a:off x="141750" y="342900"/>
            <a:ext cx="8687100" cy="869100"/>
          </a:xfrm>
          <a:prstGeom prst="rect">
            <a:avLst/>
          </a:prstGeom>
          <a:noFill/>
          <a:ln>
            <a:noFill/>
          </a:ln>
        </p:spPr>
        <p:txBody>
          <a:bodyPr anchorCtr="0" anchor="t" bIns="91425" lIns="91425" spcFirstLastPara="1" rIns="91425" wrap="square" tIns="91425">
            <a:noAutofit/>
          </a:bodyPr>
          <a:lstStyle/>
          <a:p>
            <a:pPr indent="-298450" lvl="0" marL="457200" marR="0" rtl="0" algn="l">
              <a:lnSpc>
                <a:spcPct val="100000"/>
              </a:lnSpc>
              <a:spcBef>
                <a:spcPts val="0"/>
              </a:spcBef>
              <a:spcAft>
                <a:spcPts val="0"/>
              </a:spcAft>
              <a:buClr>
                <a:srgbClr val="000000"/>
              </a:buClr>
              <a:buSzPts val="1100"/>
              <a:buFont typeface="Calibri"/>
              <a:buChar char="●"/>
            </a:pPr>
            <a:r>
              <a:rPr b="0" i="0" lang="en" sz="1100" u="none" cap="none" strike="noStrike">
                <a:solidFill>
                  <a:srgbClr val="000000"/>
                </a:solidFill>
                <a:latin typeface="Calibri"/>
                <a:ea typeface="Calibri"/>
                <a:cs typeface="Calibri"/>
                <a:sym typeface="Calibri"/>
              </a:rPr>
              <a:t>Each Exchange asset can have multiple asset versions - asset version follows the semantic format major.minor.patch format.</a:t>
            </a:r>
            <a:endParaRPr b="0" i="0" sz="1100" u="none" cap="none" strike="noStrike">
              <a:solidFill>
                <a:srgbClr val="000000"/>
              </a:solidFill>
              <a:latin typeface="Calibri"/>
              <a:ea typeface="Calibri"/>
              <a:cs typeface="Calibri"/>
              <a:sym typeface="Calibri"/>
            </a:endParaRPr>
          </a:p>
          <a:p>
            <a:pPr indent="-317500" lvl="0" marL="457200" marR="0" rtl="0" algn="l">
              <a:lnSpc>
                <a:spcPct val="100000"/>
              </a:lnSpc>
              <a:spcBef>
                <a:spcPts val="0"/>
              </a:spcBef>
              <a:spcAft>
                <a:spcPts val="0"/>
              </a:spcAft>
              <a:buClr>
                <a:srgbClr val="000000"/>
              </a:buClr>
              <a:buSzPts val="1400"/>
              <a:buFont typeface="Calibri"/>
              <a:buChar char="●"/>
            </a:pPr>
            <a:r>
              <a:rPr b="0" i="0" lang="en" sz="1100" u="none" cap="none" strike="noStrike">
                <a:solidFill>
                  <a:srgbClr val="000000"/>
                </a:solidFill>
                <a:latin typeface="Calibri"/>
                <a:ea typeface="Calibri"/>
                <a:cs typeface="Calibri"/>
                <a:sym typeface="Calibri"/>
              </a:rPr>
              <a:t>It is best practice to include the version number in the application URL: </a:t>
            </a:r>
            <a:r>
              <a:rPr b="0" i="0" lang="en" sz="700" u="sng" cap="none" strike="noStrike">
                <a:solidFill>
                  <a:schemeClr val="hlink"/>
                </a:solidFill>
                <a:highlight>
                  <a:srgbClr val="F9FAFB"/>
                </a:highlight>
                <a:latin typeface="Courier New"/>
                <a:ea typeface="Courier New"/>
                <a:cs typeface="Courier New"/>
                <a:sym typeface="Courier New"/>
                <a:hlinkClick r:id="rId4"/>
              </a:rPr>
              <a:t>http://api.XX.com/v1/api/customer/1234</a:t>
            </a:r>
            <a:endParaRPr b="0" i="0" sz="700" u="none" cap="none" strike="noStrike">
              <a:solidFill>
                <a:srgbClr val="58595A"/>
              </a:solidFill>
              <a:highlight>
                <a:srgbClr val="F9FAFB"/>
              </a:highlight>
              <a:latin typeface="Courier New"/>
              <a:ea typeface="Courier New"/>
              <a:cs typeface="Courier New"/>
              <a:sym typeface="Courier New"/>
            </a:endParaRPr>
          </a:p>
          <a:p>
            <a:pPr indent="-298450" lvl="0" marL="457200" marR="0" rtl="0" algn="l">
              <a:lnSpc>
                <a:spcPct val="100000"/>
              </a:lnSpc>
              <a:spcBef>
                <a:spcPts val="0"/>
              </a:spcBef>
              <a:spcAft>
                <a:spcPts val="0"/>
              </a:spcAft>
              <a:buClr>
                <a:srgbClr val="000000"/>
              </a:buClr>
              <a:buSzPts val="1100"/>
              <a:buFont typeface="Calibri"/>
              <a:buChar char="●"/>
            </a:pPr>
            <a:r>
              <a:rPr b="0" i="0" lang="en" sz="1100" u="none" cap="none" strike="noStrike">
                <a:solidFill>
                  <a:srgbClr val="000000"/>
                </a:solidFill>
                <a:latin typeface="Calibri"/>
                <a:ea typeface="Calibri"/>
                <a:cs typeface="Calibri"/>
                <a:sym typeface="Calibri"/>
              </a:rPr>
              <a:t>Run multiple versions of the application via different application endpoint and Exchange assets</a:t>
            </a:r>
            <a:endParaRPr b="0" i="0" sz="1100" u="none" cap="none" strike="noStrike">
              <a:solidFill>
                <a:srgbClr val="000000"/>
              </a:solidFill>
              <a:latin typeface="Calibri"/>
              <a:ea typeface="Calibri"/>
              <a:cs typeface="Calibri"/>
              <a:sym typeface="Calibri"/>
            </a:endParaRPr>
          </a:p>
          <a:p>
            <a:pPr indent="-317500" lvl="0" marL="457200" marR="0" rtl="0" algn="l">
              <a:lnSpc>
                <a:spcPct val="100000"/>
              </a:lnSpc>
              <a:spcBef>
                <a:spcPts val="0"/>
              </a:spcBef>
              <a:spcAft>
                <a:spcPts val="0"/>
              </a:spcAft>
              <a:buClr>
                <a:srgbClr val="000000"/>
              </a:buClr>
              <a:buSzPts val="1400"/>
              <a:buFont typeface="Calibri"/>
              <a:buChar char="●"/>
            </a:pPr>
            <a:r>
              <a:rPr b="0" i="0" lang="en" sz="1100" u="none" cap="none" strike="noStrike">
                <a:solidFill>
                  <a:srgbClr val="000000"/>
                </a:solidFill>
                <a:latin typeface="Calibri"/>
                <a:ea typeface="Calibri"/>
                <a:cs typeface="Calibri"/>
                <a:sym typeface="Calibri"/>
              </a:rPr>
              <a:t>For best practice on API Versioning, please refer to the following Mule documentation: </a:t>
            </a:r>
            <a:r>
              <a:rPr b="0" i="0" lang="en" sz="700" u="none" cap="none" strike="noStrike">
                <a:solidFill>
                  <a:srgbClr val="58595A"/>
                </a:solidFill>
                <a:highlight>
                  <a:srgbClr val="F9FAFB"/>
                </a:highlight>
                <a:uFill>
                  <a:noFill/>
                </a:uFill>
                <a:latin typeface="Courier New"/>
                <a:ea typeface="Courier New"/>
                <a:cs typeface="Courier New"/>
                <a:sym typeface="Courier New"/>
                <a:hlinkClick r:id="rId5">
                  <a:extLst>
                    <a:ext uri="{A12FA001-AC4F-418D-AE19-62706E023703}">
                      <ahyp:hlinkClr val="tx"/>
                    </a:ext>
                  </a:extLst>
                </a:hlinkClick>
              </a:rPr>
              <a:t>https://docs.mulesoft.com/exchange/to-change-raml-version</a:t>
            </a:r>
            <a:endParaRPr b="0" i="0" sz="1100" u="none" cap="none" strike="noStrike">
              <a:solidFill>
                <a:srgbClr val="00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8"/>
          <p:cNvSpPr txBox="1"/>
          <p:nvPr>
            <p:ph type="ctrTitle"/>
          </p:nvPr>
        </p:nvSpPr>
        <p:spPr>
          <a:xfrm>
            <a:off x="533400" y="1384987"/>
            <a:ext cx="8077200" cy="12423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800"/>
              <a:buFont typeface="Times New Roman"/>
              <a:buNone/>
            </a:pPr>
            <a:r>
              <a:t/>
            </a:r>
            <a:endParaRPr sz="4800">
              <a:latin typeface="Calibri"/>
              <a:ea typeface="Calibri"/>
              <a:cs typeface="Calibri"/>
              <a:sym typeface="Calibri"/>
            </a:endParaRPr>
          </a:p>
          <a:p>
            <a:pPr indent="0" lvl="0" marL="0" rtl="0" algn="l">
              <a:lnSpc>
                <a:spcPct val="100000"/>
              </a:lnSpc>
              <a:spcBef>
                <a:spcPts val="0"/>
              </a:spcBef>
              <a:spcAft>
                <a:spcPts val="0"/>
              </a:spcAft>
              <a:buClr>
                <a:schemeClr val="dk2"/>
              </a:buClr>
              <a:buSzPts val="4800"/>
              <a:buFont typeface="Times New Roman"/>
              <a:buNone/>
            </a:pPr>
            <a:r>
              <a:rPr lang="en" sz="4800">
                <a:latin typeface="Calibri"/>
                <a:ea typeface="Calibri"/>
                <a:cs typeface="Calibri"/>
                <a:sym typeface="Calibri"/>
              </a:rPr>
              <a:t>Monitoring Anypoint Platform</a:t>
            </a:r>
            <a:endParaRPr sz="3000">
              <a:solidFill>
                <a:srgbClr val="000000"/>
              </a:solidFill>
              <a:latin typeface="Calibri"/>
              <a:ea typeface="Calibri"/>
              <a:cs typeface="Calibri"/>
              <a:sym typeface="Calibri"/>
            </a:endParaRPr>
          </a:p>
        </p:txBody>
      </p:sp>
      <p:sp>
        <p:nvSpPr>
          <p:cNvPr id="108" name="Google Shape;108;p18"/>
          <p:cNvSpPr txBox="1"/>
          <p:nvPr/>
        </p:nvSpPr>
        <p:spPr>
          <a:xfrm>
            <a:off x="7132320" y="4624819"/>
            <a:ext cx="1257300" cy="518700"/>
          </a:xfrm>
          <a:prstGeom prst="rect">
            <a:avLst/>
          </a:prstGeom>
          <a:solidFill>
            <a:srgbClr val="CCCCCC"/>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libri"/>
                <a:ea typeface="Calibri"/>
                <a:cs typeface="Calibri"/>
                <a:sym typeface="Calibri"/>
              </a:rPr>
              <a:t>DRAFT</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9"/>
          <p:cNvSpPr txBox="1"/>
          <p:nvPr>
            <p:ph type="title"/>
          </p:nvPr>
        </p:nvSpPr>
        <p:spPr>
          <a:xfrm>
            <a:off x="99300" y="181700"/>
            <a:ext cx="7032900" cy="342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3600"/>
              <a:buNone/>
            </a:pPr>
            <a:r>
              <a:rPr b="1" i="1" lang="en" sz="2035">
                <a:solidFill>
                  <a:srgbClr val="000000"/>
                </a:solidFill>
                <a:latin typeface="Arial"/>
                <a:ea typeface="Arial"/>
                <a:cs typeface="Arial"/>
                <a:sym typeface="Arial"/>
              </a:rPr>
              <a:t>Monitoring Anypoint Platform</a:t>
            </a:r>
            <a:endParaRPr sz="2400"/>
          </a:p>
        </p:txBody>
      </p:sp>
      <p:sp>
        <p:nvSpPr>
          <p:cNvPr id="114" name="Google Shape;114;p19"/>
          <p:cNvSpPr txBox="1"/>
          <p:nvPr/>
        </p:nvSpPr>
        <p:spPr>
          <a:xfrm>
            <a:off x="7132320" y="4624819"/>
            <a:ext cx="1257300" cy="518700"/>
          </a:xfrm>
          <a:prstGeom prst="rect">
            <a:avLst/>
          </a:prstGeom>
          <a:solidFill>
            <a:srgbClr val="CCCCCC"/>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libri"/>
                <a:ea typeface="Calibri"/>
                <a:cs typeface="Calibri"/>
                <a:sym typeface="Calibri"/>
              </a:rPr>
              <a:t>DRAFT</a:t>
            </a:r>
            <a:endParaRPr b="0" i="0" sz="1400" u="none" cap="none" strike="noStrike">
              <a:solidFill>
                <a:srgbClr val="000000"/>
              </a:solidFill>
              <a:latin typeface="Calibri"/>
              <a:ea typeface="Calibri"/>
              <a:cs typeface="Calibri"/>
              <a:sym typeface="Calibri"/>
            </a:endParaRPr>
          </a:p>
        </p:txBody>
      </p:sp>
      <p:sp>
        <p:nvSpPr>
          <p:cNvPr id="115" name="Google Shape;115;p19"/>
          <p:cNvSpPr txBox="1"/>
          <p:nvPr/>
        </p:nvSpPr>
        <p:spPr>
          <a:xfrm>
            <a:off x="141750" y="739125"/>
            <a:ext cx="5832000" cy="680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16" name="Google Shape;116;p19"/>
          <p:cNvSpPr txBox="1"/>
          <p:nvPr/>
        </p:nvSpPr>
        <p:spPr>
          <a:xfrm>
            <a:off x="141750" y="560825"/>
            <a:ext cx="8687100" cy="35085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Calibri"/>
              <a:buChar char="●"/>
            </a:pPr>
            <a:r>
              <a:rPr b="0" i="0" lang="en" sz="1400" u="none" cap="none" strike="noStrike">
                <a:solidFill>
                  <a:srgbClr val="000000"/>
                </a:solidFill>
                <a:latin typeface="Calibri"/>
                <a:ea typeface="Calibri"/>
                <a:cs typeface="Calibri"/>
                <a:sym typeface="Calibri"/>
              </a:rPr>
              <a:t>Cloudhub API &amp; Access Management API allow to access some of the functions of MuleSoft:</a:t>
            </a:r>
            <a:endParaRPr b="0" i="0" sz="1400" u="none" cap="none" strike="noStrike">
              <a:solidFill>
                <a:srgbClr val="000000"/>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317500" lvl="0" marL="914400" marR="0" rtl="0" algn="l">
              <a:lnSpc>
                <a:spcPct val="100000"/>
              </a:lnSpc>
              <a:spcBef>
                <a:spcPts val="0"/>
              </a:spcBef>
              <a:spcAft>
                <a:spcPts val="0"/>
              </a:spcAft>
              <a:buClr>
                <a:srgbClr val="000000"/>
              </a:buClr>
              <a:buSzPts val="1400"/>
              <a:buFont typeface="Calibri"/>
              <a:buChar char="❖"/>
            </a:pPr>
            <a:r>
              <a:rPr b="0" i="0" lang="en" sz="1400" u="none" cap="none" strike="noStrike">
                <a:solidFill>
                  <a:srgbClr val="000000"/>
                </a:solidFill>
                <a:latin typeface="Calibri"/>
                <a:ea typeface="Calibri"/>
                <a:cs typeface="Calibri"/>
                <a:sym typeface="Calibri"/>
              </a:rPr>
              <a:t>Manage applications : Create, deploy, start, stop, list, and delete an application on CloudHub</a:t>
            </a:r>
            <a:endParaRPr b="0" i="0" sz="1400" u="none" cap="none" strike="noStrike">
              <a:solidFill>
                <a:srgbClr val="000000"/>
              </a:solidFill>
              <a:latin typeface="Calibri"/>
              <a:ea typeface="Calibri"/>
              <a:cs typeface="Calibri"/>
              <a:sym typeface="Calibri"/>
            </a:endParaRPr>
          </a:p>
          <a:p>
            <a:pPr indent="-317500" lvl="0" marL="914400" marR="0" rtl="0" algn="l">
              <a:lnSpc>
                <a:spcPct val="100000"/>
              </a:lnSpc>
              <a:spcBef>
                <a:spcPts val="0"/>
              </a:spcBef>
              <a:spcAft>
                <a:spcPts val="0"/>
              </a:spcAft>
              <a:buClr>
                <a:srgbClr val="000000"/>
              </a:buClr>
              <a:buSzPts val="1400"/>
              <a:buFont typeface="Calibri"/>
              <a:buChar char="❖"/>
            </a:pPr>
            <a:r>
              <a:rPr b="0" i="0" lang="en" sz="1400" u="none" cap="none" strike="noStrike">
                <a:solidFill>
                  <a:srgbClr val="000000"/>
                </a:solidFill>
                <a:latin typeface="Calibri"/>
                <a:ea typeface="Calibri"/>
                <a:cs typeface="Calibri"/>
                <a:sym typeface="Calibri"/>
              </a:rPr>
              <a:t>Retrieve statistics for an application or worker</a:t>
            </a:r>
            <a:endParaRPr b="0" i="0" sz="1400" u="none" cap="none" strike="noStrike">
              <a:solidFill>
                <a:srgbClr val="000000"/>
              </a:solidFill>
              <a:latin typeface="Calibri"/>
              <a:ea typeface="Calibri"/>
              <a:cs typeface="Calibri"/>
              <a:sym typeface="Calibri"/>
            </a:endParaRPr>
          </a:p>
          <a:p>
            <a:pPr indent="-317500" lvl="0" marL="914400" marR="0" rtl="0" algn="l">
              <a:lnSpc>
                <a:spcPct val="100000"/>
              </a:lnSpc>
              <a:spcBef>
                <a:spcPts val="0"/>
              </a:spcBef>
              <a:spcAft>
                <a:spcPts val="0"/>
              </a:spcAft>
              <a:buClr>
                <a:srgbClr val="000000"/>
              </a:buClr>
              <a:buSzPts val="1400"/>
              <a:buFont typeface="Calibri"/>
              <a:buChar char="❖"/>
            </a:pPr>
            <a:r>
              <a:rPr b="0" i="0" lang="en" sz="1400" u="none" cap="none" strike="noStrike">
                <a:solidFill>
                  <a:srgbClr val="000000"/>
                </a:solidFill>
                <a:latin typeface="Calibri"/>
                <a:ea typeface="Calibri"/>
                <a:cs typeface="Calibri"/>
                <a:sym typeface="Calibri"/>
              </a:rPr>
              <a:t>Download the log file for an application or instance</a:t>
            </a:r>
            <a:endParaRPr b="0" i="0" sz="1400" u="none" cap="none" strike="noStrike">
              <a:solidFill>
                <a:srgbClr val="000000"/>
              </a:solidFill>
              <a:latin typeface="Calibri"/>
              <a:ea typeface="Calibri"/>
              <a:cs typeface="Calibri"/>
              <a:sym typeface="Calibri"/>
            </a:endParaRPr>
          </a:p>
          <a:p>
            <a:pPr indent="-317500" lvl="0" marL="914400" marR="0" rtl="0" algn="l">
              <a:lnSpc>
                <a:spcPct val="100000"/>
              </a:lnSpc>
              <a:spcBef>
                <a:spcPts val="0"/>
              </a:spcBef>
              <a:spcAft>
                <a:spcPts val="0"/>
              </a:spcAft>
              <a:buClr>
                <a:srgbClr val="000000"/>
              </a:buClr>
              <a:buSzPts val="1400"/>
              <a:buFont typeface="Calibri"/>
              <a:buChar char="❖"/>
            </a:pPr>
            <a:r>
              <a:rPr b="0" i="0" lang="en" sz="1400" u="none" cap="none" strike="noStrike">
                <a:solidFill>
                  <a:srgbClr val="000000"/>
                </a:solidFill>
                <a:latin typeface="Calibri"/>
                <a:ea typeface="Calibri"/>
                <a:cs typeface="Calibri"/>
                <a:sym typeface="Calibri"/>
              </a:rPr>
              <a:t>Manage logs including app logs as well as audit logs, notifications, and alerts</a:t>
            </a:r>
            <a:endParaRPr b="0" i="0" sz="1400" u="none" cap="none" strike="noStrike">
              <a:solidFill>
                <a:srgbClr val="000000"/>
              </a:solidFill>
              <a:latin typeface="Calibri"/>
              <a:ea typeface="Calibri"/>
              <a:cs typeface="Calibri"/>
              <a:sym typeface="Calibri"/>
            </a:endParaRPr>
          </a:p>
          <a:p>
            <a:pPr indent="-317500" lvl="0" marL="914400" marR="0" rtl="0" algn="l">
              <a:lnSpc>
                <a:spcPct val="100000"/>
              </a:lnSpc>
              <a:spcBef>
                <a:spcPts val="0"/>
              </a:spcBef>
              <a:spcAft>
                <a:spcPts val="0"/>
              </a:spcAft>
              <a:buClr>
                <a:srgbClr val="000000"/>
              </a:buClr>
              <a:buSzPts val="1400"/>
              <a:buFont typeface="Calibri"/>
              <a:buChar char="❖"/>
            </a:pPr>
            <a:r>
              <a:rPr b="0" i="0" lang="en" sz="1400" u="none" cap="none" strike="noStrike">
                <a:solidFill>
                  <a:srgbClr val="000000"/>
                </a:solidFill>
                <a:latin typeface="Calibri"/>
                <a:ea typeface="Calibri"/>
                <a:cs typeface="Calibri"/>
                <a:sym typeface="Calibri"/>
              </a:rPr>
              <a:t>Manage load balancers</a:t>
            </a:r>
            <a:endParaRPr b="0" i="0" sz="1400" u="none" cap="none" strike="noStrike">
              <a:solidFill>
                <a:srgbClr val="000000"/>
              </a:solidFill>
              <a:latin typeface="Calibri"/>
              <a:ea typeface="Calibri"/>
              <a:cs typeface="Calibri"/>
              <a:sym typeface="Calibri"/>
            </a:endParaRPr>
          </a:p>
          <a:p>
            <a:pPr indent="-317500" lvl="0" marL="914400" marR="0" rtl="0" algn="l">
              <a:lnSpc>
                <a:spcPct val="100000"/>
              </a:lnSpc>
              <a:spcBef>
                <a:spcPts val="0"/>
              </a:spcBef>
              <a:spcAft>
                <a:spcPts val="0"/>
              </a:spcAft>
              <a:buClr>
                <a:srgbClr val="000000"/>
              </a:buClr>
              <a:buSzPts val="1400"/>
              <a:buFont typeface="Calibri"/>
              <a:buChar char="❖"/>
            </a:pPr>
            <a:r>
              <a:rPr b="0" i="0" lang="en" sz="1400" u="none" cap="none" strike="noStrike">
                <a:solidFill>
                  <a:srgbClr val="000000"/>
                </a:solidFill>
                <a:latin typeface="Calibri"/>
                <a:ea typeface="Calibri"/>
                <a:cs typeface="Calibri"/>
                <a:sym typeface="Calibri"/>
              </a:rPr>
              <a:t>User &amp; Client Management</a:t>
            </a:r>
            <a:endParaRPr b="0" i="0" sz="1400" u="none" cap="none" strike="noStrike">
              <a:solidFill>
                <a:srgbClr val="000000"/>
              </a:solidFill>
              <a:latin typeface="Calibri"/>
              <a:ea typeface="Calibri"/>
              <a:cs typeface="Calibri"/>
              <a:sym typeface="Calibri"/>
            </a:endParaRPr>
          </a:p>
          <a:p>
            <a:pPr indent="-317500" lvl="0" marL="914400" marR="0" rtl="0" algn="l">
              <a:lnSpc>
                <a:spcPct val="100000"/>
              </a:lnSpc>
              <a:spcBef>
                <a:spcPts val="0"/>
              </a:spcBef>
              <a:spcAft>
                <a:spcPts val="0"/>
              </a:spcAft>
              <a:buClr>
                <a:srgbClr val="000000"/>
              </a:buClr>
              <a:buSzPts val="1400"/>
              <a:buFont typeface="Calibri"/>
              <a:buChar char="❖"/>
            </a:pPr>
            <a:r>
              <a:rPr b="0" i="0" lang="en" sz="1400" u="none" cap="none" strike="noStrike">
                <a:solidFill>
                  <a:srgbClr val="000000"/>
                </a:solidFill>
                <a:latin typeface="Calibri"/>
                <a:ea typeface="Calibri"/>
                <a:cs typeface="Calibri"/>
                <a:sym typeface="Calibri"/>
              </a:rPr>
              <a:t>Roles and Permissions</a:t>
            </a:r>
            <a:endParaRPr b="0" i="0" sz="1400" u="none" cap="none" strike="noStrike">
              <a:solidFill>
                <a:srgbClr val="000000"/>
              </a:solidFill>
              <a:latin typeface="Calibri"/>
              <a:ea typeface="Calibri"/>
              <a:cs typeface="Calibri"/>
              <a:sym typeface="Calibri"/>
            </a:endParaRPr>
          </a:p>
          <a:p>
            <a:pPr indent="-317500" lvl="0" marL="914400" marR="0" rtl="0" algn="l">
              <a:lnSpc>
                <a:spcPct val="100000"/>
              </a:lnSpc>
              <a:spcBef>
                <a:spcPts val="0"/>
              </a:spcBef>
              <a:spcAft>
                <a:spcPts val="0"/>
              </a:spcAft>
              <a:buClr>
                <a:srgbClr val="000000"/>
              </a:buClr>
              <a:buSzPts val="1400"/>
              <a:buFont typeface="Calibri"/>
              <a:buChar char="❖"/>
            </a:pPr>
            <a:r>
              <a:rPr b="0" i="0" lang="en" sz="1400" u="none" cap="none" strike="noStrike">
                <a:solidFill>
                  <a:srgbClr val="000000"/>
                </a:solidFill>
                <a:latin typeface="Calibri"/>
                <a:ea typeface="Calibri"/>
                <a:cs typeface="Calibri"/>
                <a:sym typeface="Calibri"/>
              </a:rPr>
              <a:t>Environments set up</a:t>
            </a:r>
            <a:endParaRPr b="0" i="0" sz="1400" u="none" cap="none" strike="noStrike">
              <a:solidFill>
                <a:srgbClr val="000000"/>
              </a:solidFill>
              <a:latin typeface="Calibri"/>
              <a:ea typeface="Calibri"/>
              <a:cs typeface="Calibri"/>
              <a:sym typeface="Calibri"/>
            </a:endParaRPr>
          </a:p>
          <a:p>
            <a:pPr indent="0" lvl="0" marL="22860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317500" lvl="0" marL="457200" marR="0" rtl="0" algn="l">
              <a:lnSpc>
                <a:spcPct val="100000"/>
              </a:lnSpc>
              <a:spcBef>
                <a:spcPts val="0"/>
              </a:spcBef>
              <a:spcAft>
                <a:spcPts val="0"/>
              </a:spcAft>
              <a:buClr>
                <a:srgbClr val="000000"/>
              </a:buClr>
              <a:buSzPts val="1400"/>
              <a:buFont typeface="Calibri"/>
              <a:buChar char="●"/>
            </a:pPr>
            <a:r>
              <a:rPr b="0" i="0" lang="en" sz="1400" u="none" cap="none" strike="noStrike">
                <a:solidFill>
                  <a:srgbClr val="000000"/>
                </a:solidFill>
                <a:latin typeface="Calibri"/>
                <a:ea typeface="Calibri"/>
                <a:cs typeface="Calibri"/>
                <a:sym typeface="Calibri"/>
              </a:rPr>
              <a:t>For accessing the CloudHub API, at first Access Management API need to be used to authenticate with the Anypoint platform </a:t>
            </a:r>
            <a:endParaRPr b="0" i="0" sz="1400" u="none" cap="none" strike="noStrike">
              <a:solidFill>
                <a:srgbClr val="000000"/>
              </a:solidFill>
              <a:latin typeface="Calibri"/>
              <a:ea typeface="Calibri"/>
              <a:cs typeface="Calibri"/>
              <a:sym typeface="Calibri"/>
            </a:endParaRPr>
          </a:p>
          <a:p>
            <a:pPr indent="-317500" lvl="0" marL="457200" marR="0" rtl="0" algn="l">
              <a:lnSpc>
                <a:spcPct val="100000"/>
              </a:lnSpc>
              <a:spcBef>
                <a:spcPts val="0"/>
              </a:spcBef>
              <a:spcAft>
                <a:spcPts val="0"/>
              </a:spcAft>
              <a:buClr>
                <a:srgbClr val="000000"/>
              </a:buClr>
              <a:buSzPts val="1400"/>
              <a:buFont typeface="Calibri"/>
              <a:buChar char="●"/>
            </a:pPr>
            <a:r>
              <a:rPr b="0" i="0" lang="en" sz="1400" u="none" cap="none" strike="noStrike">
                <a:solidFill>
                  <a:srgbClr val="000000"/>
                </a:solidFill>
                <a:latin typeface="Calibri"/>
                <a:ea typeface="Calibri"/>
                <a:cs typeface="Calibri"/>
                <a:sym typeface="Calibri"/>
              </a:rPr>
              <a:t>The Cloudhub API enforces global usage limits i.e. 75 requests per second per client IP Address</a:t>
            </a:r>
            <a:endParaRPr b="0" i="0" sz="1400" u="none" cap="none" strike="noStrike">
              <a:solidFill>
                <a:srgbClr val="000000"/>
              </a:solidFill>
              <a:latin typeface="Calibri"/>
              <a:ea typeface="Calibri"/>
              <a:cs typeface="Calibri"/>
              <a:sym typeface="Calibri"/>
            </a:endParaRPr>
          </a:p>
          <a:p>
            <a:pPr indent="-317500" lvl="0" marL="457200" marR="0" rtl="0" algn="l">
              <a:lnSpc>
                <a:spcPct val="100000"/>
              </a:lnSpc>
              <a:spcBef>
                <a:spcPts val="0"/>
              </a:spcBef>
              <a:spcAft>
                <a:spcPts val="0"/>
              </a:spcAft>
              <a:buClr>
                <a:srgbClr val="000000"/>
              </a:buClr>
              <a:buSzPts val="1400"/>
              <a:buFont typeface="Calibri"/>
              <a:buChar char="●"/>
            </a:pPr>
            <a:r>
              <a:rPr b="0" i="0" lang="en" sz="1400" u="none" cap="none" strike="noStrike">
                <a:solidFill>
                  <a:srgbClr val="000000"/>
                </a:solidFill>
                <a:latin typeface="Calibri"/>
                <a:ea typeface="Calibri"/>
                <a:cs typeface="Calibri"/>
                <a:sym typeface="Calibri"/>
              </a:rPr>
              <a:t>Exchange documentation on Cloudhub API can be found </a:t>
            </a:r>
            <a:r>
              <a:rPr b="0" i="0" lang="en" sz="1400" u="sng" cap="none" strike="noStrike">
                <a:solidFill>
                  <a:schemeClr val="hlink"/>
                </a:solidFill>
                <a:latin typeface="Calibri"/>
                <a:ea typeface="Calibri"/>
                <a:cs typeface="Calibri"/>
                <a:sym typeface="Calibri"/>
                <a:hlinkClick r:id="rId3"/>
              </a:rPr>
              <a:t>here</a:t>
            </a:r>
            <a:endParaRPr b="0" i="0" sz="1400" u="none" cap="none" strike="noStrike">
              <a:solidFill>
                <a:srgbClr val="000000"/>
              </a:solidFill>
              <a:latin typeface="Calibri"/>
              <a:ea typeface="Calibri"/>
              <a:cs typeface="Calibri"/>
              <a:sym typeface="Calibri"/>
            </a:endParaRPr>
          </a:p>
          <a:p>
            <a:pPr indent="-317500" lvl="0" marL="457200" marR="0" rtl="0" algn="l">
              <a:lnSpc>
                <a:spcPct val="100000"/>
              </a:lnSpc>
              <a:spcBef>
                <a:spcPts val="0"/>
              </a:spcBef>
              <a:spcAft>
                <a:spcPts val="0"/>
              </a:spcAft>
              <a:buClr>
                <a:srgbClr val="000000"/>
              </a:buClr>
              <a:buSzPts val="1400"/>
              <a:buFont typeface="Calibri"/>
              <a:buChar char="●"/>
            </a:pPr>
            <a:r>
              <a:rPr b="0" i="0" lang="en" sz="1400" u="none" cap="none" strike="noStrike">
                <a:solidFill>
                  <a:srgbClr val="000000"/>
                </a:solidFill>
                <a:latin typeface="Calibri"/>
                <a:ea typeface="Calibri"/>
                <a:cs typeface="Calibri"/>
                <a:sym typeface="Calibri"/>
              </a:rPr>
              <a:t>Exchange documentation on Access Management API can be found </a:t>
            </a:r>
            <a:r>
              <a:rPr b="0" i="0" lang="en" sz="1400" u="sng" cap="none" strike="noStrike">
                <a:solidFill>
                  <a:schemeClr val="hlink"/>
                </a:solidFill>
                <a:latin typeface="Calibri"/>
                <a:ea typeface="Calibri"/>
                <a:cs typeface="Calibri"/>
                <a:sym typeface="Calibri"/>
                <a:hlinkClick r:id="rId4"/>
              </a:rPr>
              <a:t>here</a:t>
            </a:r>
            <a:r>
              <a:rPr b="0" i="0" lang="en" sz="14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