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Lst>
  <p:notesMasterIdLst>
    <p:notesMasterId r:id="rId8"/>
  </p:notesMasterIdLst>
  <p:sldIdLst>
    <p:sldId id="256" r:id="rId9"/>
    <p:sldId id="257" r:id="rId10"/>
    <p:sldId id="258" r:id="rId11"/>
    <p:sldId id="259" r:id="rId12"/>
    <p:sldId id="260"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EFE933-0364-4841-B806-90DFE5606B6D}">
  <a:tblStyle styleId="{5EEFE933-0364-4841-B806-90DFE5606B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ed3edc15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9ed3edc156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4975d8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4975d8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ed3edc15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ed3edc15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Sample Notification from GoDaddy: You have the following domains approaching expiration that are not set to AutoRenew.  If you wish to continue these domains without interruption please take this opportunity to renew now, up update your AutoRenew status on these domains here</a:t>
            </a:r>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fae57eac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fae57eac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72a76d1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72a76d1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09565" y="506235"/>
            <a:ext cx="8524800" cy="246300"/>
          </a:xfrm>
          <a:prstGeom prst="rect">
            <a:avLst/>
          </a:prstGeom>
          <a:noFill/>
          <a:ln>
            <a:noFill/>
          </a:ln>
        </p:spPr>
        <p:txBody>
          <a:bodyPr anchorCtr="0" anchor="b" bIns="75575" lIns="75575" spcFirstLastPara="1" rIns="75575" wrap="square" tIns="75575">
            <a:noAutofit/>
          </a:bodyPr>
          <a:lstStyle>
            <a:lvl1pPr lvl="0" marR="0" rtl="0" algn="l">
              <a:lnSpc>
                <a:spcPct val="100000"/>
              </a:lnSpc>
              <a:spcBef>
                <a:spcPts val="0"/>
              </a:spcBef>
              <a:spcAft>
                <a:spcPts val="0"/>
              </a:spcAft>
              <a:buClr>
                <a:schemeClr val="dk1"/>
              </a:buClr>
              <a:buSzPts val="2000"/>
              <a:buFont typeface="Georgia"/>
              <a:buNone/>
              <a:defRPr b="0" i="0" sz="20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301627" y="1224201"/>
            <a:ext cx="8510400" cy="632400"/>
          </a:xfrm>
          <a:prstGeom prst="rect">
            <a:avLst/>
          </a:prstGeom>
          <a:noFill/>
          <a:ln>
            <a:noFill/>
          </a:ln>
        </p:spPr>
        <p:txBody>
          <a:bodyPr anchorCtr="0" anchor="t" bIns="75575" lIns="75575" spcFirstLastPara="1" rIns="75575" wrap="square" tIns="75575">
            <a:noAutofit/>
          </a:bodyPr>
          <a:lstStyle>
            <a:lvl1pPr indent="-228600" lvl="0" marL="457200" marR="0" rtl="0" algn="l">
              <a:lnSpc>
                <a:spcPct val="100000"/>
              </a:lnSpc>
              <a:spcBef>
                <a:spcPts val="300"/>
              </a:spcBef>
              <a:spcAft>
                <a:spcPts val="0"/>
              </a:spcAft>
              <a:buClr>
                <a:schemeClr val="lt2"/>
              </a:buClr>
              <a:buSzPts val="1300"/>
              <a:buFont typeface="Arial"/>
              <a:buNone/>
              <a:defRPr b="0" i="0" sz="1300" u="none" cap="none" strike="noStrike">
                <a:solidFill>
                  <a:schemeClr val="lt2"/>
                </a:solidFill>
                <a:latin typeface="Georgia"/>
                <a:ea typeface="Georgia"/>
                <a:cs typeface="Georgia"/>
                <a:sym typeface="Georgia"/>
              </a:defRPr>
            </a:lvl1pPr>
            <a:lvl2pPr indent="-285750" lvl="1" marL="914400" marR="0" rtl="0" algn="l">
              <a:lnSpc>
                <a:spcPct val="100000"/>
              </a:lnSpc>
              <a:spcBef>
                <a:spcPts val="200"/>
              </a:spcBef>
              <a:spcAft>
                <a:spcPts val="0"/>
              </a:spcAft>
              <a:buClr>
                <a:schemeClr val="lt2"/>
              </a:buClr>
              <a:buSzPts val="900"/>
              <a:buFont typeface="Noto Sans Symbols"/>
              <a:buChar char="▪"/>
              <a:defRPr b="0" i="0" sz="900" u="none" cap="none" strike="noStrike">
                <a:solidFill>
                  <a:schemeClr val="lt2"/>
                </a:solidFill>
                <a:latin typeface="Arial"/>
                <a:ea typeface="Arial"/>
                <a:cs typeface="Arial"/>
                <a:sym typeface="Arial"/>
              </a:defRPr>
            </a:lvl2pPr>
            <a:lvl3pPr indent="-279400" lvl="2" marL="1371600" marR="0" rtl="0" algn="l">
              <a:lnSpc>
                <a:spcPct val="100000"/>
              </a:lnSpc>
              <a:spcBef>
                <a:spcPts val="200"/>
              </a:spcBef>
              <a:spcAft>
                <a:spcPts val="0"/>
              </a:spcAft>
              <a:buClr>
                <a:schemeClr val="lt2"/>
              </a:buClr>
              <a:buSzPts val="800"/>
              <a:buFont typeface="Arial"/>
              <a:buChar char="–"/>
              <a:defRPr b="0" i="0" sz="800" u="none" cap="none" strike="noStrike">
                <a:solidFill>
                  <a:schemeClr val="lt2"/>
                </a:solidFill>
                <a:latin typeface="Arial"/>
                <a:ea typeface="Arial"/>
                <a:cs typeface="Arial"/>
                <a:sym typeface="Arial"/>
              </a:defRPr>
            </a:lvl3pPr>
            <a:lvl4pPr indent="-273050" lvl="3" marL="1828800" marR="0" rtl="0" algn="l">
              <a:lnSpc>
                <a:spcPct val="100000"/>
              </a:lnSpc>
              <a:spcBef>
                <a:spcPts val="100"/>
              </a:spcBef>
              <a:spcAft>
                <a:spcPts val="0"/>
              </a:spcAft>
              <a:buClr>
                <a:schemeClr val="lt2"/>
              </a:buClr>
              <a:buSzPts val="700"/>
              <a:buFont typeface="Arial"/>
              <a:buChar char="•"/>
              <a:defRPr b="0" i="0" sz="700" u="none" cap="none" strike="noStrike">
                <a:solidFill>
                  <a:schemeClr val="lt2"/>
                </a:solidFill>
                <a:latin typeface="Arial"/>
                <a:ea typeface="Arial"/>
                <a:cs typeface="Arial"/>
                <a:sym typeface="Arial"/>
              </a:defRPr>
            </a:lvl4pPr>
            <a:lvl5pPr indent="-266700" lvl="4" marL="2286000" marR="0" rtl="0" algn="l">
              <a:lnSpc>
                <a:spcPct val="100000"/>
              </a:lnSpc>
              <a:spcBef>
                <a:spcPts val="100"/>
              </a:spcBef>
              <a:spcAft>
                <a:spcPts val="0"/>
              </a:spcAft>
              <a:buClr>
                <a:schemeClr val="lt2"/>
              </a:buClr>
              <a:buSzPts val="600"/>
              <a:buFont typeface="Arial"/>
              <a:buChar char="–"/>
              <a:defRPr b="0" i="0" sz="600" u="none" cap="none" strike="noStrike">
                <a:solidFill>
                  <a:schemeClr val="lt2"/>
                </a:solidFill>
                <a:latin typeface="Arial"/>
                <a:ea typeface="Arial"/>
                <a:cs typeface="Arial"/>
                <a:sym typeface="Arial"/>
              </a:defRPr>
            </a:lvl5pPr>
            <a:lvl6pPr indent="-342900" lvl="5" marL="27432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700839" y="4785398"/>
            <a:ext cx="2133600" cy="924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a:off x="-3347" y="836942"/>
            <a:ext cx="9141600" cy="98400"/>
          </a:xfrm>
          <a:custGeom>
            <a:rect b="b" l="l" r="r" t="t"/>
            <a:pathLst>
              <a:path extrusionOk="0" h="120000" w="120000">
                <a:moveTo>
                  <a:pt x="120000" y="0"/>
                </a:moveTo>
                <a:lnTo>
                  <a:pt x="15282" y="0"/>
                </a:lnTo>
                <a:cubicBezTo>
                  <a:pt x="14926" y="39996"/>
                  <a:pt x="14571" y="80004"/>
                  <a:pt x="14228" y="120000"/>
                </a:cubicBezTo>
                <a:cubicBezTo>
                  <a:pt x="13827" y="80004"/>
                  <a:pt x="13426" y="39996"/>
                  <a:pt x="13036" y="0"/>
                </a:cubicBezTo>
                <a:lnTo>
                  <a:pt x="0" y="0"/>
                </a:lnTo>
              </a:path>
            </a:pathLst>
          </a:custGeom>
          <a:noFill/>
          <a:ln cap="rnd" cmpd="sng" w="9525">
            <a:solidFill>
              <a:srgbClr val="E1301E"/>
            </a:solidFill>
            <a:prstDash val="solid"/>
            <a:round/>
            <a:headEnd len="sm" w="sm" type="none"/>
            <a:tailEnd len="sm" w="sm" type="none"/>
          </a:ln>
        </p:spPr>
        <p:txBody>
          <a:bodyPr anchorCtr="0" anchor="t" bIns="41550" lIns="83150" spcFirstLastPara="1" rIns="83150" wrap="square" tIns="4155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55" name="Google Shape;55;p13"/>
          <p:cNvSpPr txBox="1"/>
          <p:nvPr/>
        </p:nvSpPr>
        <p:spPr>
          <a:xfrm>
            <a:off x="311946" y="4800787"/>
            <a:ext cx="2559900" cy="89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700"/>
              <a:buFont typeface="Arial"/>
              <a:buNone/>
            </a:pPr>
            <a:r>
              <a:rPr b="0" i="0" lang="en" sz="700" u="none" cap="none" strike="noStrike">
                <a:solidFill>
                  <a:schemeClr val="dk1"/>
                </a:solidFill>
                <a:latin typeface="Arial"/>
                <a:ea typeface="Arial"/>
                <a:cs typeface="Arial"/>
                <a:sym typeface="Arial"/>
              </a:rPr>
              <a:t>PwC’s Digital Services</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content">
  <p:cSld name="2014 content">
    <p:spTree>
      <p:nvGrpSpPr>
        <p:cNvPr id="60" name="Shape 60"/>
        <p:cNvGrpSpPr/>
        <p:nvPr/>
      </p:nvGrpSpPr>
      <p:grpSpPr>
        <a:xfrm>
          <a:off x="0" y="0"/>
          <a:ext cx="0" cy="0"/>
          <a:chOff x="0" y="0"/>
          <a:chExt cx="0" cy="0"/>
        </a:xfrm>
      </p:grpSpPr>
      <p:sp>
        <p:nvSpPr>
          <p:cNvPr id="61" name="Google Shape;61;p15"/>
          <p:cNvSpPr txBox="1"/>
          <p:nvPr>
            <p:ph idx="1" type="body"/>
          </p:nvPr>
        </p:nvSpPr>
        <p:spPr>
          <a:xfrm>
            <a:off x="457200" y="857250"/>
            <a:ext cx="8229600" cy="3737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2" name="Google Shape;62;p15"/>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36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acement">
  <p:cSld name="Image placement">
    <p:spTree>
      <p:nvGrpSpPr>
        <p:cNvPr id="64" name="Shape 64"/>
        <p:cNvGrpSpPr/>
        <p:nvPr/>
      </p:nvGrpSpPr>
      <p:grpSpPr>
        <a:xfrm>
          <a:off x="0" y="0"/>
          <a:ext cx="0" cy="0"/>
          <a:chOff x="0" y="0"/>
          <a:chExt cx="0" cy="0"/>
        </a:xfrm>
      </p:grpSpPr>
      <p:sp>
        <p:nvSpPr>
          <p:cNvPr id="65" name="Google Shape;65;p16"/>
          <p:cNvSpPr txBox="1"/>
          <p:nvPr>
            <p:ph type="title"/>
          </p:nvPr>
        </p:nvSpPr>
        <p:spPr>
          <a:xfrm>
            <a:off x="457200" y="171450"/>
            <a:ext cx="6172200" cy="285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36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7" name="Shape 67"/>
        <p:cNvGrpSpPr/>
        <p:nvPr/>
      </p:nvGrpSpPr>
      <p:grpSpPr>
        <a:xfrm>
          <a:off x="0" y="0"/>
          <a:ext cx="0" cy="0"/>
          <a:chOff x="0" y="0"/>
          <a:chExt cx="0" cy="0"/>
        </a:xfrm>
      </p:grpSpPr>
      <p:sp>
        <p:nvSpPr>
          <p:cNvPr id="68" name="Google Shape;68;p17"/>
          <p:cNvSpPr txBox="1"/>
          <p:nvPr>
            <p:ph type="title"/>
          </p:nvPr>
        </p:nvSpPr>
        <p:spPr>
          <a:xfrm>
            <a:off x="457200" y="171450"/>
            <a:ext cx="6553200" cy="342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chart"/>
          </p:nvPr>
        </p:nvSpPr>
        <p:spPr>
          <a:xfrm>
            <a:off x="457200" y="914400"/>
            <a:ext cx="8229600" cy="3257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71" name="Shape 71"/>
        <p:cNvGrpSpPr/>
        <p:nvPr/>
      </p:nvGrpSpPr>
      <p:grpSpPr>
        <a:xfrm>
          <a:off x="0" y="0"/>
          <a:ext cx="0" cy="0"/>
          <a:chOff x="0" y="0"/>
          <a:chExt cx="0" cy="0"/>
        </a:xfrm>
      </p:grpSpPr>
      <p:sp>
        <p:nvSpPr>
          <p:cNvPr id="72" name="Google Shape;72;p18"/>
          <p:cNvSpPr txBox="1"/>
          <p:nvPr>
            <p:ph type="title"/>
          </p:nvPr>
        </p:nvSpPr>
        <p:spPr>
          <a:xfrm>
            <a:off x="332185" y="324000"/>
            <a:ext cx="8479500" cy="104040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73" name="Google Shape;73;p18"/>
          <p:cNvSpPr txBox="1"/>
          <p:nvPr>
            <p:ph idx="12" type="sldNum"/>
          </p:nvPr>
        </p:nvSpPr>
        <p:spPr>
          <a:xfrm>
            <a:off x="6163867" y="4869180"/>
            <a:ext cx="2648100" cy="1029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9"/>
          <p:cNvSpPr/>
          <p:nvPr/>
        </p:nvSpPr>
        <p:spPr>
          <a:xfrm>
            <a:off x="1588" y="1588"/>
            <a:ext cx="1500" cy="15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txBox="1"/>
          <p:nvPr>
            <p:ph type="title"/>
          </p:nvPr>
        </p:nvSpPr>
        <p:spPr>
          <a:xfrm>
            <a:off x="309562" y="530352"/>
            <a:ext cx="8524800" cy="3078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Clr>
                <a:schemeClr val="dk1"/>
              </a:buClr>
              <a:buSzPts val="1100"/>
              <a:buFont typeface="Georgia"/>
              <a:buNone/>
              <a:defRPr b="0" i="0" sz="1800" u="none" cap="none" strike="noStrike">
                <a:solidFill>
                  <a:schemeClr val="dk1"/>
                </a:solidFill>
                <a:latin typeface="Georgia"/>
                <a:ea typeface="Georgia"/>
                <a:cs typeface="Georgia"/>
                <a:sym typeface="Georgia"/>
              </a:defRPr>
            </a:lvl1pPr>
            <a:lvl2pPr lvl="1" rtl="0" algn="l">
              <a:lnSpc>
                <a:spcPct val="100000"/>
              </a:lnSpc>
              <a:spcBef>
                <a:spcPts val="0"/>
              </a:spcBef>
              <a:spcAft>
                <a:spcPts val="0"/>
              </a:spcAft>
              <a:buSzPts val="1100"/>
              <a:buFont typeface="Arial"/>
              <a:buNone/>
              <a:defRPr sz="1800"/>
            </a:lvl2pPr>
            <a:lvl3pPr lvl="2" rtl="0" algn="l">
              <a:lnSpc>
                <a:spcPct val="100000"/>
              </a:lnSpc>
              <a:spcBef>
                <a:spcPts val="0"/>
              </a:spcBef>
              <a:spcAft>
                <a:spcPts val="0"/>
              </a:spcAft>
              <a:buSzPts val="1100"/>
              <a:buFont typeface="Arial"/>
              <a:buNone/>
              <a:defRPr sz="1800"/>
            </a:lvl3pPr>
            <a:lvl4pPr lvl="3" rtl="0" algn="l">
              <a:lnSpc>
                <a:spcPct val="100000"/>
              </a:lnSpc>
              <a:spcBef>
                <a:spcPts val="0"/>
              </a:spcBef>
              <a:spcAft>
                <a:spcPts val="0"/>
              </a:spcAft>
              <a:buSzPts val="1100"/>
              <a:buFont typeface="Arial"/>
              <a:buNone/>
              <a:defRPr sz="1800"/>
            </a:lvl4pPr>
            <a:lvl5pPr lvl="4" rtl="0" algn="l">
              <a:lnSpc>
                <a:spcPct val="100000"/>
              </a:lnSpc>
              <a:spcBef>
                <a:spcPts val="0"/>
              </a:spcBef>
              <a:spcAft>
                <a:spcPts val="0"/>
              </a:spcAft>
              <a:buSzPts val="1100"/>
              <a:buFont typeface="Arial"/>
              <a:buNone/>
              <a:defRPr sz="1800"/>
            </a:lvl5pPr>
            <a:lvl6pPr lvl="5" rtl="0" algn="l">
              <a:lnSpc>
                <a:spcPct val="100000"/>
              </a:lnSpc>
              <a:spcBef>
                <a:spcPts val="0"/>
              </a:spcBef>
              <a:spcAft>
                <a:spcPts val="0"/>
              </a:spcAft>
              <a:buSzPts val="1100"/>
              <a:buFont typeface="Arial"/>
              <a:buNone/>
              <a:defRPr sz="1800"/>
            </a:lvl6pPr>
            <a:lvl7pPr lvl="6" rtl="0" algn="l">
              <a:lnSpc>
                <a:spcPct val="100000"/>
              </a:lnSpc>
              <a:spcBef>
                <a:spcPts val="0"/>
              </a:spcBef>
              <a:spcAft>
                <a:spcPts val="0"/>
              </a:spcAft>
              <a:buSzPts val="1100"/>
              <a:buFont typeface="Arial"/>
              <a:buNone/>
              <a:defRPr sz="1800"/>
            </a:lvl7pPr>
            <a:lvl8pPr lvl="7" rtl="0" algn="l">
              <a:lnSpc>
                <a:spcPct val="100000"/>
              </a:lnSpc>
              <a:spcBef>
                <a:spcPts val="0"/>
              </a:spcBef>
              <a:spcAft>
                <a:spcPts val="0"/>
              </a:spcAft>
              <a:buSzPts val="1100"/>
              <a:buFont typeface="Arial"/>
              <a:buNone/>
              <a:defRPr sz="1800"/>
            </a:lvl8pPr>
            <a:lvl9pPr lvl="8" rtl="0" algn="l">
              <a:lnSpc>
                <a:spcPct val="100000"/>
              </a:lnSpc>
              <a:spcBef>
                <a:spcPts val="0"/>
              </a:spcBef>
              <a:spcAft>
                <a:spcPts val="0"/>
              </a:spcAft>
              <a:buSzPts val="1100"/>
              <a:buFont typeface="Arial"/>
              <a:buNone/>
              <a:defRPr sz="1800"/>
            </a:lvl9pPr>
          </a:lstStyle>
          <a:p/>
        </p:txBody>
      </p:sp>
      <p:sp>
        <p:nvSpPr>
          <p:cNvPr id="77" name="Google Shape;77;p19"/>
          <p:cNvSpPr txBox="1"/>
          <p:nvPr>
            <p:ph idx="1" type="body"/>
          </p:nvPr>
        </p:nvSpPr>
        <p:spPr>
          <a:xfrm>
            <a:off x="309562" y="1327147"/>
            <a:ext cx="8524800" cy="1134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5000"/>
              </a:lnSpc>
              <a:spcBef>
                <a:spcPts val="400"/>
              </a:spcBef>
              <a:spcAft>
                <a:spcPts val="0"/>
              </a:spcAft>
              <a:buClr>
                <a:schemeClr val="lt2"/>
              </a:buClr>
              <a:buSzPts val="1100"/>
              <a:buFont typeface="Arial"/>
              <a:buNone/>
              <a:defRPr b="0" i="0" sz="1100" u="none" cap="none" strike="noStrike">
                <a:solidFill>
                  <a:schemeClr val="lt2"/>
                </a:solidFill>
                <a:latin typeface="Georgia"/>
                <a:ea typeface="Georgia"/>
                <a:cs typeface="Georgia"/>
                <a:sym typeface="Georgia"/>
              </a:defRPr>
            </a:lvl1pPr>
            <a:lvl2pPr indent="-279400" lvl="1" marL="914400" marR="0" rtl="0" algn="l">
              <a:lnSpc>
                <a:spcPct val="100000"/>
              </a:lnSpc>
              <a:spcBef>
                <a:spcPts val="200"/>
              </a:spcBef>
              <a:spcAft>
                <a:spcPts val="0"/>
              </a:spcAft>
              <a:buClr>
                <a:schemeClr val="lt2"/>
              </a:buClr>
              <a:buSzPts val="800"/>
              <a:buFont typeface="Noto Sans Symbols"/>
              <a:buChar char="▪"/>
              <a:defRPr b="0" i="0" sz="1000" u="none" cap="none" strike="noStrike">
                <a:solidFill>
                  <a:schemeClr val="lt2"/>
                </a:solidFill>
                <a:latin typeface="Arial"/>
                <a:ea typeface="Arial"/>
                <a:cs typeface="Arial"/>
                <a:sym typeface="Arial"/>
              </a:defRPr>
            </a:lvl2pPr>
            <a:lvl3pPr indent="-273050" lvl="2" marL="1371600" marR="0" rtl="0" algn="l">
              <a:lnSpc>
                <a:spcPct val="100000"/>
              </a:lnSpc>
              <a:spcBef>
                <a:spcPts val="200"/>
              </a:spcBef>
              <a:spcAft>
                <a:spcPts val="0"/>
              </a:spcAft>
              <a:buClr>
                <a:schemeClr val="lt2"/>
              </a:buClr>
              <a:buSzPts val="700"/>
              <a:buFont typeface="Arial"/>
              <a:buChar char="–"/>
              <a:defRPr b="0" i="0" sz="900" u="none" cap="none" strike="noStrike">
                <a:solidFill>
                  <a:schemeClr val="lt2"/>
                </a:solidFill>
                <a:latin typeface="Arial"/>
                <a:ea typeface="Arial"/>
                <a:cs typeface="Arial"/>
                <a:sym typeface="Arial"/>
              </a:defRPr>
            </a:lvl3pPr>
            <a:lvl4pPr indent="-266700" lvl="3" marL="1828800" marR="0" rtl="0" algn="l">
              <a:lnSpc>
                <a:spcPct val="100000"/>
              </a:lnSpc>
              <a:spcBef>
                <a:spcPts val="200"/>
              </a:spcBef>
              <a:spcAft>
                <a:spcPts val="0"/>
              </a:spcAft>
              <a:buClr>
                <a:schemeClr val="lt2"/>
              </a:buClr>
              <a:buSzPts val="600"/>
              <a:buFont typeface="Arial"/>
              <a:buChar char="•"/>
              <a:defRPr b="0" i="0" sz="800" u="none" cap="none" strike="noStrike">
                <a:solidFill>
                  <a:schemeClr val="lt2"/>
                </a:solidFill>
                <a:latin typeface="Arial"/>
                <a:ea typeface="Arial"/>
                <a:cs typeface="Arial"/>
                <a:sym typeface="Arial"/>
              </a:defRPr>
            </a:lvl4pPr>
            <a:lvl5pPr indent="-260350" lvl="4" marL="2286000" marR="0" rtl="0" algn="l">
              <a:lnSpc>
                <a:spcPct val="100000"/>
              </a:lnSpc>
              <a:spcBef>
                <a:spcPts val="100"/>
              </a:spcBef>
              <a:spcAft>
                <a:spcPts val="0"/>
              </a:spcAft>
              <a:buClr>
                <a:schemeClr val="lt2"/>
              </a:buClr>
              <a:buSzPts val="500"/>
              <a:buFont typeface="Arial"/>
              <a:buChar char="–"/>
              <a:defRPr b="0" i="0" sz="700" u="none" cap="none" strike="noStrike">
                <a:solidFill>
                  <a:schemeClr val="lt2"/>
                </a:solidFill>
                <a:latin typeface="Arial"/>
                <a:ea typeface="Arial"/>
                <a:cs typeface="Arial"/>
                <a:sym typeface="Arial"/>
              </a:defRPr>
            </a:lvl5pPr>
            <a:lvl6pPr indent="-323850" lvl="5" marL="27432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9"/>
          <p:cNvSpPr txBox="1"/>
          <p:nvPr>
            <p:ph idx="11" type="ftr"/>
          </p:nvPr>
        </p:nvSpPr>
        <p:spPr>
          <a:xfrm>
            <a:off x="599794" y="4341328"/>
            <a:ext cx="2895600" cy="9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9pPr>
          </a:lstStyle>
          <a:p/>
        </p:txBody>
      </p:sp>
      <p:sp>
        <p:nvSpPr>
          <p:cNvPr id="79" name="Google Shape;79;p19"/>
          <p:cNvSpPr txBox="1"/>
          <p:nvPr>
            <p:ph idx="12" type="sldNum"/>
          </p:nvPr>
        </p:nvSpPr>
        <p:spPr>
          <a:xfrm>
            <a:off x="8556784" y="4749851"/>
            <a:ext cx="548700" cy="3936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1pPr>
            <a:lvl2pPr indent="0" lvl="1"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2pPr>
            <a:lvl3pPr indent="0" lvl="2"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3pPr>
            <a:lvl4pPr indent="0" lvl="3"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4pPr>
            <a:lvl5pPr indent="0" lvl="4"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5pPr>
            <a:lvl6pPr indent="0" lvl="5"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6pPr>
            <a:lvl7pPr indent="0" lvl="6"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7pPr>
            <a:lvl8pPr indent="0" lvl="7"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8pPr>
            <a:lvl9pPr indent="0" lvl="8" marL="0" marR="0" rtl="0" algn="ctr">
              <a:lnSpc>
                <a:spcPct val="100000"/>
              </a:lnSpc>
              <a:spcBef>
                <a:spcPts val="0"/>
              </a:spcBef>
              <a:spcAft>
                <a:spcPts val="0"/>
              </a:spcAft>
              <a:buClr>
                <a:srgbClr val="000000"/>
              </a:buClr>
              <a:buSzPts val="800"/>
              <a:buFont typeface="Arial"/>
              <a:buNone/>
              <a:defRPr b="0" i="0" sz="1300" u="none" cap="none" strike="noStrike">
                <a:solidFill>
                  <a:schemeClr val="lt2"/>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
              <a:t>‹#›</a:t>
            </a:fld>
            <a:endParaRPr sz="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0" name="Shape 80"/>
        <p:cNvGrpSpPr/>
        <p:nvPr/>
      </p:nvGrpSpPr>
      <p:grpSpPr>
        <a:xfrm>
          <a:off x="0" y="0"/>
          <a:ext cx="0" cy="0"/>
          <a:chOff x="0" y="0"/>
          <a:chExt cx="0" cy="0"/>
        </a:xfrm>
      </p:grpSpPr>
      <p:pic>
        <p:nvPicPr>
          <p:cNvPr id="81" name="Google Shape;81;p20"/>
          <p:cNvPicPr preferRelativeResize="0"/>
          <p:nvPr/>
        </p:nvPicPr>
        <p:blipFill rotWithShape="1">
          <a:blip r:embed="rId2">
            <a:alphaModFix/>
          </a:blip>
          <a:srcRect b="0" l="0" r="0" t="0"/>
          <a:stretch/>
        </p:blipFill>
        <p:spPr>
          <a:xfrm>
            <a:off x="1588" y="1588"/>
            <a:ext cx="1588" cy="1588"/>
          </a:xfrm>
          <a:prstGeom prst="rect">
            <a:avLst/>
          </a:prstGeom>
          <a:noFill/>
          <a:ln>
            <a:noFill/>
          </a:ln>
        </p:spPr>
      </p:pic>
      <p:pic>
        <p:nvPicPr>
          <p:cNvPr id="82" name="Google Shape;82;p20"/>
          <p:cNvPicPr preferRelativeResize="0"/>
          <p:nvPr/>
        </p:nvPicPr>
        <p:blipFill rotWithShape="1">
          <a:blip r:embed="rId3">
            <a:alphaModFix/>
          </a:blip>
          <a:srcRect b="0" l="0" r="0" t="0"/>
          <a:stretch/>
        </p:blipFill>
        <p:spPr>
          <a:xfrm>
            <a:off x="1588" y="1588"/>
            <a:ext cx="1588" cy="1588"/>
          </a:xfrm>
          <a:prstGeom prst="rect">
            <a:avLst/>
          </a:prstGeom>
          <a:noFill/>
          <a:ln>
            <a:noFill/>
          </a:ln>
        </p:spPr>
      </p:pic>
      <p:sp>
        <p:nvSpPr>
          <p:cNvPr id="83" name="Google Shape;83;p20"/>
          <p:cNvSpPr txBox="1"/>
          <p:nvPr>
            <p:ph type="title"/>
          </p:nvPr>
        </p:nvSpPr>
        <p:spPr>
          <a:xfrm>
            <a:off x="457200" y="114300"/>
            <a:ext cx="8229600" cy="514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2000"/>
              <a:buFont typeface="Georgia"/>
              <a:buNone/>
              <a:defRPr b="0" i="0" sz="2000" u="none" cap="none" strike="noStrike">
                <a:latin typeface="Georgia"/>
                <a:ea typeface="Georgia"/>
                <a:cs typeface="Georgia"/>
                <a:sym typeface="Georgia"/>
              </a:defRPr>
            </a:lvl1pPr>
            <a:lvl2pPr lvl="1"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2pPr>
            <a:lvl3pPr lvl="2"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3pPr>
            <a:lvl4pPr lvl="3"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4pPr>
            <a:lvl5pPr lvl="4"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5pPr>
            <a:lvl6pPr lvl="5"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6pPr>
            <a:lvl7pPr lvl="6"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7pPr>
            <a:lvl8pPr lvl="7"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8pPr>
            <a:lvl9pPr lvl="8" marR="0" rtl="0" algn="ctr">
              <a:lnSpc>
                <a:spcPct val="100000"/>
              </a:lnSpc>
              <a:spcBef>
                <a:spcPts val="0"/>
              </a:spcBef>
              <a:spcAft>
                <a:spcPts val="0"/>
              </a:spcAft>
              <a:buSzPts val="2000"/>
              <a:buFont typeface="Arial"/>
              <a:buNone/>
              <a:defRPr b="0" i="0" sz="2000" u="none" cap="none" strike="noStrike">
                <a:latin typeface="Arial"/>
                <a:ea typeface="Arial"/>
                <a:cs typeface="Arial"/>
                <a:sym typeface="Arial"/>
              </a:defRPr>
            </a:lvl9pPr>
          </a:lstStyle>
          <a:p/>
        </p:txBody>
      </p:sp>
      <p:pic>
        <p:nvPicPr>
          <p:cNvPr id="84" name="Google Shape;84;p20"/>
          <p:cNvPicPr preferRelativeResize="0"/>
          <p:nvPr/>
        </p:nvPicPr>
        <p:blipFill rotWithShape="1">
          <a:blip r:embed="rId4">
            <a:alphaModFix/>
          </a:blip>
          <a:srcRect b="0" l="0" r="0" t="0"/>
          <a:stretch/>
        </p:blipFill>
        <p:spPr>
          <a:xfrm>
            <a:off x="57225" y="4884550"/>
            <a:ext cx="887758" cy="205550"/>
          </a:xfrm>
          <a:prstGeom prst="rect">
            <a:avLst/>
          </a:prstGeom>
          <a:noFill/>
          <a:ln>
            <a:noFill/>
          </a:ln>
        </p:spPr>
      </p:pic>
      <p:cxnSp>
        <p:nvCxnSpPr>
          <p:cNvPr id="85" name="Google Shape;85;p20"/>
          <p:cNvCxnSpPr/>
          <p:nvPr/>
        </p:nvCxnSpPr>
        <p:spPr>
          <a:xfrm>
            <a:off x="0" y="4851171"/>
            <a:ext cx="9144000" cy="0"/>
          </a:xfrm>
          <a:prstGeom prst="straightConnector1">
            <a:avLst/>
          </a:prstGeom>
          <a:solidFill>
            <a:schemeClr val="accent1"/>
          </a:solidFill>
          <a:ln cap="flat" cmpd="sng" w="9525">
            <a:solidFill>
              <a:srgbClr val="BF9000"/>
            </a:solidFill>
            <a:prstDash val="solid"/>
            <a:round/>
            <a:headEnd len="sm" w="sm" type="none"/>
            <a:tailEnd len="sm" w="sm" type="none"/>
          </a:ln>
        </p:spPr>
      </p:cxnSp>
      <p:cxnSp>
        <p:nvCxnSpPr>
          <p:cNvPr id="86" name="Google Shape;86;p20"/>
          <p:cNvCxnSpPr/>
          <p:nvPr/>
        </p:nvCxnSpPr>
        <p:spPr>
          <a:xfrm>
            <a:off x="0" y="552084"/>
            <a:ext cx="9144000" cy="0"/>
          </a:xfrm>
          <a:prstGeom prst="straightConnector1">
            <a:avLst/>
          </a:prstGeom>
          <a:solidFill>
            <a:schemeClr val="accent1"/>
          </a:solidFill>
          <a:ln cap="flat" cmpd="sng" w="9525">
            <a:solidFill>
              <a:srgbClr val="BF9000"/>
            </a:solidFill>
            <a:prstDash val="solid"/>
            <a:round/>
            <a:headEnd len="sm" w="sm" type="none"/>
            <a:tailEnd len="sm" w="sm" type="none"/>
          </a:ln>
        </p:spPr>
      </p:cxnSp>
      <p:sp>
        <p:nvSpPr>
          <p:cNvPr id="87" name="Google Shape;87;p20"/>
          <p:cNvSpPr txBox="1"/>
          <p:nvPr>
            <p:ph idx="12" type="sldNum"/>
          </p:nvPr>
        </p:nvSpPr>
        <p:spPr>
          <a:xfrm>
            <a:off x="8556775" y="4884550"/>
            <a:ext cx="548700" cy="258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20"/>
          <p:cNvSpPr txBox="1"/>
          <p:nvPr>
            <p:ph idx="2" type="sldNum"/>
          </p:nvPr>
        </p:nvSpPr>
        <p:spPr>
          <a:xfrm>
            <a:off x="8480575" y="4862900"/>
            <a:ext cx="548700" cy="2043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20"/>
          <p:cNvSpPr txBox="1"/>
          <p:nvPr/>
        </p:nvSpPr>
        <p:spPr>
          <a:xfrm>
            <a:off x="2561545" y="4944244"/>
            <a:ext cx="4020900" cy="139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25"/>
              <a:buFont typeface="Georgia"/>
              <a:buNone/>
            </a:pPr>
            <a:r>
              <a:rPr b="0" i="0" lang="en" sz="800" u="none" cap="none" strike="noStrike">
                <a:solidFill>
                  <a:srgbClr val="000000"/>
                </a:solidFill>
                <a:latin typeface="Georgia"/>
                <a:ea typeface="Georgia"/>
                <a:cs typeface="Georgia"/>
                <a:sym typeface="Georgia"/>
              </a:rPr>
              <a:t>Confidential information for the sole benefit and use of HTLF</a:t>
            </a:r>
            <a:endParaRPr b="0" i="0" sz="800" u="none" cap="none" strike="noStrike">
              <a:solidFill>
                <a:srgbClr val="000000"/>
              </a:solidFill>
              <a:latin typeface="Georgia"/>
              <a:ea typeface="Georgia"/>
              <a:cs typeface="Georgia"/>
              <a:sym typeface="Georgia"/>
            </a:endParaRPr>
          </a:p>
        </p:txBody>
      </p:sp>
      <p:sp>
        <p:nvSpPr>
          <p:cNvPr id="90" name="Google Shape;90;p20"/>
          <p:cNvSpPr/>
          <p:nvPr/>
        </p:nvSpPr>
        <p:spPr>
          <a:xfrm>
            <a:off x="8713566" y="8090"/>
            <a:ext cx="419100" cy="166800"/>
          </a:xfrm>
          <a:prstGeom prst="rect">
            <a:avLst/>
          </a:prstGeom>
          <a:solidFill>
            <a:srgbClr val="999999"/>
          </a:solidFill>
          <a:ln cap="flat" cmpd="sng" w="9525">
            <a:solidFill>
              <a:schemeClr val="dk1"/>
            </a:solidFill>
            <a:prstDash val="solid"/>
            <a:miter lim="800000"/>
            <a:headEnd len="sm" w="sm" type="none"/>
            <a:tailEnd len="sm" w="sm" type="none"/>
          </a:ln>
        </p:spPr>
        <p:txBody>
          <a:bodyPr anchorCtr="0" anchor="ctr" bIns="21600" lIns="36000" spcFirstLastPara="1" rIns="36000" wrap="square" tIns="21600">
            <a:noAutofit/>
          </a:bodyPr>
          <a:lstStyle/>
          <a:p>
            <a:pPr indent="0" lvl="0" marL="0" marR="0" rtl="0" algn="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Arial"/>
                <a:ea typeface="Arial"/>
                <a:cs typeface="Arial"/>
                <a:sym typeface="Arial"/>
              </a:rPr>
              <a:t>DRAFT</a:t>
            </a:r>
            <a:endParaRPr b="1" i="0" sz="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Title Slide name" type="title">
  <p:cSld name="TITLE">
    <p:spTree>
      <p:nvGrpSpPr>
        <p:cNvPr id="94" name="Shape 94"/>
        <p:cNvGrpSpPr/>
        <p:nvPr/>
      </p:nvGrpSpPr>
      <p:grpSpPr>
        <a:xfrm>
          <a:off x="0" y="0"/>
          <a:ext cx="0" cy="0"/>
          <a:chOff x="0" y="0"/>
          <a:chExt cx="0" cy="0"/>
        </a:xfrm>
      </p:grpSpPr>
      <p:sp>
        <p:nvSpPr>
          <p:cNvPr id="95" name="Google Shape;95;p22"/>
          <p:cNvSpPr txBox="1"/>
          <p:nvPr>
            <p:ph type="ctrTitle"/>
          </p:nvPr>
        </p:nvSpPr>
        <p:spPr>
          <a:xfrm>
            <a:off x="533400" y="457200"/>
            <a:ext cx="6477000" cy="688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1"/>
              </a:buClr>
              <a:buSzPts val="4000"/>
              <a:buFont typeface="Calibri"/>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2"/>
          <p:cNvSpPr txBox="1"/>
          <p:nvPr>
            <p:ph idx="1" type="subTitle"/>
          </p:nvPr>
        </p:nvSpPr>
        <p:spPr>
          <a:xfrm>
            <a:off x="609600" y="1485900"/>
            <a:ext cx="6326400" cy="514200"/>
          </a:xfrm>
          <a:prstGeom prst="rect">
            <a:avLst/>
          </a:prstGeom>
          <a:noFill/>
          <a:ln>
            <a:noFill/>
          </a:ln>
        </p:spPr>
        <p:txBody>
          <a:bodyPr anchorCtr="0" anchor="t" bIns="45700" lIns="91425" spcFirstLastPara="1" rIns="91425" wrap="square" tIns="45700">
            <a:noAutofit/>
          </a:bodyPr>
          <a:lstStyle>
            <a:lvl1pPr lvl="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97" name="Google Shape;9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888888"/>
                </a:solidFill>
              </a:defRPr>
            </a:lvl1pPr>
            <a:lvl2pPr lvl="1" rtl="0">
              <a:buNone/>
              <a:defRPr>
                <a:solidFill>
                  <a:srgbClr val="888888"/>
                </a:solidFill>
              </a:defRPr>
            </a:lvl2pPr>
            <a:lvl3pPr lvl="2" rtl="0">
              <a:buNone/>
              <a:defRPr>
                <a:solidFill>
                  <a:srgbClr val="888888"/>
                </a:solidFill>
              </a:defRPr>
            </a:lvl3pPr>
            <a:lvl4pPr lvl="3" rtl="0">
              <a:buNone/>
              <a:defRPr>
                <a:solidFill>
                  <a:srgbClr val="888888"/>
                </a:solidFill>
              </a:defRPr>
            </a:lvl4pPr>
            <a:lvl5pPr lvl="4" rtl="0">
              <a:buNone/>
              <a:defRPr>
                <a:solidFill>
                  <a:srgbClr val="888888"/>
                </a:solidFill>
              </a:defRPr>
            </a:lvl5pPr>
            <a:lvl6pPr lvl="5" rtl="0">
              <a:buNone/>
              <a:defRPr>
                <a:solidFill>
                  <a:srgbClr val="888888"/>
                </a:solidFill>
              </a:defRPr>
            </a:lvl6pPr>
            <a:lvl7pPr lvl="6" rtl="0">
              <a:buNone/>
              <a:defRPr>
                <a:solidFill>
                  <a:srgbClr val="888888"/>
                </a:solidFill>
              </a:defRPr>
            </a:lvl7pPr>
            <a:lvl8pPr lvl="7" rtl="0">
              <a:buNone/>
              <a:defRPr>
                <a:solidFill>
                  <a:srgbClr val="888888"/>
                </a:solidFill>
              </a:defRPr>
            </a:lvl8pPr>
            <a:lvl9pPr lvl="8" rtl="0">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9.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457200" y="857250"/>
            <a:ext cx="8229600" cy="3737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105932"/>
              </a:buClr>
              <a:buSzPts val="3600"/>
              <a:buFont typeface="Calibri"/>
              <a:buNone/>
              <a:defRPr b="0" i="1" sz="3600" u="none" cap="none" strike="noStrike">
                <a:solidFill>
                  <a:srgbClr val="105932"/>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1" name="Shape 91"/>
        <p:cNvGrpSpPr/>
        <p:nvPr/>
      </p:nvGrpSpPr>
      <p:grpSpPr>
        <a:xfrm>
          <a:off x="0" y="0"/>
          <a:ext cx="0" cy="0"/>
          <a:chOff x="0" y="0"/>
          <a:chExt cx="0" cy="0"/>
        </a:xfrm>
      </p:grpSpPr>
      <p:sp>
        <p:nvSpPr>
          <p:cNvPr id="92" name="Google Shape;92;p21"/>
          <p:cNvSpPr txBox="1"/>
          <p:nvPr>
            <p:ph type="title"/>
          </p:nvPr>
        </p:nvSpPr>
        <p:spPr>
          <a:xfrm>
            <a:off x="685800" y="342900"/>
            <a:ext cx="7086600" cy="1257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3" name="Google Shape;93;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Calibri"/>
                <a:ea typeface="Calibri"/>
                <a:cs typeface="Calibri"/>
                <a:sym typeface="Calibri"/>
              </a:defRPr>
            </a:lvl1pPr>
            <a:lvl2pPr lvl="1" rtl="0" algn="r">
              <a:buNone/>
              <a:defRPr sz="1300">
                <a:solidFill>
                  <a:schemeClr val="dk1"/>
                </a:solidFill>
                <a:latin typeface="Calibri"/>
                <a:ea typeface="Calibri"/>
                <a:cs typeface="Calibri"/>
                <a:sym typeface="Calibri"/>
              </a:defRPr>
            </a:lvl2pPr>
            <a:lvl3pPr lvl="2" rtl="0" algn="r">
              <a:buNone/>
              <a:defRPr sz="1300">
                <a:solidFill>
                  <a:schemeClr val="dk1"/>
                </a:solidFill>
                <a:latin typeface="Calibri"/>
                <a:ea typeface="Calibri"/>
                <a:cs typeface="Calibri"/>
                <a:sym typeface="Calibri"/>
              </a:defRPr>
            </a:lvl3pPr>
            <a:lvl4pPr lvl="3" rtl="0" algn="r">
              <a:buNone/>
              <a:defRPr sz="1300">
                <a:solidFill>
                  <a:schemeClr val="dk1"/>
                </a:solidFill>
                <a:latin typeface="Calibri"/>
                <a:ea typeface="Calibri"/>
                <a:cs typeface="Calibri"/>
                <a:sym typeface="Calibri"/>
              </a:defRPr>
            </a:lvl4pPr>
            <a:lvl5pPr lvl="4" rtl="0" algn="r">
              <a:buNone/>
              <a:defRPr sz="1300">
                <a:solidFill>
                  <a:schemeClr val="dk1"/>
                </a:solidFill>
                <a:latin typeface="Calibri"/>
                <a:ea typeface="Calibri"/>
                <a:cs typeface="Calibri"/>
                <a:sym typeface="Calibri"/>
              </a:defRPr>
            </a:lvl5pPr>
            <a:lvl6pPr lvl="5" rtl="0" algn="r">
              <a:buNone/>
              <a:defRPr sz="1300">
                <a:solidFill>
                  <a:schemeClr val="dk1"/>
                </a:solidFill>
                <a:latin typeface="Calibri"/>
                <a:ea typeface="Calibri"/>
                <a:cs typeface="Calibri"/>
                <a:sym typeface="Calibri"/>
              </a:defRPr>
            </a:lvl6pPr>
            <a:lvl7pPr lvl="6" rtl="0" algn="r">
              <a:buNone/>
              <a:defRPr sz="1300">
                <a:solidFill>
                  <a:schemeClr val="dk1"/>
                </a:solidFill>
                <a:latin typeface="Calibri"/>
                <a:ea typeface="Calibri"/>
                <a:cs typeface="Calibri"/>
                <a:sym typeface="Calibri"/>
              </a:defRPr>
            </a:lvl7pPr>
            <a:lvl8pPr lvl="7" rtl="0" algn="r">
              <a:buNone/>
              <a:defRPr sz="1300">
                <a:solidFill>
                  <a:schemeClr val="dk1"/>
                </a:solidFill>
                <a:latin typeface="Calibri"/>
                <a:ea typeface="Calibri"/>
                <a:cs typeface="Calibri"/>
                <a:sym typeface="Calibri"/>
              </a:defRPr>
            </a:lvl8pPr>
            <a:lvl9pPr lvl="8" rtl="0" algn="r">
              <a:buNone/>
              <a:defRPr sz="13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ph type="ctrTitle"/>
          </p:nvPr>
        </p:nvSpPr>
        <p:spPr>
          <a:xfrm>
            <a:off x="533400" y="457200"/>
            <a:ext cx="7644900" cy="1028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3600"/>
              <a:t>MuleSoft Platform Management Areas</a:t>
            </a:r>
            <a:endParaRPr/>
          </a:p>
        </p:txBody>
      </p:sp>
      <p:sp>
        <p:nvSpPr>
          <p:cNvPr id="103" name="Google Shape;103;p23"/>
          <p:cNvSpPr txBox="1"/>
          <p:nvPr>
            <p:ph idx="1" type="subTitle"/>
          </p:nvPr>
        </p:nvSpPr>
        <p:spPr>
          <a:xfrm>
            <a:off x="609600" y="1485900"/>
            <a:ext cx="6326400" cy="51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000"/>
              <a:buNone/>
            </a:pPr>
            <a:r>
              <a:rPr lang="en"/>
              <a:t>Last Updated: </a:t>
            </a:r>
            <a:r>
              <a:rPr lang="en"/>
              <a:t>October</a:t>
            </a:r>
            <a:r>
              <a:rPr lang="en"/>
              <a:t> 29</a:t>
            </a:r>
            <a:r>
              <a:rPr lang="en"/>
              <a:t>, 2020</a:t>
            </a:r>
            <a:endParaRPr/>
          </a:p>
        </p:txBody>
      </p:sp>
      <p:sp>
        <p:nvSpPr>
          <p:cNvPr id="104" name="Google Shape;10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3"/>
          <p:cNvSpPr txBox="1"/>
          <p:nvPr/>
        </p:nvSpPr>
        <p:spPr>
          <a:xfrm>
            <a:off x="5619750" y="4749850"/>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and use of PwC's Client</a:t>
            </a:r>
            <a:endParaRPr sz="900"/>
          </a:p>
        </p:txBody>
      </p:sp>
      <p:sp>
        <p:nvSpPr>
          <p:cNvPr id="106" name="Google Shape;106;p23"/>
          <p:cNvSpPr txBox="1"/>
          <p:nvPr/>
        </p:nvSpPr>
        <p:spPr>
          <a:xfrm>
            <a:off x="7798025" y="148050"/>
            <a:ext cx="1062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Draft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type="title"/>
          </p:nvPr>
        </p:nvSpPr>
        <p:spPr>
          <a:xfrm>
            <a:off x="457200" y="171450"/>
            <a:ext cx="65616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Different Management Points in the Platform</a:t>
            </a:r>
            <a:endParaRPr sz="2400"/>
          </a:p>
        </p:txBody>
      </p:sp>
      <p:sp>
        <p:nvSpPr>
          <p:cNvPr id="112" name="Google Shape;112;p2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13" name="Google Shape;113;p24"/>
          <p:cNvSpPr txBox="1"/>
          <p:nvPr/>
        </p:nvSpPr>
        <p:spPr>
          <a:xfrm>
            <a:off x="6577525" y="481661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Draft - For Final Review</a:t>
            </a:r>
            <a:endParaRPr sz="1000">
              <a:latin typeface="Calibri"/>
              <a:ea typeface="Calibri"/>
              <a:cs typeface="Calibri"/>
              <a:sym typeface="Calibri"/>
            </a:endParaRPr>
          </a:p>
        </p:txBody>
      </p:sp>
      <p:sp>
        <p:nvSpPr>
          <p:cNvPr id="114" name="Google Shape;114;p24"/>
          <p:cNvSpPr txBox="1"/>
          <p:nvPr/>
        </p:nvSpPr>
        <p:spPr>
          <a:xfrm>
            <a:off x="400050" y="481662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and use of PwC's Client</a:t>
            </a:r>
            <a:endParaRPr sz="900"/>
          </a:p>
        </p:txBody>
      </p:sp>
      <p:sp>
        <p:nvSpPr>
          <p:cNvPr id="115" name="Google Shape;115;p24"/>
          <p:cNvSpPr/>
          <p:nvPr/>
        </p:nvSpPr>
        <p:spPr>
          <a:xfrm>
            <a:off x="379625" y="3428525"/>
            <a:ext cx="1671600" cy="1119300"/>
          </a:xfrm>
          <a:prstGeom prst="flowChartAlternateProcess">
            <a:avLst/>
          </a:prstGeom>
          <a:solidFill>
            <a:srgbClr val="D0E0E3"/>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4"/>
          <p:cNvSpPr/>
          <p:nvPr/>
        </p:nvSpPr>
        <p:spPr>
          <a:xfrm>
            <a:off x="355550" y="1261775"/>
            <a:ext cx="824400" cy="12651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4"/>
          <p:cNvSpPr txBox="1"/>
          <p:nvPr/>
        </p:nvSpPr>
        <p:spPr>
          <a:xfrm>
            <a:off x="5861480" y="3974563"/>
            <a:ext cx="609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4"/>
          <p:cNvPicPr preferRelativeResize="0"/>
          <p:nvPr/>
        </p:nvPicPr>
        <p:blipFill>
          <a:blip r:embed="rId3">
            <a:alphaModFix/>
          </a:blip>
          <a:stretch>
            <a:fillRect/>
          </a:stretch>
        </p:blipFill>
        <p:spPr>
          <a:xfrm>
            <a:off x="4038669" y="1228499"/>
            <a:ext cx="1109190" cy="516190"/>
          </a:xfrm>
          <a:prstGeom prst="rect">
            <a:avLst/>
          </a:prstGeom>
          <a:noFill/>
          <a:ln cap="flat" cmpd="sng" w="9525">
            <a:solidFill>
              <a:srgbClr val="FFFFFF"/>
            </a:solidFill>
            <a:prstDash val="dash"/>
            <a:round/>
            <a:headEnd len="sm" w="sm" type="none"/>
            <a:tailEnd len="sm" w="sm" type="none"/>
          </a:ln>
        </p:spPr>
      </p:pic>
      <p:cxnSp>
        <p:nvCxnSpPr>
          <p:cNvPr id="119" name="Google Shape;119;p24"/>
          <p:cNvCxnSpPr/>
          <p:nvPr/>
        </p:nvCxnSpPr>
        <p:spPr>
          <a:xfrm>
            <a:off x="5074941" y="2320497"/>
            <a:ext cx="8700" cy="782400"/>
          </a:xfrm>
          <a:prstGeom prst="straightConnector1">
            <a:avLst/>
          </a:prstGeom>
          <a:noFill/>
          <a:ln cap="flat" cmpd="sng" w="9525">
            <a:solidFill>
              <a:srgbClr val="595959"/>
            </a:solidFill>
            <a:prstDash val="solid"/>
            <a:round/>
            <a:headEnd len="med" w="med" type="none"/>
            <a:tailEnd len="med" w="med" type="triangle"/>
          </a:ln>
        </p:spPr>
      </p:cxnSp>
      <p:cxnSp>
        <p:nvCxnSpPr>
          <p:cNvPr id="120" name="Google Shape;120;p24"/>
          <p:cNvCxnSpPr/>
          <p:nvPr/>
        </p:nvCxnSpPr>
        <p:spPr>
          <a:xfrm>
            <a:off x="3826553" y="2333805"/>
            <a:ext cx="3600" cy="763200"/>
          </a:xfrm>
          <a:prstGeom prst="straightConnector1">
            <a:avLst/>
          </a:prstGeom>
          <a:noFill/>
          <a:ln cap="flat" cmpd="sng" w="9525">
            <a:solidFill>
              <a:srgbClr val="595959"/>
            </a:solidFill>
            <a:prstDash val="solid"/>
            <a:round/>
            <a:headEnd len="med" w="med" type="triangle"/>
            <a:tailEnd len="med" w="med" type="none"/>
          </a:ln>
        </p:spPr>
      </p:cxnSp>
      <p:sp>
        <p:nvSpPr>
          <p:cNvPr id="121" name="Google Shape;121;p24"/>
          <p:cNvSpPr/>
          <p:nvPr/>
        </p:nvSpPr>
        <p:spPr>
          <a:xfrm rot="-5400000">
            <a:off x="1982050" y="972300"/>
            <a:ext cx="240000" cy="2097600"/>
          </a:xfrm>
          <a:prstGeom prst="can">
            <a:avLst>
              <a:gd fmla="val 25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txBox="1"/>
          <p:nvPr/>
        </p:nvSpPr>
        <p:spPr>
          <a:xfrm>
            <a:off x="1420981" y="1857011"/>
            <a:ext cx="1109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IPSec VPN</a:t>
            </a:r>
            <a:endParaRPr b="1" sz="1000">
              <a:latin typeface="Georgia"/>
              <a:ea typeface="Georgia"/>
              <a:cs typeface="Georgia"/>
              <a:sym typeface="Georgia"/>
            </a:endParaRPr>
          </a:p>
        </p:txBody>
      </p:sp>
      <p:sp>
        <p:nvSpPr>
          <p:cNvPr id="123" name="Google Shape;123;p24"/>
          <p:cNvSpPr txBox="1"/>
          <p:nvPr/>
        </p:nvSpPr>
        <p:spPr>
          <a:xfrm>
            <a:off x="400040" y="1536578"/>
            <a:ext cx="9801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WSFS</a:t>
            </a:r>
            <a:endParaRPr b="1" sz="1000">
              <a:latin typeface="Georgia"/>
              <a:ea typeface="Georgia"/>
              <a:cs typeface="Georgia"/>
              <a:sym typeface="Georgia"/>
            </a:endParaRPr>
          </a:p>
          <a:p>
            <a:pPr indent="0" lvl="0" marL="0" rtl="0" algn="l">
              <a:spcBef>
                <a:spcPts val="0"/>
              </a:spcBef>
              <a:spcAft>
                <a:spcPts val="0"/>
              </a:spcAft>
              <a:buNone/>
            </a:pPr>
            <a:r>
              <a:rPr b="1" lang="en" sz="1000">
                <a:latin typeface="Georgia"/>
                <a:ea typeface="Georgia"/>
                <a:cs typeface="Georgia"/>
                <a:sym typeface="Georgia"/>
              </a:rPr>
              <a:t>Data </a:t>
            </a:r>
            <a:endParaRPr b="1" sz="1000">
              <a:latin typeface="Georgia"/>
              <a:ea typeface="Georgia"/>
              <a:cs typeface="Georgia"/>
              <a:sym typeface="Georgia"/>
            </a:endParaRPr>
          </a:p>
          <a:p>
            <a:pPr indent="0" lvl="0" marL="0" rtl="0" algn="l">
              <a:spcBef>
                <a:spcPts val="0"/>
              </a:spcBef>
              <a:spcAft>
                <a:spcPts val="0"/>
              </a:spcAft>
              <a:buNone/>
            </a:pPr>
            <a:r>
              <a:rPr b="1" lang="en" sz="1000">
                <a:latin typeface="Georgia"/>
                <a:ea typeface="Georgia"/>
                <a:cs typeface="Georgia"/>
                <a:sym typeface="Georgia"/>
              </a:rPr>
              <a:t>Center</a:t>
            </a:r>
            <a:endParaRPr b="1" sz="1000">
              <a:latin typeface="Georgia"/>
              <a:ea typeface="Georgia"/>
              <a:cs typeface="Georgia"/>
              <a:sym typeface="Georgia"/>
            </a:endParaRPr>
          </a:p>
        </p:txBody>
      </p:sp>
      <p:sp>
        <p:nvSpPr>
          <p:cNvPr id="124" name="Google Shape;124;p24"/>
          <p:cNvSpPr/>
          <p:nvPr/>
        </p:nvSpPr>
        <p:spPr>
          <a:xfrm>
            <a:off x="3000450" y="741650"/>
            <a:ext cx="3250200" cy="1939200"/>
          </a:xfrm>
          <a:prstGeom prst="roundRect">
            <a:avLst>
              <a:gd fmla="val 16667" name="adj"/>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nvSpPr>
        <p:spPr>
          <a:xfrm>
            <a:off x="3074725" y="745550"/>
            <a:ext cx="5430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VPC</a:t>
            </a:r>
            <a:endParaRPr b="1" sz="1000">
              <a:latin typeface="Georgia"/>
              <a:ea typeface="Georgia"/>
              <a:cs typeface="Georgia"/>
              <a:sym typeface="Georgia"/>
            </a:endParaRPr>
          </a:p>
        </p:txBody>
      </p:sp>
      <p:pic>
        <p:nvPicPr>
          <p:cNvPr id="126" name="Google Shape;126;p24"/>
          <p:cNvPicPr preferRelativeResize="0"/>
          <p:nvPr/>
        </p:nvPicPr>
        <p:blipFill>
          <a:blip r:embed="rId4">
            <a:alphaModFix/>
          </a:blip>
          <a:stretch>
            <a:fillRect/>
          </a:stretch>
        </p:blipFill>
        <p:spPr>
          <a:xfrm>
            <a:off x="6017604" y="1287008"/>
            <a:ext cx="448978" cy="471031"/>
          </a:xfrm>
          <a:prstGeom prst="rect">
            <a:avLst/>
          </a:prstGeom>
          <a:noFill/>
          <a:ln>
            <a:noFill/>
          </a:ln>
        </p:spPr>
      </p:pic>
      <p:sp>
        <p:nvSpPr>
          <p:cNvPr id="127" name="Google Shape;127;p24"/>
          <p:cNvSpPr txBox="1"/>
          <p:nvPr/>
        </p:nvSpPr>
        <p:spPr>
          <a:xfrm>
            <a:off x="6543825" y="1234607"/>
            <a:ext cx="14835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VPC Firewall Rules</a:t>
            </a:r>
            <a:endParaRPr b="1" sz="1000">
              <a:latin typeface="Georgia"/>
              <a:ea typeface="Georgia"/>
              <a:cs typeface="Georgia"/>
              <a:sym typeface="Georgia"/>
            </a:endParaRPr>
          </a:p>
        </p:txBody>
      </p:sp>
      <p:sp>
        <p:nvSpPr>
          <p:cNvPr id="128" name="Google Shape;128;p24"/>
          <p:cNvSpPr txBox="1"/>
          <p:nvPr/>
        </p:nvSpPr>
        <p:spPr>
          <a:xfrm>
            <a:off x="6577525" y="1432977"/>
            <a:ext cx="1530900" cy="76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latin typeface="Georgia"/>
                <a:ea typeface="Georgia"/>
                <a:cs typeface="Georgia"/>
                <a:sym typeface="Georgia"/>
              </a:rPr>
              <a:t>Http.port : 8081</a:t>
            </a:r>
            <a:br>
              <a:rPr lang="en" sz="800">
                <a:latin typeface="Georgia"/>
                <a:ea typeface="Georgia"/>
                <a:cs typeface="Georgia"/>
                <a:sym typeface="Georgia"/>
              </a:rPr>
            </a:br>
            <a:r>
              <a:rPr lang="en" sz="800">
                <a:latin typeface="Georgia"/>
                <a:ea typeface="Georgia"/>
                <a:cs typeface="Georgia"/>
                <a:sym typeface="Georgia"/>
              </a:rPr>
              <a:t>Https.port : 8082</a:t>
            </a:r>
            <a:br>
              <a:rPr lang="en" sz="800">
                <a:latin typeface="Georgia"/>
                <a:ea typeface="Georgia"/>
                <a:cs typeface="Georgia"/>
                <a:sym typeface="Georgia"/>
              </a:rPr>
            </a:br>
            <a:r>
              <a:rPr lang="en" sz="800">
                <a:latin typeface="Georgia"/>
                <a:ea typeface="Georgia"/>
                <a:cs typeface="Georgia"/>
                <a:sym typeface="Georgia"/>
              </a:rPr>
              <a:t>Http.private.port : 8091</a:t>
            </a:r>
            <a:endParaRPr sz="800">
              <a:latin typeface="Georgia"/>
              <a:ea typeface="Georgia"/>
              <a:cs typeface="Georgia"/>
              <a:sym typeface="Georgia"/>
            </a:endParaRPr>
          </a:p>
          <a:p>
            <a:pPr indent="0" lvl="0" marL="0" rtl="0" algn="l">
              <a:lnSpc>
                <a:spcPct val="150000"/>
              </a:lnSpc>
              <a:spcBef>
                <a:spcPts val="0"/>
              </a:spcBef>
              <a:spcAft>
                <a:spcPts val="0"/>
              </a:spcAft>
              <a:buNone/>
            </a:pPr>
            <a:r>
              <a:rPr lang="en" sz="800">
                <a:solidFill>
                  <a:srgbClr val="000000"/>
                </a:solidFill>
                <a:latin typeface="Georgia"/>
                <a:ea typeface="Georgia"/>
                <a:cs typeface="Georgia"/>
                <a:sym typeface="Georgia"/>
              </a:rPr>
              <a:t>Https.private.port : 8092 </a:t>
            </a:r>
            <a:r>
              <a:rPr lang="en" sz="800">
                <a:latin typeface="Georgia"/>
                <a:ea typeface="Georgia"/>
                <a:cs typeface="Georgia"/>
                <a:sym typeface="Georgia"/>
              </a:rPr>
              <a:t> </a:t>
            </a:r>
            <a:endParaRPr sz="800">
              <a:latin typeface="Georgia"/>
              <a:ea typeface="Georgia"/>
              <a:cs typeface="Georgia"/>
              <a:sym typeface="Georgia"/>
            </a:endParaRPr>
          </a:p>
        </p:txBody>
      </p:sp>
      <p:sp>
        <p:nvSpPr>
          <p:cNvPr id="129" name="Google Shape;129;p24"/>
          <p:cNvSpPr/>
          <p:nvPr/>
        </p:nvSpPr>
        <p:spPr>
          <a:xfrm>
            <a:off x="7433754" y="1484453"/>
            <a:ext cx="172200" cy="190200"/>
          </a:xfrm>
          <a:prstGeom prst="noSmoking">
            <a:avLst>
              <a:gd fmla="val 18750" name="adj"/>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a:off x="6541422" y="2819967"/>
            <a:ext cx="1956900" cy="471000"/>
          </a:xfrm>
          <a:prstGeom prst="roundRect">
            <a:avLst>
              <a:gd fmla="val 16667" name="adj"/>
            </a:avLst>
          </a:prstGeom>
          <a:solidFill>
            <a:srgbClr val="EEEEEE"/>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nvSpPr>
        <p:spPr>
          <a:xfrm>
            <a:off x="6706322" y="2821936"/>
            <a:ext cx="17337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Dedicated Load Balancer (DLB)</a:t>
            </a:r>
            <a:endParaRPr b="1" sz="1000">
              <a:latin typeface="Georgia"/>
              <a:ea typeface="Georgia"/>
              <a:cs typeface="Georgia"/>
              <a:sym typeface="Georgia"/>
            </a:endParaRPr>
          </a:p>
        </p:txBody>
      </p:sp>
      <p:cxnSp>
        <p:nvCxnSpPr>
          <p:cNvPr id="132" name="Google Shape;132;p24"/>
          <p:cNvCxnSpPr/>
          <p:nvPr/>
        </p:nvCxnSpPr>
        <p:spPr>
          <a:xfrm>
            <a:off x="6466393" y="1484452"/>
            <a:ext cx="1847700" cy="1335600"/>
          </a:xfrm>
          <a:prstGeom prst="bentConnector3">
            <a:avLst>
              <a:gd fmla="val 100128" name="adj1"/>
            </a:avLst>
          </a:prstGeom>
          <a:noFill/>
          <a:ln cap="flat" cmpd="sng" w="9525">
            <a:solidFill>
              <a:srgbClr val="595959"/>
            </a:solidFill>
            <a:prstDash val="solid"/>
            <a:round/>
            <a:headEnd len="med" w="med" type="triangle"/>
            <a:tailEnd len="med" w="med" type="none"/>
          </a:ln>
        </p:spPr>
      </p:cxnSp>
      <p:pic>
        <p:nvPicPr>
          <p:cNvPr id="133" name="Google Shape;133;p24"/>
          <p:cNvPicPr preferRelativeResize="0"/>
          <p:nvPr/>
        </p:nvPicPr>
        <p:blipFill>
          <a:blip r:embed="rId5">
            <a:alphaModFix/>
          </a:blip>
          <a:stretch>
            <a:fillRect/>
          </a:stretch>
        </p:blipFill>
        <p:spPr>
          <a:xfrm>
            <a:off x="6690902" y="3232809"/>
            <a:ext cx="399806" cy="400906"/>
          </a:xfrm>
          <a:prstGeom prst="rect">
            <a:avLst/>
          </a:prstGeom>
          <a:noFill/>
          <a:ln>
            <a:noFill/>
          </a:ln>
        </p:spPr>
      </p:pic>
      <p:pic>
        <p:nvPicPr>
          <p:cNvPr id="134" name="Google Shape;134;p24"/>
          <p:cNvPicPr preferRelativeResize="0"/>
          <p:nvPr/>
        </p:nvPicPr>
        <p:blipFill>
          <a:blip r:embed="rId6">
            <a:alphaModFix/>
          </a:blip>
          <a:stretch>
            <a:fillRect/>
          </a:stretch>
        </p:blipFill>
        <p:spPr>
          <a:xfrm>
            <a:off x="8059742" y="3236599"/>
            <a:ext cx="399806" cy="400906"/>
          </a:xfrm>
          <a:prstGeom prst="rect">
            <a:avLst/>
          </a:prstGeom>
          <a:noFill/>
          <a:ln>
            <a:noFill/>
          </a:ln>
        </p:spPr>
      </p:pic>
      <p:sp>
        <p:nvSpPr>
          <p:cNvPr id="135" name="Google Shape;135;p24"/>
          <p:cNvSpPr txBox="1"/>
          <p:nvPr/>
        </p:nvSpPr>
        <p:spPr>
          <a:xfrm>
            <a:off x="6325516" y="3606647"/>
            <a:ext cx="12480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SSL certificate</a:t>
            </a:r>
            <a:endParaRPr sz="1000">
              <a:latin typeface="Georgia"/>
              <a:ea typeface="Georgia"/>
              <a:cs typeface="Georgia"/>
              <a:sym typeface="Georgia"/>
            </a:endParaRPr>
          </a:p>
        </p:txBody>
      </p:sp>
      <p:sp>
        <p:nvSpPr>
          <p:cNvPr id="136" name="Google Shape;136;p24"/>
          <p:cNvSpPr txBox="1"/>
          <p:nvPr/>
        </p:nvSpPr>
        <p:spPr>
          <a:xfrm>
            <a:off x="7817209" y="3609495"/>
            <a:ext cx="9651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IP Whitelist</a:t>
            </a:r>
            <a:br>
              <a:rPr lang="en" sz="1000">
                <a:latin typeface="Georgia"/>
                <a:ea typeface="Georgia"/>
                <a:cs typeface="Georgia"/>
                <a:sym typeface="Georgia"/>
              </a:rPr>
            </a:br>
            <a:r>
              <a:rPr lang="en" sz="1000">
                <a:latin typeface="Georgia"/>
                <a:ea typeface="Georgia"/>
                <a:cs typeface="Georgia"/>
                <a:sym typeface="Georgia"/>
              </a:rPr>
              <a:t>IP Blacklist</a:t>
            </a:r>
            <a:endParaRPr sz="1000">
              <a:latin typeface="Georgia"/>
              <a:ea typeface="Georgia"/>
              <a:cs typeface="Georgia"/>
              <a:sym typeface="Georgia"/>
            </a:endParaRPr>
          </a:p>
        </p:txBody>
      </p:sp>
      <p:sp>
        <p:nvSpPr>
          <p:cNvPr id="137" name="Google Shape;137;p24"/>
          <p:cNvSpPr/>
          <p:nvPr/>
        </p:nvSpPr>
        <p:spPr>
          <a:xfrm>
            <a:off x="3197049" y="1067973"/>
            <a:ext cx="2671200" cy="1458900"/>
          </a:xfrm>
          <a:prstGeom prst="roundRect">
            <a:avLst>
              <a:gd fmla="val 16667" name="adj"/>
            </a:avLst>
          </a:prstGeom>
          <a:no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txBox="1"/>
          <p:nvPr/>
        </p:nvSpPr>
        <p:spPr>
          <a:xfrm>
            <a:off x="3261885" y="1067973"/>
            <a:ext cx="824400" cy="1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Worker</a:t>
            </a:r>
            <a:endParaRPr b="1" sz="1000">
              <a:latin typeface="Georgia"/>
              <a:ea typeface="Georgia"/>
              <a:cs typeface="Georgia"/>
              <a:sym typeface="Georgia"/>
            </a:endParaRPr>
          </a:p>
        </p:txBody>
      </p:sp>
      <p:sp>
        <p:nvSpPr>
          <p:cNvPr id="139" name="Google Shape;139;p24"/>
          <p:cNvSpPr/>
          <p:nvPr/>
        </p:nvSpPr>
        <p:spPr>
          <a:xfrm>
            <a:off x="3388929" y="2120707"/>
            <a:ext cx="2313300" cy="190200"/>
          </a:xfrm>
          <a:prstGeom prst="rect">
            <a:avLst/>
          </a:prstGeom>
          <a:no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Georgia"/>
                <a:ea typeface="Georgia"/>
                <a:cs typeface="Georgia"/>
                <a:sym typeface="Georgia"/>
              </a:rPr>
              <a:t>           </a:t>
            </a:r>
            <a:r>
              <a:rPr b="1" lang="en" sz="1000">
                <a:latin typeface="Georgia"/>
                <a:ea typeface="Georgia"/>
                <a:cs typeface="Georgia"/>
                <a:sym typeface="Georgia"/>
              </a:rPr>
              <a:t>API Gateway/Proxy</a:t>
            </a:r>
            <a:endParaRPr b="1" sz="1000">
              <a:latin typeface="Georgia"/>
              <a:ea typeface="Georgia"/>
              <a:cs typeface="Georgia"/>
              <a:sym typeface="Georgia"/>
            </a:endParaRPr>
          </a:p>
        </p:txBody>
      </p:sp>
      <p:sp>
        <p:nvSpPr>
          <p:cNvPr id="140" name="Google Shape;140;p24"/>
          <p:cNvSpPr/>
          <p:nvPr/>
        </p:nvSpPr>
        <p:spPr>
          <a:xfrm>
            <a:off x="2304611" y="3117624"/>
            <a:ext cx="4020900" cy="15330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nvSpPr>
        <p:spPr>
          <a:xfrm>
            <a:off x="2337503" y="3144367"/>
            <a:ext cx="19332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Policy (API Manager)</a:t>
            </a:r>
            <a:endParaRPr b="1" sz="1000">
              <a:latin typeface="Georgia"/>
              <a:ea typeface="Georgia"/>
              <a:cs typeface="Georgia"/>
              <a:sym typeface="Georgia"/>
            </a:endParaRPr>
          </a:p>
        </p:txBody>
      </p:sp>
      <p:sp>
        <p:nvSpPr>
          <p:cNvPr id="142" name="Google Shape;142;p24"/>
          <p:cNvSpPr/>
          <p:nvPr/>
        </p:nvSpPr>
        <p:spPr>
          <a:xfrm>
            <a:off x="2414016" y="3572199"/>
            <a:ext cx="1371000" cy="975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Georgia"/>
              <a:ea typeface="Georgia"/>
              <a:cs typeface="Georgia"/>
              <a:sym typeface="Georgia"/>
            </a:endParaRPr>
          </a:p>
          <a:p>
            <a:pPr indent="0" lvl="0" marL="0" rtl="0" algn="l">
              <a:spcBef>
                <a:spcPts val="0"/>
              </a:spcBef>
              <a:spcAft>
                <a:spcPts val="0"/>
              </a:spcAft>
              <a:buNone/>
            </a:pPr>
            <a:r>
              <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Security Policy</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(1) OAuth 2.0</a:t>
            </a:r>
            <a:endParaRPr sz="10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(2)IP Whitelist/Blacklist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(3)JSON threat protection</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(4)XML threat protection</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(5)Tokenization</a:t>
            </a:r>
            <a:endParaRPr sz="8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p:txBody>
      </p:sp>
      <p:sp>
        <p:nvSpPr>
          <p:cNvPr id="143" name="Google Shape;143;p24"/>
          <p:cNvSpPr/>
          <p:nvPr/>
        </p:nvSpPr>
        <p:spPr>
          <a:xfrm>
            <a:off x="3911625" y="3170500"/>
            <a:ext cx="1097400" cy="626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Compliance Policy</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(1)Client ID enforcement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(2)CORS</a:t>
            </a:r>
            <a:endParaRPr sz="8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p:txBody>
      </p:sp>
      <p:sp>
        <p:nvSpPr>
          <p:cNvPr id="144" name="Google Shape;144;p24"/>
          <p:cNvSpPr/>
          <p:nvPr/>
        </p:nvSpPr>
        <p:spPr>
          <a:xfrm>
            <a:off x="3911650" y="3837698"/>
            <a:ext cx="1097400" cy="763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Quality of service Policy</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(1)Rate limiting</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(2)Spike control</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(3)HTTP caching</a:t>
            </a:r>
            <a:endParaRPr sz="8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p:txBody>
      </p:sp>
      <p:sp>
        <p:nvSpPr>
          <p:cNvPr id="145" name="Google Shape;145;p24"/>
          <p:cNvSpPr/>
          <p:nvPr/>
        </p:nvSpPr>
        <p:spPr>
          <a:xfrm>
            <a:off x="5074920" y="3164075"/>
            <a:ext cx="1097400" cy="630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Troubleshooting Policy</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(1)Message logging</a:t>
            </a:r>
            <a:endParaRPr sz="8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p:txBody>
      </p:sp>
      <p:sp>
        <p:nvSpPr>
          <p:cNvPr id="146" name="Google Shape;146;p24"/>
          <p:cNvSpPr/>
          <p:nvPr/>
        </p:nvSpPr>
        <p:spPr>
          <a:xfrm>
            <a:off x="5074920" y="3840480"/>
            <a:ext cx="1097400" cy="763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Transformation Policy</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(1)Header Injection</a:t>
            </a:r>
            <a:endParaRPr sz="8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(2)Header Removal</a:t>
            </a:r>
            <a:endParaRPr sz="8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p:txBody>
      </p:sp>
      <p:cxnSp>
        <p:nvCxnSpPr>
          <p:cNvPr id="147" name="Google Shape;147;p24"/>
          <p:cNvCxnSpPr>
            <a:stCxn id="126" idx="1"/>
          </p:cNvCxnSpPr>
          <p:nvPr/>
        </p:nvCxnSpPr>
        <p:spPr>
          <a:xfrm flipH="1">
            <a:off x="5110404" y="1522523"/>
            <a:ext cx="907200" cy="588600"/>
          </a:xfrm>
          <a:prstGeom prst="straightConnector1">
            <a:avLst/>
          </a:prstGeom>
          <a:noFill/>
          <a:ln cap="flat" cmpd="sng" w="9525">
            <a:solidFill>
              <a:srgbClr val="595959"/>
            </a:solidFill>
            <a:prstDash val="solid"/>
            <a:round/>
            <a:headEnd len="med" w="med" type="none"/>
            <a:tailEnd len="med" w="med" type="triangle"/>
          </a:ln>
        </p:spPr>
      </p:cxnSp>
      <p:cxnSp>
        <p:nvCxnSpPr>
          <p:cNvPr id="148" name="Google Shape;148;p24"/>
          <p:cNvCxnSpPr>
            <a:endCxn id="139" idx="0"/>
          </p:cNvCxnSpPr>
          <p:nvPr/>
        </p:nvCxnSpPr>
        <p:spPr>
          <a:xfrm flipH="1">
            <a:off x="4545579" y="1685407"/>
            <a:ext cx="9300" cy="435300"/>
          </a:xfrm>
          <a:prstGeom prst="straightConnector1">
            <a:avLst/>
          </a:prstGeom>
          <a:noFill/>
          <a:ln cap="flat" cmpd="sng" w="9525">
            <a:solidFill>
              <a:srgbClr val="595959"/>
            </a:solidFill>
            <a:prstDash val="solid"/>
            <a:round/>
            <a:headEnd len="med" w="med" type="triangle"/>
            <a:tailEnd len="med" w="med" type="none"/>
          </a:ln>
        </p:spPr>
      </p:cxnSp>
      <p:pic>
        <p:nvPicPr>
          <p:cNvPr id="149" name="Google Shape;149;p24"/>
          <p:cNvPicPr preferRelativeResize="0"/>
          <p:nvPr/>
        </p:nvPicPr>
        <p:blipFill>
          <a:blip r:embed="rId7">
            <a:alphaModFix/>
          </a:blip>
          <a:stretch>
            <a:fillRect/>
          </a:stretch>
        </p:blipFill>
        <p:spPr>
          <a:xfrm>
            <a:off x="7278152" y="4084221"/>
            <a:ext cx="543036" cy="424645"/>
          </a:xfrm>
          <a:prstGeom prst="rect">
            <a:avLst/>
          </a:prstGeom>
          <a:noFill/>
          <a:ln>
            <a:noFill/>
          </a:ln>
        </p:spPr>
      </p:pic>
      <p:cxnSp>
        <p:nvCxnSpPr>
          <p:cNvPr id="150" name="Google Shape;150;p24"/>
          <p:cNvCxnSpPr/>
          <p:nvPr/>
        </p:nvCxnSpPr>
        <p:spPr>
          <a:xfrm flipH="1">
            <a:off x="7540140" y="3300087"/>
            <a:ext cx="11400" cy="803400"/>
          </a:xfrm>
          <a:prstGeom prst="straightConnector1">
            <a:avLst/>
          </a:prstGeom>
          <a:noFill/>
          <a:ln cap="flat" cmpd="sng" w="9525">
            <a:solidFill>
              <a:srgbClr val="595959"/>
            </a:solidFill>
            <a:prstDash val="solid"/>
            <a:round/>
            <a:headEnd len="med" w="med" type="triangle"/>
            <a:tailEnd len="med" w="med" type="none"/>
          </a:ln>
        </p:spPr>
      </p:cxnSp>
      <p:sp>
        <p:nvSpPr>
          <p:cNvPr id="151" name="Google Shape;151;p24"/>
          <p:cNvSpPr txBox="1"/>
          <p:nvPr/>
        </p:nvSpPr>
        <p:spPr>
          <a:xfrm>
            <a:off x="7071538" y="4508670"/>
            <a:ext cx="1371000" cy="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Georgia"/>
                <a:ea typeface="Georgia"/>
                <a:cs typeface="Georgia"/>
                <a:sym typeface="Georgia"/>
              </a:rPr>
              <a:t>Public Internet</a:t>
            </a:r>
            <a:endParaRPr sz="1100">
              <a:latin typeface="Georgia"/>
              <a:ea typeface="Georgia"/>
              <a:cs typeface="Georgia"/>
              <a:sym typeface="Georgia"/>
            </a:endParaRPr>
          </a:p>
        </p:txBody>
      </p:sp>
      <p:sp>
        <p:nvSpPr>
          <p:cNvPr id="152" name="Google Shape;152;p24"/>
          <p:cNvSpPr/>
          <p:nvPr/>
        </p:nvSpPr>
        <p:spPr>
          <a:xfrm>
            <a:off x="1283375" y="726025"/>
            <a:ext cx="1483500" cy="1175125"/>
          </a:xfrm>
          <a:prstGeom prst="flowChartOffpageConnector">
            <a:avLst/>
          </a:prstGeom>
          <a:no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1420975" y="877650"/>
            <a:ext cx="1371000" cy="76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rPr lang="en" sz="800">
                <a:latin typeface="Georgia"/>
                <a:ea typeface="Georgia"/>
                <a:cs typeface="Georgia"/>
                <a:sym typeface="Georgia"/>
              </a:rPr>
              <a:t>Provide the CIDR range for the systems/applications, available inside “Data Center”, which need to be accessed  from the MuleSoft applications deployed inside VPC </a:t>
            </a:r>
            <a:endParaRPr sz="8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p:txBody>
      </p:sp>
      <p:sp>
        <p:nvSpPr>
          <p:cNvPr id="154" name="Google Shape;154;p24"/>
          <p:cNvSpPr/>
          <p:nvPr/>
        </p:nvSpPr>
        <p:spPr>
          <a:xfrm>
            <a:off x="7578109" y="1616996"/>
            <a:ext cx="172200" cy="190200"/>
          </a:xfrm>
          <a:prstGeom prst="noSmoking">
            <a:avLst>
              <a:gd fmla="val 18750" name="adj"/>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7750596" y="1754779"/>
            <a:ext cx="172200" cy="190200"/>
          </a:xfrm>
          <a:prstGeom prst="noSmoking">
            <a:avLst>
              <a:gd fmla="val 18750" name="adj"/>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nvSpPr>
        <p:spPr>
          <a:xfrm>
            <a:off x="749399" y="3510475"/>
            <a:ext cx="1248000" cy="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Sequence of internet traffic flows through various MuleSoft layers till it reaches WSFS data centers via VPN</a:t>
            </a:r>
            <a:endParaRPr sz="900"/>
          </a:p>
        </p:txBody>
      </p:sp>
      <p:sp>
        <p:nvSpPr>
          <p:cNvPr id="157" name="Google Shape;157;p24"/>
          <p:cNvSpPr/>
          <p:nvPr/>
        </p:nvSpPr>
        <p:spPr>
          <a:xfrm>
            <a:off x="578898" y="3594416"/>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t/>
            </a:r>
            <a:endParaRPr b="1" sz="800">
              <a:solidFill>
                <a:srgbClr val="FFFFFF"/>
              </a:solidFill>
              <a:latin typeface="Georgia"/>
              <a:ea typeface="Georgia"/>
              <a:cs typeface="Georgia"/>
              <a:sym typeface="Georgia"/>
            </a:endParaRPr>
          </a:p>
        </p:txBody>
      </p:sp>
      <p:sp>
        <p:nvSpPr>
          <p:cNvPr id="158" name="Google Shape;158;p24"/>
          <p:cNvSpPr/>
          <p:nvPr/>
        </p:nvSpPr>
        <p:spPr>
          <a:xfrm>
            <a:off x="7284498" y="3365816"/>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a</a:t>
            </a:r>
            <a:endParaRPr b="1" sz="800">
              <a:solidFill>
                <a:srgbClr val="FFFFFF"/>
              </a:solidFill>
              <a:latin typeface="Georgia"/>
              <a:ea typeface="Georgia"/>
              <a:cs typeface="Georgia"/>
              <a:sym typeface="Georgia"/>
            </a:endParaRPr>
          </a:p>
        </p:txBody>
      </p:sp>
      <p:sp>
        <p:nvSpPr>
          <p:cNvPr id="159" name="Google Shape;159;p24"/>
          <p:cNvSpPr/>
          <p:nvPr/>
        </p:nvSpPr>
        <p:spPr>
          <a:xfrm>
            <a:off x="7158292" y="1036953"/>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b</a:t>
            </a:r>
            <a:endParaRPr b="1" sz="800">
              <a:solidFill>
                <a:srgbClr val="FFFFFF"/>
              </a:solidFill>
              <a:latin typeface="Georgia"/>
              <a:ea typeface="Georgia"/>
              <a:cs typeface="Georgia"/>
              <a:sym typeface="Georgia"/>
            </a:endParaRPr>
          </a:p>
        </p:txBody>
      </p:sp>
      <p:sp>
        <p:nvSpPr>
          <p:cNvPr id="160" name="Google Shape;160;p24"/>
          <p:cNvSpPr/>
          <p:nvPr/>
        </p:nvSpPr>
        <p:spPr>
          <a:xfrm>
            <a:off x="3325767" y="2102722"/>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c</a:t>
            </a:r>
            <a:endParaRPr b="1" sz="800">
              <a:solidFill>
                <a:srgbClr val="FFFFFF"/>
              </a:solidFill>
              <a:latin typeface="Georgia"/>
              <a:ea typeface="Georgia"/>
              <a:cs typeface="Georgia"/>
              <a:sym typeface="Georgia"/>
            </a:endParaRPr>
          </a:p>
        </p:txBody>
      </p:sp>
      <p:sp>
        <p:nvSpPr>
          <p:cNvPr id="161" name="Google Shape;161;p24"/>
          <p:cNvSpPr/>
          <p:nvPr/>
        </p:nvSpPr>
        <p:spPr>
          <a:xfrm>
            <a:off x="2995467" y="2871453"/>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d</a:t>
            </a:r>
            <a:endParaRPr b="1" sz="800">
              <a:solidFill>
                <a:srgbClr val="FFFFFF"/>
              </a:solidFill>
              <a:latin typeface="Georgia"/>
              <a:ea typeface="Georgia"/>
              <a:cs typeface="Georgia"/>
              <a:sym typeface="Georgia"/>
            </a:endParaRPr>
          </a:p>
        </p:txBody>
      </p:sp>
      <p:sp>
        <p:nvSpPr>
          <p:cNvPr id="162" name="Google Shape;162;p24"/>
          <p:cNvSpPr/>
          <p:nvPr/>
        </p:nvSpPr>
        <p:spPr>
          <a:xfrm>
            <a:off x="2690667" y="1652253"/>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e</a:t>
            </a:r>
            <a:endParaRPr b="1" sz="800">
              <a:solidFill>
                <a:srgbClr val="FFFFFF"/>
              </a:solidFill>
              <a:latin typeface="Georgia"/>
              <a:ea typeface="Georgia"/>
              <a:cs typeface="Georgia"/>
              <a:sym typeface="Georgia"/>
            </a:endParaRPr>
          </a:p>
        </p:txBody>
      </p:sp>
      <p:sp>
        <p:nvSpPr>
          <p:cNvPr id="163" name="Google Shape;163;p24"/>
          <p:cNvSpPr/>
          <p:nvPr/>
        </p:nvSpPr>
        <p:spPr>
          <a:xfrm>
            <a:off x="731292" y="1036953"/>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f</a:t>
            </a:r>
            <a:endParaRPr b="1" sz="800">
              <a:solidFill>
                <a:srgbClr val="FFFFFF"/>
              </a:solidFill>
              <a:latin typeface="Georgia"/>
              <a:ea typeface="Georgia"/>
              <a:cs typeface="Georgia"/>
              <a:sym typeface="Georgia"/>
            </a:endParaRPr>
          </a:p>
        </p:txBody>
      </p:sp>
      <p:sp>
        <p:nvSpPr>
          <p:cNvPr id="164" name="Google Shape;164;p24"/>
          <p:cNvSpPr txBox="1"/>
          <p:nvPr/>
        </p:nvSpPr>
        <p:spPr>
          <a:xfrm>
            <a:off x="7798025" y="-80550"/>
            <a:ext cx="1062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Draft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457200" y="171450"/>
            <a:ext cx="65721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Activities, Tools and Tasks</a:t>
            </a:r>
            <a:endParaRPr sz="2400"/>
          </a:p>
        </p:txBody>
      </p:sp>
      <p:graphicFrame>
        <p:nvGraphicFramePr>
          <p:cNvPr id="170" name="Google Shape;170;p25"/>
          <p:cNvGraphicFramePr/>
          <p:nvPr/>
        </p:nvGraphicFramePr>
        <p:xfrm>
          <a:off x="338495" y="781500"/>
          <a:ext cx="3000000" cy="3000000"/>
        </p:xfrm>
        <a:graphic>
          <a:graphicData uri="http://schemas.openxmlformats.org/drawingml/2006/table">
            <a:tbl>
              <a:tblPr>
                <a:noFill/>
                <a:tableStyleId>{5EEFE933-0364-4841-B806-90DFE5606B6D}</a:tableStyleId>
              </a:tblPr>
              <a:tblGrid>
                <a:gridCol w="859275"/>
                <a:gridCol w="1508700"/>
                <a:gridCol w="1511200"/>
                <a:gridCol w="1831800"/>
                <a:gridCol w="1774775"/>
                <a:gridCol w="1296875"/>
              </a:tblGrid>
              <a:tr h="486850">
                <a:tc>
                  <a:txBody>
                    <a:bodyPr/>
                    <a:lstStyle/>
                    <a:p>
                      <a:pPr indent="0" lvl="0" marL="0" rtl="0" algn="ctr">
                        <a:spcBef>
                          <a:spcPts val="0"/>
                        </a:spcBef>
                        <a:spcAft>
                          <a:spcPts val="0"/>
                        </a:spcAft>
                        <a:buNone/>
                      </a:pPr>
                      <a:r>
                        <a:t/>
                      </a:r>
                      <a:endParaRPr b="1" sz="950">
                        <a:solidFill>
                          <a:srgbClr val="FFFFFF"/>
                        </a:solidFill>
                      </a:endParaRPr>
                    </a:p>
                  </a:txBody>
                  <a:tcPr marT="91425" marB="91425" marR="91425" marL="91425">
                    <a:solidFill>
                      <a:srgbClr val="274E13"/>
                    </a:solidFill>
                  </a:tcPr>
                </a:tc>
                <a:tc>
                  <a:txBody>
                    <a:bodyPr/>
                    <a:lstStyle/>
                    <a:p>
                      <a:pPr indent="0" lvl="0" marL="0" rtl="0" algn="ctr">
                        <a:spcBef>
                          <a:spcPts val="0"/>
                        </a:spcBef>
                        <a:spcAft>
                          <a:spcPts val="0"/>
                        </a:spcAft>
                        <a:buNone/>
                      </a:pPr>
                      <a:r>
                        <a:rPr b="1" lang="en" sz="950">
                          <a:solidFill>
                            <a:srgbClr val="FFFFFF"/>
                          </a:solidFill>
                        </a:rPr>
                        <a:t>DLB</a:t>
                      </a:r>
                      <a:endParaRPr b="1" sz="950">
                        <a:solidFill>
                          <a:srgbClr val="FFFFFF"/>
                        </a:solidFill>
                      </a:endParaRPr>
                    </a:p>
                  </a:txBody>
                  <a:tcPr marT="91425" marB="91425" marR="91425" marL="91425">
                    <a:solidFill>
                      <a:srgbClr val="274E13"/>
                    </a:solidFill>
                  </a:tcPr>
                </a:tc>
                <a:tc>
                  <a:txBody>
                    <a:bodyPr/>
                    <a:lstStyle/>
                    <a:p>
                      <a:pPr indent="0" lvl="0" marL="0" rtl="0" algn="ctr">
                        <a:spcBef>
                          <a:spcPts val="0"/>
                        </a:spcBef>
                        <a:spcAft>
                          <a:spcPts val="0"/>
                        </a:spcAft>
                        <a:buNone/>
                      </a:pPr>
                      <a:r>
                        <a:rPr b="1" lang="en" sz="950">
                          <a:solidFill>
                            <a:srgbClr val="FFFFFF"/>
                          </a:solidFill>
                        </a:rPr>
                        <a:t>VPC </a:t>
                      </a:r>
                      <a:endParaRPr b="1" sz="950">
                        <a:solidFill>
                          <a:srgbClr val="FFFFFF"/>
                        </a:solidFill>
                      </a:endParaRPr>
                    </a:p>
                    <a:p>
                      <a:pPr indent="0" lvl="0" marL="0" rtl="0" algn="ctr">
                        <a:spcBef>
                          <a:spcPts val="0"/>
                        </a:spcBef>
                        <a:spcAft>
                          <a:spcPts val="0"/>
                        </a:spcAft>
                        <a:buNone/>
                      </a:pPr>
                      <a:r>
                        <a:rPr b="1" lang="en" sz="950">
                          <a:solidFill>
                            <a:srgbClr val="FFFFFF"/>
                          </a:solidFill>
                        </a:rPr>
                        <a:t>Firewall Rules</a:t>
                      </a:r>
                      <a:endParaRPr b="1" sz="950">
                        <a:solidFill>
                          <a:srgbClr val="FFFFFF"/>
                        </a:solidFill>
                      </a:endParaRPr>
                    </a:p>
                  </a:txBody>
                  <a:tcPr marT="91425" marB="91425" marR="91425" marL="91425">
                    <a:lnB cap="flat" cmpd="sng" w="9525">
                      <a:solidFill>
                        <a:srgbClr val="9E9E9E"/>
                      </a:solidFill>
                      <a:prstDash val="solid"/>
                      <a:round/>
                      <a:headEnd len="sm" w="sm" type="none"/>
                      <a:tailEnd len="sm" w="sm" type="none"/>
                    </a:lnB>
                    <a:solidFill>
                      <a:srgbClr val="274E13"/>
                    </a:solidFill>
                  </a:tcPr>
                </a:tc>
                <a:tc>
                  <a:txBody>
                    <a:bodyPr/>
                    <a:lstStyle/>
                    <a:p>
                      <a:pPr indent="0" lvl="0" marL="0" rtl="0" algn="ctr">
                        <a:spcBef>
                          <a:spcPts val="0"/>
                        </a:spcBef>
                        <a:spcAft>
                          <a:spcPts val="0"/>
                        </a:spcAft>
                        <a:buNone/>
                      </a:pPr>
                      <a:r>
                        <a:rPr b="1" lang="en" sz="950">
                          <a:solidFill>
                            <a:srgbClr val="FFFFFF"/>
                          </a:solidFill>
                        </a:rPr>
                        <a:t>API Manager &amp;</a:t>
                      </a:r>
                      <a:endParaRPr b="1" sz="950">
                        <a:solidFill>
                          <a:srgbClr val="FFFFFF"/>
                        </a:solidFill>
                      </a:endParaRPr>
                    </a:p>
                    <a:p>
                      <a:pPr indent="0" lvl="0" marL="0" rtl="0" algn="ctr">
                        <a:spcBef>
                          <a:spcPts val="0"/>
                        </a:spcBef>
                        <a:spcAft>
                          <a:spcPts val="0"/>
                        </a:spcAft>
                        <a:buNone/>
                      </a:pPr>
                      <a:r>
                        <a:rPr b="1" lang="en" sz="950">
                          <a:solidFill>
                            <a:srgbClr val="FFFFFF"/>
                          </a:solidFill>
                        </a:rPr>
                        <a:t>API Gateway</a:t>
                      </a:r>
                      <a:endParaRPr b="1" sz="950">
                        <a:solidFill>
                          <a:srgbClr val="FFFFFF"/>
                        </a:solidFill>
                      </a:endParaRPr>
                    </a:p>
                  </a:txBody>
                  <a:tcPr marT="91425" marB="91425" marR="91425" marL="91425">
                    <a:solidFill>
                      <a:srgbClr val="274E13"/>
                    </a:solidFill>
                  </a:tcPr>
                </a:tc>
                <a:tc>
                  <a:txBody>
                    <a:bodyPr/>
                    <a:lstStyle/>
                    <a:p>
                      <a:pPr indent="0" lvl="0" marL="0" rtl="0" algn="ctr">
                        <a:spcBef>
                          <a:spcPts val="0"/>
                        </a:spcBef>
                        <a:spcAft>
                          <a:spcPts val="0"/>
                        </a:spcAft>
                        <a:buNone/>
                      </a:pPr>
                      <a:r>
                        <a:rPr b="1" lang="en" sz="950">
                          <a:solidFill>
                            <a:srgbClr val="FFFFFF"/>
                          </a:solidFill>
                        </a:rPr>
                        <a:t>VPN</a:t>
                      </a:r>
                      <a:endParaRPr b="1" sz="950">
                        <a:solidFill>
                          <a:srgbClr val="FFFFFF"/>
                        </a:solidFill>
                      </a:endParaRPr>
                    </a:p>
                  </a:txBody>
                  <a:tcPr marT="91425" marB="91425" marR="91425" marL="91425">
                    <a:lnB cap="flat" cmpd="sng" w="9525">
                      <a:solidFill>
                        <a:srgbClr val="9E9E9E"/>
                      </a:solidFill>
                      <a:prstDash val="solid"/>
                      <a:round/>
                      <a:headEnd len="sm" w="sm" type="none"/>
                      <a:tailEnd len="sm" w="sm" type="none"/>
                    </a:lnB>
                    <a:solidFill>
                      <a:srgbClr val="274E13"/>
                    </a:solidFill>
                  </a:tcPr>
                </a:tc>
                <a:tc>
                  <a:txBody>
                    <a:bodyPr/>
                    <a:lstStyle/>
                    <a:p>
                      <a:pPr indent="0" lvl="0" marL="0" rtl="0" algn="ctr">
                        <a:spcBef>
                          <a:spcPts val="0"/>
                        </a:spcBef>
                        <a:spcAft>
                          <a:spcPts val="0"/>
                        </a:spcAft>
                        <a:buNone/>
                      </a:pPr>
                      <a:r>
                        <a:rPr b="1" lang="en" sz="950">
                          <a:solidFill>
                            <a:srgbClr val="FFFFFF"/>
                          </a:solidFill>
                        </a:rPr>
                        <a:t>WSFS Firewall</a:t>
                      </a:r>
                      <a:endParaRPr b="1" sz="950">
                        <a:solidFill>
                          <a:srgbClr val="FFFFFF"/>
                        </a:solidFill>
                      </a:endParaRPr>
                    </a:p>
                  </a:txBody>
                  <a:tcPr marT="91425" marB="91425" marR="91425" marL="91425">
                    <a:solidFill>
                      <a:srgbClr val="274E13"/>
                    </a:solidFill>
                  </a:tcPr>
                </a:tc>
              </a:tr>
              <a:tr h="899600">
                <a:tc>
                  <a:txBody>
                    <a:bodyPr/>
                    <a:lstStyle/>
                    <a:p>
                      <a:pPr indent="0" lvl="0" marL="0" rtl="0" algn="ctr">
                        <a:spcBef>
                          <a:spcPts val="0"/>
                        </a:spcBef>
                        <a:spcAft>
                          <a:spcPts val="0"/>
                        </a:spcAft>
                        <a:buNone/>
                      </a:pPr>
                      <a:r>
                        <a:rPr b="1" lang="en" sz="850"/>
                        <a:t>Current Setup </a:t>
                      </a:r>
                      <a:r>
                        <a:rPr b="1" lang="en" sz="850"/>
                        <a:t>Activities</a:t>
                      </a:r>
                      <a:endParaRPr b="1" sz="850"/>
                    </a:p>
                  </a:txBody>
                  <a:tcPr marT="9125" marB="9125" marR="9125" marL="9125" anchor="ct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Maintain SSL Certificates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IP Whitelisting for inbound connections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Define URI Mapping Rules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CNAME mapping (in WSFS DNS Server)</a:t>
                      </a:r>
                      <a:endParaRPr sz="850">
                        <a:solidFill>
                          <a:schemeClr val="dk1"/>
                        </a:solidFill>
                      </a:endParaRPr>
                    </a:p>
                  </a:txBody>
                  <a:tcPr marT="9125" marB="9125" marR="9125" marL="9125">
                    <a:lnR cap="flat" cmpd="sng" w="9525">
                      <a:solidFill>
                        <a:srgbClr val="9E9E9E"/>
                      </a:solidFill>
                      <a:prstDash val="solid"/>
                      <a:round/>
                      <a:headEnd len="sm" w="sm" type="none"/>
                      <a:tailEnd len="sm" w="sm" type="none"/>
                    </a:lnR>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Maintain Firewall Rules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Maintain DNS Server IPs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Business Groups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Environments</a:t>
                      </a:r>
                      <a:endParaRPr sz="850">
                        <a:solidFill>
                          <a:schemeClr val="dk1"/>
                        </a:solidFill>
                      </a:endParaRPr>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Manage API Policies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Manage Alerts</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Logging</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API Auto Discovery Id</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99695" lvl="0" marL="274320" rtl="0" algn="l">
                        <a:spcBef>
                          <a:spcPts val="0"/>
                        </a:spcBef>
                        <a:spcAft>
                          <a:spcPts val="0"/>
                        </a:spcAft>
                        <a:buClr>
                          <a:schemeClr val="dk1"/>
                        </a:buClr>
                        <a:buSzPts val="850"/>
                        <a:buChar char="●"/>
                      </a:pPr>
                      <a:r>
                        <a:rPr lang="en" sz="850"/>
                        <a:t>Manage CIDR notations</a:t>
                      </a:r>
                      <a:endParaRPr sz="850">
                        <a:solidFill>
                          <a:schemeClr val="dk1"/>
                        </a:solidFill>
                      </a:endParaRPr>
                    </a:p>
                    <a:p>
                      <a:pPr indent="-99695" lvl="0" marL="274320" rtl="0" algn="l">
                        <a:spcBef>
                          <a:spcPts val="0"/>
                        </a:spcBef>
                        <a:spcAft>
                          <a:spcPts val="0"/>
                        </a:spcAft>
                        <a:buClr>
                          <a:schemeClr val="dk1"/>
                        </a:buClr>
                        <a:buSzPts val="850"/>
                        <a:buChar char="●"/>
                      </a:pPr>
                      <a:r>
                        <a:rPr lang="en" sz="850">
                          <a:solidFill>
                            <a:schemeClr val="dk1"/>
                          </a:solidFill>
                        </a:rPr>
                        <a:t>Manage VPN Tunnel</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rtl="0" algn="l">
                        <a:spcBef>
                          <a:spcPts val="0"/>
                        </a:spcBef>
                        <a:spcAft>
                          <a:spcPts val="0"/>
                        </a:spcAft>
                        <a:buClr>
                          <a:schemeClr val="dk1"/>
                        </a:buClr>
                        <a:buSzPts val="850"/>
                        <a:buChar char="●"/>
                      </a:pPr>
                      <a:r>
                        <a:rPr lang="en" sz="850">
                          <a:solidFill>
                            <a:schemeClr val="dk1"/>
                          </a:solidFill>
                        </a:rPr>
                        <a:t>Manage IP Whitelisting of WSFS Applications</a:t>
                      </a:r>
                      <a:endParaRPr sz="850"/>
                    </a:p>
                  </a:txBody>
                  <a:tcPr marT="9125" marB="9125" marR="9125" marL="91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32250">
                <a:tc>
                  <a:txBody>
                    <a:bodyPr/>
                    <a:lstStyle/>
                    <a:p>
                      <a:pPr indent="0" lvl="0" marL="0" rtl="0" algn="ctr">
                        <a:spcBef>
                          <a:spcPts val="0"/>
                        </a:spcBef>
                        <a:spcAft>
                          <a:spcPts val="0"/>
                        </a:spcAft>
                        <a:buNone/>
                      </a:pPr>
                      <a:r>
                        <a:rPr b="1" lang="en" sz="850"/>
                        <a:t>Tools</a:t>
                      </a:r>
                      <a:endParaRPr b="1" sz="850"/>
                    </a:p>
                  </a:txBody>
                  <a:tcPr marT="9125" marB="9125" marR="9125" marL="91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50">
                          <a:solidFill>
                            <a:schemeClr val="dk1"/>
                          </a:solidFill>
                        </a:rPr>
                        <a:t>Cloudhub Console</a:t>
                      </a:r>
                      <a:endParaRPr sz="850">
                        <a:solidFill>
                          <a:schemeClr val="dk1"/>
                        </a:solidFill>
                      </a:endParaRPr>
                    </a:p>
                    <a:p>
                      <a:pPr indent="0" lvl="0" marL="0" marR="0" rtl="0" algn="ctr">
                        <a:lnSpc>
                          <a:spcPct val="100000"/>
                        </a:lnSpc>
                        <a:spcBef>
                          <a:spcPts val="0"/>
                        </a:spcBef>
                        <a:spcAft>
                          <a:spcPts val="0"/>
                        </a:spcAft>
                        <a:buNone/>
                      </a:pPr>
                      <a:r>
                        <a:rPr lang="en" sz="850">
                          <a:solidFill>
                            <a:schemeClr val="dk1"/>
                          </a:solidFill>
                        </a:rPr>
                        <a:t>(Anypoint Control Plane)</a:t>
                      </a:r>
                      <a:endParaRPr sz="850">
                        <a:solidFill>
                          <a:schemeClr val="dk1"/>
                        </a:solidFill>
                      </a:endParaRPr>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50">
                          <a:solidFill>
                            <a:schemeClr val="dk1"/>
                          </a:solidFill>
                        </a:rPr>
                        <a:t>Cloudhub Console </a:t>
                      </a:r>
                      <a:endParaRPr sz="850">
                        <a:solidFill>
                          <a:schemeClr val="dk1"/>
                        </a:solidFill>
                      </a:endParaRPr>
                    </a:p>
                    <a:p>
                      <a:pPr indent="0" lvl="0" marL="0" rtl="0" algn="ctr">
                        <a:spcBef>
                          <a:spcPts val="0"/>
                        </a:spcBef>
                        <a:spcAft>
                          <a:spcPts val="0"/>
                        </a:spcAft>
                        <a:buClr>
                          <a:schemeClr val="dk1"/>
                        </a:buClr>
                        <a:buSzPts val="1100"/>
                        <a:buFont typeface="Arial"/>
                        <a:buNone/>
                      </a:pPr>
                      <a:r>
                        <a:rPr lang="en" sz="850">
                          <a:solidFill>
                            <a:schemeClr val="dk1"/>
                          </a:solidFill>
                        </a:rPr>
                        <a:t>(Anypoint Control Plane)</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50"/>
                        <a:t>Cloudhub Console</a:t>
                      </a:r>
                      <a:endParaRPr sz="850"/>
                    </a:p>
                    <a:p>
                      <a:pPr indent="0" lvl="0" marL="0" rtl="0" algn="ctr">
                        <a:spcBef>
                          <a:spcPts val="0"/>
                        </a:spcBef>
                        <a:spcAft>
                          <a:spcPts val="0"/>
                        </a:spcAft>
                        <a:buNone/>
                      </a:pPr>
                      <a:r>
                        <a:rPr lang="en" sz="850">
                          <a:solidFill>
                            <a:schemeClr val="dk1"/>
                          </a:solidFill>
                        </a:rPr>
                        <a:t>(Anypoint Control Plane)</a:t>
                      </a:r>
                      <a:endParaRPr sz="850"/>
                    </a:p>
                    <a:p>
                      <a:pPr indent="0" lvl="0" marL="0" rtl="0" algn="ctr">
                        <a:spcBef>
                          <a:spcPts val="0"/>
                        </a:spcBef>
                        <a:spcAft>
                          <a:spcPts val="0"/>
                        </a:spcAft>
                        <a:buNone/>
                      </a:pPr>
                      <a:r>
                        <a:t/>
                      </a:r>
                      <a:endParaRPr sz="850"/>
                    </a:p>
                    <a:p>
                      <a:pPr indent="0" lvl="0" marL="0" rtl="0" algn="ctr">
                        <a:spcBef>
                          <a:spcPts val="0"/>
                        </a:spcBef>
                        <a:spcAft>
                          <a:spcPts val="0"/>
                        </a:spcAft>
                        <a:buNone/>
                      </a:pPr>
                      <a:r>
                        <a:rPr lang="en" sz="850"/>
                        <a:t>LogRhythm</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50">
                          <a:solidFill>
                            <a:schemeClr val="dk1"/>
                          </a:solidFill>
                        </a:rPr>
                        <a:t>Cloudhub Console</a:t>
                      </a:r>
                      <a:endParaRPr sz="850">
                        <a:solidFill>
                          <a:schemeClr val="dk1"/>
                        </a:solidFill>
                      </a:endParaRPr>
                    </a:p>
                    <a:p>
                      <a:pPr indent="0" lvl="0" marL="0" rtl="0" algn="ctr">
                        <a:spcBef>
                          <a:spcPts val="0"/>
                        </a:spcBef>
                        <a:spcAft>
                          <a:spcPts val="0"/>
                        </a:spcAft>
                        <a:buClr>
                          <a:schemeClr val="dk1"/>
                        </a:buClr>
                        <a:buSzPts val="1100"/>
                        <a:buFont typeface="Arial"/>
                        <a:buNone/>
                      </a:pPr>
                      <a:r>
                        <a:rPr lang="en" sz="850">
                          <a:solidFill>
                            <a:schemeClr val="dk1"/>
                          </a:solidFill>
                        </a:rPr>
                        <a:t>(Anypoint Control Plane)</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50">
                          <a:solidFill>
                            <a:srgbClr val="0000FF"/>
                          </a:solidFill>
                        </a:rPr>
                        <a:t>WSFS - CISCO ASA 5500</a:t>
                      </a:r>
                      <a:endParaRPr sz="850">
                        <a:solidFill>
                          <a:srgbClr val="0000FF"/>
                        </a:solidFill>
                      </a:endParaRPr>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84925">
                <a:tc>
                  <a:txBody>
                    <a:bodyPr/>
                    <a:lstStyle/>
                    <a:p>
                      <a:pPr indent="0" lvl="0" marL="0" rtl="0" algn="ctr">
                        <a:spcBef>
                          <a:spcPts val="0"/>
                        </a:spcBef>
                        <a:spcAft>
                          <a:spcPts val="0"/>
                        </a:spcAft>
                        <a:buNone/>
                      </a:pPr>
                      <a:r>
                        <a:rPr b="1" lang="en" sz="850"/>
                        <a:t>Future Tasks</a:t>
                      </a:r>
                      <a:endParaRPr b="1" sz="850"/>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Maintain IP Whitelisting for Inbound interfaces</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t>Manage &amp; Maintain SSL certificates </a:t>
                      </a:r>
                      <a:endParaRPr sz="850"/>
                    </a:p>
                    <a:p>
                      <a:pPr indent="0" lvl="0" marL="0" marR="0" rtl="0" algn="l">
                        <a:lnSpc>
                          <a:spcPct val="100000"/>
                        </a:lnSpc>
                        <a:spcBef>
                          <a:spcPts val="0"/>
                        </a:spcBef>
                        <a:spcAft>
                          <a:spcPts val="0"/>
                        </a:spcAft>
                        <a:buNone/>
                      </a:pPr>
                      <a:r>
                        <a:rPr i="1" lang="en" sz="850"/>
                        <a:t>Note</a:t>
                      </a:r>
                      <a:r>
                        <a:rPr lang="en" sz="850"/>
                        <a:t>: godaddy will send you personalized email at certain intervals reminding you to renew</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Maintain Port &amp; internal DNS servers in Cloudhub</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Add/Remove environments</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Delete &amp; recreate Anypoint VPC to change CIDR range</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rtl="0" algn="l">
                        <a:spcBef>
                          <a:spcPts val="0"/>
                        </a:spcBef>
                        <a:spcAft>
                          <a:spcPts val="0"/>
                        </a:spcAft>
                        <a:buSzPts val="850"/>
                        <a:buChar char="●"/>
                      </a:pPr>
                      <a:r>
                        <a:rPr lang="en" sz="850"/>
                        <a:t>Update &amp; maintain API policies </a:t>
                      </a:r>
                      <a:endParaRPr sz="850"/>
                    </a:p>
                    <a:p>
                      <a:pPr indent="0" lvl="0" marL="457200" rtl="0" algn="l">
                        <a:spcBef>
                          <a:spcPts val="0"/>
                        </a:spcBef>
                        <a:spcAft>
                          <a:spcPts val="0"/>
                        </a:spcAft>
                        <a:buNone/>
                      </a:pPr>
                      <a:r>
                        <a:t/>
                      </a:r>
                      <a:endParaRPr sz="850"/>
                    </a:p>
                    <a:p>
                      <a:pPr indent="-99694" lvl="0" marL="182880" rtl="0" algn="l">
                        <a:spcBef>
                          <a:spcPts val="0"/>
                        </a:spcBef>
                        <a:spcAft>
                          <a:spcPts val="0"/>
                        </a:spcAft>
                        <a:buSzPts val="850"/>
                        <a:buChar char="●"/>
                      </a:pPr>
                      <a:r>
                        <a:rPr lang="en" sz="850"/>
                        <a:t>Add/Remove Alerts in API Manager</a:t>
                      </a:r>
                      <a:endParaRPr sz="850"/>
                    </a:p>
                    <a:p>
                      <a:pPr indent="0" lvl="0" marL="457200" rtl="0" algn="l">
                        <a:spcBef>
                          <a:spcPts val="0"/>
                        </a:spcBef>
                        <a:spcAft>
                          <a:spcPts val="0"/>
                        </a:spcAft>
                        <a:buNone/>
                      </a:pPr>
                      <a:r>
                        <a:t/>
                      </a:r>
                      <a:endParaRPr sz="850"/>
                    </a:p>
                    <a:p>
                      <a:pPr indent="-99694" lvl="0" marL="182880" rtl="0" algn="l">
                        <a:spcBef>
                          <a:spcPts val="0"/>
                        </a:spcBef>
                        <a:spcAft>
                          <a:spcPts val="0"/>
                        </a:spcAft>
                        <a:buSzPts val="850"/>
                        <a:buChar char="●"/>
                      </a:pPr>
                      <a:r>
                        <a:rPr lang="en" sz="850"/>
                        <a:t>Configure API violation notifications in Alerts</a:t>
                      </a:r>
                      <a:endParaRPr sz="850"/>
                    </a:p>
                    <a:p>
                      <a:pPr indent="0" lvl="0" marL="457200" rtl="0" algn="l">
                        <a:spcBef>
                          <a:spcPts val="0"/>
                        </a:spcBef>
                        <a:spcAft>
                          <a:spcPts val="0"/>
                        </a:spcAft>
                        <a:buNone/>
                      </a:pPr>
                      <a:r>
                        <a:t/>
                      </a:r>
                      <a:endParaRPr sz="850"/>
                    </a:p>
                    <a:p>
                      <a:pPr indent="-99694" lvl="0" marL="182880" rtl="0" algn="l">
                        <a:spcBef>
                          <a:spcPts val="0"/>
                        </a:spcBef>
                        <a:spcAft>
                          <a:spcPts val="0"/>
                        </a:spcAft>
                        <a:buSzPts val="850"/>
                        <a:buChar char="●"/>
                      </a:pPr>
                      <a:r>
                        <a:rPr lang="en" sz="850"/>
                        <a:t>Generate API Analytics report</a:t>
                      </a:r>
                      <a:endParaRPr sz="850"/>
                    </a:p>
                    <a:p>
                      <a:pPr indent="0" lvl="0" marL="457200" rtl="0" algn="l">
                        <a:spcBef>
                          <a:spcPts val="0"/>
                        </a:spcBef>
                        <a:spcAft>
                          <a:spcPts val="0"/>
                        </a:spcAft>
                        <a:buNone/>
                      </a:pPr>
                      <a:r>
                        <a:t/>
                      </a:r>
                      <a:endParaRPr sz="850"/>
                    </a:p>
                    <a:p>
                      <a:pPr indent="-99694" lvl="0" marL="182880" rtl="0" algn="l">
                        <a:spcBef>
                          <a:spcPts val="0"/>
                        </a:spcBef>
                        <a:spcAft>
                          <a:spcPts val="0"/>
                        </a:spcAft>
                        <a:buSzPts val="850"/>
                        <a:buChar char="●"/>
                      </a:pPr>
                      <a:r>
                        <a:rPr lang="en" sz="850"/>
                        <a:t>Define custom dashboards</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Add/Remove CIDR notation of internal WSFS applications</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Modify tunnel configuration</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Troubleshoot Anypoint VPN slowness</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Re-establish a dead connection by pinging MuleSoft application</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Add/Remove Firewall rules (port, IP address, protocol) based on the requirement related to MuleSoft platform</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Configure certificates</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1" name="Google Shape;171;p25"/>
          <p:cNvSpPr/>
          <p:nvPr/>
        </p:nvSpPr>
        <p:spPr>
          <a:xfrm>
            <a:off x="1569498" y="851216"/>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a</a:t>
            </a:r>
            <a:endParaRPr b="1" sz="800">
              <a:solidFill>
                <a:srgbClr val="FFFFFF"/>
              </a:solidFill>
              <a:latin typeface="Georgia"/>
              <a:ea typeface="Georgia"/>
              <a:cs typeface="Georgia"/>
              <a:sym typeface="Georgia"/>
            </a:endParaRPr>
          </a:p>
        </p:txBody>
      </p:sp>
      <p:sp>
        <p:nvSpPr>
          <p:cNvPr id="172" name="Google Shape;172;p25"/>
          <p:cNvSpPr/>
          <p:nvPr/>
        </p:nvSpPr>
        <p:spPr>
          <a:xfrm>
            <a:off x="2792276" y="851216"/>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b</a:t>
            </a:r>
            <a:endParaRPr b="1" sz="800">
              <a:solidFill>
                <a:srgbClr val="FFFFFF"/>
              </a:solidFill>
              <a:latin typeface="Georgia"/>
              <a:ea typeface="Georgia"/>
              <a:cs typeface="Georgia"/>
              <a:sym typeface="Georgia"/>
            </a:endParaRPr>
          </a:p>
        </p:txBody>
      </p:sp>
      <p:sp>
        <p:nvSpPr>
          <p:cNvPr id="173" name="Google Shape;173;p25"/>
          <p:cNvSpPr/>
          <p:nvPr/>
        </p:nvSpPr>
        <p:spPr>
          <a:xfrm>
            <a:off x="4393661" y="819069"/>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c</a:t>
            </a:r>
            <a:endParaRPr b="1" sz="800">
              <a:solidFill>
                <a:srgbClr val="FFFFFF"/>
              </a:solidFill>
              <a:latin typeface="Georgia"/>
              <a:ea typeface="Georgia"/>
              <a:cs typeface="Georgia"/>
              <a:sym typeface="Georgia"/>
            </a:endParaRPr>
          </a:p>
        </p:txBody>
      </p:sp>
      <p:sp>
        <p:nvSpPr>
          <p:cNvPr id="174" name="Google Shape;174;p25"/>
          <p:cNvSpPr/>
          <p:nvPr/>
        </p:nvSpPr>
        <p:spPr>
          <a:xfrm>
            <a:off x="6592758" y="851216"/>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e</a:t>
            </a:r>
            <a:endParaRPr b="1" sz="800">
              <a:solidFill>
                <a:srgbClr val="FFFFFF"/>
              </a:solidFill>
              <a:latin typeface="Georgia"/>
              <a:ea typeface="Georgia"/>
              <a:cs typeface="Georgia"/>
              <a:sym typeface="Georgia"/>
            </a:endParaRPr>
          </a:p>
        </p:txBody>
      </p:sp>
      <p:sp>
        <p:nvSpPr>
          <p:cNvPr id="175" name="Google Shape;175;p25"/>
          <p:cNvSpPr/>
          <p:nvPr/>
        </p:nvSpPr>
        <p:spPr>
          <a:xfrm>
            <a:off x="7878555" y="851216"/>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f</a:t>
            </a:r>
            <a:endParaRPr b="1" sz="800">
              <a:solidFill>
                <a:srgbClr val="FFFFFF"/>
              </a:solidFill>
              <a:latin typeface="Georgia"/>
              <a:ea typeface="Georgia"/>
              <a:cs typeface="Georgia"/>
              <a:sym typeface="Georgia"/>
            </a:endParaRPr>
          </a:p>
        </p:txBody>
      </p:sp>
      <p:sp>
        <p:nvSpPr>
          <p:cNvPr id="176" name="Google Shape;176;p25"/>
          <p:cNvSpPr/>
          <p:nvPr/>
        </p:nvSpPr>
        <p:spPr>
          <a:xfrm>
            <a:off x="4393661" y="1029878"/>
            <a:ext cx="192000" cy="195600"/>
          </a:xfrm>
          <a:prstGeom prst="flowChartConnector">
            <a:avLst/>
          </a:prstGeom>
          <a:solidFill>
            <a:srgbClr val="9800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b="1" lang="en" sz="800">
                <a:solidFill>
                  <a:srgbClr val="FFFFFF"/>
                </a:solidFill>
                <a:latin typeface="Georgia"/>
                <a:ea typeface="Georgia"/>
                <a:cs typeface="Georgia"/>
                <a:sym typeface="Georgia"/>
              </a:rPr>
              <a:t>d</a:t>
            </a:r>
            <a:endParaRPr b="1" sz="800">
              <a:solidFill>
                <a:srgbClr val="FFFFFF"/>
              </a:solidFill>
              <a:latin typeface="Georgia"/>
              <a:ea typeface="Georgia"/>
              <a:cs typeface="Georgia"/>
              <a:sym typeface="Georgia"/>
            </a:endParaRPr>
          </a:p>
        </p:txBody>
      </p:sp>
      <p:sp>
        <p:nvSpPr>
          <p:cNvPr id="177" name="Google Shape;177;p25"/>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78" name="Google Shape;178;p25"/>
          <p:cNvSpPr txBox="1"/>
          <p:nvPr/>
        </p:nvSpPr>
        <p:spPr>
          <a:xfrm>
            <a:off x="6577525" y="481661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Draft - For Final Review</a:t>
            </a:r>
            <a:endParaRPr sz="1000">
              <a:latin typeface="Calibri"/>
              <a:ea typeface="Calibri"/>
              <a:cs typeface="Calibri"/>
              <a:sym typeface="Calibri"/>
            </a:endParaRPr>
          </a:p>
        </p:txBody>
      </p:sp>
      <p:sp>
        <p:nvSpPr>
          <p:cNvPr id="179" name="Google Shape;179;p25"/>
          <p:cNvSpPr txBox="1"/>
          <p:nvPr/>
        </p:nvSpPr>
        <p:spPr>
          <a:xfrm>
            <a:off x="400050" y="481662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and use of PwC's Client</a:t>
            </a:r>
            <a:endParaRPr sz="900"/>
          </a:p>
        </p:txBody>
      </p:sp>
      <p:sp>
        <p:nvSpPr>
          <p:cNvPr id="180" name="Google Shape;180;p25"/>
          <p:cNvSpPr txBox="1"/>
          <p:nvPr/>
        </p:nvSpPr>
        <p:spPr>
          <a:xfrm>
            <a:off x="7798025" y="-80550"/>
            <a:ext cx="1062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Draft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57200" y="171450"/>
            <a:ext cx="7032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Additional </a:t>
            </a:r>
            <a:r>
              <a:rPr lang="en" sz="2400"/>
              <a:t>Activities, Tools and Tasks</a:t>
            </a:r>
            <a:endParaRPr sz="2400"/>
          </a:p>
        </p:txBody>
      </p:sp>
      <p:graphicFrame>
        <p:nvGraphicFramePr>
          <p:cNvPr id="186" name="Google Shape;186;p26"/>
          <p:cNvGraphicFramePr/>
          <p:nvPr/>
        </p:nvGraphicFramePr>
        <p:xfrm>
          <a:off x="351133" y="781500"/>
          <a:ext cx="3000000" cy="3000000"/>
        </p:xfrm>
        <a:graphic>
          <a:graphicData uri="http://schemas.openxmlformats.org/drawingml/2006/table">
            <a:tbl>
              <a:tblPr>
                <a:noFill/>
                <a:tableStyleId>{5EEFE933-0364-4841-B806-90DFE5606B6D}</a:tableStyleId>
              </a:tblPr>
              <a:tblGrid>
                <a:gridCol w="1912200"/>
                <a:gridCol w="3357425"/>
                <a:gridCol w="3363000"/>
              </a:tblGrid>
              <a:tr h="486850">
                <a:tc>
                  <a:txBody>
                    <a:bodyPr/>
                    <a:lstStyle/>
                    <a:p>
                      <a:pPr indent="0" lvl="0" marL="0" rtl="0" algn="ctr">
                        <a:spcBef>
                          <a:spcPts val="0"/>
                        </a:spcBef>
                        <a:spcAft>
                          <a:spcPts val="0"/>
                        </a:spcAft>
                        <a:buNone/>
                      </a:pPr>
                      <a:r>
                        <a:t/>
                      </a:r>
                      <a:endParaRPr b="1" sz="950">
                        <a:solidFill>
                          <a:srgbClr val="FFFFFF"/>
                        </a:solidFill>
                      </a:endParaRPr>
                    </a:p>
                  </a:txBody>
                  <a:tcPr marT="91425" marB="91425" marR="91425" marL="91425">
                    <a:solidFill>
                      <a:srgbClr val="274E13"/>
                    </a:solidFill>
                  </a:tcPr>
                </a:tc>
                <a:tc>
                  <a:txBody>
                    <a:bodyPr/>
                    <a:lstStyle/>
                    <a:p>
                      <a:pPr indent="0" lvl="0" marL="0" rtl="0" algn="ctr">
                        <a:spcBef>
                          <a:spcPts val="0"/>
                        </a:spcBef>
                        <a:spcAft>
                          <a:spcPts val="0"/>
                        </a:spcAft>
                        <a:buNone/>
                      </a:pPr>
                      <a:r>
                        <a:rPr b="1" lang="en" sz="950">
                          <a:solidFill>
                            <a:srgbClr val="FFFFFF"/>
                          </a:solidFill>
                        </a:rPr>
                        <a:t>Runtime Manager</a:t>
                      </a:r>
                      <a:endParaRPr b="1" sz="950">
                        <a:solidFill>
                          <a:srgbClr val="FFFFFF"/>
                        </a:solidFill>
                      </a:endParaRPr>
                    </a:p>
                  </a:txBody>
                  <a:tcPr marT="91425" marB="91425" marR="91425" marL="91425" anchor="ctr">
                    <a:solidFill>
                      <a:srgbClr val="274E13"/>
                    </a:solidFill>
                  </a:tcPr>
                </a:tc>
                <a:tc>
                  <a:txBody>
                    <a:bodyPr/>
                    <a:lstStyle/>
                    <a:p>
                      <a:pPr indent="0" lvl="0" marL="0" rtl="0" algn="ctr">
                        <a:spcBef>
                          <a:spcPts val="0"/>
                        </a:spcBef>
                        <a:spcAft>
                          <a:spcPts val="0"/>
                        </a:spcAft>
                        <a:buNone/>
                      </a:pPr>
                      <a:r>
                        <a:rPr b="1" lang="en" sz="950">
                          <a:solidFill>
                            <a:srgbClr val="FFFFFF"/>
                          </a:solidFill>
                        </a:rPr>
                        <a:t>Anypoint Monitoring</a:t>
                      </a:r>
                      <a:endParaRPr b="1" sz="950">
                        <a:solidFill>
                          <a:srgbClr val="FFFFFF"/>
                        </a:solidFill>
                      </a:endParaRPr>
                    </a:p>
                  </a:txBody>
                  <a:tcPr marT="91425" marB="91425" marR="91425" marL="91425" anchor="ctr">
                    <a:lnB cap="flat" cmpd="sng" w="9525">
                      <a:solidFill>
                        <a:srgbClr val="9E9E9E"/>
                      </a:solidFill>
                      <a:prstDash val="solid"/>
                      <a:round/>
                      <a:headEnd len="sm" w="sm" type="none"/>
                      <a:tailEnd len="sm" w="sm" type="none"/>
                    </a:lnB>
                    <a:solidFill>
                      <a:srgbClr val="274E13"/>
                    </a:solidFill>
                  </a:tcPr>
                </a:tc>
              </a:tr>
              <a:tr h="899600">
                <a:tc>
                  <a:txBody>
                    <a:bodyPr/>
                    <a:lstStyle/>
                    <a:p>
                      <a:pPr indent="0" lvl="0" marL="0" rtl="0" algn="ctr">
                        <a:spcBef>
                          <a:spcPts val="0"/>
                        </a:spcBef>
                        <a:spcAft>
                          <a:spcPts val="0"/>
                        </a:spcAft>
                        <a:buNone/>
                      </a:pPr>
                      <a:r>
                        <a:rPr b="1" lang="en" sz="850"/>
                        <a:t>Current Setup </a:t>
                      </a:r>
                      <a:r>
                        <a:rPr b="1" lang="en" sz="850"/>
                        <a:t>Activities</a:t>
                      </a:r>
                      <a:endParaRPr b="1" sz="850"/>
                    </a:p>
                  </a:txBody>
                  <a:tcPr marT="9125" marB="9125" marR="9125" marL="9125" anchor="ct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Deploy applications to Cloudhub</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Create &amp; Manage application alerts related to CPU and memory usage threshold</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Application log management</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Determine VCores and Workers for each application across the environments</a:t>
                      </a:r>
                      <a:endParaRPr sz="850">
                        <a:solidFill>
                          <a:schemeClr val="dk1"/>
                        </a:solidFill>
                      </a:endParaRPr>
                    </a:p>
                  </a:txBody>
                  <a:tcPr marT="9125" marB="9125" marR="9125" marL="9125">
                    <a:lnR cap="flat" cmpd="sng" w="9525">
                      <a:solidFill>
                        <a:srgbClr val="9E9E9E"/>
                      </a:solidFill>
                      <a:prstDash val="solid"/>
                      <a:round/>
                      <a:headEnd len="sm" w="sm" type="none"/>
                      <a:tailEnd len="sm" w="sm" type="none"/>
                    </a:lnR>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Configure dashboards and alerts to reduce the mean time to identification of issues (MTTI)</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Store and search log data at scale</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Aggregate and map metrics across dependent systems in real-time</a:t>
                      </a:r>
                      <a:endParaRPr sz="850">
                        <a:solidFill>
                          <a:schemeClr val="dk1"/>
                        </a:solidFill>
                      </a:endParaRPr>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2250">
                <a:tc>
                  <a:txBody>
                    <a:bodyPr/>
                    <a:lstStyle/>
                    <a:p>
                      <a:pPr indent="0" lvl="0" marL="0" rtl="0" algn="ctr">
                        <a:spcBef>
                          <a:spcPts val="0"/>
                        </a:spcBef>
                        <a:spcAft>
                          <a:spcPts val="0"/>
                        </a:spcAft>
                        <a:buNone/>
                      </a:pPr>
                      <a:r>
                        <a:rPr b="1" lang="en" sz="850"/>
                        <a:t>Tools</a:t>
                      </a:r>
                      <a:endParaRPr b="1" sz="850"/>
                    </a:p>
                  </a:txBody>
                  <a:tcPr marT="9125" marB="9125" marR="9125" marL="9125" anchor="ctr">
                    <a:lnR cap="flat" cmpd="sng" w="9525">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50">
                          <a:solidFill>
                            <a:schemeClr val="dk1"/>
                          </a:solidFill>
                        </a:rPr>
                        <a:t>Runtime Manager</a:t>
                      </a:r>
                      <a:endParaRPr sz="850">
                        <a:solidFill>
                          <a:schemeClr val="dk1"/>
                        </a:solidFill>
                      </a:endParaRPr>
                    </a:p>
                    <a:p>
                      <a:pPr indent="0" lvl="0" marL="0" rtl="0" algn="ctr">
                        <a:spcBef>
                          <a:spcPts val="0"/>
                        </a:spcBef>
                        <a:spcAft>
                          <a:spcPts val="0"/>
                        </a:spcAft>
                        <a:buClr>
                          <a:schemeClr val="dk1"/>
                        </a:buClr>
                        <a:buSzPts val="1100"/>
                        <a:buFont typeface="Arial"/>
                        <a:buNone/>
                      </a:pPr>
                      <a:r>
                        <a:rPr lang="en" sz="850">
                          <a:solidFill>
                            <a:schemeClr val="dk1"/>
                          </a:solidFill>
                        </a:rPr>
                        <a:t>(Anypoint Control Plane)</a:t>
                      </a:r>
                      <a:endParaRPr sz="850">
                        <a:solidFill>
                          <a:schemeClr val="dk1"/>
                        </a:solidFill>
                      </a:endParaRPr>
                    </a:p>
                    <a:p>
                      <a:pPr indent="0" lvl="0" marL="0" rtl="0" algn="ctr">
                        <a:spcBef>
                          <a:spcPts val="0"/>
                        </a:spcBef>
                        <a:spcAft>
                          <a:spcPts val="0"/>
                        </a:spcAft>
                        <a:buClr>
                          <a:schemeClr val="dk1"/>
                        </a:buClr>
                        <a:buSzPts val="1100"/>
                        <a:buFont typeface="Arial"/>
                        <a:buNone/>
                      </a:pPr>
                      <a:r>
                        <a:t/>
                      </a:r>
                      <a:endParaRPr sz="850">
                        <a:solidFill>
                          <a:schemeClr val="dk1"/>
                        </a:solidFill>
                      </a:endParaRPr>
                    </a:p>
                    <a:p>
                      <a:pPr indent="0" lvl="0" marL="0" rtl="0" algn="ctr">
                        <a:spcBef>
                          <a:spcPts val="0"/>
                        </a:spcBef>
                        <a:spcAft>
                          <a:spcPts val="0"/>
                        </a:spcAft>
                        <a:buClr>
                          <a:schemeClr val="dk1"/>
                        </a:buClr>
                        <a:buSzPts val="1100"/>
                        <a:buFont typeface="Arial"/>
                        <a:buNone/>
                      </a:pPr>
                      <a:r>
                        <a:rPr lang="en" sz="850">
                          <a:solidFill>
                            <a:schemeClr val="dk1"/>
                          </a:solidFill>
                        </a:rPr>
                        <a:t>LogRhythm</a:t>
                      </a:r>
                      <a:endParaRPr sz="850">
                        <a:solidFill>
                          <a:schemeClr val="dk1"/>
                        </a:solidFill>
                      </a:endParaRPr>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50">
                          <a:solidFill>
                            <a:schemeClr val="dk1"/>
                          </a:solidFill>
                        </a:rPr>
                        <a:t>Cloudhub Console </a:t>
                      </a:r>
                      <a:endParaRPr sz="850">
                        <a:solidFill>
                          <a:schemeClr val="dk1"/>
                        </a:solidFill>
                      </a:endParaRPr>
                    </a:p>
                    <a:p>
                      <a:pPr indent="0" lvl="0" marL="0" rtl="0" algn="ctr">
                        <a:spcBef>
                          <a:spcPts val="0"/>
                        </a:spcBef>
                        <a:spcAft>
                          <a:spcPts val="0"/>
                        </a:spcAft>
                        <a:buClr>
                          <a:schemeClr val="dk1"/>
                        </a:buClr>
                        <a:buSzPts val="1100"/>
                        <a:buFont typeface="Arial"/>
                        <a:buNone/>
                      </a:pPr>
                      <a:r>
                        <a:rPr lang="en" sz="850">
                          <a:solidFill>
                            <a:schemeClr val="dk1"/>
                          </a:solidFill>
                        </a:rPr>
                        <a:t>(Anypoint Control Plane)</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r>
              <a:tr h="1784925">
                <a:tc>
                  <a:txBody>
                    <a:bodyPr/>
                    <a:lstStyle/>
                    <a:p>
                      <a:pPr indent="0" lvl="0" marL="0" rtl="0" algn="ctr">
                        <a:spcBef>
                          <a:spcPts val="0"/>
                        </a:spcBef>
                        <a:spcAft>
                          <a:spcPts val="0"/>
                        </a:spcAft>
                        <a:buNone/>
                      </a:pPr>
                      <a:r>
                        <a:rPr b="1" lang="en" sz="850"/>
                        <a:t>Future </a:t>
                      </a:r>
                      <a:r>
                        <a:rPr b="1" lang="en" sz="850"/>
                        <a:t>Tasks</a:t>
                      </a:r>
                      <a:endParaRPr b="1" sz="850"/>
                    </a:p>
                  </a:txBody>
                  <a:tcPr marT="9125" marB="9125" marR="9125" marL="9125" anchor="ctr">
                    <a:lnL cap="flat" cmpd="sng" w="2857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solidFill>
                            <a:schemeClr val="dk1"/>
                          </a:solidFill>
                        </a:rPr>
                        <a:t>Monitor &amp; Manage deployed Mule applications across the different environments (Dev, SIT, UAT &amp; Production)</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solidFill>
                            <a:schemeClr val="dk1"/>
                          </a:solidFill>
                        </a:rPr>
                        <a:t>Create &amp; Maintain custom alerts related to deployment, workers not responding, configuring email notifications, etc.,</a:t>
                      </a:r>
                      <a:endParaRPr sz="850">
                        <a:solidFill>
                          <a:schemeClr val="dk1"/>
                        </a:solidFill>
                      </a:endParaRPr>
                    </a:p>
                    <a:p>
                      <a:pPr indent="0" lvl="0" marL="457200" marR="0" rtl="0" algn="l">
                        <a:lnSpc>
                          <a:spcPct val="100000"/>
                        </a:lnSpc>
                        <a:spcBef>
                          <a:spcPts val="0"/>
                        </a:spcBef>
                        <a:spcAft>
                          <a:spcPts val="0"/>
                        </a:spcAft>
                        <a:buNone/>
                      </a:pPr>
                      <a:r>
                        <a:t/>
                      </a:r>
                      <a:endParaRPr sz="850">
                        <a:solidFill>
                          <a:schemeClr val="dk1"/>
                        </a:solidFill>
                      </a:endParaRPr>
                    </a:p>
                    <a:p>
                      <a:pPr indent="-99694" lvl="0" marL="182880" marR="0" rtl="0" algn="l">
                        <a:lnSpc>
                          <a:spcPct val="100000"/>
                        </a:lnSpc>
                        <a:spcBef>
                          <a:spcPts val="0"/>
                        </a:spcBef>
                        <a:spcAft>
                          <a:spcPts val="0"/>
                        </a:spcAft>
                        <a:buClr>
                          <a:schemeClr val="dk1"/>
                        </a:buClr>
                        <a:buSzPts val="850"/>
                        <a:buChar char="●"/>
                      </a:pPr>
                      <a:r>
                        <a:rPr lang="en" sz="850"/>
                        <a:t>Troubleshoot APIs by viewing Application log data</a:t>
                      </a:r>
                      <a:endParaRPr sz="850"/>
                    </a:p>
                    <a:p>
                      <a:pPr indent="0" lvl="0" marL="0" marR="0" rtl="0" algn="l">
                        <a:lnSpc>
                          <a:spcPct val="100000"/>
                        </a:lnSpc>
                        <a:spcBef>
                          <a:spcPts val="0"/>
                        </a:spcBef>
                        <a:spcAft>
                          <a:spcPts val="0"/>
                        </a:spcAft>
                        <a:buNone/>
                      </a:pPr>
                      <a:r>
                        <a:t/>
                      </a:r>
                      <a:endParaRPr sz="850"/>
                    </a:p>
                    <a:p>
                      <a:pPr indent="-99694" lvl="0" marL="182880" rtl="0" algn="l">
                        <a:spcBef>
                          <a:spcPts val="0"/>
                        </a:spcBef>
                        <a:spcAft>
                          <a:spcPts val="0"/>
                        </a:spcAft>
                        <a:buClr>
                          <a:schemeClr val="dk1"/>
                        </a:buClr>
                        <a:buSzPts val="850"/>
                        <a:buChar char="●"/>
                      </a:pPr>
                      <a:r>
                        <a:rPr lang="en" sz="850">
                          <a:solidFill>
                            <a:schemeClr val="dk1"/>
                          </a:solidFill>
                        </a:rPr>
                        <a:t>Devops Pipeline Management</a:t>
                      </a:r>
                      <a:endParaRPr sz="850">
                        <a:solidFill>
                          <a:schemeClr val="dk1"/>
                        </a:solidFill>
                      </a:endParaRPr>
                    </a:p>
                    <a:p>
                      <a:pPr indent="0" lvl="0" marL="457200" rtl="0" algn="l">
                        <a:spcBef>
                          <a:spcPts val="0"/>
                        </a:spcBef>
                        <a:spcAft>
                          <a:spcPts val="0"/>
                        </a:spcAft>
                        <a:buClr>
                          <a:schemeClr val="dk1"/>
                        </a:buClr>
                        <a:buSzPts val="1100"/>
                        <a:buFont typeface="Arial"/>
                        <a:buNone/>
                      </a:pPr>
                      <a:r>
                        <a:t/>
                      </a:r>
                      <a:endParaRPr sz="850">
                        <a:solidFill>
                          <a:schemeClr val="dk1"/>
                        </a:solidFill>
                      </a:endParaRPr>
                    </a:p>
                    <a:p>
                      <a:pPr indent="-99694" lvl="0" marL="182880" rtl="0" algn="l">
                        <a:spcBef>
                          <a:spcPts val="0"/>
                        </a:spcBef>
                        <a:spcAft>
                          <a:spcPts val="0"/>
                        </a:spcAft>
                        <a:buClr>
                          <a:schemeClr val="dk1"/>
                        </a:buClr>
                        <a:buSzPts val="850"/>
                        <a:buChar char="●"/>
                      </a:pPr>
                      <a:r>
                        <a:rPr lang="en" sz="850"/>
                        <a:t>Monitor Cloudhub workers</a:t>
                      </a:r>
                      <a:endParaRPr sz="850"/>
                    </a:p>
                  </a:txBody>
                  <a:tcPr marT="9125" marB="9125" marR="9125" marL="91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99694" lvl="0" marL="182880" marR="0" rtl="0" algn="l">
                        <a:lnSpc>
                          <a:spcPct val="100000"/>
                        </a:lnSpc>
                        <a:spcBef>
                          <a:spcPts val="0"/>
                        </a:spcBef>
                        <a:spcAft>
                          <a:spcPts val="0"/>
                        </a:spcAft>
                        <a:buClr>
                          <a:schemeClr val="dk1"/>
                        </a:buClr>
                        <a:buSzPts val="850"/>
                        <a:buChar char="●"/>
                      </a:pPr>
                      <a:r>
                        <a:rPr lang="en" sz="850"/>
                        <a:t>Maintain &amp; Manage alerts related to memory utilization, thread count, message </a:t>
                      </a:r>
                      <a:r>
                        <a:rPr lang="en" sz="850"/>
                        <a:t>response</a:t>
                      </a:r>
                      <a:r>
                        <a:rPr lang="en" sz="850"/>
                        <a:t> time, etc.,</a:t>
                      </a:r>
                      <a:endParaRPr sz="850"/>
                    </a:p>
                    <a:p>
                      <a:pPr indent="0" lvl="0" marL="0" marR="0" rtl="0" algn="l">
                        <a:lnSpc>
                          <a:spcPct val="100000"/>
                        </a:lnSpc>
                        <a:spcBef>
                          <a:spcPts val="0"/>
                        </a:spcBef>
                        <a:spcAft>
                          <a:spcPts val="0"/>
                        </a:spcAft>
                        <a:buNone/>
                      </a:pPr>
                      <a:r>
                        <a:t/>
                      </a:r>
                      <a:endParaRPr sz="850"/>
                    </a:p>
                    <a:p>
                      <a:pPr indent="-99694" lvl="0" marL="182880" rtl="0" algn="l">
                        <a:spcBef>
                          <a:spcPts val="0"/>
                        </a:spcBef>
                        <a:spcAft>
                          <a:spcPts val="0"/>
                        </a:spcAft>
                        <a:buClr>
                          <a:schemeClr val="dk1"/>
                        </a:buClr>
                        <a:buSzPts val="850"/>
                        <a:buChar char="●"/>
                      </a:pPr>
                      <a:r>
                        <a:rPr lang="en" sz="850">
                          <a:solidFill>
                            <a:schemeClr val="dk1"/>
                          </a:solidFill>
                        </a:rPr>
                        <a:t>Customize dashboards to provide visual representations of your resources so you can detect anomalies, troubleshoot issues, and see trends that are not obvious in raw form.</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99694" lvl="0" marL="182880" rtl="0" algn="l">
                        <a:spcBef>
                          <a:spcPts val="0"/>
                        </a:spcBef>
                        <a:spcAft>
                          <a:spcPts val="0"/>
                        </a:spcAft>
                        <a:buClr>
                          <a:schemeClr val="dk1"/>
                        </a:buClr>
                        <a:buSzPts val="850"/>
                        <a:buChar char="●"/>
                      </a:pPr>
                      <a:r>
                        <a:rPr lang="en" sz="850">
                          <a:solidFill>
                            <a:schemeClr val="dk1"/>
                          </a:solidFill>
                        </a:rPr>
                        <a:t>Troubleshoot using distributed log searches of raw log and event data from across the app network so that you can pinpoint the root cause of a problem</a:t>
                      </a:r>
                      <a:endParaRPr sz="850">
                        <a:solidFill>
                          <a:schemeClr val="dk1"/>
                        </a:solidFill>
                      </a:endParaRPr>
                    </a:p>
                    <a:p>
                      <a:pPr indent="0" lvl="0" marL="0" marR="0" rtl="0" algn="l">
                        <a:lnSpc>
                          <a:spcPct val="100000"/>
                        </a:lnSpc>
                        <a:spcBef>
                          <a:spcPts val="0"/>
                        </a:spcBef>
                        <a:spcAft>
                          <a:spcPts val="0"/>
                        </a:spcAft>
                        <a:buNone/>
                      </a:pPr>
                      <a:r>
                        <a:t/>
                      </a:r>
                      <a:endParaRPr sz="850"/>
                    </a:p>
                  </a:txBody>
                  <a:tcPr marT="9125" marB="9125" marR="9125" marL="9125">
                    <a:lnL cap="flat" cmpd="sng" w="9525">
                      <a:solidFill>
                        <a:srgbClr val="9E9E9E"/>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87" name="Google Shape;187;p26"/>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88" name="Google Shape;188;p26"/>
          <p:cNvSpPr txBox="1"/>
          <p:nvPr/>
        </p:nvSpPr>
        <p:spPr>
          <a:xfrm>
            <a:off x="6577525" y="481661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Draft - For Final Review</a:t>
            </a:r>
            <a:endParaRPr sz="1000">
              <a:latin typeface="Calibri"/>
              <a:ea typeface="Calibri"/>
              <a:cs typeface="Calibri"/>
              <a:sym typeface="Calibri"/>
            </a:endParaRPr>
          </a:p>
        </p:txBody>
      </p:sp>
      <p:sp>
        <p:nvSpPr>
          <p:cNvPr id="189" name="Google Shape;189;p26"/>
          <p:cNvSpPr txBox="1"/>
          <p:nvPr/>
        </p:nvSpPr>
        <p:spPr>
          <a:xfrm>
            <a:off x="400050" y="481662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and use of PwC's Client</a:t>
            </a:r>
            <a:endParaRPr sz="900"/>
          </a:p>
        </p:txBody>
      </p:sp>
      <p:sp>
        <p:nvSpPr>
          <p:cNvPr id="190" name="Google Shape;190;p26"/>
          <p:cNvSpPr txBox="1"/>
          <p:nvPr/>
        </p:nvSpPr>
        <p:spPr>
          <a:xfrm>
            <a:off x="7798025" y="-80550"/>
            <a:ext cx="1062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Draft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57200" y="171450"/>
            <a:ext cx="7032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Team</a:t>
            </a:r>
            <a:endParaRPr sz="2400"/>
          </a:p>
        </p:txBody>
      </p:sp>
      <p:graphicFrame>
        <p:nvGraphicFramePr>
          <p:cNvPr id="196" name="Google Shape;196;p27"/>
          <p:cNvGraphicFramePr/>
          <p:nvPr/>
        </p:nvGraphicFramePr>
        <p:xfrm>
          <a:off x="351133" y="781500"/>
          <a:ext cx="3000000" cy="3000000"/>
        </p:xfrm>
        <a:graphic>
          <a:graphicData uri="http://schemas.openxmlformats.org/drawingml/2006/table">
            <a:tbl>
              <a:tblPr>
                <a:noFill/>
                <a:tableStyleId>{5EEFE933-0364-4841-B806-90DFE5606B6D}</a:tableStyleId>
              </a:tblPr>
              <a:tblGrid>
                <a:gridCol w="1766775"/>
                <a:gridCol w="3458375"/>
                <a:gridCol w="3458375"/>
              </a:tblGrid>
              <a:tr h="348450">
                <a:tc>
                  <a:txBody>
                    <a:bodyPr/>
                    <a:lstStyle/>
                    <a:p>
                      <a:pPr indent="0" lvl="0" marL="0" rtl="0" algn="ctr">
                        <a:spcBef>
                          <a:spcPts val="0"/>
                        </a:spcBef>
                        <a:spcAft>
                          <a:spcPts val="0"/>
                        </a:spcAft>
                        <a:buNone/>
                      </a:pPr>
                      <a:r>
                        <a:rPr b="1" lang="en" sz="850">
                          <a:solidFill>
                            <a:srgbClr val="FFFFFF"/>
                          </a:solidFill>
                        </a:rPr>
                        <a:t>Anypoint Component</a:t>
                      </a:r>
                      <a:endParaRPr b="1" sz="850">
                        <a:solidFill>
                          <a:srgbClr val="FFFFFF"/>
                        </a:solidFill>
                      </a:endParaRPr>
                    </a:p>
                  </a:txBody>
                  <a:tcPr marT="91425" marB="91425" marR="91425" marL="91425" anchor="ctr">
                    <a:solidFill>
                      <a:srgbClr val="274E13"/>
                    </a:solidFill>
                  </a:tcPr>
                </a:tc>
                <a:tc>
                  <a:txBody>
                    <a:bodyPr/>
                    <a:lstStyle/>
                    <a:p>
                      <a:pPr indent="0" lvl="0" marL="0" rtl="0" algn="ctr">
                        <a:spcBef>
                          <a:spcPts val="0"/>
                        </a:spcBef>
                        <a:spcAft>
                          <a:spcPts val="0"/>
                        </a:spcAft>
                        <a:buNone/>
                      </a:pPr>
                      <a:r>
                        <a:rPr b="1" lang="en" sz="850">
                          <a:solidFill>
                            <a:srgbClr val="FFFFFF"/>
                          </a:solidFill>
                        </a:rPr>
                        <a:t>Activities</a:t>
                      </a:r>
                      <a:endParaRPr b="1" sz="850">
                        <a:solidFill>
                          <a:srgbClr val="FFFFFF"/>
                        </a:solidFill>
                      </a:endParaRPr>
                    </a:p>
                  </a:txBody>
                  <a:tcPr marT="91425" marB="91425" marR="91425" marL="91425" anchor="ctr">
                    <a:solidFill>
                      <a:srgbClr val="274E13"/>
                    </a:solidFill>
                  </a:tcPr>
                </a:tc>
                <a:tc>
                  <a:txBody>
                    <a:bodyPr/>
                    <a:lstStyle/>
                    <a:p>
                      <a:pPr indent="0" lvl="0" marL="0" rtl="0" algn="ctr">
                        <a:spcBef>
                          <a:spcPts val="0"/>
                        </a:spcBef>
                        <a:spcAft>
                          <a:spcPts val="0"/>
                        </a:spcAft>
                        <a:buNone/>
                      </a:pPr>
                      <a:r>
                        <a:rPr b="1" lang="en" sz="850">
                          <a:solidFill>
                            <a:schemeClr val="lt1"/>
                          </a:solidFill>
                        </a:rPr>
                        <a:t>WSFS Owner</a:t>
                      </a:r>
                      <a:endParaRPr b="1" sz="850">
                        <a:solidFill>
                          <a:srgbClr val="FFFFFF"/>
                        </a:solidFill>
                      </a:endParaRPr>
                    </a:p>
                  </a:txBody>
                  <a:tcPr marT="91425" marB="91425" marR="91425" marL="91425" anchor="ctr">
                    <a:solidFill>
                      <a:srgbClr val="274E13"/>
                    </a:solidFill>
                  </a:tcPr>
                </a:tc>
              </a:tr>
              <a:tr h="263875">
                <a:tc rowSpan="2">
                  <a:txBody>
                    <a:bodyPr/>
                    <a:lstStyle/>
                    <a:p>
                      <a:pPr indent="0" lvl="0" marL="0" rtl="0" algn="ctr">
                        <a:spcBef>
                          <a:spcPts val="0"/>
                        </a:spcBef>
                        <a:spcAft>
                          <a:spcPts val="0"/>
                        </a:spcAft>
                        <a:buNone/>
                      </a:pPr>
                      <a:r>
                        <a:rPr b="1" lang="en" sz="850"/>
                        <a:t>DLB</a:t>
                      </a:r>
                      <a:endParaRPr b="1" sz="850"/>
                    </a:p>
                  </a:txBody>
                  <a:tcPr marT="9125" marB="9125" marR="9125" marL="9125" anchor="ctr"/>
                </a:tc>
                <a:tc>
                  <a:txBody>
                    <a:bodyPr/>
                    <a:lstStyle/>
                    <a:p>
                      <a:pPr indent="-282575" lvl="0" marL="457200" marR="0" rtl="0" algn="l">
                        <a:lnSpc>
                          <a:spcPct val="100000"/>
                        </a:lnSpc>
                        <a:spcBef>
                          <a:spcPts val="0"/>
                        </a:spcBef>
                        <a:spcAft>
                          <a:spcPts val="0"/>
                        </a:spcAft>
                        <a:buClr>
                          <a:schemeClr val="dk1"/>
                        </a:buClr>
                        <a:buSzPts val="850"/>
                        <a:buChar char="●"/>
                      </a:pPr>
                      <a:r>
                        <a:rPr lang="en" sz="850">
                          <a:solidFill>
                            <a:schemeClr val="dk1"/>
                          </a:solidFill>
                        </a:rPr>
                        <a:t>IP Whitelisting</a:t>
                      </a:r>
                      <a:endParaRPr sz="850">
                        <a:solidFill>
                          <a:schemeClr val="dk1"/>
                        </a:solidFill>
                      </a:endParaRPr>
                    </a:p>
                  </a:txBody>
                  <a:tcPr marT="9125" marB="9125" marR="9125" marL="9125" anchor="ctr"/>
                </a:tc>
                <a:tc>
                  <a:txBody>
                    <a:bodyPr/>
                    <a:lstStyle/>
                    <a:p>
                      <a:pPr indent="-282575" lvl="0" marL="457200" rtl="0" algn="l">
                        <a:spcBef>
                          <a:spcPts val="0"/>
                        </a:spcBef>
                        <a:spcAft>
                          <a:spcPts val="0"/>
                        </a:spcAft>
                        <a:buClr>
                          <a:schemeClr val="dk1"/>
                        </a:buClr>
                        <a:buSzPts val="850"/>
                        <a:buChar char="●"/>
                      </a:pPr>
                      <a:r>
                        <a:rPr lang="en" sz="850">
                          <a:solidFill>
                            <a:schemeClr val="dk1"/>
                          </a:solidFill>
                        </a:rPr>
                        <a:t>Security Team (Rob)</a:t>
                      </a:r>
                      <a:endParaRPr sz="850">
                        <a:solidFill>
                          <a:schemeClr val="dk1"/>
                        </a:solidFill>
                      </a:endParaRPr>
                    </a:p>
                  </a:txBody>
                  <a:tcPr marT="9125" marB="9125" marR="9125" marL="9125" anchor="ctr">
                    <a:lnR cap="flat" cmpd="sng" w="9525">
                      <a:solidFill>
                        <a:srgbClr val="9E9E9E"/>
                      </a:solidFill>
                      <a:prstDash val="solid"/>
                      <a:round/>
                      <a:headEnd len="sm" w="sm" type="none"/>
                      <a:tailEnd len="sm" w="sm" type="none"/>
                    </a:lnR>
                  </a:tcPr>
                </a:tc>
              </a:tr>
              <a:tr h="342675">
                <a:tc vMerge="1"/>
                <a:tc>
                  <a:txBody>
                    <a:bodyPr/>
                    <a:lstStyle/>
                    <a:p>
                      <a:pPr indent="-282575" lvl="0" marL="457200" rtl="0" algn="l">
                        <a:spcBef>
                          <a:spcPts val="0"/>
                        </a:spcBef>
                        <a:spcAft>
                          <a:spcPts val="0"/>
                        </a:spcAft>
                        <a:buClr>
                          <a:schemeClr val="dk1"/>
                        </a:buClr>
                        <a:buSzPts val="850"/>
                        <a:buChar char="●"/>
                      </a:pPr>
                      <a:r>
                        <a:rPr lang="en" sz="850">
                          <a:solidFill>
                            <a:schemeClr val="dk1"/>
                          </a:solidFill>
                        </a:rPr>
                        <a:t>Manage Certificates</a:t>
                      </a:r>
                      <a:endParaRPr sz="850">
                        <a:solidFill>
                          <a:schemeClr val="dk1"/>
                        </a:solidFill>
                      </a:endParaRPr>
                    </a:p>
                  </a:txBody>
                  <a:tcPr marT="9125" marB="9125" marR="9125" marL="9125" anchor="ctr"/>
                </a:tc>
                <a:tc>
                  <a:txBody>
                    <a:bodyPr/>
                    <a:lstStyle/>
                    <a:p>
                      <a:pPr indent="-282575" lvl="0" marL="457200" rtl="0" algn="l">
                        <a:spcBef>
                          <a:spcPts val="0"/>
                        </a:spcBef>
                        <a:spcAft>
                          <a:spcPts val="0"/>
                        </a:spcAft>
                        <a:buClr>
                          <a:schemeClr val="dk1"/>
                        </a:buClr>
                        <a:buSzPts val="850"/>
                        <a:buChar char="●"/>
                      </a:pPr>
                      <a:r>
                        <a:rPr b="1" i="1" lang="en" sz="850">
                          <a:solidFill>
                            <a:schemeClr val="dk1"/>
                          </a:solidFill>
                        </a:rPr>
                        <a:t>Primary</a:t>
                      </a:r>
                      <a:r>
                        <a:rPr lang="en" sz="850">
                          <a:solidFill>
                            <a:schemeClr val="dk1"/>
                          </a:solidFill>
                        </a:rPr>
                        <a:t>: EAD Team </a:t>
                      </a:r>
                      <a:r>
                        <a:rPr lang="en" sz="850">
                          <a:solidFill>
                            <a:schemeClr val="dk1"/>
                          </a:solidFill>
                        </a:rPr>
                        <a:t> (Devon)</a:t>
                      </a:r>
                      <a:endParaRPr sz="850">
                        <a:solidFill>
                          <a:schemeClr val="dk1"/>
                        </a:solidFill>
                      </a:endParaRPr>
                    </a:p>
                    <a:p>
                      <a:pPr indent="-282575" lvl="0" marL="457200" rtl="0" algn="l">
                        <a:spcBef>
                          <a:spcPts val="0"/>
                        </a:spcBef>
                        <a:spcAft>
                          <a:spcPts val="0"/>
                        </a:spcAft>
                        <a:buClr>
                          <a:schemeClr val="dk1"/>
                        </a:buClr>
                        <a:buSzPts val="850"/>
                        <a:buChar char="●"/>
                      </a:pPr>
                      <a:r>
                        <a:rPr b="1" i="1" lang="en" sz="850">
                          <a:solidFill>
                            <a:schemeClr val="dk1"/>
                          </a:solidFill>
                        </a:rPr>
                        <a:t>Support</a:t>
                      </a:r>
                      <a:r>
                        <a:rPr lang="en" sz="850">
                          <a:solidFill>
                            <a:schemeClr val="dk1"/>
                          </a:solidFill>
                        </a:rPr>
                        <a:t>: Dev/Infrastructure/Third-party teams will be involved</a:t>
                      </a:r>
                      <a:endParaRPr sz="850">
                        <a:solidFill>
                          <a:schemeClr val="dk1"/>
                        </a:solidFill>
                      </a:endParaRPr>
                    </a:p>
                  </a:txBody>
                  <a:tcPr marT="9125" marB="9125" marR="9125" marL="9125" anchor="ctr">
                    <a:lnR cap="flat" cmpd="sng" w="9525">
                      <a:solidFill>
                        <a:srgbClr val="9E9E9E"/>
                      </a:solidFill>
                      <a:prstDash val="solid"/>
                      <a:round/>
                      <a:headEnd len="sm" w="sm" type="none"/>
                      <a:tailEnd len="sm" w="sm" type="none"/>
                    </a:lnR>
                  </a:tcPr>
                </a:tc>
              </a:tr>
              <a:tr h="246025">
                <a:tc rowSpan="3">
                  <a:txBody>
                    <a:bodyPr/>
                    <a:lstStyle/>
                    <a:p>
                      <a:pPr indent="0" lvl="0" marL="0" rtl="0" algn="ctr">
                        <a:spcBef>
                          <a:spcPts val="0"/>
                        </a:spcBef>
                        <a:spcAft>
                          <a:spcPts val="0"/>
                        </a:spcAft>
                        <a:buNone/>
                      </a:pPr>
                      <a:r>
                        <a:rPr b="1" lang="en" sz="850"/>
                        <a:t>VPC</a:t>
                      </a:r>
                      <a:endParaRPr b="1" sz="850"/>
                    </a:p>
                  </a:txBody>
                  <a:tcPr marT="9125" marB="9125" marR="9125" marL="9125" anchor="ctr">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VPC Firewall</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Security Team (Rob)</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19725">
                <a:tc vMerge="1"/>
                <a:tc>
                  <a:txBody>
                    <a:bodyPr/>
                    <a:lstStyle/>
                    <a:p>
                      <a:pPr indent="-282575" lvl="0" marL="457200" rtl="0" algn="l">
                        <a:spcBef>
                          <a:spcPts val="0"/>
                        </a:spcBef>
                        <a:spcAft>
                          <a:spcPts val="0"/>
                        </a:spcAft>
                        <a:buClr>
                          <a:schemeClr val="dk1"/>
                        </a:buClr>
                        <a:buSzPts val="850"/>
                        <a:buChar char="●"/>
                      </a:pPr>
                      <a:r>
                        <a:rPr lang="en" sz="850">
                          <a:solidFill>
                            <a:schemeClr val="dk1"/>
                          </a:solidFill>
                        </a:rPr>
                        <a:t>Add/Remove Environments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 EAD Team (Chris)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19725">
                <a:tc vMerge="1"/>
                <a:tc>
                  <a:txBody>
                    <a:bodyPr/>
                    <a:lstStyle/>
                    <a:p>
                      <a:pPr indent="-282575" lvl="0" marL="457200" rtl="0" algn="l">
                        <a:spcBef>
                          <a:spcPts val="0"/>
                        </a:spcBef>
                        <a:spcAft>
                          <a:spcPts val="0"/>
                        </a:spcAft>
                        <a:buClr>
                          <a:schemeClr val="dk1"/>
                        </a:buClr>
                        <a:buSzPts val="850"/>
                        <a:buChar char="●"/>
                      </a:pPr>
                      <a:r>
                        <a:rPr lang="en" sz="850">
                          <a:solidFill>
                            <a:schemeClr val="dk1"/>
                          </a:solidFill>
                        </a:rPr>
                        <a:t>Recreate VPC</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b="1" i="1" lang="en" sz="850">
                          <a:solidFill>
                            <a:schemeClr val="dk1"/>
                          </a:solidFill>
                        </a:rPr>
                        <a:t>Primary</a:t>
                      </a:r>
                      <a:r>
                        <a:rPr lang="en" sz="850">
                          <a:solidFill>
                            <a:schemeClr val="dk1"/>
                          </a:solidFill>
                        </a:rPr>
                        <a:t>: </a:t>
                      </a:r>
                      <a:r>
                        <a:rPr lang="en" sz="850">
                          <a:solidFill>
                            <a:schemeClr val="dk1"/>
                          </a:solidFill>
                        </a:rPr>
                        <a:t>Ops App Owner (Cheryl)</a:t>
                      </a:r>
                      <a:endParaRPr sz="850">
                        <a:solidFill>
                          <a:schemeClr val="dk1"/>
                        </a:solidFill>
                      </a:endParaRPr>
                    </a:p>
                    <a:p>
                      <a:pPr indent="-282575" lvl="0" marL="457200" rtl="0" algn="l">
                        <a:spcBef>
                          <a:spcPts val="0"/>
                        </a:spcBef>
                        <a:spcAft>
                          <a:spcPts val="0"/>
                        </a:spcAft>
                        <a:buClr>
                          <a:schemeClr val="dk1"/>
                        </a:buClr>
                        <a:buSzPts val="850"/>
                        <a:buChar char="●"/>
                      </a:pPr>
                      <a:r>
                        <a:rPr b="1" i="1" lang="en" sz="850">
                          <a:solidFill>
                            <a:schemeClr val="dk1"/>
                          </a:solidFill>
                        </a:rPr>
                        <a:t>Support</a:t>
                      </a:r>
                      <a:r>
                        <a:rPr lang="en" sz="850">
                          <a:solidFill>
                            <a:schemeClr val="dk1"/>
                          </a:solidFill>
                        </a:rPr>
                        <a:t>: Security, Infrastructure, EAD Teams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88250">
                <a:tc>
                  <a:txBody>
                    <a:bodyPr/>
                    <a:lstStyle/>
                    <a:p>
                      <a:pPr indent="0" lvl="0" marL="0" rtl="0" algn="ctr">
                        <a:spcBef>
                          <a:spcPts val="0"/>
                        </a:spcBef>
                        <a:spcAft>
                          <a:spcPts val="0"/>
                        </a:spcAft>
                        <a:buNone/>
                      </a:pPr>
                      <a:r>
                        <a:rPr b="1" lang="en" sz="850"/>
                        <a:t>API Manager</a:t>
                      </a:r>
                      <a:endParaRPr b="1" sz="850"/>
                    </a:p>
                  </a:txBody>
                  <a:tcPr marT="9125" marB="9125" marR="9125" marL="9125" anchor="ctr">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Alerts, Policies &amp; Logging</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Security Team (Rob)</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81525">
                <a:tc>
                  <a:txBody>
                    <a:bodyPr/>
                    <a:lstStyle/>
                    <a:p>
                      <a:pPr indent="0" lvl="0" marL="0" rtl="0" algn="ctr">
                        <a:spcBef>
                          <a:spcPts val="0"/>
                        </a:spcBef>
                        <a:spcAft>
                          <a:spcPts val="0"/>
                        </a:spcAft>
                        <a:buNone/>
                      </a:pPr>
                      <a:r>
                        <a:rPr b="1" lang="en" sz="850"/>
                        <a:t>VPN</a:t>
                      </a:r>
                      <a:endParaRPr b="1" sz="850"/>
                    </a:p>
                  </a:txBody>
                  <a:tcPr marT="9125" marB="9125" marR="9125" marL="9125" anchor="ctr">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Add/Remove CIDR notations</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Manage VPN Tunnel</a:t>
                      </a:r>
                      <a:r>
                        <a:rPr lang="en" sz="850">
                          <a:solidFill>
                            <a:schemeClr val="dk1"/>
                          </a:solidFill>
                        </a:rPr>
                        <a:t>: </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b="1" i="1" lang="en" sz="850">
                          <a:solidFill>
                            <a:schemeClr val="dk1"/>
                          </a:solidFill>
                        </a:rPr>
                        <a:t>Primary</a:t>
                      </a:r>
                      <a:r>
                        <a:rPr lang="en" sz="850">
                          <a:solidFill>
                            <a:schemeClr val="dk1"/>
                          </a:solidFill>
                        </a:rPr>
                        <a:t>: </a:t>
                      </a:r>
                      <a:r>
                        <a:rPr lang="en" sz="850">
                          <a:solidFill>
                            <a:schemeClr val="dk1"/>
                          </a:solidFill>
                        </a:rPr>
                        <a:t>Security Team (Rob)</a:t>
                      </a:r>
                      <a:endParaRPr sz="850">
                        <a:solidFill>
                          <a:schemeClr val="dk1"/>
                        </a:solidFill>
                      </a:endParaRPr>
                    </a:p>
                    <a:p>
                      <a:pPr indent="-282575" lvl="0" marL="457200" rtl="0" algn="l">
                        <a:spcBef>
                          <a:spcPts val="0"/>
                        </a:spcBef>
                        <a:spcAft>
                          <a:spcPts val="0"/>
                        </a:spcAft>
                        <a:buClr>
                          <a:schemeClr val="dk1"/>
                        </a:buClr>
                        <a:buSzPts val="850"/>
                        <a:buChar char="●"/>
                      </a:pPr>
                      <a:r>
                        <a:rPr b="1" i="1" lang="en" sz="850">
                          <a:solidFill>
                            <a:schemeClr val="dk1"/>
                          </a:solidFill>
                        </a:rPr>
                        <a:t>Support</a:t>
                      </a:r>
                      <a:r>
                        <a:rPr lang="en" sz="850">
                          <a:solidFill>
                            <a:schemeClr val="dk1"/>
                          </a:solidFill>
                        </a:rPr>
                        <a:t>: Infrastructure (Jason)</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01400">
                <a:tc>
                  <a:txBody>
                    <a:bodyPr/>
                    <a:lstStyle/>
                    <a:p>
                      <a:pPr indent="0" lvl="0" marL="0" rtl="0" algn="ctr">
                        <a:spcBef>
                          <a:spcPts val="0"/>
                        </a:spcBef>
                        <a:spcAft>
                          <a:spcPts val="0"/>
                        </a:spcAft>
                        <a:buNone/>
                      </a:pPr>
                      <a:r>
                        <a:rPr b="1" lang="en" sz="850"/>
                        <a:t>WSFS Firewall</a:t>
                      </a:r>
                      <a:endParaRPr b="1" sz="850"/>
                    </a:p>
                  </a:txBody>
                  <a:tcPr marT="9125" marB="9125" marR="9125" marL="9125" anchor="ctr">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WSFS Firewall Rules &amp; Cert Configurations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Security Team (Rob)</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78850">
                <a:tc rowSpan="2">
                  <a:txBody>
                    <a:bodyPr/>
                    <a:lstStyle/>
                    <a:p>
                      <a:pPr indent="0" lvl="0" marL="0" rtl="0" algn="ctr">
                        <a:spcBef>
                          <a:spcPts val="0"/>
                        </a:spcBef>
                        <a:spcAft>
                          <a:spcPts val="0"/>
                        </a:spcAft>
                        <a:buNone/>
                      </a:pPr>
                      <a:r>
                        <a:rPr b="1" lang="en" sz="850"/>
                        <a:t>Runtime Manager</a:t>
                      </a:r>
                      <a:endParaRPr b="1" sz="850"/>
                    </a:p>
                  </a:txBody>
                  <a:tcPr marT="9125" marB="9125" marR="9125" marL="9125" anchor="ctr">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 Manage Devops Pipeline, Troubleshoot issues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b="1" lang="en" sz="850">
                          <a:solidFill>
                            <a:schemeClr val="dk1"/>
                          </a:solidFill>
                        </a:rPr>
                        <a:t>Primary</a:t>
                      </a:r>
                      <a:r>
                        <a:rPr lang="en" sz="850">
                          <a:solidFill>
                            <a:schemeClr val="dk1"/>
                          </a:solidFill>
                        </a:rPr>
                        <a:t>: EAD Team (Chris)</a:t>
                      </a:r>
                      <a:endParaRPr sz="850">
                        <a:solidFill>
                          <a:schemeClr val="dk1"/>
                        </a:solidFill>
                      </a:endParaRPr>
                    </a:p>
                    <a:p>
                      <a:pPr indent="-282575" lvl="0" marL="457200" rtl="0" algn="l">
                        <a:spcBef>
                          <a:spcPts val="0"/>
                        </a:spcBef>
                        <a:spcAft>
                          <a:spcPts val="0"/>
                        </a:spcAft>
                        <a:buClr>
                          <a:schemeClr val="dk1"/>
                        </a:buClr>
                        <a:buSzPts val="850"/>
                        <a:buChar char="●"/>
                      </a:pPr>
                      <a:r>
                        <a:rPr b="1" lang="en" sz="850">
                          <a:solidFill>
                            <a:schemeClr val="dk1"/>
                          </a:solidFill>
                        </a:rPr>
                        <a:t>Support Group:</a:t>
                      </a:r>
                      <a:r>
                        <a:rPr lang="en" sz="850">
                          <a:solidFill>
                            <a:schemeClr val="dk1"/>
                          </a:solidFill>
                        </a:rPr>
                        <a:t> Ops App Owner (Cheryl)</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78875">
                <a:tc vMerge="1"/>
                <a:tc>
                  <a:txBody>
                    <a:bodyPr/>
                    <a:lstStyle/>
                    <a:p>
                      <a:pPr indent="-282575" lvl="0" marL="457200" rtl="0" algn="l">
                        <a:spcBef>
                          <a:spcPts val="0"/>
                        </a:spcBef>
                        <a:spcAft>
                          <a:spcPts val="0"/>
                        </a:spcAft>
                        <a:buClr>
                          <a:schemeClr val="dk1"/>
                        </a:buClr>
                        <a:buSzPts val="850"/>
                        <a:buChar char="●"/>
                      </a:pPr>
                      <a:r>
                        <a:rPr lang="en" sz="850">
                          <a:solidFill>
                            <a:schemeClr val="dk1"/>
                          </a:solidFill>
                        </a:rPr>
                        <a:t>Monitor workers, Manage apps &amp; alerts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b="1" i="1" lang="en" sz="850">
                          <a:solidFill>
                            <a:schemeClr val="dk1"/>
                          </a:solidFill>
                        </a:rPr>
                        <a:t>Primary</a:t>
                      </a:r>
                      <a:r>
                        <a:rPr lang="en" sz="850">
                          <a:solidFill>
                            <a:schemeClr val="dk1"/>
                          </a:solidFill>
                        </a:rPr>
                        <a:t>: Ops App Owner (Cheryl)</a:t>
                      </a:r>
                      <a:endParaRPr sz="850">
                        <a:solidFill>
                          <a:schemeClr val="dk1"/>
                        </a:solidFill>
                      </a:endParaRPr>
                    </a:p>
                    <a:p>
                      <a:pPr indent="-282575" lvl="0" marL="457200" rtl="0" algn="l">
                        <a:spcBef>
                          <a:spcPts val="0"/>
                        </a:spcBef>
                        <a:spcAft>
                          <a:spcPts val="0"/>
                        </a:spcAft>
                        <a:buClr>
                          <a:schemeClr val="dk1"/>
                        </a:buClr>
                        <a:buSzPts val="850"/>
                        <a:buChar char="●"/>
                      </a:pPr>
                      <a:r>
                        <a:rPr b="1" i="1" lang="en" sz="850">
                          <a:solidFill>
                            <a:schemeClr val="dk1"/>
                          </a:solidFill>
                        </a:rPr>
                        <a:t>Support Group:</a:t>
                      </a:r>
                      <a:r>
                        <a:rPr lang="en" sz="850">
                          <a:solidFill>
                            <a:schemeClr val="dk1"/>
                          </a:solidFill>
                        </a:rPr>
                        <a:t> EAD Team (Chris)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88275">
                <a:tc rowSpan="2">
                  <a:txBody>
                    <a:bodyPr/>
                    <a:lstStyle/>
                    <a:p>
                      <a:pPr indent="0" lvl="0" marL="0" rtl="0" algn="ctr">
                        <a:spcBef>
                          <a:spcPts val="0"/>
                        </a:spcBef>
                        <a:spcAft>
                          <a:spcPts val="0"/>
                        </a:spcAft>
                        <a:buNone/>
                      </a:pPr>
                      <a:r>
                        <a:rPr b="1" lang="en" sz="850"/>
                        <a:t>API Monitoring</a:t>
                      </a:r>
                      <a:endParaRPr b="1" sz="850"/>
                    </a:p>
                  </a:txBody>
                  <a:tcPr marT="9125" marB="9125" marR="9125" marL="9125" anchor="ctr">
                    <a:lnR cap="flat" cmpd="sng" w="9525">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282575" lvl="0" marL="457200" rtl="0" algn="l">
                        <a:spcBef>
                          <a:spcPts val="0"/>
                        </a:spcBef>
                        <a:spcAft>
                          <a:spcPts val="0"/>
                        </a:spcAft>
                        <a:buClr>
                          <a:schemeClr val="dk1"/>
                        </a:buClr>
                        <a:buSzPts val="850"/>
                        <a:buChar char="●"/>
                      </a:pPr>
                      <a:r>
                        <a:rPr lang="en" sz="850">
                          <a:solidFill>
                            <a:schemeClr val="dk1"/>
                          </a:solidFill>
                        </a:rPr>
                        <a:t>Manage alerts &amp; </a:t>
                      </a:r>
                      <a:r>
                        <a:rPr lang="en" sz="850">
                          <a:solidFill>
                            <a:schemeClr val="dk1"/>
                          </a:solidFill>
                        </a:rPr>
                        <a:t>Customize dashboards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282575" lvl="0" marL="457200" rtl="0" algn="l">
                        <a:spcBef>
                          <a:spcPts val="0"/>
                        </a:spcBef>
                        <a:spcAft>
                          <a:spcPts val="0"/>
                        </a:spcAft>
                        <a:buClr>
                          <a:schemeClr val="dk1"/>
                        </a:buClr>
                        <a:buSzPts val="850"/>
                        <a:buChar char="●"/>
                      </a:pPr>
                      <a:r>
                        <a:rPr b="1" i="1" lang="en" sz="850">
                          <a:solidFill>
                            <a:schemeClr val="dk1"/>
                          </a:solidFill>
                        </a:rPr>
                        <a:t>Primary</a:t>
                      </a:r>
                      <a:r>
                        <a:rPr lang="en" sz="850">
                          <a:solidFill>
                            <a:schemeClr val="dk1"/>
                          </a:solidFill>
                        </a:rPr>
                        <a:t>: Ops App Owner (Cheryl)</a:t>
                      </a:r>
                      <a:endParaRPr sz="850">
                        <a:solidFill>
                          <a:schemeClr val="dk1"/>
                        </a:solidFill>
                      </a:endParaRPr>
                    </a:p>
                    <a:p>
                      <a:pPr indent="-282575" lvl="0" marL="457200" rtl="0" algn="l">
                        <a:spcBef>
                          <a:spcPts val="0"/>
                        </a:spcBef>
                        <a:spcAft>
                          <a:spcPts val="0"/>
                        </a:spcAft>
                        <a:buClr>
                          <a:schemeClr val="dk1"/>
                        </a:buClr>
                        <a:buSzPts val="850"/>
                        <a:buChar char="●"/>
                      </a:pPr>
                      <a:r>
                        <a:rPr b="1" i="1" lang="en" sz="850">
                          <a:solidFill>
                            <a:schemeClr val="dk1"/>
                          </a:solidFill>
                        </a:rPr>
                        <a:t>Support Group:</a:t>
                      </a:r>
                      <a:r>
                        <a:rPr lang="en" sz="850">
                          <a:solidFill>
                            <a:schemeClr val="dk1"/>
                          </a:solidFill>
                        </a:rPr>
                        <a:t> EAD Team (Chris)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28150">
                <a:tc vMerge="1"/>
                <a:tc>
                  <a:txBody>
                    <a:bodyPr/>
                    <a:lstStyle/>
                    <a:p>
                      <a:pPr indent="-282575" lvl="0" marL="457200" rtl="0" algn="l">
                        <a:spcBef>
                          <a:spcPts val="0"/>
                        </a:spcBef>
                        <a:spcAft>
                          <a:spcPts val="0"/>
                        </a:spcAft>
                        <a:buClr>
                          <a:schemeClr val="dk1"/>
                        </a:buClr>
                        <a:buSzPts val="850"/>
                        <a:buChar char="●"/>
                      </a:pPr>
                      <a:r>
                        <a:rPr lang="en" sz="850">
                          <a:solidFill>
                            <a:schemeClr val="dk1"/>
                          </a:solidFill>
                        </a:rPr>
                        <a:t>Troubleshoot using distributed log searches</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c>
                  <a:txBody>
                    <a:bodyPr/>
                    <a:lstStyle/>
                    <a:p>
                      <a:pPr indent="-282575" lvl="0" marL="457200" rtl="0" algn="l">
                        <a:spcBef>
                          <a:spcPts val="0"/>
                        </a:spcBef>
                        <a:spcAft>
                          <a:spcPts val="0"/>
                        </a:spcAft>
                        <a:buClr>
                          <a:schemeClr val="dk1"/>
                        </a:buClr>
                        <a:buSzPts val="850"/>
                        <a:buChar char="●"/>
                      </a:pPr>
                      <a:r>
                        <a:rPr b="1" lang="en" sz="850">
                          <a:solidFill>
                            <a:schemeClr val="dk1"/>
                          </a:solidFill>
                        </a:rPr>
                        <a:t>Primary</a:t>
                      </a:r>
                      <a:r>
                        <a:rPr lang="en" sz="850">
                          <a:solidFill>
                            <a:schemeClr val="dk1"/>
                          </a:solidFill>
                        </a:rPr>
                        <a:t>: EAD Team (Chris)</a:t>
                      </a:r>
                      <a:endParaRPr sz="850">
                        <a:solidFill>
                          <a:schemeClr val="dk1"/>
                        </a:solidFill>
                      </a:endParaRPr>
                    </a:p>
                    <a:p>
                      <a:pPr indent="-282575" lvl="0" marL="457200" rtl="0" algn="l">
                        <a:spcBef>
                          <a:spcPts val="0"/>
                        </a:spcBef>
                        <a:spcAft>
                          <a:spcPts val="0"/>
                        </a:spcAft>
                        <a:buClr>
                          <a:schemeClr val="dk1"/>
                        </a:buClr>
                        <a:buSzPts val="850"/>
                        <a:buChar char="●"/>
                      </a:pPr>
                      <a:r>
                        <a:rPr b="1" lang="en" sz="850">
                          <a:solidFill>
                            <a:schemeClr val="dk1"/>
                          </a:solidFill>
                        </a:rPr>
                        <a:t>Support Group:</a:t>
                      </a:r>
                      <a:r>
                        <a:rPr lang="en" sz="850">
                          <a:solidFill>
                            <a:schemeClr val="dk1"/>
                          </a:solidFill>
                        </a:rPr>
                        <a:t> Ops App Owner (Cheryl)</a:t>
                      </a:r>
                      <a:endParaRPr sz="850">
                        <a:solidFill>
                          <a:schemeClr val="dk1"/>
                        </a:solidFill>
                      </a:endParaRPr>
                    </a:p>
                  </a:txBody>
                  <a:tcPr marT="9125" marB="9125" marR="9125" marL="91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28575">
                      <a:solidFill>
                        <a:srgbClr val="000000"/>
                      </a:solidFill>
                      <a:prstDash val="solid"/>
                      <a:round/>
                      <a:headEnd len="sm" w="sm" type="none"/>
                      <a:tailEnd len="sm" w="sm" type="none"/>
                    </a:lnB>
                  </a:tcPr>
                </a:tc>
              </a:tr>
            </a:tbl>
          </a:graphicData>
        </a:graphic>
      </p:graphicFrame>
      <p:sp>
        <p:nvSpPr>
          <p:cNvPr id="197" name="Google Shape;197;p27"/>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98" name="Google Shape;198;p27"/>
          <p:cNvSpPr txBox="1"/>
          <p:nvPr/>
        </p:nvSpPr>
        <p:spPr>
          <a:xfrm>
            <a:off x="6577525" y="4816613"/>
            <a:ext cx="1671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Draft - For Final Review</a:t>
            </a:r>
            <a:endParaRPr sz="1000">
              <a:latin typeface="Calibri"/>
              <a:ea typeface="Calibri"/>
              <a:cs typeface="Calibri"/>
              <a:sym typeface="Calibri"/>
            </a:endParaRPr>
          </a:p>
        </p:txBody>
      </p:sp>
      <p:sp>
        <p:nvSpPr>
          <p:cNvPr id="199" name="Google Shape;199;p27"/>
          <p:cNvSpPr txBox="1"/>
          <p:nvPr/>
        </p:nvSpPr>
        <p:spPr>
          <a:xfrm>
            <a:off x="400050" y="4816625"/>
            <a:ext cx="26004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22222"/>
                </a:solidFill>
                <a:highlight>
                  <a:srgbClr val="FFFFFF"/>
                </a:highlight>
              </a:rPr>
              <a:t>Confidential Information for the sole benefit and use of PwC's Client</a:t>
            </a:r>
            <a:endParaRPr sz="900"/>
          </a:p>
        </p:txBody>
      </p:sp>
      <p:sp>
        <p:nvSpPr>
          <p:cNvPr id="200" name="Google Shape;200;p27"/>
          <p:cNvSpPr txBox="1"/>
          <p:nvPr/>
        </p:nvSpPr>
        <p:spPr>
          <a:xfrm>
            <a:off x="7798025" y="-80550"/>
            <a:ext cx="1062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Draft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014 Title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14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