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94CD60-8871-4063-A662-2E0389B467C7}">
  <a:tblStyle styleId="{3594CD60-8871-4063-A662-2E0389B467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07696DD-829A-4F4B-9F6B-EE13B663E510}"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134F5C0-136B-4024-93E7-525471B5CAB0}"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0"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51134a52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751134a527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7fdc10f3ff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fdc10f3ff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51134a5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51134a5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fb84b2553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fb84b2553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7fdc10f3ff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7fdc10f3ff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751134a5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51134a5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32c14b4b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2c14b4b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fb84b2553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fb84b2553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4af40da9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74af40da9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4af40da9f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74af40da9f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fb84b2553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fb84b2553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fb84b2553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fb84b2553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51134a527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751134a527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fdc10f3ff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fdc10f3ff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4 content">
  <p:cSld name="2014 content">
    <p:spTree>
      <p:nvGrpSpPr>
        <p:cNvPr id="86" name="Shape 86"/>
        <p:cNvGrpSpPr/>
        <p:nvPr/>
      </p:nvGrpSpPr>
      <p:grpSpPr>
        <a:xfrm>
          <a:off x="0" y="0"/>
          <a:ext cx="0" cy="0"/>
          <a:chOff x="0" y="0"/>
          <a:chExt cx="0" cy="0"/>
        </a:xfrm>
      </p:grpSpPr>
      <p:sp>
        <p:nvSpPr>
          <p:cNvPr id="87" name="Google Shape;87;p14"/>
          <p:cNvSpPr txBox="1"/>
          <p:nvPr>
            <p:ph idx="1" type="body"/>
          </p:nvPr>
        </p:nvSpPr>
        <p:spPr>
          <a:xfrm>
            <a:off x="457200" y="857250"/>
            <a:ext cx="8229600" cy="3737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8" name="Google Shape;88;p14"/>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05932"/>
              </a:buClr>
              <a:buSzPts val="36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lacement">
  <p:cSld name="Image placement">
    <p:spTree>
      <p:nvGrpSpPr>
        <p:cNvPr id="90" name="Shape 90"/>
        <p:cNvGrpSpPr/>
        <p:nvPr/>
      </p:nvGrpSpPr>
      <p:grpSpPr>
        <a:xfrm>
          <a:off x="0" y="0"/>
          <a:ext cx="0" cy="0"/>
          <a:chOff x="0" y="0"/>
          <a:chExt cx="0" cy="0"/>
        </a:xfrm>
      </p:grpSpPr>
      <p:sp>
        <p:nvSpPr>
          <p:cNvPr id="91" name="Google Shape;91;p15"/>
          <p:cNvSpPr txBox="1"/>
          <p:nvPr>
            <p:ph type="title"/>
          </p:nvPr>
        </p:nvSpPr>
        <p:spPr>
          <a:xfrm>
            <a:off x="457200" y="171450"/>
            <a:ext cx="6172200" cy="285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05932"/>
              </a:buClr>
              <a:buSzPts val="36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3" name="Shape 93"/>
        <p:cNvGrpSpPr/>
        <p:nvPr/>
      </p:nvGrpSpPr>
      <p:grpSpPr>
        <a:xfrm>
          <a:off x="0" y="0"/>
          <a:ext cx="0" cy="0"/>
          <a:chOff x="0" y="0"/>
          <a:chExt cx="0" cy="0"/>
        </a:xfrm>
      </p:grpSpPr>
      <p:sp>
        <p:nvSpPr>
          <p:cNvPr id="94" name="Google Shape;94;p16"/>
          <p:cNvSpPr txBox="1"/>
          <p:nvPr>
            <p:ph type="title"/>
          </p:nvPr>
        </p:nvSpPr>
        <p:spPr>
          <a:xfrm>
            <a:off x="457200" y="171450"/>
            <a:ext cx="6553200" cy="342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0593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6"/>
          <p:cNvSpPr/>
          <p:nvPr>
            <p:ph idx="2" type="chart"/>
          </p:nvPr>
        </p:nvSpPr>
        <p:spPr>
          <a:xfrm>
            <a:off x="457200" y="914400"/>
            <a:ext cx="8229600" cy="3257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97" name="Shape 97"/>
        <p:cNvGrpSpPr/>
        <p:nvPr/>
      </p:nvGrpSpPr>
      <p:grpSpPr>
        <a:xfrm>
          <a:off x="0" y="0"/>
          <a:ext cx="0" cy="0"/>
          <a:chOff x="0" y="0"/>
          <a:chExt cx="0" cy="0"/>
        </a:xfrm>
      </p:grpSpPr>
      <p:sp>
        <p:nvSpPr>
          <p:cNvPr id="98" name="Google Shape;98;p17"/>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99" name="Google Shape;99;p17"/>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8"/>
          <p:cNvSpPr/>
          <p:nvPr/>
        </p:nvSpPr>
        <p:spPr>
          <a:xfrm>
            <a:off x="1588" y="1588"/>
            <a:ext cx="1500" cy="1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txBox="1"/>
          <p:nvPr>
            <p:ph type="title"/>
          </p:nvPr>
        </p:nvSpPr>
        <p:spPr>
          <a:xfrm>
            <a:off x="309562" y="530352"/>
            <a:ext cx="8524800" cy="3078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Clr>
                <a:schemeClr val="dk1"/>
              </a:buClr>
              <a:buSzPts val="1100"/>
              <a:buFont typeface="Georgia"/>
              <a:buNone/>
              <a:defRPr b="0" i="0" sz="18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Font typeface="Arial"/>
              <a:buNone/>
              <a:defRPr sz="1800"/>
            </a:lvl2pPr>
            <a:lvl3pPr lvl="2" rtl="0" algn="l">
              <a:lnSpc>
                <a:spcPct val="100000"/>
              </a:lnSpc>
              <a:spcBef>
                <a:spcPts val="0"/>
              </a:spcBef>
              <a:spcAft>
                <a:spcPts val="0"/>
              </a:spcAft>
              <a:buSzPts val="1100"/>
              <a:buFont typeface="Arial"/>
              <a:buNone/>
              <a:defRPr sz="1800"/>
            </a:lvl3pPr>
            <a:lvl4pPr lvl="3" rtl="0" algn="l">
              <a:lnSpc>
                <a:spcPct val="100000"/>
              </a:lnSpc>
              <a:spcBef>
                <a:spcPts val="0"/>
              </a:spcBef>
              <a:spcAft>
                <a:spcPts val="0"/>
              </a:spcAft>
              <a:buSzPts val="1100"/>
              <a:buFont typeface="Arial"/>
              <a:buNone/>
              <a:defRPr sz="1800"/>
            </a:lvl4pPr>
            <a:lvl5pPr lvl="4" rtl="0" algn="l">
              <a:lnSpc>
                <a:spcPct val="100000"/>
              </a:lnSpc>
              <a:spcBef>
                <a:spcPts val="0"/>
              </a:spcBef>
              <a:spcAft>
                <a:spcPts val="0"/>
              </a:spcAft>
              <a:buSzPts val="1100"/>
              <a:buFont typeface="Arial"/>
              <a:buNone/>
              <a:defRPr sz="1800"/>
            </a:lvl5pPr>
            <a:lvl6pPr lvl="5" rtl="0" algn="l">
              <a:lnSpc>
                <a:spcPct val="100000"/>
              </a:lnSpc>
              <a:spcBef>
                <a:spcPts val="0"/>
              </a:spcBef>
              <a:spcAft>
                <a:spcPts val="0"/>
              </a:spcAft>
              <a:buSzPts val="1100"/>
              <a:buFont typeface="Arial"/>
              <a:buNone/>
              <a:defRPr sz="1800"/>
            </a:lvl6pPr>
            <a:lvl7pPr lvl="6" rtl="0" algn="l">
              <a:lnSpc>
                <a:spcPct val="100000"/>
              </a:lnSpc>
              <a:spcBef>
                <a:spcPts val="0"/>
              </a:spcBef>
              <a:spcAft>
                <a:spcPts val="0"/>
              </a:spcAft>
              <a:buSzPts val="1100"/>
              <a:buFont typeface="Arial"/>
              <a:buNone/>
              <a:defRPr sz="1800"/>
            </a:lvl7pPr>
            <a:lvl8pPr lvl="7" rtl="0" algn="l">
              <a:lnSpc>
                <a:spcPct val="100000"/>
              </a:lnSpc>
              <a:spcBef>
                <a:spcPts val="0"/>
              </a:spcBef>
              <a:spcAft>
                <a:spcPts val="0"/>
              </a:spcAft>
              <a:buSzPts val="1100"/>
              <a:buFont typeface="Arial"/>
              <a:buNone/>
              <a:defRPr sz="1800"/>
            </a:lvl8pPr>
            <a:lvl9pPr lvl="8" rtl="0" algn="l">
              <a:lnSpc>
                <a:spcPct val="100000"/>
              </a:lnSpc>
              <a:spcBef>
                <a:spcPts val="0"/>
              </a:spcBef>
              <a:spcAft>
                <a:spcPts val="0"/>
              </a:spcAft>
              <a:buSzPts val="1100"/>
              <a:buFont typeface="Arial"/>
              <a:buNone/>
              <a:defRPr sz="1800"/>
            </a:lvl9pPr>
          </a:lstStyle>
          <a:p/>
        </p:txBody>
      </p:sp>
      <p:sp>
        <p:nvSpPr>
          <p:cNvPr id="103" name="Google Shape;103;p18"/>
          <p:cNvSpPr txBox="1"/>
          <p:nvPr>
            <p:ph idx="1" type="body"/>
          </p:nvPr>
        </p:nvSpPr>
        <p:spPr>
          <a:xfrm>
            <a:off x="309562" y="1327147"/>
            <a:ext cx="8524800" cy="1134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5000"/>
              </a:lnSpc>
              <a:spcBef>
                <a:spcPts val="400"/>
              </a:spcBef>
              <a:spcAft>
                <a:spcPts val="0"/>
              </a:spcAft>
              <a:buClr>
                <a:schemeClr val="lt2"/>
              </a:buClr>
              <a:buSzPts val="1100"/>
              <a:buFont typeface="Arial"/>
              <a:buNone/>
              <a:defRPr b="0" i="0" sz="1100" u="none" cap="none" strike="noStrike">
                <a:solidFill>
                  <a:schemeClr val="lt2"/>
                </a:solidFill>
                <a:latin typeface="Georgia"/>
                <a:ea typeface="Georgia"/>
                <a:cs typeface="Georgia"/>
                <a:sym typeface="Georgia"/>
              </a:defRPr>
            </a:lvl1pPr>
            <a:lvl2pPr indent="-279400" lvl="1" marL="914400" marR="0" rtl="0" algn="l">
              <a:lnSpc>
                <a:spcPct val="100000"/>
              </a:lnSpc>
              <a:spcBef>
                <a:spcPts val="200"/>
              </a:spcBef>
              <a:spcAft>
                <a:spcPts val="0"/>
              </a:spcAft>
              <a:buClr>
                <a:schemeClr val="lt2"/>
              </a:buClr>
              <a:buSzPts val="800"/>
              <a:buFont typeface="Noto Sans Symbols"/>
              <a:buChar char="▪"/>
              <a:defRPr b="0" i="0" sz="1000" u="none" cap="none" strike="noStrike">
                <a:solidFill>
                  <a:schemeClr val="lt2"/>
                </a:solidFill>
                <a:latin typeface="Arial"/>
                <a:ea typeface="Arial"/>
                <a:cs typeface="Arial"/>
                <a:sym typeface="Arial"/>
              </a:defRPr>
            </a:lvl2pPr>
            <a:lvl3pPr indent="-273050" lvl="2" marL="1371600" marR="0" rtl="0" algn="l">
              <a:lnSpc>
                <a:spcPct val="100000"/>
              </a:lnSpc>
              <a:spcBef>
                <a:spcPts val="200"/>
              </a:spcBef>
              <a:spcAft>
                <a:spcPts val="0"/>
              </a:spcAft>
              <a:buClr>
                <a:schemeClr val="lt2"/>
              </a:buClr>
              <a:buSzPts val="700"/>
              <a:buFont typeface="Arial"/>
              <a:buChar char="–"/>
              <a:defRPr b="0" i="0" sz="900" u="none" cap="none" strike="noStrike">
                <a:solidFill>
                  <a:schemeClr val="lt2"/>
                </a:solidFill>
                <a:latin typeface="Arial"/>
                <a:ea typeface="Arial"/>
                <a:cs typeface="Arial"/>
                <a:sym typeface="Arial"/>
              </a:defRPr>
            </a:lvl3pPr>
            <a:lvl4pPr indent="-266700" lvl="3" marL="1828800" marR="0" rtl="0" algn="l">
              <a:lnSpc>
                <a:spcPct val="100000"/>
              </a:lnSpc>
              <a:spcBef>
                <a:spcPts val="200"/>
              </a:spcBef>
              <a:spcAft>
                <a:spcPts val="0"/>
              </a:spcAft>
              <a:buClr>
                <a:schemeClr val="lt2"/>
              </a:buClr>
              <a:buSzPts val="600"/>
              <a:buFont typeface="Arial"/>
              <a:buChar char="•"/>
              <a:defRPr b="0" i="0" sz="800" u="none" cap="none" strike="noStrike">
                <a:solidFill>
                  <a:schemeClr val="lt2"/>
                </a:solidFill>
                <a:latin typeface="Arial"/>
                <a:ea typeface="Arial"/>
                <a:cs typeface="Arial"/>
                <a:sym typeface="Arial"/>
              </a:defRPr>
            </a:lvl4pPr>
            <a:lvl5pPr indent="-260350" lvl="4" marL="2286000" marR="0" rtl="0" algn="l">
              <a:lnSpc>
                <a:spcPct val="100000"/>
              </a:lnSpc>
              <a:spcBef>
                <a:spcPts val="100"/>
              </a:spcBef>
              <a:spcAft>
                <a:spcPts val="0"/>
              </a:spcAft>
              <a:buClr>
                <a:schemeClr val="lt2"/>
              </a:buClr>
              <a:buSzPts val="500"/>
              <a:buFont typeface="Arial"/>
              <a:buChar char="–"/>
              <a:defRPr b="0" i="0" sz="700" u="none" cap="none" strike="noStrike">
                <a:solidFill>
                  <a:schemeClr val="lt2"/>
                </a:solidFill>
                <a:latin typeface="Arial"/>
                <a:ea typeface="Arial"/>
                <a:cs typeface="Arial"/>
                <a:sym typeface="Arial"/>
              </a:defRPr>
            </a:lvl5pPr>
            <a:lvl6pPr indent="-323850" lvl="5" marL="27432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599794" y="4341328"/>
            <a:ext cx="2895600" cy="9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8556784" y="4749851"/>
            <a:ext cx="548700" cy="393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1pPr>
            <a:lvl2pPr indent="0" lvl="1"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2pPr>
            <a:lvl3pPr indent="0" lvl="2"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3pPr>
            <a:lvl4pPr indent="0" lvl="3"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4pPr>
            <a:lvl5pPr indent="0" lvl="4"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5pPr>
            <a:lvl6pPr indent="0" lvl="5"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6pPr>
            <a:lvl7pPr indent="0" lvl="6"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7pPr>
            <a:lvl8pPr indent="0" lvl="7"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8pPr>
            <a:lvl9pPr indent="0" lvl="8"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
              <a:t>‹#›</a:t>
            </a:fld>
            <a:endParaRPr sz="8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6" name="Shape 106"/>
        <p:cNvGrpSpPr/>
        <p:nvPr/>
      </p:nvGrpSpPr>
      <p:grpSpPr>
        <a:xfrm>
          <a:off x="0" y="0"/>
          <a:ext cx="0" cy="0"/>
          <a:chOff x="0" y="0"/>
          <a:chExt cx="0" cy="0"/>
        </a:xfrm>
      </p:grpSpPr>
      <p:pic>
        <p:nvPicPr>
          <p:cNvPr id="107" name="Google Shape;107;p19"/>
          <p:cNvPicPr preferRelativeResize="0"/>
          <p:nvPr/>
        </p:nvPicPr>
        <p:blipFill rotWithShape="1">
          <a:blip r:embed="rId2">
            <a:alphaModFix/>
          </a:blip>
          <a:srcRect b="0" l="0" r="0" t="0"/>
          <a:stretch/>
        </p:blipFill>
        <p:spPr>
          <a:xfrm>
            <a:off x="1588" y="1588"/>
            <a:ext cx="1588" cy="1588"/>
          </a:xfrm>
          <a:prstGeom prst="rect">
            <a:avLst/>
          </a:prstGeom>
          <a:noFill/>
          <a:ln>
            <a:noFill/>
          </a:ln>
        </p:spPr>
      </p:pic>
      <p:pic>
        <p:nvPicPr>
          <p:cNvPr id="108" name="Google Shape;108;p19"/>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109" name="Google Shape;109;p19"/>
          <p:cNvSpPr txBox="1"/>
          <p:nvPr>
            <p:ph type="title"/>
          </p:nvPr>
        </p:nvSpPr>
        <p:spPr>
          <a:xfrm>
            <a:off x="457200" y="114300"/>
            <a:ext cx="8229600" cy="514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2000"/>
              <a:buFont typeface="Georgia"/>
              <a:buNone/>
              <a:defRPr b="0" i="0" sz="2000" u="none" cap="none" strike="noStrike">
                <a:latin typeface="Georgia"/>
                <a:ea typeface="Georgia"/>
                <a:cs typeface="Georgia"/>
                <a:sym typeface="Georgia"/>
              </a:defRPr>
            </a:lvl1pPr>
            <a:lvl2pPr lvl="1"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2pPr>
            <a:lvl3pPr lvl="2"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3pPr>
            <a:lvl4pPr lvl="3"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4pPr>
            <a:lvl5pPr lvl="4"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5pPr>
            <a:lvl6pPr lvl="5"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6pPr>
            <a:lvl7pPr lvl="6"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7pPr>
            <a:lvl8pPr lvl="7"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8pPr>
            <a:lvl9pPr lvl="8"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9pPr>
          </a:lstStyle>
          <a:p/>
        </p:txBody>
      </p:sp>
      <p:pic>
        <p:nvPicPr>
          <p:cNvPr id="110" name="Google Shape;110;p19"/>
          <p:cNvPicPr preferRelativeResize="0"/>
          <p:nvPr/>
        </p:nvPicPr>
        <p:blipFill rotWithShape="1">
          <a:blip r:embed="rId4">
            <a:alphaModFix/>
          </a:blip>
          <a:srcRect b="0" l="0" r="0" t="0"/>
          <a:stretch/>
        </p:blipFill>
        <p:spPr>
          <a:xfrm>
            <a:off x="57225" y="4884550"/>
            <a:ext cx="887758" cy="205550"/>
          </a:xfrm>
          <a:prstGeom prst="rect">
            <a:avLst/>
          </a:prstGeom>
          <a:noFill/>
          <a:ln>
            <a:noFill/>
          </a:ln>
        </p:spPr>
      </p:pic>
      <p:cxnSp>
        <p:nvCxnSpPr>
          <p:cNvPr id="111" name="Google Shape;111;p19"/>
          <p:cNvCxnSpPr/>
          <p:nvPr/>
        </p:nvCxnSpPr>
        <p:spPr>
          <a:xfrm>
            <a:off x="0" y="4851171"/>
            <a:ext cx="9144000" cy="0"/>
          </a:xfrm>
          <a:prstGeom prst="straightConnector1">
            <a:avLst/>
          </a:prstGeom>
          <a:solidFill>
            <a:schemeClr val="accent1"/>
          </a:solidFill>
          <a:ln cap="flat" cmpd="sng" w="9525">
            <a:solidFill>
              <a:srgbClr val="BF9000"/>
            </a:solidFill>
            <a:prstDash val="solid"/>
            <a:round/>
            <a:headEnd len="sm" w="sm" type="none"/>
            <a:tailEnd len="sm" w="sm" type="none"/>
          </a:ln>
        </p:spPr>
      </p:cxnSp>
      <p:cxnSp>
        <p:nvCxnSpPr>
          <p:cNvPr id="112" name="Google Shape;112;p19"/>
          <p:cNvCxnSpPr/>
          <p:nvPr/>
        </p:nvCxnSpPr>
        <p:spPr>
          <a:xfrm>
            <a:off x="0" y="552084"/>
            <a:ext cx="9144000" cy="0"/>
          </a:xfrm>
          <a:prstGeom prst="straightConnector1">
            <a:avLst/>
          </a:prstGeom>
          <a:solidFill>
            <a:schemeClr val="accent1"/>
          </a:solidFill>
          <a:ln cap="flat" cmpd="sng" w="9525">
            <a:solidFill>
              <a:srgbClr val="BF9000"/>
            </a:solidFill>
            <a:prstDash val="solid"/>
            <a:round/>
            <a:headEnd len="sm" w="sm" type="none"/>
            <a:tailEnd len="sm" w="sm" type="none"/>
          </a:ln>
        </p:spPr>
      </p:cxnSp>
      <p:sp>
        <p:nvSpPr>
          <p:cNvPr id="113" name="Google Shape;113;p19"/>
          <p:cNvSpPr txBox="1"/>
          <p:nvPr>
            <p:ph idx="12" type="sldNum"/>
          </p:nvPr>
        </p:nvSpPr>
        <p:spPr>
          <a:xfrm>
            <a:off x="8556775" y="4884550"/>
            <a:ext cx="548700" cy="258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9"/>
          <p:cNvSpPr txBox="1"/>
          <p:nvPr>
            <p:ph idx="2" type="sldNum"/>
          </p:nvPr>
        </p:nvSpPr>
        <p:spPr>
          <a:xfrm>
            <a:off x="8480575" y="4862900"/>
            <a:ext cx="548700" cy="2043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19"/>
          <p:cNvSpPr txBox="1"/>
          <p:nvPr/>
        </p:nvSpPr>
        <p:spPr>
          <a:xfrm>
            <a:off x="2561545" y="4944244"/>
            <a:ext cx="4020900" cy="139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25"/>
              <a:buFont typeface="Georgia"/>
              <a:buNone/>
            </a:pPr>
            <a:r>
              <a:rPr b="0" i="0" lang="en" sz="800" u="none" cap="none" strike="noStrike">
                <a:solidFill>
                  <a:srgbClr val="000000"/>
                </a:solidFill>
                <a:latin typeface="Georgia"/>
                <a:ea typeface="Georgia"/>
                <a:cs typeface="Georgia"/>
                <a:sym typeface="Georgia"/>
              </a:rPr>
              <a:t>Confidential information for the sole benefit and use of HTLF</a:t>
            </a:r>
            <a:endParaRPr b="0" i="0" sz="800" u="none" cap="none" strike="noStrike">
              <a:solidFill>
                <a:srgbClr val="000000"/>
              </a:solidFill>
              <a:latin typeface="Georgia"/>
              <a:ea typeface="Georgia"/>
              <a:cs typeface="Georgia"/>
              <a:sym typeface="Georgia"/>
            </a:endParaRPr>
          </a:p>
        </p:txBody>
      </p:sp>
      <p:sp>
        <p:nvSpPr>
          <p:cNvPr id="116" name="Google Shape;116;p19"/>
          <p:cNvSpPr/>
          <p:nvPr/>
        </p:nvSpPr>
        <p:spPr>
          <a:xfrm>
            <a:off x="8713566" y="8090"/>
            <a:ext cx="419100" cy="166800"/>
          </a:xfrm>
          <a:prstGeom prst="rect">
            <a:avLst/>
          </a:prstGeom>
          <a:solidFill>
            <a:srgbClr val="999999"/>
          </a:solidFill>
          <a:ln cap="flat" cmpd="sng" w="9525">
            <a:solidFill>
              <a:schemeClr val="dk1"/>
            </a:solidFill>
            <a:prstDash val="solid"/>
            <a:miter lim="800000"/>
            <a:headEnd len="sm" w="sm" type="none"/>
            <a:tailEnd len="sm" w="sm" type="none"/>
          </a:ln>
        </p:spPr>
        <p:txBody>
          <a:bodyPr anchorCtr="0" anchor="ctr" bIns="21600" lIns="36000" spcFirstLastPara="1" rIns="36000" wrap="square" tIns="21600">
            <a:noAutofit/>
          </a:bodyPr>
          <a:lstStyle/>
          <a:p>
            <a:pPr indent="0" lvl="0" marL="0" marR="0" rtl="0" algn="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Arial"/>
                <a:ea typeface="Arial"/>
                <a:cs typeface="Arial"/>
                <a:sym typeface="Arial"/>
              </a:rPr>
              <a:t>DRAFT</a:t>
            </a:r>
            <a:endParaRPr b="1" i="0" sz="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4 Title Slide name" type="title">
  <p:cSld name="TITLE">
    <p:spTree>
      <p:nvGrpSpPr>
        <p:cNvPr id="117" name="Shape 117"/>
        <p:cNvGrpSpPr/>
        <p:nvPr/>
      </p:nvGrpSpPr>
      <p:grpSpPr>
        <a:xfrm>
          <a:off x="0" y="0"/>
          <a:ext cx="0" cy="0"/>
          <a:chOff x="0" y="0"/>
          <a:chExt cx="0" cy="0"/>
        </a:xfrm>
      </p:grpSpPr>
      <p:sp>
        <p:nvSpPr>
          <p:cNvPr id="118" name="Google Shape;118;p20"/>
          <p:cNvSpPr txBox="1"/>
          <p:nvPr>
            <p:ph type="ctrTitle"/>
          </p:nvPr>
        </p:nvSpPr>
        <p:spPr>
          <a:xfrm>
            <a:off x="533400" y="457200"/>
            <a:ext cx="6477000" cy="688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1"/>
              </a:buClr>
              <a:buSzPts val="4000"/>
              <a:buFont typeface="Calibri"/>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20"/>
          <p:cNvSpPr txBox="1"/>
          <p:nvPr>
            <p:ph idx="1" type="subTitle"/>
          </p:nvPr>
        </p:nvSpPr>
        <p:spPr>
          <a:xfrm>
            <a:off x="609600" y="1485900"/>
            <a:ext cx="6326400" cy="514200"/>
          </a:xfrm>
          <a:prstGeom prst="rect">
            <a:avLst/>
          </a:prstGeom>
          <a:noFill/>
          <a:ln>
            <a:noFill/>
          </a:ln>
        </p:spPr>
        <p:txBody>
          <a:bodyPr anchorCtr="0" anchor="t" bIns="45700" lIns="91425" spcFirstLastPara="1" rIns="91425" wrap="square" tIns="45700">
            <a:noAutofit/>
          </a:bodyPr>
          <a:lstStyle>
            <a:lvl1pPr lvl="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20" name="Google Shape;120;p2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a:solidFill>
                  <a:srgbClr val="888888"/>
                </a:solidFill>
              </a:defRPr>
            </a:lvl1pPr>
            <a:lvl2pPr lvl="1" rtl="0">
              <a:buNone/>
              <a:defRPr>
                <a:solidFill>
                  <a:srgbClr val="888888"/>
                </a:solidFill>
              </a:defRPr>
            </a:lvl2pPr>
            <a:lvl3pPr lvl="2" rtl="0">
              <a:buNone/>
              <a:defRPr>
                <a:solidFill>
                  <a:srgbClr val="888888"/>
                </a:solidFill>
              </a:defRPr>
            </a:lvl3pPr>
            <a:lvl4pPr lvl="3" rtl="0">
              <a:buNone/>
              <a:defRPr>
                <a:solidFill>
                  <a:srgbClr val="888888"/>
                </a:solidFill>
              </a:defRPr>
            </a:lvl4pPr>
            <a:lvl5pPr lvl="4" rtl="0">
              <a:buNone/>
              <a:defRPr>
                <a:solidFill>
                  <a:srgbClr val="888888"/>
                </a:solidFill>
              </a:defRPr>
            </a:lvl5pPr>
            <a:lvl6pPr lvl="5" rtl="0">
              <a:buNone/>
              <a:defRPr>
                <a:solidFill>
                  <a:srgbClr val="888888"/>
                </a:solidFill>
              </a:defRPr>
            </a:lvl6pPr>
            <a:lvl7pPr lvl="6" rtl="0">
              <a:buNone/>
              <a:defRPr>
                <a:solidFill>
                  <a:srgbClr val="888888"/>
                </a:solidFill>
              </a:defRPr>
            </a:lvl7pPr>
            <a:lvl8pPr lvl="7" rtl="0">
              <a:buNone/>
              <a:defRPr>
                <a:solidFill>
                  <a:srgbClr val="888888"/>
                </a:solidFill>
              </a:defRPr>
            </a:lvl8pPr>
            <a:lvl9pPr lvl="8" rtl="0">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4 Title Slide name" type="title">
  <p:cSld name="TITLE">
    <p:spTree>
      <p:nvGrpSpPr>
        <p:cNvPr id="124" name="Shape 124"/>
        <p:cNvGrpSpPr/>
        <p:nvPr/>
      </p:nvGrpSpPr>
      <p:grpSpPr>
        <a:xfrm>
          <a:off x="0" y="0"/>
          <a:ext cx="0" cy="0"/>
          <a:chOff x="0" y="0"/>
          <a:chExt cx="0" cy="0"/>
        </a:xfrm>
      </p:grpSpPr>
      <p:sp>
        <p:nvSpPr>
          <p:cNvPr id="125" name="Google Shape;125;p22"/>
          <p:cNvSpPr txBox="1"/>
          <p:nvPr>
            <p:ph type="ctrTitle"/>
          </p:nvPr>
        </p:nvSpPr>
        <p:spPr>
          <a:xfrm>
            <a:off x="533400" y="457200"/>
            <a:ext cx="6477000" cy="688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1"/>
              </a:buClr>
              <a:buSzPts val="4000"/>
              <a:buFont typeface="Calibri"/>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2"/>
          <p:cNvSpPr txBox="1"/>
          <p:nvPr>
            <p:ph idx="1" type="subTitle"/>
          </p:nvPr>
        </p:nvSpPr>
        <p:spPr>
          <a:xfrm>
            <a:off x="609600" y="1485900"/>
            <a:ext cx="6326400" cy="514200"/>
          </a:xfrm>
          <a:prstGeom prst="rect">
            <a:avLst/>
          </a:prstGeom>
          <a:noFill/>
          <a:ln>
            <a:noFill/>
          </a:ln>
        </p:spPr>
        <p:txBody>
          <a:bodyPr anchorCtr="0" anchor="t" bIns="45700" lIns="91425" spcFirstLastPara="1" rIns="91425" wrap="square" tIns="45700">
            <a:noAutofit/>
          </a:bodyPr>
          <a:lstStyle>
            <a:lvl1pPr lvl="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27" name="Google Shape;12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888888"/>
                </a:solidFill>
              </a:defRPr>
            </a:lvl1pPr>
            <a:lvl2pPr lvl="1" rtl="0">
              <a:buNone/>
              <a:defRPr>
                <a:solidFill>
                  <a:srgbClr val="888888"/>
                </a:solidFill>
              </a:defRPr>
            </a:lvl2pPr>
            <a:lvl3pPr lvl="2" rtl="0">
              <a:buNone/>
              <a:defRPr>
                <a:solidFill>
                  <a:srgbClr val="888888"/>
                </a:solidFill>
              </a:defRPr>
            </a:lvl3pPr>
            <a:lvl4pPr lvl="3" rtl="0">
              <a:buNone/>
              <a:defRPr>
                <a:solidFill>
                  <a:srgbClr val="888888"/>
                </a:solidFill>
              </a:defRPr>
            </a:lvl4pPr>
            <a:lvl5pPr lvl="4" rtl="0">
              <a:buNone/>
              <a:defRPr>
                <a:solidFill>
                  <a:srgbClr val="888888"/>
                </a:solidFill>
              </a:defRPr>
            </a:lvl5pPr>
            <a:lvl6pPr lvl="5" rtl="0">
              <a:buNone/>
              <a:defRPr>
                <a:solidFill>
                  <a:srgbClr val="888888"/>
                </a:solidFill>
              </a:defRPr>
            </a:lvl6pPr>
            <a:lvl7pPr lvl="6" rtl="0">
              <a:buNone/>
              <a:defRPr>
                <a:solidFill>
                  <a:srgbClr val="888888"/>
                </a:solidFill>
              </a:defRPr>
            </a:lvl7pPr>
            <a:lvl8pPr lvl="7" rtl="0">
              <a:buNone/>
              <a:defRPr>
                <a:solidFill>
                  <a:srgbClr val="888888"/>
                </a:solidFill>
              </a:defRPr>
            </a:lvl8pPr>
            <a:lvl9pPr lvl="8" rtl="0">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9.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idx="1" type="body"/>
          </p:nvPr>
        </p:nvSpPr>
        <p:spPr>
          <a:xfrm>
            <a:off x="457200" y="857250"/>
            <a:ext cx="8229600" cy="3737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3"/>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105932"/>
              </a:buClr>
              <a:buSzPts val="3600"/>
              <a:buFont typeface="Calibri"/>
              <a:buNone/>
              <a:defRPr b="0" i="1" sz="3600" u="none" cap="none" strike="noStrike">
                <a:solidFill>
                  <a:srgbClr val="105932"/>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1" name="Shape 121"/>
        <p:cNvGrpSpPr/>
        <p:nvPr/>
      </p:nvGrpSpPr>
      <p:grpSpPr>
        <a:xfrm>
          <a:off x="0" y="0"/>
          <a:ext cx="0" cy="0"/>
          <a:chOff x="0" y="0"/>
          <a:chExt cx="0" cy="0"/>
        </a:xfrm>
      </p:grpSpPr>
      <p:sp>
        <p:nvSpPr>
          <p:cNvPr id="122" name="Google Shape;122;p21"/>
          <p:cNvSpPr txBox="1"/>
          <p:nvPr>
            <p:ph type="title"/>
          </p:nvPr>
        </p:nvSpPr>
        <p:spPr>
          <a:xfrm>
            <a:off x="685800" y="342900"/>
            <a:ext cx="7086600" cy="1257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3" name="Google Shape;123;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Calibri"/>
                <a:ea typeface="Calibri"/>
                <a:cs typeface="Calibri"/>
                <a:sym typeface="Calibri"/>
              </a:defRPr>
            </a:lvl1pPr>
            <a:lvl2pPr lvl="1" rtl="0" algn="r">
              <a:buNone/>
              <a:defRPr sz="1300">
                <a:solidFill>
                  <a:schemeClr val="dk1"/>
                </a:solidFill>
                <a:latin typeface="Calibri"/>
                <a:ea typeface="Calibri"/>
                <a:cs typeface="Calibri"/>
                <a:sym typeface="Calibri"/>
              </a:defRPr>
            </a:lvl2pPr>
            <a:lvl3pPr lvl="2" rtl="0" algn="r">
              <a:buNone/>
              <a:defRPr sz="1300">
                <a:solidFill>
                  <a:schemeClr val="dk1"/>
                </a:solidFill>
                <a:latin typeface="Calibri"/>
                <a:ea typeface="Calibri"/>
                <a:cs typeface="Calibri"/>
                <a:sym typeface="Calibri"/>
              </a:defRPr>
            </a:lvl3pPr>
            <a:lvl4pPr lvl="3" rtl="0" algn="r">
              <a:buNone/>
              <a:defRPr sz="1300">
                <a:solidFill>
                  <a:schemeClr val="dk1"/>
                </a:solidFill>
                <a:latin typeface="Calibri"/>
                <a:ea typeface="Calibri"/>
                <a:cs typeface="Calibri"/>
                <a:sym typeface="Calibri"/>
              </a:defRPr>
            </a:lvl4pPr>
            <a:lvl5pPr lvl="4" rtl="0" algn="r">
              <a:buNone/>
              <a:defRPr sz="1300">
                <a:solidFill>
                  <a:schemeClr val="dk1"/>
                </a:solidFill>
                <a:latin typeface="Calibri"/>
                <a:ea typeface="Calibri"/>
                <a:cs typeface="Calibri"/>
                <a:sym typeface="Calibri"/>
              </a:defRPr>
            </a:lvl5pPr>
            <a:lvl6pPr lvl="5" rtl="0" algn="r">
              <a:buNone/>
              <a:defRPr sz="1300">
                <a:solidFill>
                  <a:schemeClr val="dk1"/>
                </a:solidFill>
                <a:latin typeface="Calibri"/>
                <a:ea typeface="Calibri"/>
                <a:cs typeface="Calibri"/>
                <a:sym typeface="Calibri"/>
              </a:defRPr>
            </a:lvl6pPr>
            <a:lvl7pPr lvl="6" rtl="0" algn="r">
              <a:buNone/>
              <a:defRPr sz="1300">
                <a:solidFill>
                  <a:schemeClr val="dk1"/>
                </a:solidFill>
                <a:latin typeface="Calibri"/>
                <a:ea typeface="Calibri"/>
                <a:cs typeface="Calibri"/>
                <a:sym typeface="Calibri"/>
              </a:defRPr>
            </a:lvl7pPr>
            <a:lvl8pPr lvl="7" rtl="0" algn="r">
              <a:buNone/>
              <a:defRPr sz="1300">
                <a:solidFill>
                  <a:schemeClr val="dk1"/>
                </a:solidFill>
                <a:latin typeface="Calibri"/>
                <a:ea typeface="Calibri"/>
                <a:cs typeface="Calibri"/>
                <a:sym typeface="Calibri"/>
              </a:defRPr>
            </a:lvl8pPr>
            <a:lvl9pPr lvl="8" rtl="0" algn="r">
              <a:buNone/>
              <a:defRPr sz="13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533400" y="457200"/>
            <a:ext cx="76449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sz="3600"/>
              <a:t>WSFS EIP Domain Driven Design (DDD)</a:t>
            </a:r>
            <a:endParaRPr b="1" sz="3600"/>
          </a:p>
          <a:p>
            <a:pPr indent="0" lvl="0" marL="0" rtl="0" algn="l">
              <a:spcBef>
                <a:spcPts val="0"/>
              </a:spcBef>
              <a:spcAft>
                <a:spcPts val="0"/>
              </a:spcAft>
              <a:buNone/>
            </a:pPr>
            <a:r>
              <a:rPr b="1" i="1" lang="en" sz="1800"/>
              <a:t>Discussion Document</a:t>
            </a:r>
            <a:endParaRPr b="1" i="1" sz="1800"/>
          </a:p>
        </p:txBody>
      </p:sp>
      <p:sp>
        <p:nvSpPr>
          <p:cNvPr id="133" name="Google Shape;133;p23"/>
          <p:cNvSpPr txBox="1"/>
          <p:nvPr>
            <p:ph idx="1" type="subTitle"/>
          </p:nvPr>
        </p:nvSpPr>
        <p:spPr>
          <a:xfrm>
            <a:off x="609600" y="1485900"/>
            <a:ext cx="6326400" cy="51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000"/>
              <a:buNone/>
            </a:pPr>
            <a:r>
              <a:rPr lang="en"/>
              <a:t>April 28, 2020</a:t>
            </a:r>
            <a:endParaRPr/>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3"/>
          <p:cNvSpPr txBox="1"/>
          <p:nvPr/>
        </p:nvSpPr>
        <p:spPr>
          <a:xfrm>
            <a:off x="5619750" y="4749850"/>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a:t>
            </a:r>
            <a:r>
              <a:rPr lang="en" sz="600">
                <a:solidFill>
                  <a:srgbClr val="222222"/>
                </a:solidFill>
                <a:highlight>
                  <a:srgbClr val="FFFFFF"/>
                </a:highlight>
              </a:rPr>
              <a:t>recipient</a:t>
            </a:r>
            <a:endParaRPr sz="900"/>
          </a:p>
        </p:txBody>
      </p:sp>
      <p:sp>
        <p:nvSpPr>
          <p:cNvPr id="136" name="Google Shape;136;p23"/>
          <p:cNvSpPr txBox="1"/>
          <p:nvPr/>
        </p:nvSpPr>
        <p:spPr>
          <a:xfrm>
            <a:off x="7565225" y="64300"/>
            <a:ext cx="14787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DRAFT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2"/>
          <p:cNvSpPr txBox="1"/>
          <p:nvPr>
            <p:ph type="title"/>
          </p:nvPr>
        </p:nvSpPr>
        <p:spPr>
          <a:xfrm>
            <a:off x="457200" y="171450"/>
            <a:ext cx="66045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Relating Use Case to Domain Model</a:t>
            </a:r>
            <a:endParaRPr sz="2400">
              <a:latin typeface="Georgia"/>
              <a:ea typeface="Georgia"/>
              <a:cs typeface="Georgia"/>
              <a:sym typeface="Georgia"/>
            </a:endParaRPr>
          </a:p>
        </p:txBody>
      </p:sp>
      <p:sp>
        <p:nvSpPr>
          <p:cNvPr id="570" name="Google Shape;570;p32"/>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571" name="Google Shape;571;p32"/>
          <p:cNvGraphicFramePr/>
          <p:nvPr/>
        </p:nvGraphicFramePr>
        <p:xfrm>
          <a:off x="323250" y="698166"/>
          <a:ext cx="3000000" cy="3000000"/>
        </p:xfrm>
        <a:graphic>
          <a:graphicData uri="http://schemas.openxmlformats.org/drawingml/2006/table">
            <a:tbl>
              <a:tblPr>
                <a:noFill/>
                <a:tableStyleId>{3594CD60-8871-4063-A662-2E0389B467C7}</a:tableStyleId>
              </a:tblPr>
              <a:tblGrid>
                <a:gridCol w="4621775"/>
                <a:gridCol w="2312650"/>
                <a:gridCol w="1886325"/>
              </a:tblGrid>
              <a:tr h="591700">
                <a:tc>
                  <a:txBody>
                    <a:bodyPr/>
                    <a:lstStyle/>
                    <a:p>
                      <a:pPr indent="0" lvl="0" marL="0" rtl="0" algn="ctr">
                        <a:spcBef>
                          <a:spcPts val="0"/>
                        </a:spcBef>
                        <a:spcAft>
                          <a:spcPts val="0"/>
                        </a:spcAft>
                        <a:buNone/>
                      </a:pPr>
                      <a:r>
                        <a:rPr b="1" lang="en" sz="900">
                          <a:solidFill>
                            <a:srgbClr val="FFFFFF"/>
                          </a:solidFill>
                          <a:latin typeface="Georgia"/>
                          <a:ea typeface="Georgia"/>
                          <a:cs typeface="Georgia"/>
                          <a:sym typeface="Georgia"/>
                        </a:rPr>
                        <a:t>Use Case Functionality</a:t>
                      </a:r>
                      <a:endParaRPr b="1" sz="900">
                        <a:solidFill>
                          <a:srgbClr val="FFFFFF"/>
                        </a:solidFill>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4E13"/>
                    </a:solidFill>
                  </a:tcPr>
                </a:tc>
                <a:tc>
                  <a:txBody>
                    <a:bodyPr/>
                    <a:lstStyle/>
                    <a:p>
                      <a:pPr indent="0" lvl="0" marL="0" rtl="0" algn="ctr">
                        <a:spcBef>
                          <a:spcPts val="0"/>
                        </a:spcBef>
                        <a:spcAft>
                          <a:spcPts val="0"/>
                        </a:spcAft>
                        <a:buNone/>
                      </a:pPr>
                      <a:r>
                        <a:rPr b="1" lang="en" sz="900">
                          <a:solidFill>
                            <a:srgbClr val="FFFFFF"/>
                          </a:solidFill>
                          <a:latin typeface="Georgia"/>
                          <a:ea typeface="Georgia"/>
                          <a:cs typeface="Georgia"/>
                          <a:sym typeface="Georgia"/>
                        </a:rPr>
                        <a:t>Domain</a:t>
                      </a:r>
                      <a:endParaRPr b="1" sz="900">
                        <a:solidFill>
                          <a:srgbClr val="FFFFFF"/>
                        </a:solidFill>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4E13"/>
                    </a:solidFill>
                  </a:tcPr>
                </a:tc>
                <a:tc>
                  <a:txBody>
                    <a:bodyPr/>
                    <a:lstStyle/>
                    <a:p>
                      <a:pPr indent="0" lvl="0" marL="0" rtl="0" algn="ctr">
                        <a:spcBef>
                          <a:spcPts val="0"/>
                        </a:spcBef>
                        <a:spcAft>
                          <a:spcPts val="0"/>
                        </a:spcAft>
                        <a:buNone/>
                      </a:pPr>
                      <a:r>
                        <a:rPr b="1" lang="en" sz="900">
                          <a:solidFill>
                            <a:srgbClr val="FFFFFF"/>
                          </a:solidFill>
                          <a:latin typeface="Georgia"/>
                          <a:ea typeface="Georgia"/>
                          <a:cs typeface="Georgia"/>
                          <a:sym typeface="Georgia"/>
                        </a:rPr>
                        <a:t>Resource</a:t>
                      </a:r>
                      <a:r>
                        <a:rPr b="1" lang="en" sz="900">
                          <a:solidFill>
                            <a:srgbClr val="FFFFFF"/>
                          </a:solidFill>
                          <a:latin typeface="Georgia"/>
                          <a:ea typeface="Georgia"/>
                          <a:cs typeface="Georgia"/>
                          <a:sym typeface="Georgia"/>
                        </a:rPr>
                        <a:t> (Business Capability)</a:t>
                      </a:r>
                      <a:endParaRPr b="1" sz="900">
                        <a:solidFill>
                          <a:srgbClr val="FFFFFF"/>
                        </a:solidFill>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4E13"/>
                    </a:solidFill>
                  </a:tcPr>
                </a:tc>
              </a:tr>
              <a:tr h="507650">
                <a:tc>
                  <a:txBody>
                    <a:bodyPr/>
                    <a:lstStyle/>
                    <a:p>
                      <a:pPr indent="0" lvl="0" marL="0" rtl="0" algn="l">
                        <a:spcBef>
                          <a:spcPts val="0"/>
                        </a:spcBef>
                        <a:spcAft>
                          <a:spcPts val="0"/>
                        </a:spcAft>
                        <a:buNone/>
                      </a:pPr>
                      <a:r>
                        <a:rPr lang="en" sz="1000">
                          <a:latin typeface="Georgia"/>
                          <a:ea typeface="Georgia"/>
                          <a:cs typeface="Georgia"/>
                          <a:sym typeface="Georgia"/>
                        </a:rPr>
                        <a:t>Create or update d</a:t>
                      </a:r>
                      <a:r>
                        <a:rPr lang="en" sz="1000">
                          <a:latin typeface="Georgia"/>
                          <a:ea typeface="Georgia"/>
                          <a:cs typeface="Georgia"/>
                          <a:sym typeface="Georgia"/>
                        </a:rPr>
                        <a:t>emographic data, such as address</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Management</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Profile</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7650">
                <a:tc>
                  <a:txBody>
                    <a:bodyPr/>
                    <a:lstStyle/>
                    <a:p>
                      <a:pPr indent="0" lvl="0" marL="0" rtl="0" algn="l">
                        <a:spcBef>
                          <a:spcPts val="0"/>
                        </a:spcBef>
                        <a:spcAft>
                          <a:spcPts val="0"/>
                        </a:spcAft>
                        <a:buNone/>
                      </a:pPr>
                      <a:r>
                        <a:rPr lang="en" sz="1000">
                          <a:latin typeface="Georgia"/>
                          <a:ea typeface="Georgia"/>
                          <a:cs typeface="Georgia"/>
                          <a:sym typeface="Georgia"/>
                        </a:rPr>
                        <a:t>Create or update </a:t>
                      </a:r>
                      <a:r>
                        <a:rPr lang="en" sz="1000">
                          <a:latin typeface="Georgia"/>
                          <a:ea typeface="Georgia"/>
                          <a:cs typeface="Georgia"/>
                          <a:sym typeface="Georgia"/>
                        </a:rPr>
                        <a:t>Customer identification data - like SSN</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Management</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000">
                          <a:latin typeface="Georgia"/>
                          <a:ea typeface="Georgia"/>
                          <a:cs typeface="Georgia"/>
                          <a:sym typeface="Georgia"/>
                        </a:rPr>
                        <a:t>Customer Profile</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7650">
                <a:tc>
                  <a:txBody>
                    <a:bodyPr/>
                    <a:lstStyle/>
                    <a:p>
                      <a:pPr indent="0" lvl="0" marL="0" rtl="0" algn="l">
                        <a:spcBef>
                          <a:spcPts val="0"/>
                        </a:spcBef>
                        <a:spcAft>
                          <a:spcPts val="0"/>
                        </a:spcAft>
                        <a:buNone/>
                      </a:pPr>
                      <a:r>
                        <a:rPr lang="en" sz="1000">
                          <a:latin typeface="Georgia"/>
                          <a:ea typeface="Georgia"/>
                          <a:cs typeface="Georgia"/>
                          <a:sym typeface="Georgia"/>
                        </a:rPr>
                        <a:t>Create or update </a:t>
                      </a:r>
                      <a:r>
                        <a:rPr lang="en" sz="1000">
                          <a:latin typeface="Georgia"/>
                          <a:ea typeface="Georgia"/>
                          <a:cs typeface="Georgia"/>
                          <a:sym typeface="Georgia"/>
                        </a:rPr>
                        <a:t>Customer profile - email, phone, if the customer is individual/business customer</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Management</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000">
                          <a:latin typeface="Georgia"/>
                          <a:ea typeface="Georgia"/>
                          <a:cs typeface="Georgia"/>
                          <a:sym typeface="Georgia"/>
                        </a:rPr>
                        <a:t>Customer Profile</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7650">
                <a:tc>
                  <a:txBody>
                    <a:bodyPr/>
                    <a:lstStyle/>
                    <a:p>
                      <a:pPr indent="0" lvl="0" marL="0" rtl="0" algn="l">
                        <a:spcBef>
                          <a:spcPts val="0"/>
                        </a:spcBef>
                        <a:spcAft>
                          <a:spcPts val="0"/>
                        </a:spcAft>
                        <a:buNone/>
                      </a:pPr>
                      <a:r>
                        <a:rPr lang="en" sz="1000">
                          <a:latin typeface="Georgia"/>
                          <a:ea typeface="Georgia"/>
                          <a:cs typeface="Georgia"/>
                          <a:sym typeface="Georgia"/>
                        </a:rPr>
                        <a:t>Manage </a:t>
                      </a:r>
                      <a:r>
                        <a:rPr lang="en" sz="1000">
                          <a:latin typeface="Georgia"/>
                          <a:ea typeface="Georgia"/>
                          <a:cs typeface="Georgia"/>
                          <a:sym typeface="Georgia"/>
                        </a:rPr>
                        <a:t>Customer to account relationship data - co-borrower, guarantor</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Management</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Relationship Management</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7650">
                <a:tc>
                  <a:txBody>
                    <a:bodyPr/>
                    <a:lstStyle/>
                    <a:p>
                      <a:pPr indent="0" lvl="0" marL="0" rtl="0" algn="l">
                        <a:spcBef>
                          <a:spcPts val="0"/>
                        </a:spcBef>
                        <a:spcAft>
                          <a:spcPts val="0"/>
                        </a:spcAft>
                        <a:buNone/>
                      </a:pPr>
                      <a:r>
                        <a:rPr lang="en" sz="1000">
                          <a:latin typeface="Georgia"/>
                          <a:ea typeface="Georgia"/>
                          <a:cs typeface="Georgia"/>
                          <a:sym typeface="Georgia"/>
                        </a:rPr>
                        <a:t>Manage </a:t>
                      </a:r>
                      <a:r>
                        <a:rPr lang="en" sz="1000">
                          <a:latin typeface="Georgia"/>
                          <a:ea typeface="Georgia"/>
                          <a:cs typeface="Georgia"/>
                          <a:sym typeface="Georgia"/>
                        </a:rPr>
                        <a:t>Entity to entity relationship - if the customer has any relationship to the company</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Management</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Georgia"/>
                          <a:ea typeface="Georgia"/>
                          <a:cs typeface="Georgia"/>
                          <a:sym typeface="Georgia"/>
                        </a:rPr>
                        <a:t>Customer Relationship Management</a:t>
                      </a:r>
                      <a:endParaRPr sz="1000">
                        <a:latin typeface="Georgia"/>
                        <a:ea typeface="Georgia"/>
                        <a:cs typeface="Georgia"/>
                        <a:sym typeface="Georgia"/>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solidFill>
                      <a:srgbClr val="FFFFFF"/>
                    </a:solidFill>
                  </a:tcPr>
                </a:tc>
              </a:tr>
            </a:tbl>
          </a:graphicData>
        </a:graphic>
      </p:graphicFrame>
      <p:sp>
        <p:nvSpPr>
          <p:cNvPr id="572" name="Google Shape;572;p32"/>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3"/>
          <p:cNvSpPr txBox="1"/>
          <p:nvPr>
            <p:ph idx="1" type="body"/>
          </p:nvPr>
        </p:nvSpPr>
        <p:spPr>
          <a:xfrm>
            <a:off x="309562" y="1327147"/>
            <a:ext cx="8524800" cy="1134300"/>
          </a:xfrm>
          <a:prstGeom prst="rect">
            <a:avLst/>
          </a:prstGeom>
        </p:spPr>
        <p:txBody>
          <a:bodyPr anchorCtr="0" anchor="t" bIns="68575" lIns="68575" spcFirstLastPara="1" rIns="68575" wrap="square" tIns="68575">
            <a:noAutofit/>
          </a:bodyPr>
          <a:lstStyle/>
          <a:p>
            <a:pPr indent="0" lvl="0" marL="0" rtl="0" algn="l">
              <a:spcBef>
                <a:spcPts val="400"/>
              </a:spcBef>
              <a:spcAft>
                <a:spcPts val="0"/>
              </a:spcAft>
              <a:buNone/>
            </a:pPr>
            <a:r>
              <a:t/>
            </a:r>
            <a:endParaRPr/>
          </a:p>
        </p:txBody>
      </p:sp>
      <p:sp>
        <p:nvSpPr>
          <p:cNvPr id="578" name="Google Shape;578;p33"/>
          <p:cNvSpPr txBox="1"/>
          <p:nvPr/>
        </p:nvSpPr>
        <p:spPr>
          <a:xfrm>
            <a:off x="457200" y="114300"/>
            <a:ext cx="8229600" cy="51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 sz="2400">
                <a:solidFill>
                  <a:srgbClr val="274E13"/>
                </a:solidFill>
                <a:latin typeface="Calibri"/>
                <a:ea typeface="Calibri"/>
                <a:cs typeface="Calibri"/>
                <a:sym typeface="Calibri"/>
              </a:rPr>
              <a:t>Use Case: Customer Onboarding</a:t>
            </a:r>
            <a:endParaRPr i="1" sz="2400">
              <a:solidFill>
                <a:srgbClr val="274E13"/>
              </a:solidFill>
              <a:latin typeface="Calibri"/>
              <a:ea typeface="Calibri"/>
              <a:cs typeface="Calibri"/>
              <a:sym typeface="Calibri"/>
            </a:endParaRPr>
          </a:p>
        </p:txBody>
      </p:sp>
      <p:graphicFrame>
        <p:nvGraphicFramePr>
          <p:cNvPr id="579" name="Google Shape;579;p33"/>
          <p:cNvGraphicFramePr/>
          <p:nvPr/>
        </p:nvGraphicFramePr>
        <p:xfrm>
          <a:off x="309546" y="704425"/>
          <a:ext cx="3000000" cy="3000000"/>
        </p:xfrm>
        <a:graphic>
          <a:graphicData uri="http://schemas.openxmlformats.org/drawingml/2006/table">
            <a:tbl>
              <a:tblPr>
                <a:noFill/>
                <a:tableStyleId>{707696DD-829A-4F4B-9F6B-EE13B663E510}</a:tableStyleId>
              </a:tblPr>
              <a:tblGrid>
                <a:gridCol w="5867100"/>
                <a:gridCol w="2967350"/>
              </a:tblGrid>
              <a:tr h="195925">
                <a:tc>
                  <a:txBody>
                    <a:bodyPr/>
                    <a:lstStyle/>
                    <a:p>
                      <a:pPr indent="0" lvl="0" marL="0" marR="0" rtl="0" algn="l">
                        <a:lnSpc>
                          <a:spcPct val="100000"/>
                        </a:lnSpc>
                        <a:spcBef>
                          <a:spcPts val="0"/>
                        </a:spcBef>
                        <a:spcAft>
                          <a:spcPts val="0"/>
                        </a:spcAft>
                        <a:buClr>
                          <a:srgbClr val="FFFFFF"/>
                        </a:buClr>
                        <a:buSzPts val="1000"/>
                        <a:buFont typeface="Century Gothic"/>
                        <a:buNone/>
                      </a:pPr>
                      <a:r>
                        <a:rPr b="1" i="1" lang="en" sz="800" u="none" cap="none" strike="noStrike">
                          <a:solidFill>
                            <a:srgbClr val="FFFFFF"/>
                          </a:solidFill>
                          <a:latin typeface="Georgia"/>
                          <a:ea typeface="Georgia"/>
                          <a:cs typeface="Georgia"/>
                          <a:sym typeface="Georgia"/>
                        </a:rPr>
                        <a:t>Architecture Diagram </a:t>
                      </a:r>
                      <a:endParaRPr b="1" i="1" sz="800" u="none" cap="none" strike="noStrike">
                        <a:solidFill>
                          <a:srgbClr val="FFFFFF"/>
                        </a:solidFill>
                        <a:latin typeface="Georgia"/>
                        <a:ea typeface="Georgia"/>
                        <a:cs typeface="Georgia"/>
                        <a:sym typeface="Georgia"/>
                      </a:endParaRPr>
                    </a:p>
                  </a:txBody>
                  <a:tcPr marT="0" marB="0"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274E13"/>
                    </a:solidFill>
                  </a:tcPr>
                </a:tc>
                <a:tc>
                  <a:txBody>
                    <a:bodyPr/>
                    <a:lstStyle/>
                    <a:p>
                      <a:pPr indent="0" lvl="0" marL="0" marR="0" rtl="0" algn="l">
                        <a:lnSpc>
                          <a:spcPct val="100000"/>
                        </a:lnSpc>
                        <a:spcBef>
                          <a:spcPts val="0"/>
                        </a:spcBef>
                        <a:spcAft>
                          <a:spcPts val="0"/>
                        </a:spcAft>
                        <a:buClr>
                          <a:srgbClr val="FFFFFF"/>
                        </a:buClr>
                        <a:buSzPts val="1000"/>
                        <a:buFont typeface="Century Gothic"/>
                        <a:buNone/>
                      </a:pPr>
                      <a:r>
                        <a:rPr b="1" i="1" lang="en" sz="800" u="none" cap="none" strike="noStrike">
                          <a:solidFill>
                            <a:srgbClr val="FFFFFF"/>
                          </a:solidFill>
                          <a:latin typeface="Georgia"/>
                          <a:ea typeface="Georgia"/>
                          <a:cs typeface="Georgia"/>
                          <a:sym typeface="Georgia"/>
                        </a:rPr>
                        <a:t>Use Case Steps</a:t>
                      </a:r>
                      <a:endParaRPr b="1" i="1" sz="800" u="none" cap="none" strike="noStrike">
                        <a:solidFill>
                          <a:srgbClr val="FFFFFF"/>
                        </a:solidFill>
                        <a:latin typeface="Georgia"/>
                        <a:ea typeface="Georgia"/>
                        <a:cs typeface="Georgia"/>
                        <a:sym typeface="Georgia"/>
                      </a:endParaRPr>
                    </a:p>
                  </a:txBody>
                  <a:tcPr marT="0" marB="0"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274E13"/>
                    </a:solidFill>
                  </a:tcPr>
                </a:tc>
              </a:tr>
              <a:tr h="3960300">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406E"/>
                        </a:solidFill>
                        <a:latin typeface="Georgia"/>
                        <a:ea typeface="Georgia"/>
                        <a:cs typeface="Georgia"/>
                        <a:sym typeface="Georgia"/>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Clr>
                          <a:srgbClr val="FFFFFF"/>
                        </a:buClr>
                        <a:buSzPts val="700"/>
                        <a:buFont typeface="Arial"/>
                        <a:buNone/>
                      </a:pPr>
                      <a:r>
                        <a:rPr b="1" i="1" lang="en" sz="700">
                          <a:solidFill>
                            <a:srgbClr val="FFFFFF"/>
                          </a:solidFill>
                        </a:rPr>
                        <a:t>5</a:t>
                      </a:r>
                      <a:endParaRPr b="1" i="1" sz="700">
                        <a:solidFill>
                          <a:srgbClr val="FFFFFF"/>
                        </a:solidFill>
                      </a:endParaRPr>
                    </a:p>
                    <a:p>
                      <a:pPr indent="-114300" lvl="0" marL="171450" marR="0" rtl="0" algn="l">
                        <a:lnSpc>
                          <a:spcPct val="100000"/>
                        </a:lnSpc>
                        <a:spcBef>
                          <a:spcPts val="0"/>
                        </a:spcBef>
                        <a:spcAft>
                          <a:spcPts val="0"/>
                        </a:spcAft>
                        <a:buClr>
                          <a:srgbClr val="000000"/>
                        </a:buClr>
                        <a:buSzPts val="900"/>
                        <a:buFont typeface="Century Gothic"/>
                        <a:buNone/>
                      </a:pPr>
                      <a:r>
                        <a:t/>
                      </a:r>
                      <a:endParaRPr b="1" sz="1000">
                        <a:solidFill>
                          <a:srgbClr val="00406E"/>
                        </a:solidFill>
                        <a:latin typeface="Georgia"/>
                        <a:ea typeface="Georgia"/>
                        <a:cs typeface="Georgia"/>
                        <a:sym typeface="Georgia"/>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580" name="Google Shape;580;p33"/>
          <p:cNvSpPr/>
          <p:nvPr/>
        </p:nvSpPr>
        <p:spPr>
          <a:xfrm>
            <a:off x="429696" y="1388394"/>
            <a:ext cx="4897262" cy="410114"/>
          </a:xfrm>
          <a:custGeom>
            <a:rect b="b" l="l" r="r" t="t"/>
            <a:pathLst>
              <a:path extrusionOk="0" h="726" w="14364">
                <a:moveTo>
                  <a:pt x="14172" y="726"/>
                </a:moveTo>
                <a:cubicBezTo>
                  <a:pt x="14278" y="726"/>
                  <a:pt x="14364" y="640"/>
                  <a:pt x="14364" y="534"/>
                </a:cubicBezTo>
                <a:lnTo>
                  <a:pt x="14364" y="534"/>
                </a:lnTo>
                <a:lnTo>
                  <a:pt x="14364" y="192"/>
                </a:lnTo>
                <a:cubicBezTo>
                  <a:pt x="14364" y="86"/>
                  <a:pt x="14278" y="0"/>
                  <a:pt x="14172" y="0"/>
                </a:cubicBezTo>
                <a:lnTo>
                  <a:pt x="14172" y="0"/>
                </a:lnTo>
                <a:lnTo>
                  <a:pt x="192" y="0"/>
                </a:lnTo>
                <a:cubicBezTo>
                  <a:pt x="86" y="0"/>
                  <a:pt x="0" y="86"/>
                  <a:pt x="0" y="192"/>
                </a:cubicBezTo>
                <a:lnTo>
                  <a:pt x="0" y="192"/>
                </a:lnTo>
                <a:lnTo>
                  <a:pt x="0" y="534"/>
                </a:lnTo>
                <a:cubicBezTo>
                  <a:pt x="0" y="640"/>
                  <a:pt x="86" y="726"/>
                  <a:pt x="192" y="726"/>
                </a:cubicBezTo>
                <a:lnTo>
                  <a:pt x="192" y="726"/>
                </a:lnTo>
                <a:lnTo>
                  <a:pt x="14172" y="726"/>
                </a:lnTo>
                <a:close/>
              </a:path>
            </a:pathLst>
          </a:cu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Georgia"/>
              <a:ea typeface="Georgia"/>
              <a:cs typeface="Georgia"/>
              <a:sym typeface="Georgia"/>
            </a:endParaRPr>
          </a:p>
        </p:txBody>
      </p:sp>
      <p:sp>
        <p:nvSpPr>
          <p:cNvPr id="581" name="Google Shape;581;p33"/>
          <p:cNvSpPr/>
          <p:nvPr/>
        </p:nvSpPr>
        <p:spPr>
          <a:xfrm>
            <a:off x="536738" y="1418962"/>
            <a:ext cx="1034400" cy="256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600"/>
              <a:buFont typeface="Arial"/>
              <a:buNone/>
            </a:pPr>
            <a:r>
              <a:rPr b="1" i="1" lang="en" sz="800">
                <a:solidFill>
                  <a:srgbClr val="FFFFFF"/>
                </a:solidFill>
                <a:latin typeface="Georgia"/>
                <a:ea typeface="Georgia"/>
                <a:cs typeface="Georgia"/>
                <a:sym typeface="Georgia"/>
              </a:rPr>
              <a:t>Onboarding </a:t>
            </a:r>
            <a:r>
              <a:rPr b="1" i="1" lang="en" sz="800" u="none" cap="none" strike="noStrike">
                <a:solidFill>
                  <a:srgbClr val="FFFFFF"/>
                </a:solidFill>
                <a:latin typeface="Georgia"/>
                <a:ea typeface="Georgia"/>
                <a:cs typeface="Georgia"/>
                <a:sym typeface="Georgia"/>
              </a:rPr>
              <a:t>Channel</a:t>
            </a:r>
            <a:endParaRPr b="1" i="1" sz="800">
              <a:solidFill>
                <a:srgbClr val="FFFFFF"/>
              </a:solidFill>
              <a:latin typeface="Georgia"/>
              <a:ea typeface="Georgia"/>
              <a:cs typeface="Georgia"/>
              <a:sym typeface="Georgia"/>
            </a:endParaRPr>
          </a:p>
        </p:txBody>
      </p:sp>
      <p:sp>
        <p:nvSpPr>
          <p:cNvPr id="582" name="Google Shape;582;p33"/>
          <p:cNvSpPr/>
          <p:nvPr/>
        </p:nvSpPr>
        <p:spPr>
          <a:xfrm>
            <a:off x="415552" y="3993450"/>
            <a:ext cx="4897242" cy="774697"/>
          </a:xfrm>
          <a:custGeom>
            <a:rect b="b" l="l" r="r" t="t"/>
            <a:pathLst>
              <a:path extrusionOk="0" h="3429" w="8208">
                <a:moveTo>
                  <a:pt x="8016" y="3429"/>
                </a:moveTo>
                <a:cubicBezTo>
                  <a:pt x="8122" y="3429"/>
                  <a:pt x="8208" y="3343"/>
                  <a:pt x="8208" y="3237"/>
                </a:cubicBezTo>
                <a:lnTo>
                  <a:pt x="8208" y="3237"/>
                </a:lnTo>
                <a:lnTo>
                  <a:pt x="8208" y="192"/>
                </a:lnTo>
                <a:cubicBezTo>
                  <a:pt x="8208" y="86"/>
                  <a:pt x="8122" y="0"/>
                  <a:pt x="8016" y="0"/>
                </a:cubicBezTo>
                <a:lnTo>
                  <a:pt x="8016" y="0"/>
                </a:lnTo>
                <a:lnTo>
                  <a:pt x="192" y="0"/>
                </a:lnTo>
                <a:cubicBezTo>
                  <a:pt x="86" y="0"/>
                  <a:pt x="0" y="86"/>
                  <a:pt x="0" y="192"/>
                </a:cubicBezTo>
                <a:lnTo>
                  <a:pt x="0" y="192"/>
                </a:lnTo>
                <a:lnTo>
                  <a:pt x="0" y="3237"/>
                </a:lnTo>
                <a:cubicBezTo>
                  <a:pt x="0" y="3343"/>
                  <a:pt x="86" y="3429"/>
                  <a:pt x="192" y="3429"/>
                </a:cubicBezTo>
                <a:lnTo>
                  <a:pt x="192" y="3429"/>
                </a:lnTo>
                <a:lnTo>
                  <a:pt x="8016" y="3429"/>
                </a:lnTo>
                <a:close/>
              </a:path>
            </a:pathLst>
          </a:cu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Georgia"/>
              <a:ea typeface="Georgia"/>
              <a:cs typeface="Georgia"/>
              <a:sym typeface="Georgia"/>
            </a:endParaRPr>
          </a:p>
        </p:txBody>
      </p:sp>
      <p:sp>
        <p:nvSpPr>
          <p:cNvPr id="583" name="Google Shape;583;p33"/>
          <p:cNvSpPr/>
          <p:nvPr/>
        </p:nvSpPr>
        <p:spPr>
          <a:xfrm>
            <a:off x="594174" y="3993201"/>
            <a:ext cx="703500" cy="21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1" i="1" lang="en" sz="800" u="none" cap="none" strike="noStrike">
                <a:solidFill>
                  <a:srgbClr val="FFFFFF"/>
                </a:solidFill>
                <a:latin typeface="Georgia"/>
                <a:ea typeface="Georgia"/>
                <a:cs typeface="Georgia"/>
                <a:sym typeface="Georgia"/>
              </a:rPr>
              <a:t>Core</a:t>
            </a:r>
            <a:endParaRPr b="1" i="1" sz="800" u="none" cap="none" strike="noStrike">
              <a:solidFill>
                <a:srgbClr val="FFFFFF"/>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1" i="1" lang="en" sz="800" u="none" cap="none" strike="noStrike">
                <a:solidFill>
                  <a:srgbClr val="FFFFFF"/>
                </a:solidFill>
                <a:latin typeface="Georgia"/>
                <a:ea typeface="Georgia"/>
                <a:cs typeface="Georgia"/>
                <a:sym typeface="Georgia"/>
              </a:rPr>
              <a:t>B</a:t>
            </a:r>
            <a:r>
              <a:rPr b="1" i="1" lang="en" sz="800">
                <a:solidFill>
                  <a:srgbClr val="FFFFFF"/>
                </a:solidFill>
                <a:latin typeface="Georgia"/>
                <a:ea typeface="Georgia"/>
                <a:cs typeface="Georgia"/>
                <a:sym typeface="Georgia"/>
              </a:rPr>
              <a:t>usiness</a:t>
            </a:r>
            <a:endParaRPr b="1" i="1" sz="800">
              <a:solidFill>
                <a:srgbClr val="FFFFFF"/>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1" i="1" lang="en" sz="800">
                <a:solidFill>
                  <a:srgbClr val="FFFFFF"/>
                </a:solidFill>
                <a:latin typeface="Georgia"/>
                <a:ea typeface="Georgia"/>
                <a:cs typeface="Georgia"/>
                <a:sym typeface="Georgia"/>
              </a:rPr>
              <a:t>Services</a:t>
            </a:r>
            <a:endParaRPr b="1" i="1" sz="800">
              <a:solidFill>
                <a:srgbClr val="FFFFFF"/>
              </a:solidFill>
              <a:latin typeface="Georgia"/>
              <a:ea typeface="Georgia"/>
              <a:cs typeface="Georgia"/>
              <a:sym typeface="Georgia"/>
            </a:endParaRPr>
          </a:p>
        </p:txBody>
      </p:sp>
      <p:sp>
        <p:nvSpPr>
          <p:cNvPr id="584" name="Google Shape;584;p33"/>
          <p:cNvSpPr/>
          <p:nvPr/>
        </p:nvSpPr>
        <p:spPr>
          <a:xfrm>
            <a:off x="2057400" y="4052527"/>
            <a:ext cx="1595039" cy="665851"/>
          </a:xfrm>
          <a:custGeom>
            <a:rect b="b" l="l" r="r" t="t"/>
            <a:pathLst>
              <a:path extrusionOk="0" h="3136" w="5334">
                <a:moveTo>
                  <a:pt x="5142" y="3136"/>
                </a:moveTo>
                <a:cubicBezTo>
                  <a:pt x="5248" y="3136"/>
                  <a:pt x="5334" y="3050"/>
                  <a:pt x="5334" y="2944"/>
                </a:cubicBezTo>
                <a:lnTo>
                  <a:pt x="5334" y="192"/>
                </a:lnTo>
                <a:cubicBezTo>
                  <a:pt x="5334" y="86"/>
                  <a:pt x="5248" y="0"/>
                  <a:pt x="5142" y="0"/>
                </a:cubicBezTo>
                <a:lnTo>
                  <a:pt x="5142" y="0"/>
                </a:lnTo>
                <a:lnTo>
                  <a:pt x="192" y="0"/>
                </a:lnTo>
                <a:cubicBezTo>
                  <a:pt x="86" y="0"/>
                  <a:pt x="0" y="86"/>
                  <a:pt x="0" y="192"/>
                </a:cubicBezTo>
                <a:lnTo>
                  <a:pt x="0" y="192"/>
                </a:lnTo>
                <a:lnTo>
                  <a:pt x="0" y="2944"/>
                </a:lnTo>
                <a:cubicBezTo>
                  <a:pt x="0" y="3050"/>
                  <a:pt x="86" y="3136"/>
                  <a:pt x="192" y="3136"/>
                </a:cubicBezTo>
                <a:lnTo>
                  <a:pt x="192" y="3136"/>
                </a:lnTo>
                <a:lnTo>
                  <a:pt x="5142" y="3136"/>
                </a:lnTo>
                <a:close/>
              </a:path>
            </a:pathLst>
          </a:custGeom>
          <a:solidFill>
            <a:srgbClr val="0070C0"/>
          </a:solidFill>
          <a:ln cap="flat" cmpd="sng" w="9525">
            <a:solidFill>
              <a:srgbClr val="6666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highlight>
                <a:srgbClr val="666666"/>
              </a:highlight>
              <a:latin typeface="Georgia"/>
              <a:ea typeface="Georgia"/>
              <a:cs typeface="Georgia"/>
              <a:sym typeface="Georgia"/>
            </a:endParaRPr>
          </a:p>
        </p:txBody>
      </p:sp>
      <p:sp>
        <p:nvSpPr>
          <p:cNvPr id="585" name="Google Shape;585;p33"/>
          <p:cNvSpPr/>
          <p:nvPr/>
        </p:nvSpPr>
        <p:spPr>
          <a:xfrm>
            <a:off x="2256159" y="4029632"/>
            <a:ext cx="66631" cy="22218"/>
          </a:xfrm>
          <a:custGeom>
            <a:rect b="b" l="l" r="r" t="t"/>
            <a:pathLst>
              <a:path extrusionOk="0" h="20" w="20">
                <a:moveTo>
                  <a:pt x="20" y="0"/>
                </a:moveTo>
                <a:lnTo>
                  <a:pt x="10" y="20"/>
                </a:lnTo>
                <a:lnTo>
                  <a:pt x="0" y="0"/>
                </a:lnTo>
                <a:lnTo>
                  <a:pt x="20" y="0"/>
                </a:lnTo>
                <a:close/>
              </a:path>
            </a:pathLst>
          </a:custGeom>
          <a:solidFill>
            <a:srgbClr val="66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86" name="Google Shape;586;p33"/>
          <p:cNvSpPr/>
          <p:nvPr/>
        </p:nvSpPr>
        <p:spPr>
          <a:xfrm>
            <a:off x="2256159" y="4168363"/>
            <a:ext cx="66631" cy="22218"/>
          </a:xfrm>
          <a:custGeom>
            <a:rect b="b" l="l" r="r" t="t"/>
            <a:pathLst>
              <a:path extrusionOk="0" h="20" w="20">
                <a:moveTo>
                  <a:pt x="20" y="0"/>
                </a:moveTo>
                <a:lnTo>
                  <a:pt x="10" y="20"/>
                </a:lnTo>
                <a:lnTo>
                  <a:pt x="0" y="0"/>
                </a:lnTo>
                <a:lnTo>
                  <a:pt x="20" y="0"/>
                </a:lnTo>
                <a:close/>
              </a:path>
            </a:pathLst>
          </a:custGeom>
          <a:solidFill>
            <a:srgbClr val="6666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87" name="Google Shape;587;p33"/>
          <p:cNvSpPr/>
          <p:nvPr/>
        </p:nvSpPr>
        <p:spPr>
          <a:xfrm>
            <a:off x="2306650" y="4273178"/>
            <a:ext cx="1051550" cy="393600"/>
          </a:xfrm>
          <a:prstGeom prst="flowChartMagneticDisk">
            <a:avLst/>
          </a:prstGeom>
          <a:solidFill>
            <a:srgbClr val="FFFFFF"/>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88" name="Google Shape;588;p33"/>
          <p:cNvSpPr/>
          <p:nvPr/>
        </p:nvSpPr>
        <p:spPr>
          <a:xfrm>
            <a:off x="2716724" y="4482300"/>
            <a:ext cx="334200" cy="117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FIS  IBS</a:t>
            </a:r>
            <a:endParaRPr b="0" i="0" sz="600" u="none" cap="none" strike="noStrike">
              <a:solidFill>
                <a:srgbClr val="000000"/>
              </a:solidFill>
              <a:latin typeface="Georgia"/>
              <a:ea typeface="Georgia"/>
              <a:cs typeface="Georgia"/>
              <a:sym typeface="Georgia"/>
            </a:endParaRPr>
          </a:p>
        </p:txBody>
      </p:sp>
      <p:sp>
        <p:nvSpPr>
          <p:cNvPr id="589" name="Google Shape;589;p33"/>
          <p:cNvSpPr/>
          <p:nvPr/>
        </p:nvSpPr>
        <p:spPr>
          <a:xfrm>
            <a:off x="428776" y="971550"/>
            <a:ext cx="4905306" cy="249875"/>
          </a:xfrm>
          <a:custGeom>
            <a:rect b="b" l="l" r="r" t="t"/>
            <a:pathLst>
              <a:path extrusionOk="0" h="726" w="14364">
                <a:moveTo>
                  <a:pt x="14172" y="726"/>
                </a:moveTo>
                <a:cubicBezTo>
                  <a:pt x="14278" y="726"/>
                  <a:pt x="14364" y="640"/>
                  <a:pt x="14364" y="534"/>
                </a:cubicBezTo>
                <a:lnTo>
                  <a:pt x="14364" y="534"/>
                </a:lnTo>
                <a:lnTo>
                  <a:pt x="14364" y="192"/>
                </a:lnTo>
                <a:cubicBezTo>
                  <a:pt x="14364" y="86"/>
                  <a:pt x="14278" y="0"/>
                  <a:pt x="14172" y="0"/>
                </a:cubicBezTo>
                <a:lnTo>
                  <a:pt x="14172" y="0"/>
                </a:lnTo>
                <a:lnTo>
                  <a:pt x="192" y="0"/>
                </a:lnTo>
                <a:cubicBezTo>
                  <a:pt x="86" y="0"/>
                  <a:pt x="0" y="86"/>
                  <a:pt x="0" y="192"/>
                </a:cubicBezTo>
                <a:lnTo>
                  <a:pt x="0" y="192"/>
                </a:lnTo>
                <a:lnTo>
                  <a:pt x="0" y="534"/>
                </a:lnTo>
                <a:cubicBezTo>
                  <a:pt x="0" y="640"/>
                  <a:pt x="86" y="726"/>
                  <a:pt x="192" y="726"/>
                </a:cubicBezTo>
                <a:lnTo>
                  <a:pt x="192" y="726"/>
                </a:lnTo>
                <a:lnTo>
                  <a:pt x="14172" y="726"/>
                </a:lnTo>
                <a:close/>
              </a:path>
            </a:pathLst>
          </a:cu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Georgia"/>
              <a:ea typeface="Georgia"/>
              <a:cs typeface="Georgia"/>
              <a:sym typeface="Georgia"/>
            </a:endParaRPr>
          </a:p>
        </p:txBody>
      </p:sp>
      <p:sp>
        <p:nvSpPr>
          <p:cNvPr id="590" name="Google Shape;590;p33"/>
          <p:cNvSpPr/>
          <p:nvPr/>
        </p:nvSpPr>
        <p:spPr>
          <a:xfrm>
            <a:off x="604080" y="1041110"/>
            <a:ext cx="368400" cy="17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600"/>
              <a:buFont typeface="Arial"/>
              <a:buNone/>
            </a:pPr>
            <a:r>
              <a:rPr b="1" i="1" lang="en" sz="800" u="none" cap="none" strike="noStrike">
                <a:solidFill>
                  <a:srgbClr val="FFFFFF"/>
                </a:solidFill>
                <a:latin typeface="Georgia"/>
                <a:ea typeface="Georgia"/>
                <a:cs typeface="Georgia"/>
                <a:sym typeface="Georgia"/>
              </a:rPr>
              <a:t>Users</a:t>
            </a:r>
            <a:endParaRPr b="0" i="0" sz="800" u="none" cap="none" strike="noStrike">
              <a:solidFill>
                <a:srgbClr val="FFFFFF"/>
              </a:solidFill>
              <a:latin typeface="Georgia"/>
              <a:ea typeface="Georgia"/>
              <a:cs typeface="Georgia"/>
              <a:sym typeface="Georgia"/>
            </a:endParaRPr>
          </a:p>
        </p:txBody>
      </p:sp>
      <p:cxnSp>
        <p:nvCxnSpPr>
          <p:cNvPr id="591" name="Google Shape;591;p33"/>
          <p:cNvCxnSpPr/>
          <p:nvPr/>
        </p:nvCxnSpPr>
        <p:spPr>
          <a:xfrm>
            <a:off x="3042150" y="3734950"/>
            <a:ext cx="1200" cy="264300"/>
          </a:xfrm>
          <a:prstGeom prst="straightConnector1">
            <a:avLst/>
          </a:prstGeom>
          <a:noFill/>
          <a:ln cap="flat" cmpd="sng" w="9525">
            <a:solidFill>
              <a:srgbClr val="000000"/>
            </a:solidFill>
            <a:prstDash val="solid"/>
            <a:round/>
            <a:headEnd len="med" w="med" type="triangle"/>
            <a:tailEnd len="med" w="med" type="triangle"/>
          </a:ln>
        </p:spPr>
      </p:cxnSp>
      <p:sp>
        <p:nvSpPr>
          <p:cNvPr id="592" name="Google Shape;592;p33"/>
          <p:cNvSpPr/>
          <p:nvPr/>
        </p:nvSpPr>
        <p:spPr>
          <a:xfrm>
            <a:off x="3279852" y="1300260"/>
            <a:ext cx="137100" cy="137100"/>
          </a:xfrm>
          <a:prstGeom prst="flowChartConnector">
            <a:avLst/>
          </a:prstGeom>
          <a:solidFill>
            <a:srgbClr val="FFC000"/>
          </a:solidFill>
          <a:ln cap="flat" cmpd="sng" w="25400">
            <a:solidFill>
              <a:srgbClr val="00536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 sz="800" u="none" cap="none" strike="noStrike">
                <a:solidFill>
                  <a:srgbClr val="000000"/>
                </a:solidFill>
                <a:latin typeface="Georgia"/>
                <a:ea typeface="Georgia"/>
                <a:cs typeface="Georgia"/>
                <a:sym typeface="Georgia"/>
              </a:rPr>
              <a:t>2</a:t>
            </a:r>
            <a:endParaRPr b="0" i="0" sz="800" u="none" cap="none" strike="noStrike">
              <a:solidFill>
                <a:srgbClr val="000000"/>
              </a:solidFill>
              <a:latin typeface="Georgia"/>
              <a:ea typeface="Georgia"/>
              <a:cs typeface="Georgia"/>
              <a:sym typeface="Georgia"/>
            </a:endParaRPr>
          </a:p>
        </p:txBody>
      </p:sp>
      <p:grpSp>
        <p:nvGrpSpPr>
          <p:cNvPr id="593" name="Google Shape;593;p33"/>
          <p:cNvGrpSpPr/>
          <p:nvPr/>
        </p:nvGrpSpPr>
        <p:grpSpPr>
          <a:xfrm>
            <a:off x="1143155" y="1008557"/>
            <a:ext cx="1051029" cy="155725"/>
            <a:chOff x="1608209" y="1575553"/>
            <a:chExt cx="703500" cy="220200"/>
          </a:xfrm>
        </p:grpSpPr>
        <p:sp>
          <p:nvSpPr>
            <p:cNvPr id="594" name="Google Shape;594;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95" name="Google Shape;595;p33"/>
            <p:cNvSpPr/>
            <p:nvPr/>
          </p:nvSpPr>
          <p:spPr>
            <a:xfrm>
              <a:off x="1762051" y="1645270"/>
              <a:ext cx="374400" cy="101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Customers</a:t>
              </a:r>
              <a:endParaRPr b="0" i="0" sz="600" u="none" cap="none" strike="noStrike">
                <a:solidFill>
                  <a:srgbClr val="000000"/>
                </a:solidFill>
                <a:latin typeface="Georgia"/>
                <a:ea typeface="Georgia"/>
                <a:cs typeface="Georgia"/>
                <a:sym typeface="Georgia"/>
              </a:endParaRPr>
            </a:p>
          </p:txBody>
        </p:sp>
      </p:grpSp>
      <p:grpSp>
        <p:nvGrpSpPr>
          <p:cNvPr id="596" name="Google Shape;596;p33"/>
          <p:cNvGrpSpPr/>
          <p:nvPr/>
        </p:nvGrpSpPr>
        <p:grpSpPr>
          <a:xfrm>
            <a:off x="2661087" y="1008557"/>
            <a:ext cx="1051029" cy="155725"/>
            <a:chOff x="1608209" y="1575553"/>
            <a:chExt cx="703500" cy="220200"/>
          </a:xfrm>
        </p:grpSpPr>
        <p:sp>
          <p:nvSpPr>
            <p:cNvPr id="597" name="Google Shape;597;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98" name="Google Shape;598;p33"/>
            <p:cNvSpPr/>
            <p:nvPr/>
          </p:nvSpPr>
          <p:spPr>
            <a:xfrm>
              <a:off x="1762051" y="1645270"/>
              <a:ext cx="374400" cy="101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Employees</a:t>
              </a:r>
              <a:endParaRPr b="0" i="0" sz="600" u="none" cap="none" strike="noStrike">
                <a:solidFill>
                  <a:srgbClr val="000000"/>
                </a:solidFill>
                <a:latin typeface="Georgia"/>
                <a:ea typeface="Georgia"/>
                <a:cs typeface="Georgia"/>
                <a:sym typeface="Georgia"/>
              </a:endParaRPr>
            </a:p>
          </p:txBody>
        </p:sp>
      </p:grpSp>
      <p:graphicFrame>
        <p:nvGraphicFramePr>
          <p:cNvPr id="599" name="Google Shape;599;p33"/>
          <p:cNvGraphicFramePr/>
          <p:nvPr/>
        </p:nvGraphicFramePr>
        <p:xfrm>
          <a:off x="6159872" y="915773"/>
          <a:ext cx="3000000" cy="3000000"/>
        </p:xfrm>
        <a:graphic>
          <a:graphicData uri="http://schemas.openxmlformats.org/drawingml/2006/table">
            <a:tbl>
              <a:tblPr bandRow="1" firstRow="1">
                <a:noFill/>
                <a:tableStyleId>{E134F5C0-136B-4024-93E7-525471B5CAB0}</a:tableStyleId>
              </a:tblPr>
              <a:tblGrid>
                <a:gridCol w="2603125"/>
              </a:tblGrid>
              <a:tr h="378075">
                <a:tc>
                  <a:txBody>
                    <a:bodyPr/>
                    <a:lstStyle/>
                    <a:p>
                      <a:pPr indent="-165100" lvl="0" marL="171450" marR="0" rtl="0" algn="l">
                        <a:lnSpc>
                          <a:spcPct val="100000"/>
                        </a:lnSpc>
                        <a:spcBef>
                          <a:spcPts val="0"/>
                        </a:spcBef>
                        <a:spcAft>
                          <a:spcPts val="0"/>
                        </a:spcAft>
                        <a:buClr>
                          <a:srgbClr val="000000"/>
                        </a:buClr>
                        <a:buSzPts val="900"/>
                        <a:buFont typeface="Georgia"/>
                        <a:buChar char="•"/>
                      </a:pPr>
                      <a:r>
                        <a:rPr lang="en" sz="900">
                          <a:latin typeface="Georgia"/>
                          <a:ea typeface="Georgia"/>
                          <a:cs typeface="Georgia"/>
                          <a:sym typeface="Georgia"/>
                        </a:rPr>
                        <a:t>The request to onboard the customer </a:t>
                      </a:r>
                      <a:r>
                        <a:rPr lang="en" sz="900">
                          <a:latin typeface="Georgia"/>
                          <a:ea typeface="Georgia"/>
                          <a:cs typeface="Georgia"/>
                          <a:sym typeface="Georgia"/>
                        </a:rPr>
                        <a:t>initiates in Salesforce</a:t>
                      </a:r>
                      <a:endParaRPr i="0" sz="900" u="none" cap="none" strike="noStrike">
                        <a:solidFill>
                          <a:srgbClr val="000000"/>
                        </a:solidFill>
                        <a:latin typeface="Georgia"/>
                        <a:ea typeface="Georgia"/>
                        <a:cs typeface="Georgia"/>
                        <a:sym typeface="Georgia"/>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62100">
                <a:tc>
                  <a:txBody>
                    <a:bodyPr/>
                    <a:lstStyle/>
                    <a:p>
                      <a:pPr indent="-165100" lvl="0" marL="171450" marR="0" rtl="0" algn="l">
                        <a:lnSpc>
                          <a:spcPct val="100000"/>
                        </a:lnSpc>
                        <a:spcBef>
                          <a:spcPts val="0"/>
                        </a:spcBef>
                        <a:spcAft>
                          <a:spcPts val="0"/>
                        </a:spcAft>
                        <a:buClr>
                          <a:srgbClr val="000000"/>
                        </a:buClr>
                        <a:buSzPts val="900"/>
                        <a:buFont typeface="Georgia"/>
                        <a:buChar char="•"/>
                      </a:pPr>
                      <a:r>
                        <a:rPr lang="en" sz="900">
                          <a:latin typeface="Georgia"/>
                          <a:ea typeface="Georgia"/>
                          <a:cs typeface="Georgia"/>
                          <a:sym typeface="Georgia"/>
                        </a:rPr>
                        <a:t>Salesforce will trigger  Experience API when the customer is ready to synchronize to Core</a:t>
                      </a:r>
                      <a:endParaRPr sz="900">
                        <a:latin typeface="Georgia"/>
                        <a:ea typeface="Georgia"/>
                        <a:cs typeface="Georgia"/>
                        <a:sym typeface="Georgia"/>
                      </a:endParaRPr>
                    </a:p>
                    <a:p>
                      <a:pPr indent="0" lvl="0" marL="457200" marR="0" rtl="0" algn="l">
                        <a:lnSpc>
                          <a:spcPct val="100000"/>
                        </a:lnSpc>
                        <a:spcBef>
                          <a:spcPts val="0"/>
                        </a:spcBef>
                        <a:spcAft>
                          <a:spcPts val="0"/>
                        </a:spcAft>
                        <a:buNone/>
                      </a:pPr>
                      <a:r>
                        <a:t/>
                      </a:r>
                      <a:endParaRPr sz="900">
                        <a:latin typeface="Georgia"/>
                        <a:ea typeface="Georgia"/>
                        <a:cs typeface="Georgia"/>
                        <a:sym typeface="Georgia"/>
                      </a:endParaRPr>
                    </a:p>
                    <a:p>
                      <a:pPr indent="-165100" lvl="0" marL="171450" marR="0" rtl="0" algn="l">
                        <a:lnSpc>
                          <a:spcPct val="100000"/>
                        </a:lnSpc>
                        <a:spcBef>
                          <a:spcPts val="0"/>
                        </a:spcBef>
                        <a:spcAft>
                          <a:spcPts val="0"/>
                        </a:spcAft>
                        <a:buClr>
                          <a:srgbClr val="000000"/>
                        </a:buClr>
                        <a:buSzPts val="900"/>
                        <a:buFont typeface="Georgia"/>
                        <a:buChar char="•"/>
                      </a:pPr>
                      <a:r>
                        <a:rPr lang="en" sz="900">
                          <a:latin typeface="Georgia"/>
                          <a:ea typeface="Georgia"/>
                          <a:cs typeface="Georgia"/>
                          <a:sym typeface="Georgia"/>
                        </a:rPr>
                        <a:t>Experience API validates the request and then send the request to Process API</a:t>
                      </a:r>
                      <a:endParaRPr sz="900">
                        <a:latin typeface="Georgia"/>
                        <a:ea typeface="Georgia"/>
                        <a:cs typeface="Georgia"/>
                        <a:sym typeface="Georgia"/>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1500">
                <a:tc>
                  <a:txBody>
                    <a:bodyPr/>
                    <a:lstStyle/>
                    <a:p>
                      <a:pPr indent="-165100" lvl="0" marL="171450" marR="0" rtl="0" algn="l">
                        <a:lnSpc>
                          <a:spcPct val="100000"/>
                        </a:lnSpc>
                        <a:spcBef>
                          <a:spcPts val="0"/>
                        </a:spcBef>
                        <a:spcAft>
                          <a:spcPts val="0"/>
                        </a:spcAft>
                        <a:buClr>
                          <a:srgbClr val="000000"/>
                        </a:buClr>
                        <a:buSzPts val="900"/>
                        <a:buFont typeface="Georgia"/>
                        <a:buChar char="•"/>
                      </a:pPr>
                      <a:r>
                        <a:rPr lang="en" sz="900">
                          <a:latin typeface="Georgia"/>
                          <a:ea typeface="Georgia"/>
                          <a:cs typeface="Georgia"/>
                          <a:sym typeface="Georgia"/>
                        </a:rPr>
                        <a:t>Process API will perform data transformations &amp; </a:t>
                      </a:r>
                      <a:r>
                        <a:rPr lang="en" sz="900">
                          <a:solidFill>
                            <a:schemeClr val="dk1"/>
                          </a:solidFill>
                          <a:latin typeface="Georgia"/>
                          <a:ea typeface="Georgia"/>
                          <a:cs typeface="Georgia"/>
                          <a:sym typeface="Georgia"/>
                        </a:rPr>
                        <a:t>apply the business logic </a:t>
                      </a:r>
                      <a:r>
                        <a:rPr lang="en" sz="900">
                          <a:latin typeface="Georgia"/>
                          <a:ea typeface="Georgia"/>
                          <a:cs typeface="Georgia"/>
                          <a:sym typeface="Georgia"/>
                        </a:rPr>
                        <a:t>if any and then calls System API; these process APIs will be exposed as Resources within Customer Management Domain</a:t>
                      </a:r>
                      <a:endParaRPr sz="900">
                        <a:latin typeface="Georgia"/>
                        <a:ea typeface="Georgia"/>
                        <a:cs typeface="Georgia"/>
                        <a:sym typeface="Georgia"/>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06525">
                <a:tc>
                  <a:txBody>
                    <a:bodyPr/>
                    <a:lstStyle/>
                    <a:p>
                      <a:pPr indent="-165100" lvl="0" marL="171450" marR="0" rtl="0" algn="l">
                        <a:lnSpc>
                          <a:spcPct val="100000"/>
                        </a:lnSpc>
                        <a:spcBef>
                          <a:spcPts val="0"/>
                        </a:spcBef>
                        <a:spcAft>
                          <a:spcPts val="0"/>
                        </a:spcAft>
                        <a:buClr>
                          <a:srgbClr val="000000"/>
                        </a:buClr>
                        <a:buSzPts val="900"/>
                        <a:buFont typeface="Georgia"/>
                        <a:buChar char="•"/>
                      </a:pPr>
                      <a:r>
                        <a:rPr lang="en" sz="900">
                          <a:latin typeface="Georgia"/>
                          <a:ea typeface="Georgia"/>
                          <a:cs typeface="Georgia"/>
                          <a:sym typeface="Georgia"/>
                        </a:rPr>
                        <a:t>System API </a:t>
                      </a:r>
                      <a:r>
                        <a:rPr lang="en" sz="900">
                          <a:latin typeface="Georgia"/>
                          <a:ea typeface="Georgia"/>
                          <a:cs typeface="Georgia"/>
                          <a:sym typeface="Georgia"/>
                        </a:rPr>
                        <a:t>builds a connector to ‘Connectware’ and sends the customer record to the Core system</a:t>
                      </a:r>
                      <a:endParaRPr sz="900">
                        <a:latin typeface="Georgia"/>
                        <a:ea typeface="Georgia"/>
                        <a:cs typeface="Georgia"/>
                        <a:sym typeface="Georgia"/>
                      </a:endParaRPr>
                    </a:p>
                    <a:p>
                      <a:pPr indent="0" lvl="0" marL="457200" marR="0" rtl="0" algn="l">
                        <a:lnSpc>
                          <a:spcPct val="100000"/>
                        </a:lnSpc>
                        <a:spcBef>
                          <a:spcPts val="0"/>
                        </a:spcBef>
                        <a:spcAft>
                          <a:spcPts val="0"/>
                        </a:spcAft>
                        <a:buNone/>
                      </a:pPr>
                      <a:r>
                        <a:t/>
                      </a:r>
                      <a:endParaRPr sz="900">
                        <a:latin typeface="Georgia"/>
                        <a:ea typeface="Georgia"/>
                        <a:cs typeface="Georgia"/>
                        <a:sym typeface="Georgia"/>
                      </a:endParaRPr>
                    </a:p>
                    <a:p>
                      <a:pPr indent="-165100" lvl="0" marL="171450" marR="0" rtl="0" algn="l">
                        <a:lnSpc>
                          <a:spcPct val="100000"/>
                        </a:lnSpc>
                        <a:spcBef>
                          <a:spcPts val="0"/>
                        </a:spcBef>
                        <a:spcAft>
                          <a:spcPts val="0"/>
                        </a:spcAft>
                        <a:buClr>
                          <a:srgbClr val="000000"/>
                        </a:buClr>
                        <a:buSzPts val="900"/>
                        <a:buFont typeface="Georgia"/>
                        <a:buChar char="•"/>
                      </a:pPr>
                      <a:r>
                        <a:rPr lang="en" sz="900">
                          <a:solidFill>
                            <a:schemeClr val="dk1"/>
                          </a:solidFill>
                          <a:latin typeface="Georgia"/>
                          <a:ea typeface="Georgia"/>
                          <a:cs typeface="Georgia"/>
                          <a:sym typeface="Georgia"/>
                        </a:rPr>
                        <a:t>System API returns the core system response to Process API upon successful insertion of record</a:t>
                      </a:r>
                      <a:endParaRPr sz="900">
                        <a:latin typeface="Georgia"/>
                        <a:ea typeface="Georgia"/>
                        <a:cs typeface="Georgia"/>
                        <a:sym typeface="Georgia"/>
                      </a:endParaRPr>
                    </a:p>
                    <a:p>
                      <a:pPr indent="0" lvl="0" marL="0" marR="0" rtl="0" algn="l">
                        <a:lnSpc>
                          <a:spcPct val="100000"/>
                        </a:lnSpc>
                        <a:spcBef>
                          <a:spcPts val="0"/>
                        </a:spcBef>
                        <a:spcAft>
                          <a:spcPts val="0"/>
                        </a:spcAft>
                        <a:buNone/>
                      </a:pPr>
                      <a:r>
                        <a:t/>
                      </a:r>
                      <a:endParaRPr sz="900">
                        <a:latin typeface="Georgia"/>
                        <a:ea typeface="Georgia"/>
                        <a:cs typeface="Georgia"/>
                        <a:sym typeface="Georgia"/>
                      </a:endParaRPr>
                    </a:p>
                    <a:p>
                      <a:pPr indent="-165100" lvl="0" marL="171450" marR="0" rtl="0" algn="l">
                        <a:lnSpc>
                          <a:spcPct val="100000"/>
                        </a:lnSpc>
                        <a:spcBef>
                          <a:spcPts val="0"/>
                        </a:spcBef>
                        <a:spcAft>
                          <a:spcPts val="0"/>
                        </a:spcAft>
                        <a:buSzPts val="900"/>
                        <a:buFont typeface="Georgia"/>
                        <a:buChar char="•"/>
                      </a:pPr>
                      <a:r>
                        <a:rPr lang="en" sz="900">
                          <a:solidFill>
                            <a:schemeClr val="dk1"/>
                          </a:solidFill>
                          <a:latin typeface="Georgia"/>
                          <a:ea typeface="Georgia"/>
                          <a:cs typeface="Georgia"/>
                          <a:sym typeface="Georgia"/>
                        </a:rPr>
                        <a:t>Process API returns the response to Experience API</a:t>
                      </a:r>
                      <a:endParaRPr sz="900">
                        <a:solidFill>
                          <a:schemeClr val="dk1"/>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900">
                        <a:latin typeface="Georgia"/>
                        <a:ea typeface="Georgia"/>
                        <a:cs typeface="Georgia"/>
                        <a:sym typeface="Georgia"/>
                      </a:endParaRPr>
                    </a:p>
                    <a:p>
                      <a:pPr indent="-165100" lvl="0" marL="171450" marR="0" rtl="0" algn="l">
                        <a:lnSpc>
                          <a:spcPct val="100000"/>
                        </a:lnSpc>
                        <a:spcBef>
                          <a:spcPts val="0"/>
                        </a:spcBef>
                        <a:spcAft>
                          <a:spcPts val="0"/>
                        </a:spcAft>
                        <a:buSzPts val="900"/>
                        <a:buFont typeface="Georgia"/>
                        <a:buChar char="•"/>
                      </a:pPr>
                      <a:r>
                        <a:rPr lang="en" sz="900">
                          <a:latin typeface="Georgia"/>
                          <a:ea typeface="Georgia"/>
                          <a:cs typeface="Georgia"/>
                          <a:sym typeface="Georgia"/>
                        </a:rPr>
                        <a:t>Experience API will return the response back to Salesforce</a:t>
                      </a:r>
                      <a:endParaRPr sz="900">
                        <a:latin typeface="Georgia"/>
                        <a:ea typeface="Georgia"/>
                        <a:cs typeface="Georgia"/>
                        <a:sym typeface="Georgia"/>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0350">
                <a:tc>
                  <a:txBody>
                    <a:bodyPr/>
                    <a:lstStyle/>
                    <a:p>
                      <a:pPr indent="0" lvl="0" marL="0" rtl="0" algn="l">
                        <a:spcBef>
                          <a:spcPts val="0"/>
                        </a:spcBef>
                        <a:spcAft>
                          <a:spcPts val="0"/>
                        </a:spcAft>
                        <a:buNone/>
                      </a:pPr>
                      <a:r>
                        <a:t/>
                      </a:r>
                      <a:endParaRPr sz="900">
                        <a:latin typeface="Georgia"/>
                        <a:ea typeface="Georgia"/>
                        <a:cs typeface="Georgia"/>
                        <a:sym typeface="Georgia"/>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7550">
                <a:tc>
                  <a:txBody>
                    <a:bodyPr/>
                    <a:lstStyle/>
                    <a:p>
                      <a:pPr indent="0" lvl="0" marL="0" rtl="0" algn="l">
                        <a:spcBef>
                          <a:spcPts val="0"/>
                        </a:spcBef>
                        <a:spcAft>
                          <a:spcPts val="0"/>
                        </a:spcAft>
                        <a:buNone/>
                      </a:pPr>
                      <a:r>
                        <a:t/>
                      </a:r>
                      <a:endParaRPr sz="900">
                        <a:solidFill>
                          <a:srgbClr val="000000"/>
                        </a:solidFill>
                        <a:latin typeface="Georgia"/>
                        <a:ea typeface="Georgia"/>
                        <a:cs typeface="Georgia"/>
                        <a:sym typeface="Georgia"/>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600" name="Google Shape;600;p33"/>
          <p:cNvCxnSpPr>
            <a:stCxn id="601" idx="6"/>
            <a:endCxn id="592" idx="2"/>
          </p:cNvCxnSpPr>
          <p:nvPr/>
        </p:nvCxnSpPr>
        <p:spPr>
          <a:xfrm>
            <a:off x="2121783" y="1038587"/>
            <a:ext cx="1158000" cy="330300"/>
          </a:xfrm>
          <a:prstGeom prst="straightConnector1">
            <a:avLst/>
          </a:prstGeom>
          <a:noFill/>
          <a:ln cap="flat" cmpd="sng" w="19050">
            <a:solidFill>
              <a:srgbClr val="FFC000"/>
            </a:solidFill>
            <a:prstDash val="dash"/>
            <a:round/>
            <a:headEnd len="sm" w="sm" type="none"/>
            <a:tailEnd len="sm" w="sm" type="none"/>
          </a:ln>
        </p:spPr>
      </p:cxnSp>
      <p:cxnSp>
        <p:nvCxnSpPr>
          <p:cNvPr id="602" name="Google Shape;602;p33"/>
          <p:cNvCxnSpPr>
            <a:stCxn id="592" idx="2"/>
            <a:endCxn id="603" idx="0"/>
          </p:cNvCxnSpPr>
          <p:nvPr/>
        </p:nvCxnSpPr>
        <p:spPr>
          <a:xfrm>
            <a:off x="3279852" y="1368810"/>
            <a:ext cx="1940100" cy="934200"/>
          </a:xfrm>
          <a:prstGeom prst="straightConnector1">
            <a:avLst/>
          </a:prstGeom>
          <a:noFill/>
          <a:ln cap="flat" cmpd="sng" w="19050">
            <a:solidFill>
              <a:srgbClr val="FFC000"/>
            </a:solidFill>
            <a:prstDash val="dash"/>
            <a:round/>
            <a:headEnd len="sm" w="sm" type="none"/>
            <a:tailEnd len="sm" w="sm" type="none"/>
          </a:ln>
        </p:spPr>
      </p:cxnSp>
      <p:cxnSp>
        <p:nvCxnSpPr>
          <p:cNvPr id="604" name="Google Shape;604;p33"/>
          <p:cNvCxnSpPr>
            <a:stCxn id="603" idx="4"/>
            <a:endCxn id="605" idx="0"/>
          </p:cNvCxnSpPr>
          <p:nvPr/>
        </p:nvCxnSpPr>
        <p:spPr>
          <a:xfrm>
            <a:off x="5219934" y="2485955"/>
            <a:ext cx="3300" cy="298200"/>
          </a:xfrm>
          <a:prstGeom prst="straightConnector1">
            <a:avLst/>
          </a:prstGeom>
          <a:noFill/>
          <a:ln cap="flat" cmpd="sng" w="19050">
            <a:solidFill>
              <a:srgbClr val="FFC000"/>
            </a:solidFill>
            <a:prstDash val="dash"/>
            <a:round/>
            <a:headEnd len="sm" w="sm" type="none"/>
            <a:tailEnd len="sm" w="sm" type="none"/>
          </a:ln>
        </p:spPr>
      </p:cxnSp>
      <p:sp>
        <p:nvSpPr>
          <p:cNvPr id="606" name="Google Shape;606;p33"/>
          <p:cNvSpPr/>
          <p:nvPr/>
        </p:nvSpPr>
        <p:spPr>
          <a:xfrm>
            <a:off x="983850" y="2006650"/>
            <a:ext cx="4116600" cy="1728300"/>
          </a:xfrm>
          <a:prstGeom prst="roundRect">
            <a:avLst>
              <a:gd fmla="val 16667" name="adj"/>
            </a:avLst>
          </a:prstGeom>
          <a:solidFill>
            <a:srgbClr val="EEEEEE"/>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txBox="1"/>
          <p:nvPr/>
        </p:nvSpPr>
        <p:spPr>
          <a:xfrm>
            <a:off x="1269850" y="2020241"/>
            <a:ext cx="3517500" cy="230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 sz="1000">
                <a:solidFill>
                  <a:srgbClr val="000000"/>
                </a:solidFill>
                <a:latin typeface="Georgia"/>
                <a:ea typeface="Georgia"/>
                <a:cs typeface="Georgia"/>
                <a:sym typeface="Georgia"/>
              </a:rPr>
              <a:t>Enterprise </a:t>
            </a:r>
            <a:r>
              <a:rPr b="1" i="1" lang="en" sz="1000">
                <a:latin typeface="Georgia"/>
                <a:ea typeface="Georgia"/>
                <a:cs typeface="Georgia"/>
                <a:sym typeface="Georgia"/>
              </a:rPr>
              <a:t>Integration Platform </a:t>
            </a:r>
            <a:r>
              <a:rPr b="1" i="1" lang="en" sz="1000">
                <a:solidFill>
                  <a:srgbClr val="000000"/>
                </a:solidFill>
                <a:latin typeface="Georgia"/>
                <a:ea typeface="Georgia"/>
                <a:cs typeface="Georgia"/>
                <a:sym typeface="Georgia"/>
              </a:rPr>
              <a:t>(</a:t>
            </a:r>
            <a:r>
              <a:rPr b="1" i="1" lang="en" sz="1000">
                <a:latin typeface="Georgia"/>
                <a:ea typeface="Georgia"/>
                <a:cs typeface="Georgia"/>
                <a:sym typeface="Georgia"/>
              </a:rPr>
              <a:t>EIP</a:t>
            </a:r>
            <a:r>
              <a:rPr b="1" i="1" lang="en" sz="1000">
                <a:solidFill>
                  <a:srgbClr val="000000"/>
                </a:solidFill>
                <a:latin typeface="Georgia"/>
                <a:ea typeface="Georgia"/>
                <a:cs typeface="Georgia"/>
                <a:sym typeface="Georgia"/>
              </a:rPr>
              <a:t>)</a:t>
            </a:r>
            <a:endParaRPr b="1" i="1" sz="1000">
              <a:solidFill>
                <a:srgbClr val="000000"/>
              </a:solidFill>
              <a:latin typeface="Georgia"/>
              <a:ea typeface="Georgia"/>
              <a:cs typeface="Georgia"/>
              <a:sym typeface="Georgia"/>
            </a:endParaRPr>
          </a:p>
        </p:txBody>
      </p:sp>
      <p:cxnSp>
        <p:nvCxnSpPr>
          <p:cNvPr id="608" name="Google Shape;608;p33"/>
          <p:cNvCxnSpPr>
            <a:stCxn id="605" idx="4"/>
            <a:endCxn id="609" idx="0"/>
          </p:cNvCxnSpPr>
          <p:nvPr/>
        </p:nvCxnSpPr>
        <p:spPr>
          <a:xfrm>
            <a:off x="5223283" y="2967013"/>
            <a:ext cx="4200" cy="301800"/>
          </a:xfrm>
          <a:prstGeom prst="straightConnector1">
            <a:avLst/>
          </a:prstGeom>
          <a:noFill/>
          <a:ln cap="flat" cmpd="sng" w="19050">
            <a:solidFill>
              <a:srgbClr val="FFC000"/>
            </a:solidFill>
            <a:prstDash val="dash"/>
            <a:round/>
            <a:headEnd len="sm" w="sm" type="none"/>
            <a:tailEnd len="sm" w="sm" type="none"/>
          </a:ln>
        </p:spPr>
      </p:cxnSp>
      <p:sp>
        <p:nvSpPr>
          <p:cNvPr id="610" name="Google Shape;610;p33"/>
          <p:cNvSpPr/>
          <p:nvPr/>
        </p:nvSpPr>
        <p:spPr>
          <a:xfrm>
            <a:off x="3234572" y="1268835"/>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u="none" cap="none" strike="noStrike">
                <a:solidFill>
                  <a:srgbClr val="FFFFFF"/>
                </a:solidFill>
                <a:latin typeface="Arial"/>
                <a:ea typeface="Arial"/>
                <a:cs typeface="Arial"/>
                <a:sym typeface="Arial"/>
              </a:rPr>
              <a:t>2</a:t>
            </a:r>
            <a:endParaRPr b="1" i="1" sz="700" u="none" cap="none" strike="noStrike">
              <a:solidFill>
                <a:srgbClr val="FFFFFF"/>
              </a:solidFill>
              <a:latin typeface="Arial"/>
              <a:ea typeface="Arial"/>
              <a:cs typeface="Arial"/>
              <a:sym typeface="Arial"/>
            </a:endParaRPr>
          </a:p>
        </p:txBody>
      </p:sp>
      <p:sp>
        <p:nvSpPr>
          <p:cNvPr id="601" name="Google Shape;601;p33"/>
          <p:cNvSpPr/>
          <p:nvPr/>
        </p:nvSpPr>
        <p:spPr>
          <a:xfrm>
            <a:off x="1938783" y="947087"/>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1</a:t>
            </a:r>
            <a:endParaRPr b="1" i="1" sz="700" u="none" cap="none" strike="noStrike">
              <a:solidFill>
                <a:srgbClr val="FFFFFF"/>
              </a:solidFill>
              <a:latin typeface="Arial"/>
              <a:ea typeface="Arial"/>
              <a:cs typeface="Arial"/>
              <a:sym typeface="Arial"/>
            </a:endParaRPr>
          </a:p>
        </p:txBody>
      </p:sp>
      <p:sp>
        <p:nvSpPr>
          <p:cNvPr id="603" name="Google Shape;603;p33"/>
          <p:cNvSpPr/>
          <p:nvPr/>
        </p:nvSpPr>
        <p:spPr>
          <a:xfrm>
            <a:off x="5128434" y="2302955"/>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3</a:t>
            </a:r>
            <a:endParaRPr b="1" i="1" sz="700" u="none" cap="none" strike="noStrike">
              <a:solidFill>
                <a:srgbClr val="FFFFFF"/>
              </a:solidFill>
              <a:latin typeface="Arial"/>
              <a:ea typeface="Arial"/>
              <a:cs typeface="Arial"/>
              <a:sym typeface="Arial"/>
            </a:endParaRPr>
          </a:p>
        </p:txBody>
      </p:sp>
      <p:sp>
        <p:nvSpPr>
          <p:cNvPr id="605" name="Google Shape;605;p33"/>
          <p:cNvSpPr/>
          <p:nvPr/>
        </p:nvSpPr>
        <p:spPr>
          <a:xfrm>
            <a:off x="5131783" y="2784013"/>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4 </a:t>
            </a:r>
            <a:endParaRPr b="1" i="1" sz="700" u="none" cap="none" strike="noStrike">
              <a:solidFill>
                <a:srgbClr val="FFFFFF"/>
              </a:solidFill>
              <a:latin typeface="Arial"/>
              <a:ea typeface="Arial"/>
              <a:cs typeface="Arial"/>
              <a:sym typeface="Arial"/>
            </a:endParaRPr>
          </a:p>
        </p:txBody>
      </p:sp>
      <p:sp>
        <p:nvSpPr>
          <p:cNvPr id="609" name="Google Shape;609;p33"/>
          <p:cNvSpPr/>
          <p:nvPr/>
        </p:nvSpPr>
        <p:spPr>
          <a:xfrm>
            <a:off x="5135978" y="3268696"/>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5</a:t>
            </a:r>
            <a:endParaRPr b="1" i="1" sz="700" u="none" cap="none" strike="noStrike">
              <a:solidFill>
                <a:srgbClr val="FFFFFF"/>
              </a:solidFill>
              <a:latin typeface="Arial"/>
              <a:ea typeface="Arial"/>
              <a:cs typeface="Arial"/>
              <a:sym typeface="Arial"/>
            </a:endParaRPr>
          </a:p>
        </p:txBody>
      </p:sp>
      <p:sp>
        <p:nvSpPr>
          <p:cNvPr id="611" name="Google Shape;611;p33"/>
          <p:cNvSpPr/>
          <p:nvPr/>
        </p:nvSpPr>
        <p:spPr>
          <a:xfrm>
            <a:off x="6184380" y="940545"/>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1</a:t>
            </a:r>
            <a:endParaRPr b="1" i="1" sz="700" u="none" cap="none" strike="noStrike">
              <a:solidFill>
                <a:srgbClr val="FFFFFF"/>
              </a:solidFill>
              <a:latin typeface="Arial"/>
              <a:ea typeface="Arial"/>
              <a:cs typeface="Arial"/>
              <a:sym typeface="Arial"/>
            </a:endParaRPr>
          </a:p>
        </p:txBody>
      </p:sp>
      <p:sp>
        <p:nvSpPr>
          <p:cNvPr id="612" name="Google Shape;612;p33"/>
          <p:cNvSpPr/>
          <p:nvPr/>
        </p:nvSpPr>
        <p:spPr>
          <a:xfrm>
            <a:off x="6184380" y="1300463"/>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2</a:t>
            </a:r>
            <a:endParaRPr b="1" i="1" sz="700" u="none" cap="none" strike="noStrike">
              <a:solidFill>
                <a:srgbClr val="FFFFFF"/>
              </a:solidFill>
              <a:latin typeface="Arial"/>
              <a:ea typeface="Arial"/>
              <a:cs typeface="Arial"/>
              <a:sym typeface="Arial"/>
            </a:endParaRPr>
          </a:p>
        </p:txBody>
      </p:sp>
      <p:sp>
        <p:nvSpPr>
          <p:cNvPr id="613" name="Google Shape;613;p33"/>
          <p:cNvSpPr/>
          <p:nvPr/>
        </p:nvSpPr>
        <p:spPr>
          <a:xfrm>
            <a:off x="6184379" y="1692246"/>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3</a:t>
            </a:r>
            <a:endParaRPr b="1" i="1" sz="700" u="none" cap="none" strike="noStrike">
              <a:solidFill>
                <a:srgbClr val="FFFFFF"/>
              </a:solidFill>
              <a:latin typeface="Arial"/>
              <a:ea typeface="Arial"/>
              <a:cs typeface="Arial"/>
              <a:sym typeface="Arial"/>
            </a:endParaRPr>
          </a:p>
        </p:txBody>
      </p:sp>
      <p:sp>
        <p:nvSpPr>
          <p:cNvPr id="614" name="Google Shape;614;p33"/>
          <p:cNvSpPr/>
          <p:nvPr/>
        </p:nvSpPr>
        <p:spPr>
          <a:xfrm>
            <a:off x="6184380" y="2039165"/>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4</a:t>
            </a:r>
            <a:endParaRPr b="1" i="1" sz="700">
              <a:solidFill>
                <a:srgbClr val="FFFFFF"/>
              </a:solidFill>
            </a:endParaRPr>
          </a:p>
        </p:txBody>
      </p:sp>
      <p:sp>
        <p:nvSpPr>
          <p:cNvPr id="615" name="Google Shape;615;p33"/>
          <p:cNvSpPr/>
          <p:nvPr/>
        </p:nvSpPr>
        <p:spPr>
          <a:xfrm>
            <a:off x="6184381" y="2861132"/>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5</a:t>
            </a:r>
            <a:endParaRPr b="1" i="1" sz="700">
              <a:solidFill>
                <a:srgbClr val="FFFFFF"/>
              </a:solidFill>
            </a:endParaRPr>
          </a:p>
        </p:txBody>
      </p:sp>
      <p:sp>
        <p:nvSpPr>
          <p:cNvPr id="616" name="Google Shape;616;p33"/>
          <p:cNvSpPr/>
          <p:nvPr/>
        </p:nvSpPr>
        <p:spPr>
          <a:xfrm>
            <a:off x="755540" y="2895109"/>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7</a:t>
            </a:r>
            <a:endParaRPr b="1" i="1" sz="700" u="none" cap="none" strike="noStrike">
              <a:solidFill>
                <a:srgbClr val="FFFFFF"/>
              </a:solidFill>
              <a:latin typeface="Arial"/>
              <a:ea typeface="Arial"/>
              <a:cs typeface="Arial"/>
              <a:sym typeface="Arial"/>
            </a:endParaRPr>
          </a:p>
        </p:txBody>
      </p:sp>
      <p:sp>
        <p:nvSpPr>
          <p:cNvPr id="617" name="Google Shape;617;p33"/>
          <p:cNvSpPr/>
          <p:nvPr/>
        </p:nvSpPr>
        <p:spPr>
          <a:xfrm>
            <a:off x="6184380" y="3300551"/>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6</a:t>
            </a:r>
            <a:endParaRPr b="1" i="1" sz="700">
              <a:solidFill>
                <a:srgbClr val="FFFFFF"/>
              </a:solidFill>
            </a:endParaRPr>
          </a:p>
        </p:txBody>
      </p:sp>
      <p:cxnSp>
        <p:nvCxnSpPr>
          <p:cNvPr id="618" name="Google Shape;618;p33"/>
          <p:cNvCxnSpPr>
            <a:stCxn id="609" idx="4"/>
            <a:endCxn id="619" idx="4"/>
          </p:cNvCxnSpPr>
          <p:nvPr/>
        </p:nvCxnSpPr>
        <p:spPr>
          <a:xfrm flipH="1">
            <a:off x="1913978" y="3451696"/>
            <a:ext cx="3313500" cy="927600"/>
          </a:xfrm>
          <a:prstGeom prst="straightConnector1">
            <a:avLst/>
          </a:prstGeom>
          <a:noFill/>
          <a:ln cap="flat" cmpd="sng" w="19050">
            <a:solidFill>
              <a:srgbClr val="674EA7"/>
            </a:solidFill>
            <a:prstDash val="dash"/>
            <a:round/>
            <a:headEnd len="sm" w="sm" type="none"/>
            <a:tailEnd len="sm" w="sm" type="none"/>
          </a:ln>
        </p:spPr>
      </p:cxnSp>
      <p:sp>
        <p:nvSpPr>
          <p:cNvPr id="619" name="Google Shape;619;p33"/>
          <p:cNvSpPr/>
          <p:nvPr/>
        </p:nvSpPr>
        <p:spPr>
          <a:xfrm>
            <a:off x="1822340" y="4196409"/>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6</a:t>
            </a:r>
            <a:endParaRPr b="1" i="1" sz="700" u="none" cap="none" strike="noStrike">
              <a:solidFill>
                <a:srgbClr val="FFFFFF"/>
              </a:solidFill>
              <a:latin typeface="Arial"/>
              <a:ea typeface="Arial"/>
              <a:cs typeface="Arial"/>
              <a:sym typeface="Arial"/>
            </a:endParaRPr>
          </a:p>
        </p:txBody>
      </p:sp>
      <p:sp>
        <p:nvSpPr>
          <p:cNvPr id="620" name="Google Shape;620;p33"/>
          <p:cNvSpPr/>
          <p:nvPr/>
        </p:nvSpPr>
        <p:spPr>
          <a:xfrm>
            <a:off x="6184380" y="3865619"/>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7</a:t>
            </a:r>
            <a:endParaRPr b="1" i="1" sz="700">
              <a:solidFill>
                <a:srgbClr val="FFFFFF"/>
              </a:solidFill>
            </a:endParaRPr>
          </a:p>
        </p:txBody>
      </p:sp>
      <p:sp>
        <p:nvSpPr>
          <p:cNvPr id="621" name="Google Shape;621;p33"/>
          <p:cNvSpPr/>
          <p:nvPr/>
        </p:nvSpPr>
        <p:spPr>
          <a:xfrm>
            <a:off x="6184381" y="4308611"/>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8</a:t>
            </a:r>
            <a:endParaRPr b="1" i="1" sz="700">
              <a:solidFill>
                <a:srgbClr val="FFFFFF"/>
              </a:solidFill>
            </a:endParaRPr>
          </a:p>
        </p:txBody>
      </p:sp>
      <p:sp>
        <p:nvSpPr>
          <p:cNvPr id="622" name="Google Shape;622;p33"/>
          <p:cNvSpPr/>
          <p:nvPr/>
        </p:nvSpPr>
        <p:spPr>
          <a:xfrm>
            <a:off x="1246674" y="2329794"/>
            <a:ext cx="3517498" cy="256816"/>
          </a:xfrm>
          <a:custGeom>
            <a:rect b="b" l="l" r="r" t="t"/>
            <a:pathLst>
              <a:path extrusionOk="0" h="1388" w="4266">
                <a:moveTo>
                  <a:pt x="4074" y="1388"/>
                </a:moveTo>
                <a:cubicBezTo>
                  <a:pt x="4180" y="1388"/>
                  <a:pt x="4266" y="1302"/>
                  <a:pt x="4266" y="1196"/>
                </a:cubicBezTo>
                <a:lnTo>
                  <a:pt x="4266" y="1196"/>
                </a:lnTo>
                <a:lnTo>
                  <a:pt x="4266" y="192"/>
                </a:lnTo>
                <a:cubicBezTo>
                  <a:pt x="4266" y="86"/>
                  <a:pt x="4180" y="0"/>
                  <a:pt x="4074" y="0"/>
                </a:cubicBezTo>
                <a:lnTo>
                  <a:pt x="192" y="0"/>
                </a:lnTo>
                <a:cubicBezTo>
                  <a:pt x="86" y="0"/>
                  <a:pt x="0" y="86"/>
                  <a:pt x="0" y="192"/>
                </a:cubicBezTo>
                <a:lnTo>
                  <a:pt x="0" y="1196"/>
                </a:lnTo>
                <a:cubicBezTo>
                  <a:pt x="0" y="1302"/>
                  <a:pt x="86" y="1388"/>
                  <a:pt x="192" y="1388"/>
                </a:cubicBezTo>
                <a:lnTo>
                  <a:pt x="4074" y="1388"/>
                </a:lnTo>
                <a:close/>
              </a:path>
            </a:pathLst>
          </a:custGeom>
          <a:solidFill>
            <a:srgbClr val="00717D"/>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rPr i="1" lang="en" sz="600">
                <a:solidFill>
                  <a:srgbClr val="FFFFFF"/>
                </a:solidFill>
                <a:latin typeface="Georgia"/>
                <a:ea typeface="Georgia"/>
                <a:cs typeface="Georgia"/>
                <a:sym typeface="Georgia"/>
              </a:rPr>
              <a:t>Experience API</a:t>
            </a:r>
            <a:endParaRPr b="0" i="1" sz="600" u="none" cap="none" strike="noStrike">
              <a:solidFill>
                <a:srgbClr val="FFFFFF"/>
              </a:solidFill>
              <a:latin typeface="Georgia"/>
              <a:ea typeface="Georgia"/>
              <a:cs typeface="Georgia"/>
              <a:sym typeface="Georgia"/>
            </a:endParaRPr>
          </a:p>
        </p:txBody>
      </p:sp>
      <p:grpSp>
        <p:nvGrpSpPr>
          <p:cNvPr id="623" name="Google Shape;623;p33"/>
          <p:cNvGrpSpPr/>
          <p:nvPr/>
        </p:nvGrpSpPr>
        <p:grpSpPr>
          <a:xfrm>
            <a:off x="2607172" y="1479765"/>
            <a:ext cx="1140655" cy="220200"/>
            <a:chOff x="1608209" y="1575553"/>
            <a:chExt cx="730019" cy="220200"/>
          </a:xfrm>
        </p:grpSpPr>
        <p:sp>
          <p:nvSpPr>
            <p:cNvPr id="624" name="Google Shape;624;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625" name="Google Shape;625;p33"/>
            <p:cNvSpPr/>
            <p:nvPr/>
          </p:nvSpPr>
          <p:spPr>
            <a:xfrm>
              <a:off x="1810828" y="1645282"/>
              <a:ext cx="527400" cy="10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Salesforce</a:t>
              </a:r>
              <a:endParaRPr b="0" i="0" sz="600" u="none" cap="none" strike="noStrike">
                <a:latin typeface="Georgia"/>
                <a:ea typeface="Georgia"/>
                <a:cs typeface="Georgia"/>
                <a:sym typeface="Georgia"/>
              </a:endParaRPr>
            </a:p>
          </p:txBody>
        </p:sp>
      </p:grpSp>
      <p:grpSp>
        <p:nvGrpSpPr>
          <p:cNvPr id="626" name="Google Shape;626;p33"/>
          <p:cNvGrpSpPr/>
          <p:nvPr/>
        </p:nvGrpSpPr>
        <p:grpSpPr>
          <a:xfrm>
            <a:off x="4032687" y="1008557"/>
            <a:ext cx="1051029" cy="155725"/>
            <a:chOff x="1608209" y="1575553"/>
            <a:chExt cx="703500" cy="220200"/>
          </a:xfrm>
        </p:grpSpPr>
        <p:sp>
          <p:nvSpPr>
            <p:cNvPr id="627" name="Google Shape;627;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628" name="Google Shape;628;p33"/>
            <p:cNvSpPr/>
            <p:nvPr/>
          </p:nvSpPr>
          <p:spPr>
            <a:xfrm>
              <a:off x="1762050" y="1645255"/>
              <a:ext cx="434700" cy="10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Partners &amp; Public</a:t>
              </a:r>
              <a:endParaRPr b="0" i="0" sz="600" u="none" cap="none" strike="noStrike">
                <a:solidFill>
                  <a:srgbClr val="000000"/>
                </a:solidFill>
                <a:latin typeface="Georgia"/>
                <a:ea typeface="Georgia"/>
                <a:cs typeface="Georgia"/>
                <a:sym typeface="Georgia"/>
              </a:endParaRPr>
            </a:p>
          </p:txBody>
        </p:sp>
      </p:grpSp>
      <p:sp>
        <p:nvSpPr>
          <p:cNvPr id="629" name="Google Shape;629;p33"/>
          <p:cNvSpPr/>
          <p:nvPr/>
        </p:nvSpPr>
        <p:spPr>
          <a:xfrm>
            <a:off x="1246674" y="3309678"/>
            <a:ext cx="3517498" cy="256815"/>
          </a:xfrm>
          <a:custGeom>
            <a:rect b="b" l="l" r="r" t="t"/>
            <a:pathLst>
              <a:path extrusionOk="0" h="1388" w="4266">
                <a:moveTo>
                  <a:pt x="4074" y="1388"/>
                </a:moveTo>
                <a:cubicBezTo>
                  <a:pt x="4180" y="1388"/>
                  <a:pt x="4266" y="1302"/>
                  <a:pt x="4266" y="1196"/>
                </a:cubicBezTo>
                <a:lnTo>
                  <a:pt x="4266" y="1196"/>
                </a:lnTo>
                <a:lnTo>
                  <a:pt x="4266" y="192"/>
                </a:lnTo>
                <a:cubicBezTo>
                  <a:pt x="4266" y="86"/>
                  <a:pt x="4180" y="0"/>
                  <a:pt x="4074" y="0"/>
                </a:cubicBezTo>
                <a:lnTo>
                  <a:pt x="192" y="0"/>
                </a:lnTo>
                <a:cubicBezTo>
                  <a:pt x="86" y="0"/>
                  <a:pt x="0" y="86"/>
                  <a:pt x="0" y="192"/>
                </a:cubicBezTo>
                <a:lnTo>
                  <a:pt x="0" y="1196"/>
                </a:lnTo>
                <a:cubicBezTo>
                  <a:pt x="0" y="1302"/>
                  <a:pt x="86" y="1388"/>
                  <a:pt x="192" y="1388"/>
                </a:cubicBezTo>
                <a:lnTo>
                  <a:pt x="4074" y="1388"/>
                </a:lnTo>
                <a:close/>
              </a:path>
            </a:pathLst>
          </a:custGeom>
          <a:solidFill>
            <a:srgbClr val="484B4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rPr b="1" i="1" lang="en" sz="600">
                <a:solidFill>
                  <a:srgbClr val="FFFFFF"/>
                </a:solidFill>
                <a:latin typeface="Georgia"/>
                <a:ea typeface="Georgia"/>
                <a:cs typeface="Georgia"/>
                <a:sym typeface="Georgia"/>
              </a:rPr>
              <a:t>System API</a:t>
            </a:r>
            <a:endParaRPr b="1" i="1" sz="600" u="none" cap="none" strike="noStrike">
              <a:solidFill>
                <a:srgbClr val="FFFFFF"/>
              </a:solidFill>
              <a:latin typeface="Georgia"/>
              <a:ea typeface="Georgia"/>
              <a:cs typeface="Georgia"/>
              <a:sym typeface="Georgia"/>
            </a:endParaRPr>
          </a:p>
        </p:txBody>
      </p:sp>
      <p:sp>
        <p:nvSpPr>
          <p:cNvPr id="630" name="Google Shape;630;p33"/>
          <p:cNvSpPr/>
          <p:nvPr/>
        </p:nvSpPr>
        <p:spPr>
          <a:xfrm>
            <a:off x="1246674" y="2786994"/>
            <a:ext cx="3517498" cy="256815"/>
          </a:xfrm>
          <a:custGeom>
            <a:rect b="b" l="l" r="r" t="t"/>
            <a:pathLst>
              <a:path extrusionOk="0" h="1388" w="4266">
                <a:moveTo>
                  <a:pt x="4074" y="1388"/>
                </a:moveTo>
                <a:cubicBezTo>
                  <a:pt x="4180" y="1388"/>
                  <a:pt x="4266" y="1302"/>
                  <a:pt x="4266" y="1196"/>
                </a:cubicBezTo>
                <a:lnTo>
                  <a:pt x="4266" y="1196"/>
                </a:lnTo>
                <a:lnTo>
                  <a:pt x="4266" y="192"/>
                </a:lnTo>
                <a:cubicBezTo>
                  <a:pt x="4266" y="86"/>
                  <a:pt x="4180" y="0"/>
                  <a:pt x="4074" y="0"/>
                </a:cubicBezTo>
                <a:lnTo>
                  <a:pt x="192" y="0"/>
                </a:lnTo>
                <a:cubicBezTo>
                  <a:pt x="86" y="0"/>
                  <a:pt x="0" y="86"/>
                  <a:pt x="0" y="192"/>
                </a:cubicBezTo>
                <a:lnTo>
                  <a:pt x="0" y="1196"/>
                </a:lnTo>
                <a:cubicBezTo>
                  <a:pt x="0" y="1302"/>
                  <a:pt x="86" y="1388"/>
                  <a:pt x="192" y="1388"/>
                </a:cubicBezTo>
                <a:lnTo>
                  <a:pt x="4074" y="1388"/>
                </a:lnTo>
                <a:close/>
              </a:path>
            </a:pathLst>
          </a:custGeom>
          <a:solidFill>
            <a:srgbClr val="6AA84F"/>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rPr b="1" i="1" lang="en" sz="600">
                <a:solidFill>
                  <a:srgbClr val="FFFFFF"/>
                </a:solidFill>
                <a:latin typeface="Georgia"/>
                <a:ea typeface="Georgia"/>
                <a:cs typeface="Georgia"/>
                <a:sym typeface="Georgia"/>
              </a:rPr>
              <a:t>Process API</a:t>
            </a:r>
            <a:endParaRPr b="1" i="1" sz="600" u="none" cap="none" strike="noStrike">
              <a:solidFill>
                <a:srgbClr val="FFFFFF"/>
              </a:solidFill>
              <a:latin typeface="Georgia"/>
              <a:ea typeface="Georgia"/>
              <a:cs typeface="Georgia"/>
              <a:sym typeface="Georgia"/>
            </a:endParaRPr>
          </a:p>
        </p:txBody>
      </p:sp>
      <p:cxnSp>
        <p:nvCxnSpPr>
          <p:cNvPr id="631" name="Google Shape;631;p33"/>
          <p:cNvCxnSpPr>
            <a:stCxn id="616" idx="4"/>
            <a:endCxn id="619" idx="1"/>
          </p:cNvCxnSpPr>
          <p:nvPr/>
        </p:nvCxnSpPr>
        <p:spPr>
          <a:xfrm>
            <a:off x="847040" y="3078109"/>
            <a:ext cx="1002000" cy="1145100"/>
          </a:xfrm>
          <a:prstGeom prst="straightConnector1">
            <a:avLst/>
          </a:prstGeom>
          <a:noFill/>
          <a:ln cap="flat" cmpd="sng" w="19050">
            <a:solidFill>
              <a:srgbClr val="674EA7"/>
            </a:solidFill>
            <a:prstDash val="dash"/>
            <a:round/>
            <a:headEnd len="sm" w="sm" type="none"/>
            <a:tailEnd len="sm" w="sm" type="none"/>
          </a:ln>
        </p:spPr>
      </p:cxnSp>
      <p:sp>
        <p:nvSpPr>
          <p:cNvPr id="632" name="Google Shape;632;p33"/>
          <p:cNvSpPr/>
          <p:nvPr/>
        </p:nvSpPr>
        <p:spPr>
          <a:xfrm>
            <a:off x="711571" y="2358271"/>
            <a:ext cx="183000" cy="183000"/>
          </a:xfrm>
          <a:prstGeom prst="ellipse">
            <a:avLst/>
          </a:prstGeom>
          <a:solidFill>
            <a:srgbClr val="274E13"/>
          </a:solidFill>
          <a:ln>
            <a:noFill/>
          </a:ln>
        </p:spPr>
        <p:txBody>
          <a:bodyPr anchorCtr="0" anchor="ctr" bIns="45700" lIns="9125" spcFirstLastPara="1" rIns="9125" wrap="square" tIns="45700">
            <a:noAutofit/>
          </a:bodyPr>
          <a:lstStyle/>
          <a:p>
            <a:pPr indent="0" lvl="0" marL="0" marR="0" rtl="0" algn="ctr">
              <a:lnSpc>
                <a:spcPct val="100000"/>
              </a:lnSpc>
              <a:spcBef>
                <a:spcPts val="0"/>
              </a:spcBef>
              <a:spcAft>
                <a:spcPts val="0"/>
              </a:spcAft>
              <a:buClr>
                <a:srgbClr val="FFFFFF"/>
              </a:buClr>
              <a:buSzPts val="700"/>
              <a:buFont typeface="Arial"/>
              <a:buNone/>
            </a:pPr>
            <a:r>
              <a:rPr b="1" i="1" lang="en" sz="700">
                <a:solidFill>
                  <a:srgbClr val="FFFFFF"/>
                </a:solidFill>
              </a:rPr>
              <a:t>8</a:t>
            </a:r>
            <a:endParaRPr b="1" i="1" sz="700" u="none" cap="none" strike="noStrike">
              <a:solidFill>
                <a:srgbClr val="FFFFFF"/>
              </a:solidFill>
              <a:latin typeface="Arial"/>
              <a:ea typeface="Arial"/>
              <a:cs typeface="Arial"/>
              <a:sym typeface="Arial"/>
            </a:endParaRPr>
          </a:p>
        </p:txBody>
      </p:sp>
      <p:cxnSp>
        <p:nvCxnSpPr>
          <p:cNvPr id="633" name="Google Shape;633;p33"/>
          <p:cNvCxnSpPr>
            <a:stCxn id="632" idx="4"/>
          </p:cNvCxnSpPr>
          <p:nvPr/>
        </p:nvCxnSpPr>
        <p:spPr>
          <a:xfrm>
            <a:off x="803071" y="2541271"/>
            <a:ext cx="4800" cy="346500"/>
          </a:xfrm>
          <a:prstGeom prst="straightConnector1">
            <a:avLst/>
          </a:prstGeom>
          <a:noFill/>
          <a:ln cap="flat" cmpd="sng" w="19050">
            <a:solidFill>
              <a:srgbClr val="FFC000"/>
            </a:solidFill>
            <a:prstDash val="dash"/>
            <a:round/>
            <a:headEnd len="sm" w="sm" type="none"/>
            <a:tailEnd len="sm" w="sm" type="none"/>
          </a:ln>
        </p:spPr>
      </p:cxnSp>
      <p:cxnSp>
        <p:nvCxnSpPr>
          <p:cNvPr id="634" name="Google Shape;634;p33"/>
          <p:cNvCxnSpPr>
            <a:stCxn id="624" idx="1"/>
          </p:cNvCxnSpPr>
          <p:nvPr/>
        </p:nvCxnSpPr>
        <p:spPr>
          <a:xfrm flipH="1">
            <a:off x="807772" y="1589865"/>
            <a:ext cx="1799400" cy="732300"/>
          </a:xfrm>
          <a:prstGeom prst="straightConnector1">
            <a:avLst/>
          </a:prstGeom>
          <a:noFill/>
          <a:ln cap="flat" cmpd="sng" w="19050">
            <a:solidFill>
              <a:srgbClr val="FFC000"/>
            </a:solidFill>
            <a:prstDash val="dash"/>
            <a:round/>
            <a:headEnd len="sm" w="sm" type="none"/>
            <a:tailEnd len="sm" w="sm" type="none"/>
          </a:ln>
        </p:spPr>
      </p:cxnSp>
      <p:cxnSp>
        <p:nvCxnSpPr>
          <p:cNvPr id="635" name="Google Shape;635;p33"/>
          <p:cNvCxnSpPr>
            <a:endCxn id="607" idx="0"/>
          </p:cNvCxnSpPr>
          <p:nvPr/>
        </p:nvCxnSpPr>
        <p:spPr>
          <a:xfrm>
            <a:off x="3022000" y="1832141"/>
            <a:ext cx="6600" cy="188100"/>
          </a:xfrm>
          <a:prstGeom prst="straightConnector1">
            <a:avLst/>
          </a:prstGeom>
          <a:noFill/>
          <a:ln cap="flat" cmpd="sng" w="9525">
            <a:solidFill>
              <a:srgbClr val="000000"/>
            </a:solidFill>
            <a:prstDash val="solid"/>
            <a:round/>
            <a:headEnd len="med" w="med" type="none"/>
            <a:tailEnd len="med" w="med" type="triangle"/>
          </a:ln>
        </p:spPr>
      </p:cxnSp>
      <p:cxnSp>
        <p:nvCxnSpPr>
          <p:cNvPr id="636" name="Google Shape;636;p33"/>
          <p:cNvCxnSpPr/>
          <p:nvPr/>
        </p:nvCxnSpPr>
        <p:spPr>
          <a:xfrm>
            <a:off x="3042150" y="3070581"/>
            <a:ext cx="1200" cy="264300"/>
          </a:xfrm>
          <a:prstGeom prst="straightConnector1">
            <a:avLst/>
          </a:prstGeom>
          <a:noFill/>
          <a:ln cap="flat" cmpd="sng" w="9525">
            <a:solidFill>
              <a:srgbClr val="000000"/>
            </a:solidFill>
            <a:prstDash val="solid"/>
            <a:round/>
            <a:headEnd len="med" w="med" type="triangle"/>
            <a:tailEnd len="med" w="med" type="triangle"/>
          </a:ln>
        </p:spPr>
      </p:cxnSp>
      <p:cxnSp>
        <p:nvCxnSpPr>
          <p:cNvPr id="637" name="Google Shape;637;p33"/>
          <p:cNvCxnSpPr/>
          <p:nvPr/>
        </p:nvCxnSpPr>
        <p:spPr>
          <a:xfrm>
            <a:off x="3022000" y="1222541"/>
            <a:ext cx="6600" cy="188100"/>
          </a:xfrm>
          <a:prstGeom prst="straightConnector1">
            <a:avLst/>
          </a:prstGeom>
          <a:noFill/>
          <a:ln cap="flat" cmpd="sng" w="9525">
            <a:solidFill>
              <a:srgbClr val="000000"/>
            </a:solidFill>
            <a:prstDash val="solid"/>
            <a:round/>
            <a:headEnd len="med" w="med" type="none"/>
            <a:tailEnd len="med" w="med" type="triangle"/>
          </a:ln>
        </p:spPr>
      </p:cxnSp>
      <p:sp>
        <p:nvSpPr>
          <p:cNvPr id="638" name="Google Shape;638;p33"/>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sz="800"/>
          </a:p>
        </p:txBody>
      </p:sp>
      <p:sp>
        <p:nvSpPr>
          <p:cNvPr id="639" name="Google Shape;639;p33"/>
          <p:cNvSpPr txBox="1"/>
          <p:nvPr/>
        </p:nvSpPr>
        <p:spPr>
          <a:xfrm>
            <a:off x="73902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cxnSp>
        <p:nvCxnSpPr>
          <p:cNvPr id="640" name="Google Shape;640;p33"/>
          <p:cNvCxnSpPr/>
          <p:nvPr/>
        </p:nvCxnSpPr>
        <p:spPr>
          <a:xfrm flipH="1">
            <a:off x="2657475" y="2500325"/>
            <a:ext cx="244800" cy="275100"/>
          </a:xfrm>
          <a:prstGeom prst="straightConnector1">
            <a:avLst/>
          </a:prstGeom>
          <a:noFill/>
          <a:ln cap="flat" cmpd="sng" w="9525">
            <a:solidFill>
              <a:schemeClr val="dk2"/>
            </a:solidFill>
            <a:prstDash val="solid"/>
            <a:round/>
            <a:headEnd len="med" w="med" type="none"/>
            <a:tailEnd len="med" w="med" type="triangle"/>
          </a:ln>
        </p:spPr>
      </p:cxnSp>
      <p:cxnSp>
        <p:nvCxnSpPr>
          <p:cNvPr id="641" name="Google Shape;641;p33"/>
          <p:cNvCxnSpPr/>
          <p:nvPr/>
        </p:nvCxnSpPr>
        <p:spPr>
          <a:xfrm>
            <a:off x="3021325" y="2547950"/>
            <a:ext cx="338100" cy="233400"/>
          </a:xfrm>
          <a:prstGeom prst="straightConnector1">
            <a:avLst/>
          </a:prstGeom>
          <a:noFill/>
          <a:ln cap="flat" cmpd="sng" w="9525">
            <a:solidFill>
              <a:schemeClr val="dk2"/>
            </a:solidFill>
            <a:prstDash val="solid"/>
            <a:round/>
            <a:headEnd len="med" w="med" type="none"/>
            <a:tailEnd len="med" w="med" type="triangle"/>
          </a:ln>
        </p:spPr>
      </p:cxnSp>
      <p:grpSp>
        <p:nvGrpSpPr>
          <p:cNvPr id="642" name="Google Shape;642;p33"/>
          <p:cNvGrpSpPr/>
          <p:nvPr/>
        </p:nvGrpSpPr>
        <p:grpSpPr>
          <a:xfrm>
            <a:off x="2561951" y="2356557"/>
            <a:ext cx="857334" cy="188095"/>
            <a:chOff x="1608209" y="1575553"/>
            <a:chExt cx="730019" cy="220200"/>
          </a:xfrm>
        </p:grpSpPr>
        <p:sp>
          <p:nvSpPr>
            <p:cNvPr id="643" name="Google Shape;643;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644" name="Google Shape;644;p33"/>
            <p:cNvSpPr/>
            <p:nvPr/>
          </p:nvSpPr>
          <p:spPr>
            <a:xfrm>
              <a:off x="1810828" y="1645282"/>
              <a:ext cx="527400" cy="10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SFDC Ex API</a:t>
              </a:r>
              <a:endParaRPr b="0" i="0" sz="600" u="none" cap="none" strike="noStrike">
                <a:latin typeface="Georgia"/>
                <a:ea typeface="Georgia"/>
                <a:cs typeface="Georgia"/>
                <a:sym typeface="Georgia"/>
              </a:endParaRPr>
            </a:p>
          </p:txBody>
        </p:sp>
      </p:grpSp>
      <p:grpSp>
        <p:nvGrpSpPr>
          <p:cNvPr id="645" name="Google Shape;645;p33"/>
          <p:cNvGrpSpPr/>
          <p:nvPr/>
        </p:nvGrpSpPr>
        <p:grpSpPr>
          <a:xfrm>
            <a:off x="2028551" y="2825636"/>
            <a:ext cx="826190" cy="188095"/>
            <a:chOff x="1608209" y="1575553"/>
            <a:chExt cx="703500" cy="220200"/>
          </a:xfrm>
        </p:grpSpPr>
        <p:sp>
          <p:nvSpPr>
            <p:cNvPr id="646" name="Google Shape;646;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647" name="Google Shape;647;p33"/>
            <p:cNvSpPr/>
            <p:nvPr/>
          </p:nvSpPr>
          <p:spPr>
            <a:xfrm>
              <a:off x="1681060" y="1645282"/>
              <a:ext cx="527400" cy="10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Customer Profile</a:t>
              </a:r>
              <a:endParaRPr b="0" i="0" sz="600" u="none" cap="none" strike="noStrike">
                <a:latin typeface="Georgia"/>
                <a:ea typeface="Georgia"/>
                <a:cs typeface="Georgia"/>
                <a:sym typeface="Georgia"/>
              </a:endParaRPr>
            </a:p>
          </p:txBody>
        </p:sp>
      </p:grpSp>
      <p:grpSp>
        <p:nvGrpSpPr>
          <p:cNvPr id="648" name="Google Shape;648;p33"/>
          <p:cNvGrpSpPr/>
          <p:nvPr/>
        </p:nvGrpSpPr>
        <p:grpSpPr>
          <a:xfrm>
            <a:off x="3188503" y="2825620"/>
            <a:ext cx="1419627" cy="188095"/>
            <a:chOff x="1608209" y="1575553"/>
            <a:chExt cx="703552" cy="220200"/>
          </a:xfrm>
        </p:grpSpPr>
        <p:sp>
          <p:nvSpPr>
            <p:cNvPr id="649" name="Google Shape;649;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650" name="Google Shape;650;p33"/>
            <p:cNvSpPr/>
            <p:nvPr/>
          </p:nvSpPr>
          <p:spPr>
            <a:xfrm>
              <a:off x="1638561" y="1645296"/>
              <a:ext cx="673200" cy="10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Customer Relationship Management</a:t>
              </a:r>
              <a:endParaRPr b="0" i="0" sz="600" u="none" cap="none" strike="noStrike">
                <a:latin typeface="Georgia"/>
                <a:ea typeface="Georgia"/>
                <a:cs typeface="Georgia"/>
                <a:sym typeface="Georgia"/>
              </a:endParaRPr>
            </a:p>
          </p:txBody>
        </p:sp>
      </p:grpSp>
      <p:grpSp>
        <p:nvGrpSpPr>
          <p:cNvPr id="651" name="Google Shape;651;p33"/>
          <p:cNvGrpSpPr/>
          <p:nvPr/>
        </p:nvGrpSpPr>
        <p:grpSpPr>
          <a:xfrm>
            <a:off x="2561951" y="3359036"/>
            <a:ext cx="826190" cy="188095"/>
            <a:chOff x="1608209" y="1575553"/>
            <a:chExt cx="703500" cy="220200"/>
          </a:xfrm>
        </p:grpSpPr>
        <p:sp>
          <p:nvSpPr>
            <p:cNvPr id="652" name="Google Shape;652;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653" name="Google Shape;653;p33"/>
            <p:cNvSpPr/>
            <p:nvPr/>
          </p:nvSpPr>
          <p:spPr>
            <a:xfrm>
              <a:off x="1766173" y="1645282"/>
              <a:ext cx="527400" cy="101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IBS</a:t>
              </a:r>
              <a:endParaRPr b="0" i="0" sz="600" u="none" cap="none" strike="noStrike">
                <a:latin typeface="Georgia"/>
                <a:ea typeface="Georgia"/>
                <a:cs typeface="Georgia"/>
                <a:sym typeface="Georgia"/>
              </a:endParaRPr>
            </a:p>
          </p:txBody>
        </p:sp>
      </p:grpSp>
      <p:grpSp>
        <p:nvGrpSpPr>
          <p:cNvPr id="654" name="Google Shape;654;p33"/>
          <p:cNvGrpSpPr/>
          <p:nvPr/>
        </p:nvGrpSpPr>
        <p:grpSpPr>
          <a:xfrm>
            <a:off x="2433308" y="4068593"/>
            <a:ext cx="826190" cy="188095"/>
            <a:chOff x="1608209" y="1575553"/>
            <a:chExt cx="703500" cy="220200"/>
          </a:xfrm>
        </p:grpSpPr>
        <p:sp>
          <p:nvSpPr>
            <p:cNvPr id="655" name="Google Shape;655;p33"/>
            <p:cNvSpPr/>
            <p:nvPr/>
          </p:nvSpPr>
          <p:spPr>
            <a:xfrm>
              <a:off x="1608209" y="1575553"/>
              <a:ext cx="703500" cy="22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656" name="Google Shape;656;p33"/>
            <p:cNvSpPr/>
            <p:nvPr/>
          </p:nvSpPr>
          <p:spPr>
            <a:xfrm>
              <a:off x="1766173" y="1645282"/>
              <a:ext cx="527400" cy="101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Connectware</a:t>
              </a:r>
              <a:endParaRPr b="0" i="0" sz="600" u="none" cap="none" strike="noStrike">
                <a:latin typeface="Georgia"/>
                <a:ea typeface="Georgia"/>
                <a:cs typeface="Georgia"/>
                <a:sym typeface="Georgia"/>
              </a:endParaRPr>
            </a:p>
          </p:txBody>
        </p:sp>
      </p:grpSp>
      <p:sp>
        <p:nvSpPr>
          <p:cNvPr id="657" name="Google Shape;657;p33"/>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4"/>
          <p:cNvSpPr txBox="1"/>
          <p:nvPr>
            <p:ph idx="1" type="body"/>
          </p:nvPr>
        </p:nvSpPr>
        <p:spPr>
          <a:xfrm>
            <a:off x="309550" y="675075"/>
            <a:ext cx="8884500" cy="4146900"/>
          </a:xfrm>
          <a:prstGeom prst="rect">
            <a:avLst/>
          </a:prstGeom>
          <a:solidFill>
            <a:srgbClr val="105932"/>
          </a:solidFill>
        </p:spPr>
        <p:txBody>
          <a:bodyPr anchorCtr="0" anchor="t" bIns="68575" lIns="68575" spcFirstLastPara="1" rIns="68575" wrap="square" tIns="68575">
            <a:noAutofit/>
          </a:bodyPr>
          <a:lstStyle/>
          <a:p>
            <a:pPr indent="0" lvl="0" marL="0" rtl="0" algn="ctr">
              <a:lnSpc>
                <a:spcPct val="100000"/>
              </a:lnSpc>
              <a:spcBef>
                <a:spcPts val="720"/>
              </a:spcBef>
              <a:spcAft>
                <a:spcPts val="0"/>
              </a:spcAft>
              <a:buNone/>
            </a:pPr>
            <a:r>
              <a:t/>
            </a:r>
            <a:endParaRPr sz="3200">
              <a:solidFill>
                <a:schemeClr val="lt1"/>
              </a:solidFill>
            </a:endParaRPr>
          </a:p>
          <a:p>
            <a:pPr indent="0" lvl="0" marL="0" rtl="0" algn="ctr">
              <a:lnSpc>
                <a:spcPct val="100000"/>
              </a:lnSpc>
              <a:spcBef>
                <a:spcPts val="720"/>
              </a:spcBef>
              <a:spcAft>
                <a:spcPts val="0"/>
              </a:spcAft>
              <a:buNone/>
            </a:pPr>
            <a:r>
              <a:t/>
            </a:r>
            <a:endParaRPr sz="3200">
              <a:solidFill>
                <a:schemeClr val="lt1"/>
              </a:solidFill>
            </a:endParaRPr>
          </a:p>
          <a:p>
            <a:pPr indent="0" lvl="0" marL="0" rtl="0" algn="ctr">
              <a:lnSpc>
                <a:spcPct val="100000"/>
              </a:lnSpc>
              <a:spcBef>
                <a:spcPts val="720"/>
              </a:spcBef>
              <a:spcAft>
                <a:spcPts val="0"/>
              </a:spcAft>
              <a:buNone/>
            </a:pPr>
            <a:r>
              <a:t/>
            </a:r>
            <a:endParaRPr sz="3200">
              <a:solidFill>
                <a:schemeClr val="lt1"/>
              </a:solidFill>
            </a:endParaRPr>
          </a:p>
          <a:p>
            <a:pPr indent="0" lvl="0" marL="3657600" rtl="0" algn="l">
              <a:lnSpc>
                <a:spcPct val="100000"/>
              </a:lnSpc>
              <a:spcBef>
                <a:spcPts val="720"/>
              </a:spcBef>
              <a:spcAft>
                <a:spcPts val="0"/>
              </a:spcAft>
              <a:buClr>
                <a:schemeClr val="dk1"/>
              </a:buClr>
              <a:buSzPts val="3600"/>
              <a:buFont typeface="Arial"/>
              <a:buNone/>
            </a:pPr>
            <a:r>
              <a:rPr lang="en" sz="3200">
                <a:solidFill>
                  <a:schemeClr val="lt1"/>
                </a:solidFill>
              </a:rPr>
              <a:t>Appendix</a:t>
            </a:r>
            <a:endParaRPr/>
          </a:p>
        </p:txBody>
      </p:sp>
      <p:sp>
        <p:nvSpPr>
          <p:cNvPr id="663" name="Google Shape;663;p34"/>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sz="800"/>
          </a:p>
        </p:txBody>
      </p:sp>
      <p:sp>
        <p:nvSpPr>
          <p:cNvPr id="664" name="Google Shape;664;p34"/>
          <p:cNvSpPr txBox="1"/>
          <p:nvPr/>
        </p:nvSpPr>
        <p:spPr>
          <a:xfrm>
            <a:off x="73902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665" name="Google Shape;665;p34"/>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5"/>
          <p:cNvSpPr txBox="1"/>
          <p:nvPr>
            <p:ph type="title"/>
          </p:nvPr>
        </p:nvSpPr>
        <p:spPr>
          <a:xfrm>
            <a:off x="457200" y="171450"/>
            <a:ext cx="46482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API Led Architecture</a:t>
            </a:r>
            <a:endParaRPr sz="2400">
              <a:latin typeface="Georgia"/>
              <a:ea typeface="Georgia"/>
              <a:cs typeface="Georgia"/>
              <a:sym typeface="Georgia"/>
            </a:endParaRPr>
          </a:p>
        </p:txBody>
      </p:sp>
      <p:sp>
        <p:nvSpPr>
          <p:cNvPr id="671" name="Google Shape;671;p35"/>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672" name="Google Shape;672;p35"/>
          <p:cNvPicPr preferRelativeResize="0"/>
          <p:nvPr/>
        </p:nvPicPr>
        <p:blipFill>
          <a:blip r:embed="rId3">
            <a:alphaModFix/>
          </a:blip>
          <a:stretch>
            <a:fillRect/>
          </a:stretch>
        </p:blipFill>
        <p:spPr>
          <a:xfrm>
            <a:off x="321475" y="666750"/>
            <a:ext cx="8822525" cy="4324350"/>
          </a:xfrm>
          <a:prstGeom prst="rect">
            <a:avLst/>
          </a:prstGeom>
          <a:noFill/>
          <a:ln>
            <a:noFill/>
          </a:ln>
        </p:spPr>
      </p:pic>
      <p:sp>
        <p:nvSpPr>
          <p:cNvPr id="673" name="Google Shape;673;p35"/>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674" name="Google Shape;674;p35"/>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6"/>
          <p:cNvSpPr txBox="1"/>
          <p:nvPr>
            <p:ph type="title"/>
          </p:nvPr>
        </p:nvSpPr>
        <p:spPr>
          <a:xfrm>
            <a:off x="457200" y="171450"/>
            <a:ext cx="46482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Definitions</a:t>
            </a:r>
            <a:endParaRPr sz="2400">
              <a:latin typeface="Georgia"/>
              <a:ea typeface="Georgia"/>
              <a:cs typeface="Georgia"/>
              <a:sym typeface="Georgia"/>
            </a:endParaRPr>
          </a:p>
        </p:txBody>
      </p:sp>
      <p:sp>
        <p:nvSpPr>
          <p:cNvPr id="680" name="Google Shape;680;p36"/>
          <p:cNvSpPr txBox="1"/>
          <p:nvPr>
            <p:ph idx="12" type="sldNum"/>
          </p:nvPr>
        </p:nvSpPr>
        <p:spPr>
          <a:xfrm>
            <a:off x="6681788"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681" name="Google Shape;681;p36"/>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graphicFrame>
        <p:nvGraphicFramePr>
          <p:cNvPr id="682" name="Google Shape;682;p36"/>
          <p:cNvGraphicFramePr/>
          <p:nvPr/>
        </p:nvGraphicFramePr>
        <p:xfrm>
          <a:off x="323850" y="703081"/>
          <a:ext cx="3000000" cy="3000000"/>
        </p:xfrm>
        <a:graphic>
          <a:graphicData uri="http://schemas.openxmlformats.org/drawingml/2006/table">
            <a:tbl>
              <a:tblPr>
                <a:noFill/>
                <a:tableStyleId>{3594CD60-8871-4063-A662-2E0389B467C7}</a:tableStyleId>
              </a:tblPr>
              <a:tblGrid>
                <a:gridCol w="1851075"/>
                <a:gridCol w="6969075"/>
              </a:tblGrid>
              <a:tr h="495325">
                <a:tc>
                  <a:txBody>
                    <a:bodyPr/>
                    <a:lstStyle/>
                    <a:p>
                      <a:pPr indent="0" lvl="0" marL="0" rtl="0" algn="l">
                        <a:spcBef>
                          <a:spcPts val="0"/>
                        </a:spcBef>
                        <a:spcAft>
                          <a:spcPts val="0"/>
                        </a:spcAft>
                        <a:buNone/>
                      </a:pPr>
                      <a:r>
                        <a:rPr b="1" lang="en" sz="900">
                          <a:latin typeface="Georgia"/>
                          <a:ea typeface="Georgia"/>
                          <a:cs typeface="Georgia"/>
                          <a:sym typeface="Georgia"/>
                        </a:rPr>
                        <a:t>Category</a:t>
                      </a:r>
                      <a:endParaRPr b="1" sz="900">
                        <a:latin typeface="Georgia"/>
                        <a:ea typeface="Georgia"/>
                        <a:cs typeface="Georgia"/>
                        <a:sym typeface="Georgia"/>
                      </a:endParaRPr>
                    </a:p>
                  </a:txBody>
                  <a:tcPr marT="91425" marB="91425" marR="91425" marL="91425">
                    <a:solidFill>
                      <a:srgbClr val="CCCCCC"/>
                    </a:solidFill>
                  </a:tcPr>
                </a:tc>
                <a:tc>
                  <a:txBody>
                    <a:bodyPr/>
                    <a:lstStyle/>
                    <a:p>
                      <a:pPr indent="0" lvl="0" marL="0" rtl="0" algn="l">
                        <a:spcBef>
                          <a:spcPts val="0"/>
                        </a:spcBef>
                        <a:spcAft>
                          <a:spcPts val="0"/>
                        </a:spcAft>
                        <a:buNone/>
                      </a:pPr>
                      <a:r>
                        <a:rPr b="1" lang="en" sz="900">
                          <a:latin typeface="Georgia"/>
                          <a:ea typeface="Georgia"/>
                          <a:cs typeface="Georgia"/>
                          <a:sym typeface="Georgia"/>
                        </a:rPr>
                        <a:t>Definition</a:t>
                      </a:r>
                      <a:endParaRPr b="1" sz="900">
                        <a:latin typeface="Georgia"/>
                        <a:ea typeface="Georgia"/>
                        <a:cs typeface="Georgia"/>
                        <a:sym typeface="Georgia"/>
                      </a:endParaRPr>
                    </a:p>
                  </a:txBody>
                  <a:tcPr marT="91425" marB="91425" marR="91425" marL="91425">
                    <a:solidFill>
                      <a:srgbClr val="CCCCCC"/>
                    </a:solidFill>
                  </a:tcPr>
                </a:tc>
              </a:tr>
              <a:tr h="757800">
                <a:tc>
                  <a:txBody>
                    <a:bodyPr/>
                    <a:lstStyle/>
                    <a:p>
                      <a:pPr indent="0" lvl="0" marL="0" rtl="0" algn="l">
                        <a:spcBef>
                          <a:spcPts val="0"/>
                        </a:spcBef>
                        <a:spcAft>
                          <a:spcPts val="0"/>
                        </a:spcAft>
                        <a:buNone/>
                      </a:pPr>
                      <a:r>
                        <a:rPr lang="en" sz="900">
                          <a:latin typeface="Georgia"/>
                          <a:ea typeface="Georgia"/>
                          <a:cs typeface="Georgia"/>
                          <a:sym typeface="Georgia"/>
                        </a:rPr>
                        <a:t>Reference Data</a:t>
                      </a:r>
                      <a:endParaRPr sz="9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900">
                          <a:latin typeface="Georgia"/>
                          <a:ea typeface="Georgia"/>
                          <a:cs typeface="Georgia"/>
                          <a:sym typeface="Georgia"/>
                        </a:rPr>
                        <a:t>The Business Area Reference Data contains all categories of managed business reference information, covering subjects including customer details, business partner details and product details. In the case of products it includes aspects of product design, development and quality assurance. It also covers market data feeds for general research and analysis and the range of more specialized trading support market information feeds.</a:t>
                      </a:r>
                      <a:endParaRPr sz="900">
                        <a:latin typeface="Georgia"/>
                        <a:ea typeface="Georgia"/>
                        <a:cs typeface="Georgia"/>
                        <a:sym typeface="Georgia"/>
                      </a:endParaRPr>
                    </a:p>
                  </a:txBody>
                  <a:tcPr marT="91425" marB="91425" marR="91425" marL="91425"/>
                </a:tc>
              </a:tr>
              <a:tr h="757800">
                <a:tc>
                  <a:txBody>
                    <a:bodyPr/>
                    <a:lstStyle/>
                    <a:p>
                      <a:pPr indent="0" lvl="0" marL="0" rtl="0" algn="l">
                        <a:spcBef>
                          <a:spcPts val="0"/>
                        </a:spcBef>
                        <a:spcAft>
                          <a:spcPts val="0"/>
                        </a:spcAft>
                        <a:buNone/>
                      </a:pPr>
                      <a:r>
                        <a:rPr lang="en" sz="900">
                          <a:latin typeface="Georgia"/>
                          <a:ea typeface="Georgia"/>
                          <a:cs typeface="Georgia"/>
                          <a:sym typeface="Georgia"/>
                        </a:rPr>
                        <a:t>Sales &amp; Service</a:t>
                      </a:r>
                      <a:endParaRPr sz="9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900">
                          <a:latin typeface="Georgia"/>
                          <a:ea typeface="Georgia"/>
                          <a:cs typeface="Georgia"/>
                          <a:sym typeface="Georgia"/>
                        </a:rPr>
                        <a:t>This business area covers all marketing, business development, customer management and sales and servicing activities. It excludes the fulfillment activities associated with in-force product delivery but includes all customer agreement related activities.</a:t>
                      </a:r>
                      <a:endParaRPr sz="900">
                        <a:latin typeface="Georgia"/>
                        <a:ea typeface="Georgia"/>
                        <a:cs typeface="Georgia"/>
                        <a:sym typeface="Georgia"/>
                      </a:endParaRPr>
                    </a:p>
                  </a:txBody>
                  <a:tcPr marT="91425" marB="91425" marR="91425" marL="91425"/>
                </a:tc>
              </a:tr>
              <a:tr h="495325">
                <a:tc>
                  <a:txBody>
                    <a:bodyPr/>
                    <a:lstStyle/>
                    <a:p>
                      <a:pPr indent="0" lvl="0" marL="0" rtl="0" algn="l">
                        <a:spcBef>
                          <a:spcPts val="0"/>
                        </a:spcBef>
                        <a:spcAft>
                          <a:spcPts val="0"/>
                        </a:spcAft>
                        <a:buNone/>
                      </a:pPr>
                      <a:r>
                        <a:rPr lang="en" sz="900">
                          <a:latin typeface="Georgia"/>
                          <a:ea typeface="Georgia"/>
                          <a:cs typeface="Georgia"/>
                          <a:sym typeface="Georgia"/>
                        </a:rPr>
                        <a:t>Operations &amp; Execution</a:t>
                      </a:r>
                      <a:endParaRPr sz="9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900">
                          <a:latin typeface="Georgia"/>
                          <a:ea typeface="Georgia"/>
                          <a:cs typeface="Georgia"/>
                          <a:sym typeface="Georgia"/>
                        </a:rPr>
                        <a:t>This business area includes the full range of product fulfillment activities for wholesale and retail banking, including shared operational capabilities and all front, middle and back office activities.</a:t>
                      </a:r>
                      <a:endParaRPr sz="900">
                        <a:latin typeface="Georgia"/>
                        <a:ea typeface="Georgia"/>
                        <a:cs typeface="Georgia"/>
                        <a:sym typeface="Georgia"/>
                      </a:endParaRPr>
                    </a:p>
                  </a:txBody>
                  <a:tcPr marT="91425" marB="91425" marR="91425" marL="91425"/>
                </a:tc>
              </a:tr>
              <a:tr h="581700">
                <a:tc>
                  <a:txBody>
                    <a:bodyPr/>
                    <a:lstStyle/>
                    <a:p>
                      <a:pPr indent="0" lvl="0" marL="0" rtl="0" algn="l">
                        <a:spcBef>
                          <a:spcPts val="0"/>
                        </a:spcBef>
                        <a:spcAft>
                          <a:spcPts val="0"/>
                        </a:spcAft>
                        <a:buNone/>
                      </a:pPr>
                      <a:r>
                        <a:rPr lang="en" sz="900">
                          <a:latin typeface="Georgia"/>
                          <a:ea typeface="Georgia"/>
                          <a:cs typeface="Georgia"/>
                          <a:sym typeface="Georgia"/>
                        </a:rPr>
                        <a:t>Product Specific Fulfillment</a:t>
                      </a:r>
                      <a:endParaRPr sz="9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900">
                          <a:latin typeface="Georgia"/>
                          <a:ea typeface="Georgia"/>
                          <a:cs typeface="Georgia"/>
                          <a:sym typeface="Georgia"/>
                        </a:rPr>
                        <a:t>This Business Domain is a </a:t>
                      </a:r>
                      <a:r>
                        <a:rPr lang="en" sz="900">
                          <a:latin typeface="Georgia"/>
                          <a:ea typeface="Georgia"/>
                          <a:cs typeface="Georgia"/>
                          <a:sym typeface="Georgia"/>
                        </a:rPr>
                        <a:t>subcategory</a:t>
                      </a:r>
                      <a:r>
                        <a:rPr lang="en" sz="900">
                          <a:latin typeface="Georgia"/>
                          <a:ea typeface="Georgia"/>
                          <a:cs typeface="Georgia"/>
                          <a:sym typeface="Georgia"/>
                        </a:rPr>
                        <a:t> of the Operations &amp; Execution Business Area that includes all fulfillment and operational tasks associated with the bank's products and services. Product Specific Fulfillment covers the product specific activities associated with the main groups of banking products.</a:t>
                      </a:r>
                      <a:endParaRPr sz="900">
                        <a:latin typeface="Georgia"/>
                        <a:ea typeface="Georgia"/>
                        <a:cs typeface="Georgia"/>
                        <a:sym typeface="Georgia"/>
                      </a:endParaRPr>
                    </a:p>
                  </a:txBody>
                  <a:tcPr marT="91425" marB="91425" marR="91425" marL="91425"/>
                </a:tc>
              </a:tr>
              <a:tr h="495325">
                <a:tc>
                  <a:txBody>
                    <a:bodyPr/>
                    <a:lstStyle/>
                    <a:p>
                      <a:pPr indent="0" lvl="0" marL="0" rtl="0" algn="l">
                        <a:spcBef>
                          <a:spcPts val="0"/>
                        </a:spcBef>
                        <a:spcAft>
                          <a:spcPts val="0"/>
                        </a:spcAft>
                        <a:buNone/>
                      </a:pPr>
                      <a:r>
                        <a:rPr lang="en" sz="900">
                          <a:latin typeface="Georgia"/>
                          <a:ea typeface="Georgia"/>
                          <a:cs typeface="Georgia"/>
                          <a:sym typeface="Georgia"/>
                        </a:rPr>
                        <a:t>Cross Product Operations</a:t>
                      </a:r>
                      <a:endParaRPr sz="9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900">
                          <a:latin typeface="Georgia"/>
                          <a:ea typeface="Georgia"/>
                          <a:cs typeface="Georgia"/>
                          <a:sym typeface="Georgia"/>
                        </a:rPr>
                        <a:t>This Business Domain is a </a:t>
                      </a:r>
                      <a:r>
                        <a:rPr lang="en" sz="900">
                          <a:latin typeface="Georgia"/>
                          <a:ea typeface="Georgia"/>
                          <a:cs typeface="Georgia"/>
                          <a:sym typeface="Georgia"/>
                        </a:rPr>
                        <a:t>subcategory</a:t>
                      </a:r>
                      <a:r>
                        <a:rPr lang="en" sz="900">
                          <a:latin typeface="Georgia"/>
                          <a:ea typeface="Georgia"/>
                          <a:cs typeface="Georgia"/>
                          <a:sym typeface="Georgia"/>
                        </a:rPr>
                        <a:t> of Operations &amp; Execution that brings together capabilities that tend to be shared across multiple products, often as a centralized operational capability.</a:t>
                      </a:r>
                      <a:endParaRPr sz="900">
                        <a:latin typeface="Georgia"/>
                        <a:ea typeface="Georgia"/>
                        <a:cs typeface="Georgia"/>
                        <a:sym typeface="Georgia"/>
                      </a:endParaRPr>
                    </a:p>
                  </a:txBody>
                  <a:tcPr marT="91425" marB="91425" marR="91425" marL="91425"/>
                </a:tc>
              </a:tr>
              <a:tr h="495325">
                <a:tc>
                  <a:txBody>
                    <a:bodyPr/>
                    <a:lstStyle/>
                    <a:p>
                      <a:pPr indent="0" lvl="0" marL="0" rtl="0" algn="l">
                        <a:spcBef>
                          <a:spcPts val="0"/>
                        </a:spcBef>
                        <a:spcAft>
                          <a:spcPts val="0"/>
                        </a:spcAft>
                        <a:buNone/>
                      </a:pPr>
                      <a:r>
                        <a:rPr lang="en" sz="900">
                          <a:latin typeface="Georgia"/>
                          <a:ea typeface="Georgia"/>
                          <a:cs typeface="Georgia"/>
                          <a:sym typeface="Georgia"/>
                        </a:rPr>
                        <a:t>Customer Feedback</a:t>
                      </a:r>
                      <a:endParaRPr sz="9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900">
                          <a:latin typeface="Georgia"/>
                          <a:ea typeface="Georgia"/>
                          <a:cs typeface="Georgia"/>
                          <a:sym typeface="Georgia"/>
                        </a:rPr>
                        <a:t>This Business area, Customer Feedback contains all categories of business surveys, customer </a:t>
                      </a:r>
                      <a:r>
                        <a:rPr lang="en" sz="900">
                          <a:latin typeface="Georgia"/>
                          <a:ea typeface="Georgia"/>
                          <a:cs typeface="Georgia"/>
                          <a:sym typeface="Georgia"/>
                        </a:rPr>
                        <a:t>complaints</a:t>
                      </a:r>
                      <a:r>
                        <a:rPr lang="en" sz="900">
                          <a:latin typeface="Georgia"/>
                          <a:ea typeface="Georgia"/>
                          <a:cs typeface="Georgia"/>
                          <a:sym typeface="Georgia"/>
                        </a:rPr>
                        <a:t> and all other related activities.</a:t>
                      </a:r>
                      <a:endParaRPr sz="900">
                        <a:latin typeface="Georgia"/>
                        <a:ea typeface="Georgia"/>
                        <a:cs typeface="Georgia"/>
                        <a:sym typeface="Georgia"/>
                      </a:endParaRPr>
                    </a:p>
                  </a:txBody>
                  <a:tcPr marT="91425" marB="91425" marR="91425" marL="91425"/>
                </a:tc>
              </a:tr>
            </a:tbl>
          </a:graphicData>
        </a:graphic>
      </p:graphicFrame>
      <p:sp>
        <p:nvSpPr>
          <p:cNvPr id="683" name="Google Shape;683;p36"/>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1" type="body"/>
          </p:nvPr>
        </p:nvSpPr>
        <p:spPr>
          <a:xfrm>
            <a:off x="457200" y="857250"/>
            <a:ext cx="8229600" cy="373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Font typeface="Georgia"/>
              <a:buChar char="•"/>
            </a:pPr>
            <a:r>
              <a:rPr lang="en" sz="2000">
                <a:latin typeface="Georgia"/>
                <a:ea typeface="Georgia"/>
                <a:cs typeface="Georgia"/>
                <a:sym typeface="Georgia"/>
              </a:rPr>
              <a:t>To discuss the following:</a:t>
            </a:r>
            <a:endParaRPr sz="2000">
              <a:latin typeface="Georgia"/>
              <a:ea typeface="Georgia"/>
              <a:cs typeface="Georgia"/>
              <a:sym typeface="Georgia"/>
            </a:endParaRPr>
          </a:p>
          <a:p>
            <a:pPr indent="-355600" lvl="1" marL="914400" rtl="0" algn="l">
              <a:spcBef>
                <a:spcPts val="0"/>
              </a:spcBef>
              <a:spcAft>
                <a:spcPts val="0"/>
              </a:spcAft>
              <a:buSzPts val="2000"/>
              <a:buFont typeface="Georgia"/>
              <a:buChar char="–"/>
            </a:pPr>
            <a:r>
              <a:rPr lang="en" sz="2000">
                <a:latin typeface="Georgia"/>
                <a:ea typeface="Georgia"/>
                <a:cs typeface="Georgia"/>
                <a:sym typeface="Georgia"/>
              </a:rPr>
              <a:t>Domain driven design </a:t>
            </a:r>
            <a:endParaRPr sz="2000">
              <a:latin typeface="Georgia"/>
              <a:ea typeface="Georgia"/>
              <a:cs typeface="Georgia"/>
              <a:sym typeface="Georgia"/>
            </a:endParaRPr>
          </a:p>
          <a:p>
            <a:pPr indent="-355600" lvl="1" marL="914400" rtl="0" algn="l">
              <a:spcBef>
                <a:spcPts val="0"/>
              </a:spcBef>
              <a:spcAft>
                <a:spcPts val="0"/>
              </a:spcAft>
              <a:buSzPts val="2000"/>
              <a:buFont typeface="Georgia"/>
              <a:buChar char="–"/>
            </a:pPr>
            <a:r>
              <a:rPr lang="en" sz="2000">
                <a:latin typeface="Georgia"/>
                <a:ea typeface="Georgia"/>
                <a:cs typeface="Georgia"/>
                <a:sym typeface="Georgia"/>
              </a:rPr>
              <a:t>Domain model</a:t>
            </a:r>
            <a:endParaRPr sz="2000">
              <a:latin typeface="Georgia"/>
              <a:ea typeface="Georgia"/>
              <a:cs typeface="Georgia"/>
              <a:sym typeface="Georgia"/>
            </a:endParaRPr>
          </a:p>
          <a:p>
            <a:pPr indent="-355600" lvl="1" marL="914400" rtl="0" algn="l">
              <a:spcBef>
                <a:spcPts val="0"/>
              </a:spcBef>
              <a:spcAft>
                <a:spcPts val="0"/>
              </a:spcAft>
              <a:buSzPts val="2000"/>
              <a:buFont typeface="Georgia"/>
              <a:buChar char="–"/>
            </a:pPr>
            <a:r>
              <a:rPr lang="en" sz="2000">
                <a:latin typeface="Georgia"/>
                <a:ea typeface="Georgia"/>
                <a:cs typeface="Georgia"/>
                <a:sym typeface="Georgia"/>
              </a:rPr>
              <a:t>Guiding Principles</a:t>
            </a:r>
            <a:endParaRPr sz="2000">
              <a:latin typeface="Georgia"/>
              <a:ea typeface="Georgia"/>
              <a:cs typeface="Georgia"/>
              <a:sym typeface="Georgia"/>
            </a:endParaRPr>
          </a:p>
          <a:p>
            <a:pPr indent="-355600" lvl="1" marL="914400" rtl="0" algn="l">
              <a:spcBef>
                <a:spcPts val="0"/>
              </a:spcBef>
              <a:spcAft>
                <a:spcPts val="0"/>
              </a:spcAft>
              <a:buSzPts val="2000"/>
              <a:buFont typeface="Georgia"/>
              <a:buChar char="–"/>
            </a:pPr>
            <a:r>
              <a:rPr lang="en" sz="2000">
                <a:latin typeface="Georgia"/>
                <a:ea typeface="Georgia"/>
                <a:cs typeface="Georgia"/>
                <a:sym typeface="Georgia"/>
              </a:rPr>
              <a:t>Approach on how to </a:t>
            </a:r>
            <a:r>
              <a:rPr lang="en" sz="2000">
                <a:latin typeface="Georgia"/>
                <a:ea typeface="Georgia"/>
                <a:cs typeface="Georgia"/>
                <a:sym typeface="Georgia"/>
              </a:rPr>
              <a:t>m</a:t>
            </a:r>
            <a:r>
              <a:rPr lang="en" sz="2000">
                <a:latin typeface="Georgia"/>
                <a:ea typeface="Georgia"/>
                <a:cs typeface="Georgia"/>
                <a:sym typeface="Georgia"/>
              </a:rPr>
              <a:t>ap APIs to the various domains </a:t>
            </a:r>
            <a:endParaRPr sz="2000">
              <a:latin typeface="Georgia"/>
              <a:ea typeface="Georgia"/>
              <a:cs typeface="Georgia"/>
              <a:sym typeface="Georgia"/>
            </a:endParaRPr>
          </a:p>
          <a:p>
            <a:pPr indent="0" lvl="0" marL="457200" rtl="0" algn="l">
              <a:spcBef>
                <a:spcPts val="360"/>
              </a:spcBef>
              <a:spcAft>
                <a:spcPts val="0"/>
              </a:spcAft>
              <a:buNone/>
            </a:pPr>
            <a:r>
              <a:t/>
            </a:r>
            <a:endParaRPr sz="2000">
              <a:latin typeface="Georgia"/>
              <a:ea typeface="Georgia"/>
              <a:cs typeface="Georgia"/>
              <a:sym typeface="Georgia"/>
            </a:endParaRPr>
          </a:p>
        </p:txBody>
      </p:sp>
      <p:sp>
        <p:nvSpPr>
          <p:cNvPr id="142" name="Google Shape;142;p24"/>
          <p:cNvSpPr txBox="1"/>
          <p:nvPr>
            <p:ph type="title"/>
          </p:nvPr>
        </p:nvSpPr>
        <p:spPr>
          <a:xfrm>
            <a:off x="457200" y="171450"/>
            <a:ext cx="46482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Objective</a:t>
            </a:r>
            <a:endParaRPr sz="2400">
              <a:latin typeface="Georgia"/>
              <a:ea typeface="Georgia"/>
              <a:cs typeface="Georgia"/>
              <a:sym typeface="Georgia"/>
            </a:endParaRPr>
          </a:p>
        </p:txBody>
      </p:sp>
      <p:sp>
        <p:nvSpPr>
          <p:cNvPr id="143" name="Google Shape;143;p24"/>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44" name="Google Shape;144;p24"/>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145" name="Google Shape;145;p24"/>
          <p:cNvSpPr txBox="1"/>
          <p:nvPr/>
        </p:nvSpPr>
        <p:spPr>
          <a:xfrm>
            <a:off x="361950" y="4826050"/>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457200" y="857250"/>
            <a:ext cx="8229600" cy="37374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Font typeface="Georgia"/>
              <a:buChar char="•"/>
            </a:pPr>
            <a:r>
              <a:rPr lang="en" sz="2000">
                <a:latin typeface="Georgia"/>
                <a:ea typeface="Georgia"/>
                <a:cs typeface="Georgia"/>
                <a:sym typeface="Georgia"/>
              </a:rPr>
              <a:t>Domain Driven Design (DDD) is a technique for developing APIs that focuses on collaboration between technical, business and domain experts</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DDD is achieved by defining a domain model that is constantly evolving</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Domain model helps you map APIs to a particular business capability with the intent that every API is built ultimately to serve a particular business need</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The high level domain model that we will review today is based on global banking standard “</a:t>
            </a:r>
            <a:r>
              <a:rPr i="1" lang="en" sz="2000">
                <a:latin typeface="Georgia"/>
                <a:ea typeface="Georgia"/>
                <a:cs typeface="Georgia"/>
                <a:sym typeface="Georgia"/>
              </a:rPr>
              <a:t>BIAN</a:t>
            </a:r>
            <a:r>
              <a:rPr lang="en" sz="2000">
                <a:latin typeface="Georgia"/>
                <a:ea typeface="Georgia"/>
                <a:cs typeface="Georgia"/>
                <a:sym typeface="Georgia"/>
              </a:rPr>
              <a:t>” (Banking Industry Architecture Network)</a:t>
            </a:r>
            <a:endParaRPr sz="2000">
              <a:latin typeface="Georgia"/>
              <a:ea typeface="Georgia"/>
              <a:cs typeface="Georgia"/>
              <a:sym typeface="Georgia"/>
            </a:endParaRPr>
          </a:p>
          <a:p>
            <a:pPr indent="0" lvl="0" marL="457200" rtl="0" algn="l">
              <a:spcBef>
                <a:spcPts val="360"/>
              </a:spcBef>
              <a:spcAft>
                <a:spcPts val="0"/>
              </a:spcAft>
              <a:buNone/>
            </a:pPr>
            <a:r>
              <a:t/>
            </a:r>
            <a:endParaRPr sz="2000">
              <a:latin typeface="Georgia"/>
              <a:ea typeface="Georgia"/>
              <a:cs typeface="Georgia"/>
              <a:sym typeface="Georgia"/>
            </a:endParaRPr>
          </a:p>
          <a:p>
            <a:pPr indent="0" lvl="0" marL="457200" rtl="0" algn="l">
              <a:spcBef>
                <a:spcPts val="360"/>
              </a:spcBef>
              <a:spcAft>
                <a:spcPts val="0"/>
              </a:spcAft>
              <a:buNone/>
            </a:pPr>
            <a:r>
              <a:t/>
            </a:r>
            <a:endParaRPr sz="2000">
              <a:latin typeface="Georgia"/>
              <a:ea typeface="Georgia"/>
              <a:cs typeface="Georgia"/>
              <a:sym typeface="Georgia"/>
            </a:endParaRPr>
          </a:p>
        </p:txBody>
      </p:sp>
      <p:sp>
        <p:nvSpPr>
          <p:cNvPr id="151" name="Google Shape;151;p25"/>
          <p:cNvSpPr txBox="1"/>
          <p:nvPr>
            <p:ph type="title"/>
          </p:nvPr>
        </p:nvSpPr>
        <p:spPr>
          <a:xfrm>
            <a:off x="457200" y="171450"/>
            <a:ext cx="46482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What is Domain Driven Design?</a:t>
            </a:r>
            <a:endParaRPr sz="2400">
              <a:latin typeface="Georgia"/>
              <a:ea typeface="Georgia"/>
              <a:cs typeface="Georgia"/>
              <a:sym typeface="Georgia"/>
            </a:endParaRPr>
          </a:p>
        </p:txBody>
      </p:sp>
      <p:sp>
        <p:nvSpPr>
          <p:cNvPr id="152" name="Google Shape;152;p25"/>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53" name="Google Shape;153;p25"/>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154" name="Google Shape;154;p25"/>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 sz="2400">
                <a:latin typeface="Georgia"/>
                <a:ea typeface="Georgia"/>
                <a:cs typeface="Georgia"/>
                <a:sym typeface="Georgia"/>
              </a:rPr>
              <a:t>Domain Model - High Level</a:t>
            </a:r>
            <a:endParaRPr sz="2400">
              <a:latin typeface="Georgia"/>
              <a:ea typeface="Georgia"/>
              <a:cs typeface="Georgia"/>
              <a:sym typeface="Georgia"/>
            </a:endParaRPr>
          </a:p>
        </p:txBody>
      </p:sp>
      <p:sp>
        <p:nvSpPr>
          <p:cNvPr id="160" name="Google Shape;160;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61" name="Google Shape;161;p26"/>
          <p:cNvSpPr/>
          <p:nvPr/>
        </p:nvSpPr>
        <p:spPr>
          <a:xfrm>
            <a:off x="428775" y="1352550"/>
            <a:ext cx="8522700" cy="342900"/>
          </a:xfrm>
          <a:prstGeom prst="rect">
            <a:avLst/>
          </a:prstGeom>
          <a:solidFill>
            <a:srgbClr val="E6B8AF"/>
          </a:solidFill>
          <a:ln cap="flat" cmpd="sng" w="9525">
            <a:solidFill>
              <a:srgbClr val="66666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Channels</a:t>
            </a:r>
            <a:endParaRPr b="1" i="0" sz="1000" u="none" cap="none" strike="noStrike">
              <a:solidFill>
                <a:srgbClr val="000000"/>
              </a:solidFill>
              <a:latin typeface="Georgia"/>
              <a:ea typeface="Georgia"/>
              <a:cs typeface="Georgia"/>
              <a:sym typeface="Georgia"/>
            </a:endParaRPr>
          </a:p>
        </p:txBody>
      </p:sp>
      <p:grpSp>
        <p:nvGrpSpPr>
          <p:cNvPr id="162" name="Google Shape;162;p26"/>
          <p:cNvGrpSpPr/>
          <p:nvPr/>
        </p:nvGrpSpPr>
        <p:grpSpPr>
          <a:xfrm>
            <a:off x="2357112" y="1412643"/>
            <a:ext cx="1053063" cy="240943"/>
            <a:chOff x="1608209" y="1575553"/>
            <a:chExt cx="706185" cy="220200"/>
          </a:xfrm>
        </p:grpSpPr>
        <p:sp>
          <p:nvSpPr>
            <p:cNvPr id="163" name="Google Shape;163;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64" name="Google Shape;164;p26"/>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Mobile</a:t>
              </a:r>
              <a:endParaRPr b="0" i="0" sz="1000" u="none" cap="none" strike="noStrike">
                <a:solidFill>
                  <a:srgbClr val="000000"/>
                </a:solidFill>
                <a:latin typeface="Georgia"/>
                <a:ea typeface="Georgia"/>
                <a:cs typeface="Georgia"/>
                <a:sym typeface="Georgia"/>
              </a:endParaRPr>
            </a:p>
          </p:txBody>
        </p:sp>
      </p:grpSp>
      <p:sp>
        <p:nvSpPr>
          <p:cNvPr id="165" name="Google Shape;165;p26"/>
          <p:cNvSpPr/>
          <p:nvPr/>
        </p:nvSpPr>
        <p:spPr>
          <a:xfrm>
            <a:off x="428775" y="895350"/>
            <a:ext cx="8522700" cy="342900"/>
          </a:xfrm>
          <a:prstGeom prst="rect">
            <a:avLst/>
          </a:prstGeom>
          <a:solidFill>
            <a:srgbClr val="E6B8AF"/>
          </a:solidFill>
          <a:ln cap="flat" cmpd="sng" w="9525">
            <a:solidFill>
              <a:srgbClr val="66666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Users</a:t>
            </a:r>
            <a:endParaRPr b="1" i="0" sz="1000" u="none" cap="none" strike="noStrike">
              <a:solidFill>
                <a:srgbClr val="000000"/>
              </a:solidFill>
              <a:latin typeface="Georgia"/>
              <a:ea typeface="Georgia"/>
              <a:cs typeface="Georgia"/>
              <a:sym typeface="Georgia"/>
            </a:endParaRPr>
          </a:p>
        </p:txBody>
      </p:sp>
      <p:grpSp>
        <p:nvGrpSpPr>
          <p:cNvPr id="166" name="Google Shape;166;p26"/>
          <p:cNvGrpSpPr/>
          <p:nvPr/>
        </p:nvGrpSpPr>
        <p:grpSpPr>
          <a:xfrm>
            <a:off x="1880685" y="944861"/>
            <a:ext cx="1423251" cy="240943"/>
            <a:chOff x="1597508" y="1554784"/>
            <a:chExt cx="703500" cy="220200"/>
          </a:xfrm>
        </p:grpSpPr>
        <p:sp>
          <p:nvSpPr>
            <p:cNvPr id="167" name="Google Shape;167;p26"/>
            <p:cNvSpPr/>
            <p:nvPr/>
          </p:nvSpPr>
          <p:spPr>
            <a:xfrm>
              <a:off x="1597508" y="1554784"/>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68" name="Google Shape;168;p26"/>
            <p:cNvSpPr/>
            <p:nvPr/>
          </p:nvSpPr>
          <p:spPr>
            <a:xfrm>
              <a:off x="1762051" y="1602782"/>
              <a:ext cx="3744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Customers</a:t>
              </a:r>
              <a:endParaRPr b="0" i="0" sz="1000" u="none" cap="none" strike="noStrike">
                <a:solidFill>
                  <a:srgbClr val="000000"/>
                </a:solidFill>
                <a:latin typeface="Georgia"/>
                <a:ea typeface="Georgia"/>
                <a:cs typeface="Georgia"/>
                <a:sym typeface="Georgia"/>
              </a:endParaRPr>
            </a:p>
          </p:txBody>
        </p:sp>
      </p:grpSp>
      <p:grpSp>
        <p:nvGrpSpPr>
          <p:cNvPr id="169" name="Google Shape;169;p26"/>
          <p:cNvGrpSpPr/>
          <p:nvPr/>
        </p:nvGrpSpPr>
        <p:grpSpPr>
          <a:xfrm>
            <a:off x="3959735" y="943829"/>
            <a:ext cx="1423251" cy="240943"/>
            <a:chOff x="1608209" y="1575553"/>
            <a:chExt cx="703500" cy="220200"/>
          </a:xfrm>
        </p:grpSpPr>
        <p:sp>
          <p:nvSpPr>
            <p:cNvPr id="170" name="Google Shape;170;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71" name="Google Shape;171;p26"/>
            <p:cNvSpPr/>
            <p:nvPr/>
          </p:nvSpPr>
          <p:spPr>
            <a:xfrm>
              <a:off x="1762051" y="1624494"/>
              <a:ext cx="3744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lang="en" sz="1000">
                  <a:latin typeface="Georgia"/>
                  <a:ea typeface="Georgia"/>
                  <a:cs typeface="Georgia"/>
                  <a:sym typeface="Georgia"/>
                </a:rPr>
                <a:t>Employees</a:t>
              </a:r>
              <a:endParaRPr b="0" i="0" sz="1000" u="none" cap="none" strike="noStrike">
                <a:solidFill>
                  <a:srgbClr val="000000"/>
                </a:solidFill>
                <a:latin typeface="Georgia"/>
                <a:ea typeface="Georgia"/>
                <a:cs typeface="Georgia"/>
                <a:sym typeface="Georgia"/>
              </a:endParaRPr>
            </a:p>
          </p:txBody>
        </p:sp>
      </p:grpSp>
      <p:grpSp>
        <p:nvGrpSpPr>
          <p:cNvPr id="172" name="Google Shape;172;p26"/>
          <p:cNvGrpSpPr/>
          <p:nvPr/>
        </p:nvGrpSpPr>
        <p:grpSpPr>
          <a:xfrm>
            <a:off x="6093335" y="943829"/>
            <a:ext cx="1423251" cy="240943"/>
            <a:chOff x="1608209" y="1575553"/>
            <a:chExt cx="703500" cy="220200"/>
          </a:xfrm>
        </p:grpSpPr>
        <p:sp>
          <p:nvSpPr>
            <p:cNvPr id="173" name="Google Shape;173;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74" name="Google Shape;174;p26"/>
            <p:cNvSpPr/>
            <p:nvPr/>
          </p:nvSpPr>
          <p:spPr>
            <a:xfrm>
              <a:off x="1713958" y="1625174"/>
              <a:ext cx="550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Partners &amp; Public</a:t>
              </a:r>
              <a:endParaRPr b="0" i="0" sz="1000" u="none" cap="none" strike="noStrike">
                <a:solidFill>
                  <a:srgbClr val="000000"/>
                </a:solidFill>
                <a:latin typeface="Georgia"/>
                <a:ea typeface="Georgia"/>
                <a:cs typeface="Georgia"/>
                <a:sym typeface="Georgia"/>
              </a:endParaRPr>
            </a:p>
          </p:txBody>
        </p:sp>
      </p:grpSp>
      <p:sp>
        <p:nvSpPr>
          <p:cNvPr id="175" name="Google Shape;175;p26"/>
          <p:cNvSpPr/>
          <p:nvPr/>
        </p:nvSpPr>
        <p:spPr>
          <a:xfrm>
            <a:off x="428775" y="1809750"/>
            <a:ext cx="2084100" cy="13020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Reference Data</a:t>
            </a:r>
            <a:endParaRPr b="1" i="0" sz="1000" u="none" cap="none" strike="noStrike">
              <a:solidFill>
                <a:srgbClr val="000000"/>
              </a:solidFill>
              <a:latin typeface="Georgia"/>
              <a:ea typeface="Georgia"/>
              <a:cs typeface="Georgia"/>
              <a:sym typeface="Georgia"/>
            </a:endParaRPr>
          </a:p>
        </p:txBody>
      </p:sp>
      <p:grpSp>
        <p:nvGrpSpPr>
          <p:cNvPr id="176" name="Google Shape;176;p26"/>
          <p:cNvGrpSpPr/>
          <p:nvPr/>
        </p:nvGrpSpPr>
        <p:grpSpPr>
          <a:xfrm>
            <a:off x="465204" y="2118451"/>
            <a:ext cx="957041" cy="375199"/>
            <a:chOff x="1608209" y="1575553"/>
            <a:chExt cx="703500" cy="220200"/>
          </a:xfrm>
        </p:grpSpPr>
        <p:sp>
          <p:nvSpPr>
            <p:cNvPr id="177" name="Google Shape;177;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78" name="Google Shape;178;p26"/>
            <p:cNvSpPr/>
            <p:nvPr/>
          </p:nvSpPr>
          <p:spPr>
            <a:xfrm>
              <a:off x="1762051" y="1630770"/>
              <a:ext cx="374400" cy="101400"/>
            </a:xfrm>
            <a:prstGeom prst="roundRect">
              <a:avLst>
                <a:gd fmla="val 16667" name="adj"/>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Party</a:t>
              </a:r>
              <a:endParaRPr b="0" i="0" sz="1000" u="none" cap="none" strike="noStrike">
                <a:solidFill>
                  <a:srgbClr val="000000"/>
                </a:solidFill>
                <a:latin typeface="Georgia"/>
                <a:ea typeface="Georgia"/>
                <a:cs typeface="Georgia"/>
                <a:sym typeface="Georgia"/>
              </a:endParaRPr>
            </a:p>
          </p:txBody>
        </p:sp>
      </p:grpSp>
      <p:grpSp>
        <p:nvGrpSpPr>
          <p:cNvPr id="179" name="Google Shape;179;p26"/>
          <p:cNvGrpSpPr/>
          <p:nvPr/>
        </p:nvGrpSpPr>
        <p:grpSpPr>
          <a:xfrm>
            <a:off x="1487884" y="2118451"/>
            <a:ext cx="957041" cy="375199"/>
            <a:chOff x="1608209" y="1575553"/>
            <a:chExt cx="703500" cy="220200"/>
          </a:xfrm>
        </p:grpSpPr>
        <p:sp>
          <p:nvSpPr>
            <p:cNvPr id="180" name="Google Shape;180;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81" name="Google Shape;181;p26"/>
            <p:cNvSpPr/>
            <p:nvPr/>
          </p:nvSpPr>
          <p:spPr>
            <a:xfrm>
              <a:off x="1685707" y="15993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Product Management</a:t>
              </a:r>
              <a:endParaRPr b="0" i="0" sz="1000" u="none" cap="none" strike="noStrike">
                <a:solidFill>
                  <a:srgbClr val="000000"/>
                </a:solidFill>
                <a:latin typeface="Georgia"/>
                <a:ea typeface="Georgia"/>
                <a:cs typeface="Georgia"/>
                <a:sym typeface="Georgia"/>
              </a:endParaRPr>
            </a:p>
          </p:txBody>
        </p:sp>
      </p:grpSp>
      <p:grpSp>
        <p:nvGrpSpPr>
          <p:cNvPr id="182" name="Google Shape;182;p26"/>
          <p:cNvGrpSpPr/>
          <p:nvPr/>
        </p:nvGrpSpPr>
        <p:grpSpPr>
          <a:xfrm>
            <a:off x="465204" y="2575651"/>
            <a:ext cx="957041" cy="375199"/>
            <a:chOff x="1608209" y="1575553"/>
            <a:chExt cx="703500" cy="220200"/>
          </a:xfrm>
        </p:grpSpPr>
        <p:sp>
          <p:nvSpPr>
            <p:cNvPr id="183" name="Google Shape;183;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84" name="Google Shape;184;p26"/>
            <p:cNvSpPr/>
            <p:nvPr/>
          </p:nvSpPr>
          <p:spPr>
            <a:xfrm>
              <a:off x="1737870" y="1599384"/>
              <a:ext cx="495300" cy="101400"/>
            </a:xfrm>
            <a:prstGeom prst="roundRect">
              <a:avLst>
                <a:gd fmla="val 16667" name="adj"/>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External Agency</a:t>
              </a:r>
              <a:endParaRPr b="0" i="0" sz="1000" u="none" cap="none" strike="noStrike">
                <a:solidFill>
                  <a:srgbClr val="000000"/>
                </a:solidFill>
                <a:latin typeface="Georgia"/>
                <a:ea typeface="Georgia"/>
                <a:cs typeface="Georgia"/>
                <a:sym typeface="Georgia"/>
              </a:endParaRPr>
            </a:p>
          </p:txBody>
        </p:sp>
      </p:grpSp>
      <p:grpSp>
        <p:nvGrpSpPr>
          <p:cNvPr id="185" name="Google Shape;185;p26"/>
          <p:cNvGrpSpPr/>
          <p:nvPr/>
        </p:nvGrpSpPr>
        <p:grpSpPr>
          <a:xfrm>
            <a:off x="1477190" y="2575651"/>
            <a:ext cx="957041" cy="375199"/>
            <a:chOff x="1608209" y="1575553"/>
            <a:chExt cx="703500" cy="220200"/>
          </a:xfrm>
        </p:grpSpPr>
        <p:sp>
          <p:nvSpPr>
            <p:cNvPr id="186" name="Google Shape;186;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87" name="Google Shape;187;p26"/>
            <p:cNvSpPr/>
            <p:nvPr/>
          </p:nvSpPr>
          <p:spPr>
            <a:xfrm>
              <a:off x="1737870" y="1599384"/>
              <a:ext cx="4953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Market Data</a:t>
              </a:r>
              <a:endParaRPr b="0" i="0" sz="1000" u="none" cap="none" strike="noStrike">
                <a:solidFill>
                  <a:srgbClr val="000000"/>
                </a:solidFill>
                <a:latin typeface="Georgia"/>
                <a:ea typeface="Georgia"/>
                <a:cs typeface="Georgia"/>
                <a:sym typeface="Georgia"/>
              </a:endParaRPr>
            </a:p>
          </p:txBody>
        </p:sp>
      </p:grpSp>
      <p:sp>
        <p:nvSpPr>
          <p:cNvPr id="188" name="Google Shape;188;p26"/>
          <p:cNvSpPr/>
          <p:nvPr/>
        </p:nvSpPr>
        <p:spPr>
          <a:xfrm>
            <a:off x="2562375" y="1809750"/>
            <a:ext cx="2084100" cy="16704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Sales &amp; Service</a:t>
            </a:r>
            <a:endParaRPr b="1" i="0" sz="1000" u="none" cap="none" strike="noStrike">
              <a:solidFill>
                <a:srgbClr val="000000"/>
              </a:solidFill>
              <a:latin typeface="Georgia"/>
              <a:ea typeface="Georgia"/>
              <a:cs typeface="Georgia"/>
              <a:sym typeface="Georgia"/>
            </a:endParaRPr>
          </a:p>
        </p:txBody>
      </p:sp>
      <p:sp>
        <p:nvSpPr>
          <p:cNvPr id="189" name="Google Shape;189;p26"/>
          <p:cNvSpPr/>
          <p:nvPr/>
        </p:nvSpPr>
        <p:spPr>
          <a:xfrm>
            <a:off x="4695975" y="1809750"/>
            <a:ext cx="2084100" cy="29574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     Operations &amp; Execution</a:t>
            </a:r>
            <a:endParaRPr b="1" i="0" sz="1000" u="none" cap="none" strike="noStrike">
              <a:solidFill>
                <a:srgbClr val="000000"/>
              </a:solidFill>
              <a:latin typeface="Georgia"/>
              <a:ea typeface="Georgia"/>
              <a:cs typeface="Georgia"/>
              <a:sym typeface="Georgia"/>
            </a:endParaRPr>
          </a:p>
        </p:txBody>
      </p:sp>
      <p:sp>
        <p:nvSpPr>
          <p:cNvPr id="190" name="Google Shape;190;p26"/>
          <p:cNvSpPr/>
          <p:nvPr/>
        </p:nvSpPr>
        <p:spPr>
          <a:xfrm>
            <a:off x="6829575" y="1809750"/>
            <a:ext cx="2084100" cy="8364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Customer Feedback</a:t>
            </a:r>
            <a:endParaRPr b="1" i="0" sz="1000" u="none" cap="none" strike="noStrike">
              <a:solidFill>
                <a:srgbClr val="000000"/>
              </a:solidFill>
              <a:latin typeface="Georgia"/>
              <a:ea typeface="Georgia"/>
              <a:cs typeface="Georgia"/>
              <a:sym typeface="Georgia"/>
            </a:endParaRPr>
          </a:p>
        </p:txBody>
      </p:sp>
      <p:grpSp>
        <p:nvGrpSpPr>
          <p:cNvPr id="191" name="Google Shape;191;p26"/>
          <p:cNvGrpSpPr/>
          <p:nvPr/>
        </p:nvGrpSpPr>
        <p:grpSpPr>
          <a:xfrm>
            <a:off x="2630884" y="2118451"/>
            <a:ext cx="957041" cy="375199"/>
            <a:chOff x="1608209" y="1575553"/>
            <a:chExt cx="703500" cy="220200"/>
          </a:xfrm>
        </p:grpSpPr>
        <p:sp>
          <p:nvSpPr>
            <p:cNvPr id="192" name="Google Shape;192;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93" name="Google Shape;193;p26"/>
            <p:cNvSpPr/>
            <p:nvPr/>
          </p:nvSpPr>
          <p:spPr>
            <a:xfrm>
              <a:off x="1685707" y="15993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Customer Management</a:t>
              </a:r>
              <a:endParaRPr b="0" i="0" sz="1000" u="none" cap="none" strike="noStrike">
                <a:solidFill>
                  <a:srgbClr val="000000"/>
                </a:solidFill>
                <a:latin typeface="Georgia"/>
                <a:ea typeface="Georgia"/>
                <a:cs typeface="Georgia"/>
                <a:sym typeface="Georgia"/>
              </a:endParaRPr>
            </a:p>
          </p:txBody>
        </p:sp>
      </p:grpSp>
      <p:grpSp>
        <p:nvGrpSpPr>
          <p:cNvPr id="194" name="Google Shape;194;p26"/>
          <p:cNvGrpSpPr/>
          <p:nvPr/>
        </p:nvGrpSpPr>
        <p:grpSpPr>
          <a:xfrm>
            <a:off x="3632177" y="2118451"/>
            <a:ext cx="957041" cy="375199"/>
            <a:chOff x="1608209" y="1575553"/>
            <a:chExt cx="703500" cy="220200"/>
          </a:xfrm>
        </p:grpSpPr>
        <p:sp>
          <p:nvSpPr>
            <p:cNvPr id="195" name="Google Shape;195;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96" name="Google Shape;196;p26"/>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Marketing</a:t>
              </a:r>
              <a:endParaRPr b="0" i="0" sz="1000" u="none" cap="none" strike="noStrike">
                <a:solidFill>
                  <a:srgbClr val="000000"/>
                </a:solidFill>
                <a:latin typeface="Georgia"/>
                <a:ea typeface="Georgia"/>
                <a:cs typeface="Georgia"/>
                <a:sym typeface="Georgia"/>
              </a:endParaRPr>
            </a:p>
          </p:txBody>
        </p:sp>
      </p:grpSp>
      <p:grpSp>
        <p:nvGrpSpPr>
          <p:cNvPr id="197" name="Google Shape;197;p26"/>
          <p:cNvGrpSpPr/>
          <p:nvPr/>
        </p:nvGrpSpPr>
        <p:grpSpPr>
          <a:xfrm>
            <a:off x="2641577" y="2575651"/>
            <a:ext cx="957041" cy="375199"/>
            <a:chOff x="1608209" y="1575553"/>
            <a:chExt cx="703500" cy="220200"/>
          </a:xfrm>
        </p:grpSpPr>
        <p:sp>
          <p:nvSpPr>
            <p:cNvPr id="198" name="Google Shape;198;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199" name="Google Shape;199;p26"/>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Sales</a:t>
              </a:r>
              <a:endParaRPr b="0" i="0" sz="1000" u="none" cap="none" strike="noStrike">
                <a:solidFill>
                  <a:srgbClr val="000000"/>
                </a:solidFill>
                <a:latin typeface="Georgia"/>
                <a:ea typeface="Georgia"/>
                <a:cs typeface="Georgia"/>
                <a:sym typeface="Georgia"/>
              </a:endParaRPr>
            </a:p>
          </p:txBody>
        </p:sp>
      </p:grpSp>
      <p:grpSp>
        <p:nvGrpSpPr>
          <p:cNvPr id="200" name="Google Shape;200;p26"/>
          <p:cNvGrpSpPr/>
          <p:nvPr/>
        </p:nvGrpSpPr>
        <p:grpSpPr>
          <a:xfrm>
            <a:off x="3642871" y="2575651"/>
            <a:ext cx="957041" cy="375199"/>
            <a:chOff x="1664222" y="1575553"/>
            <a:chExt cx="703500" cy="220200"/>
          </a:xfrm>
        </p:grpSpPr>
        <p:sp>
          <p:nvSpPr>
            <p:cNvPr id="201" name="Google Shape;201;p26"/>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02" name="Google Shape;202;p26"/>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Servicing</a:t>
              </a:r>
              <a:endParaRPr b="0" i="0" sz="1000" u="none" cap="none" strike="noStrike">
                <a:solidFill>
                  <a:srgbClr val="000000"/>
                </a:solidFill>
                <a:latin typeface="Georgia"/>
                <a:ea typeface="Georgia"/>
                <a:cs typeface="Georgia"/>
                <a:sym typeface="Georgia"/>
              </a:endParaRPr>
            </a:p>
          </p:txBody>
        </p:sp>
      </p:grpSp>
      <p:sp>
        <p:nvSpPr>
          <p:cNvPr id="203" name="Google Shape;203;p26"/>
          <p:cNvSpPr/>
          <p:nvPr/>
        </p:nvSpPr>
        <p:spPr>
          <a:xfrm>
            <a:off x="4741750" y="2038350"/>
            <a:ext cx="2006400" cy="1574700"/>
          </a:xfrm>
          <a:prstGeom prst="rect">
            <a:avLst/>
          </a:prstGeom>
          <a:solidFill>
            <a:srgbClr val="CCCCCC"/>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      Product Specific Fulfillment</a:t>
            </a:r>
            <a:endParaRPr b="1" i="0" sz="800" u="none" cap="none" strike="noStrike">
              <a:solidFill>
                <a:srgbClr val="000000"/>
              </a:solidFill>
              <a:latin typeface="Georgia"/>
              <a:ea typeface="Georgia"/>
              <a:cs typeface="Georgia"/>
              <a:sym typeface="Georgia"/>
            </a:endParaRPr>
          </a:p>
        </p:txBody>
      </p:sp>
      <p:sp>
        <p:nvSpPr>
          <p:cNvPr id="204" name="Google Shape;204;p26"/>
          <p:cNvSpPr/>
          <p:nvPr/>
        </p:nvSpPr>
        <p:spPr>
          <a:xfrm>
            <a:off x="4741745" y="3657275"/>
            <a:ext cx="2006400" cy="1065600"/>
          </a:xfrm>
          <a:prstGeom prst="rect">
            <a:avLst/>
          </a:prstGeom>
          <a:solidFill>
            <a:srgbClr val="CCCCCC"/>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    </a:t>
            </a:r>
            <a:r>
              <a:rPr b="1" i="0" lang="en" sz="1000" u="none" cap="none" strike="noStrike">
                <a:solidFill>
                  <a:srgbClr val="000000"/>
                </a:solidFill>
                <a:latin typeface="Georgia"/>
                <a:ea typeface="Georgia"/>
                <a:cs typeface="Georgia"/>
                <a:sym typeface="Georgia"/>
              </a:rPr>
              <a:t>Cross Product Operations</a:t>
            </a:r>
            <a:endParaRPr b="1" i="0" sz="1000" u="none" cap="none" strike="noStrike">
              <a:solidFill>
                <a:srgbClr val="000000"/>
              </a:solidFill>
              <a:latin typeface="Georgia"/>
              <a:ea typeface="Georgia"/>
              <a:cs typeface="Georgia"/>
              <a:sym typeface="Georgia"/>
            </a:endParaRPr>
          </a:p>
        </p:txBody>
      </p:sp>
      <p:grpSp>
        <p:nvGrpSpPr>
          <p:cNvPr id="205" name="Google Shape;205;p26"/>
          <p:cNvGrpSpPr/>
          <p:nvPr/>
        </p:nvGrpSpPr>
        <p:grpSpPr>
          <a:xfrm>
            <a:off x="4785871" y="3871052"/>
            <a:ext cx="957041" cy="375199"/>
            <a:chOff x="1664222" y="1575553"/>
            <a:chExt cx="703500" cy="220200"/>
          </a:xfrm>
        </p:grpSpPr>
        <p:sp>
          <p:nvSpPr>
            <p:cNvPr id="206" name="Google Shape;206;p26"/>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07" name="Google Shape;207;p26"/>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Payments</a:t>
              </a:r>
              <a:endParaRPr b="0" i="0" sz="1000" u="none" cap="none" strike="noStrike">
                <a:solidFill>
                  <a:srgbClr val="000000"/>
                </a:solidFill>
                <a:latin typeface="Georgia"/>
                <a:ea typeface="Georgia"/>
                <a:cs typeface="Georgia"/>
                <a:sym typeface="Georgia"/>
              </a:endParaRPr>
            </a:p>
          </p:txBody>
        </p:sp>
      </p:grpSp>
      <p:grpSp>
        <p:nvGrpSpPr>
          <p:cNvPr id="208" name="Google Shape;208;p26"/>
          <p:cNvGrpSpPr/>
          <p:nvPr/>
        </p:nvGrpSpPr>
        <p:grpSpPr>
          <a:xfrm>
            <a:off x="5765777" y="3871052"/>
            <a:ext cx="957041" cy="375199"/>
            <a:chOff x="1664222" y="1575553"/>
            <a:chExt cx="703500" cy="220200"/>
          </a:xfrm>
        </p:grpSpPr>
        <p:sp>
          <p:nvSpPr>
            <p:cNvPr id="209" name="Google Shape;209;p26"/>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10" name="Google Shape;210;p26"/>
            <p:cNvSpPr/>
            <p:nvPr/>
          </p:nvSpPr>
          <p:spPr>
            <a:xfrm>
              <a:off x="1685707" y="15993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Account Management</a:t>
              </a:r>
              <a:endParaRPr b="0" i="0" sz="1000" u="none" cap="none" strike="noStrike">
                <a:solidFill>
                  <a:srgbClr val="000000"/>
                </a:solidFill>
                <a:latin typeface="Georgia"/>
                <a:ea typeface="Georgia"/>
                <a:cs typeface="Georgia"/>
                <a:sym typeface="Georgia"/>
              </a:endParaRPr>
            </a:p>
          </p:txBody>
        </p:sp>
      </p:grpSp>
      <p:grpSp>
        <p:nvGrpSpPr>
          <p:cNvPr id="211" name="Google Shape;211;p26"/>
          <p:cNvGrpSpPr/>
          <p:nvPr/>
        </p:nvGrpSpPr>
        <p:grpSpPr>
          <a:xfrm>
            <a:off x="2630876" y="3032851"/>
            <a:ext cx="967742" cy="375199"/>
            <a:chOff x="1600343" y="1575553"/>
            <a:chExt cx="711366" cy="220200"/>
          </a:xfrm>
        </p:grpSpPr>
        <p:sp>
          <p:nvSpPr>
            <p:cNvPr id="212" name="Google Shape;212;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13" name="Google Shape;213;p26"/>
            <p:cNvSpPr/>
            <p:nvPr/>
          </p:nvSpPr>
          <p:spPr>
            <a:xfrm>
              <a:off x="1600343" y="1625290"/>
              <a:ext cx="711300" cy="141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Channel Specific</a:t>
              </a:r>
              <a:endParaRPr b="0" i="0" sz="1000" u="none" cap="none" strike="noStrike">
                <a:solidFill>
                  <a:srgbClr val="000000"/>
                </a:solidFill>
                <a:latin typeface="Georgia"/>
                <a:ea typeface="Georgia"/>
                <a:cs typeface="Georgia"/>
                <a:sym typeface="Georgia"/>
              </a:endParaRPr>
            </a:p>
          </p:txBody>
        </p:sp>
      </p:grpSp>
      <p:grpSp>
        <p:nvGrpSpPr>
          <p:cNvPr id="214" name="Google Shape;214;p26"/>
          <p:cNvGrpSpPr/>
          <p:nvPr/>
        </p:nvGrpSpPr>
        <p:grpSpPr>
          <a:xfrm>
            <a:off x="3633516" y="3032851"/>
            <a:ext cx="967742" cy="375199"/>
            <a:chOff x="1600343" y="1575553"/>
            <a:chExt cx="711366" cy="220200"/>
          </a:xfrm>
        </p:grpSpPr>
        <p:sp>
          <p:nvSpPr>
            <p:cNvPr id="215" name="Google Shape;215;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16" name="Google Shape;216;p26"/>
            <p:cNvSpPr/>
            <p:nvPr/>
          </p:nvSpPr>
          <p:spPr>
            <a:xfrm>
              <a:off x="1600343" y="1625290"/>
              <a:ext cx="711300" cy="141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Cross Channel</a:t>
              </a:r>
              <a:endParaRPr b="0" i="0" sz="1000" u="none" cap="none" strike="noStrike">
                <a:solidFill>
                  <a:srgbClr val="000000"/>
                </a:solidFill>
                <a:latin typeface="Georgia"/>
                <a:ea typeface="Georgia"/>
                <a:cs typeface="Georgia"/>
                <a:sym typeface="Georgia"/>
              </a:endParaRPr>
            </a:p>
          </p:txBody>
        </p:sp>
      </p:grpSp>
      <p:grpSp>
        <p:nvGrpSpPr>
          <p:cNvPr id="217" name="Google Shape;217;p26"/>
          <p:cNvGrpSpPr/>
          <p:nvPr/>
        </p:nvGrpSpPr>
        <p:grpSpPr>
          <a:xfrm>
            <a:off x="4785871" y="4284132"/>
            <a:ext cx="957041" cy="375199"/>
            <a:chOff x="1664222" y="1575553"/>
            <a:chExt cx="703500" cy="220200"/>
          </a:xfrm>
        </p:grpSpPr>
        <p:sp>
          <p:nvSpPr>
            <p:cNvPr id="218" name="Google Shape;218;p26"/>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19" name="Google Shape;219;p26"/>
            <p:cNvSpPr/>
            <p:nvPr/>
          </p:nvSpPr>
          <p:spPr>
            <a:xfrm>
              <a:off x="1685707" y="15993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Collateral Admin</a:t>
              </a:r>
              <a:endParaRPr b="0" i="0" sz="1000" u="none" cap="none" strike="noStrike">
                <a:solidFill>
                  <a:srgbClr val="000000"/>
                </a:solidFill>
                <a:latin typeface="Georgia"/>
                <a:ea typeface="Georgia"/>
                <a:cs typeface="Georgia"/>
                <a:sym typeface="Georgia"/>
              </a:endParaRPr>
            </a:p>
          </p:txBody>
        </p:sp>
      </p:grpSp>
      <p:grpSp>
        <p:nvGrpSpPr>
          <p:cNvPr id="220" name="Google Shape;220;p26"/>
          <p:cNvGrpSpPr/>
          <p:nvPr/>
        </p:nvGrpSpPr>
        <p:grpSpPr>
          <a:xfrm>
            <a:off x="4775177" y="2270851"/>
            <a:ext cx="957041" cy="375199"/>
            <a:chOff x="1608209" y="1575553"/>
            <a:chExt cx="703500" cy="220200"/>
          </a:xfrm>
        </p:grpSpPr>
        <p:sp>
          <p:nvSpPr>
            <p:cNvPr id="221" name="Google Shape;221;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22" name="Google Shape;222;p26"/>
            <p:cNvSpPr/>
            <p:nvPr/>
          </p:nvSpPr>
          <p:spPr>
            <a:xfrm>
              <a:off x="1684917" y="1606866"/>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Loans</a:t>
              </a:r>
              <a:endParaRPr b="0" i="0" sz="1000" u="none" cap="none" strike="noStrike">
                <a:solidFill>
                  <a:srgbClr val="000000"/>
                </a:solidFill>
                <a:latin typeface="Georgia"/>
                <a:ea typeface="Georgia"/>
                <a:cs typeface="Georgia"/>
                <a:sym typeface="Georgia"/>
              </a:endParaRPr>
            </a:p>
          </p:txBody>
        </p:sp>
      </p:grpSp>
      <p:grpSp>
        <p:nvGrpSpPr>
          <p:cNvPr id="223" name="Google Shape;223;p26"/>
          <p:cNvGrpSpPr/>
          <p:nvPr/>
        </p:nvGrpSpPr>
        <p:grpSpPr>
          <a:xfrm>
            <a:off x="5765777" y="2728051"/>
            <a:ext cx="957041" cy="375199"/>
            <a:chOff x="1608209" y="1575553"/>
            <a:chExt cx="703500" cy="220200"/>
          </a:xfrm>
        </p:grpSpPr>
        <p:sp>
          <p:nvSpPr>
            <p:cNvPr id="224" name="Google Shape;224;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25" name="Google Shape;225;p26"/>
            <p:cNvSpPr/>
            <p:nvPr/>
          </p:nvSpPr>
          <p:spPr>
            <a:xfrm>
              <a:off x="1684917" y="1606866"/>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Wealth Management</a:t>
              </a:r>
              <a:endParaRPr b="0" i="0" sz="1000" u="none" cap="none" strike="noStrike">
                <a:solidFill>
                  <a:srgbClr val="000000"/>
                </a:solidFill>
                <a:latin typeface="Georgia"/>
                <a:ea typeface="Georgia"/>
                <a:cs typeface="Georgia"/>
                <a:sym typeface="Georgia"/>
              </a:endParaRPr>
            </a:p>
          </p:txBody>
        </p:sp>
      </p:grpSp>
      <p:grpSp>
        <p:nvGrpSpPr>
          <p:cNvPr id="226" name="Google Shape;226;p26"/>
          <p:cNvGrpSpPr/>
          <p:nvPr/>
        </p:nvGrpSpPr>
        <p:grpSpPr>
          <a:xfrm>
            <a:off x="4775177" y="3185251"/>
            <a:ext cx="957041" cy="375199"/>
            <a:chOff x="1608209" y="1575553"/>
            <a:chExt cx="703500" cy="220200"/>
          </a:xfrm>
        </p:grpSpPr>
        <p:sp>
          <p:nvSpPr>
            <p:cNvPr id="227" name="Google Shape;227;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28" name="Google Shape;228;p26"/>
            <p:cNvSpPr/>
            <p:nvPr/>
          </p:nvSpPr>
          <p:spPr>
            <a:xfrm>
              <a:off x="1684917" y="16256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Cards</a:t>
              </a:r>
              <a:endParaRPr b="0" i="0" sz="1000" u="none" cap="none" strike="noStrike">
                <a:solidFill>
                  <a:srgbClr val="000000"/>
                </a:solidFill>
                <a:latin typeface="Georgia"/>
                <a:ea typeface="Georgia"/>
                <a:cs typeface="Georgia"/>
                <a:sym typeface="Georgia"/>
              </a:endParaRPr>
            </a:p>
          </p:txBody>
        </p:sp>
      </p:grpSp>
      <p:grpSp>
        <p:nvGrpSpPr>
          <p:cNvPr id="229" name="Google Shape;229;p26"/>
          <p:cNvGrpSpPr/>
          <p:nvPr/>
        </p:nvGrpSpPr>
        <p:grpSpPr>
          <a:xfrm>
            <a:off x="6885020" y="2042251"/>
            <a:ext cx="957041" cy="375199"/>
            <a:chOff x="1608209" y="1575553"/>
            <a:chExt cx="703500" cy="220200"/>
          </a:xfrm>
        </p:grpSpPr>
        <p:sp>
          <p:nvSpPr>
            <p:cNvPr id="230" name="Google Shape;230;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31" name="Google Shape;231;p26"/>
            <p:cNvSpPr/>
            <p:nvPr/>
          </p:nvSpPr>
          <p:spPr>
            <a:xfrm>
              <a:off x="1684917" y="1627781"/>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Social Media</a:t>
              </a:r>
              <a:endParaRPr b="0" i="0" sz="1000" u="none" cap="none" strike="noStrike">
                <a:solidFill>
                  <a:srgbClr val="000000"/>
                </a:solidFill>
                <a:latin typeface="Georgia"/>
                <a:ea typeface="Georgia"/>
                <a:cs typeface="Georgia"/>
                <a:sym typeface="Georgia"/>
              </a:endParaRPr>
            </a:p>
          </p:txBody>
        </p:sp>
      </p:grpSp>
      <p:grpSp>
        <p:nvGrpSpPr>
          <p:cNvPr id="232" name="Google Shape;232;p26"/>
          <p:cNvGrpSpPr/>
          <p:nvPr/>
        </p:nvGrpSpPr>
        <p:grpSpPr>
          <a:xfrm>
            <a:off x="5765777" y="2260158"/>
            <a:ext cx="957041" cy="375199"/>
            <a:chOff x="1608209" y="1575553"/>
            <a:chExt cx="703500" cy="220200"/>
          </a:xfrm>
        </p:grpSpPr>
        <p:sp>
          <p:nvSpPr>
            <p:cNvPr id="233" name="Google Shape;233;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34" name="Google Shape;234;p26"/>
            <p:cNvSpPr/>
            <p:nvPr/>
          </p:nvSpPr>
          <p:spPr>
            <a:xfrm>
              <a:off x="1684917" y="1592923"/>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Trade Banking</a:t>
              </a:r>
              <a:endParaRPr b="0" i="0" sz="1000" u="none" cap="none" strike="noStrike">
                <a:solidFill>
                  <a:srgbClr val="000000"/>
                </a:solidFill>
                <a:latin typeface="Georgia"/>
                <a:ea typeface="Georgia"/>
                <a:cs typeface="Georgia"/>
                <a:sym typeface="Georgia"/>
              </a:endParaRPr>
            </a:p>
          </p:txBody>
        </p:sp>
      </p:grpSp>
      <p:grpSp>
        <p:nvGrpSpPr>
          <p:cNvPr id="235" name="Google Shape;235;p26"/>
          <p:cNvGrpSpPr/>
          <p:nvPr/>
        </p:nvGrpSpPr>
        <p:grpSpPr>
          <a:xfrm>
            <a:off x="4775177" y="2717358"/>
            <a:ext cx="957041" cy="375199"/>
            <a:chOff x="1608209" y="1575553"/>
            <a:chExt cx="703500" cy="220200"/>
          </a:xfrm>
        </p:grpSpPr>
        <p:sp>
          <p:nvSpPr>
            <p:cNvPr id="236" name="Google Shape;236;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37" name="Google Shape;237;p26"/>
            <p:cNvSpPr/>
            <p:nvPr/>
          </p:nvSpPr>
          <p:spPr>
            <a:xfrm>
              <a:off x="1684917" y="1606866"/>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Deposits</a:t>
              </a:r>
              <a:endParaRPr b="0" i="0" sz="1000" u="none" cap="none" strike="noStrike">
                <a:solidFill>
                  <a:srgbClr val="000000"/>
                </a:solidFill>
                <a:latin typeface="Georgia"/>
                <a:ea typeface="Georgia"/>
                <a:cs typeface="Georgia"/>
                <a:sym typeface="Georgia"/>
              </a:endParaRPr>
            </a:p>
          </p:txBody>
        </p:sp>
      </p:grpSp>
      <p:grpSp>
        <p:nvGrpSpPr>
          <p:cNvPr id="238" name="Google Shape;238;p26"/>
          <p:cNvGrpSpPr/>
          <p:nvPr/>
        </p:nvGrpSpPr>
        <p:grpSpPr>
          <a:xfrm>
            <a:off x="7899377" y="2042251"/>
            <a:ext cx="957041" cy="375199"/>
            <a:chOff x="1608209" y="1575553"/>
            <a:chExt cx="703500" cy="220200"/>
          </a:xfrm>
        </p:grpSpPr>
        <p:sp>
          <p:nvSpPr>
            <p:cNvPr id="239" name="Google Shape;239;p26"/>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40" name="Google Shape;240;p26"/>
            <p:cNvSpPr/>
            <p:nvPr/>
          </p:nvSpPr>
          <p:spPr>
            <a:xfrm>
              <a:off x="1684917" y="1630673"/>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Surveys</a:t>
              </a:r>
              <a:endParaRPr b="0" i="0" sz="1000" u="none" cap="none" strike="noStrike">
                <a:solidFill>
                  <a:srgbClr val="000000"/>
                </a:solidFill>
                <a:latin typeface="Georgia"/>
                <a:ea typeface="Georgia"/>
                <a:cs typeface="Georgia"/>
                <a:sym typeface="Georgia"/>
              </a:endParaRPr>
            </a:p>
          </p:txBody>
        </p:sp>
      </p:grpSp>
      <p:grpSp>
        <p:nvGrpSpPr>
          <p:cNvPr id="241" name="Google Shape;241;p26"/>
          <p:cNvGrpSpPr/>
          <p:nvPr/>
        </p:nvGrpSpPr>
        <p:grpSpPr>
          <a:xfrm>
            <a:off x="3467965" y="1412643"/>
            <a:ext cx="1053063" cy="240943"/>
            <a:chOff x="1608209" y="1575553"/>
            <a:chExt cx="706185" cy="220200"/>
          </a:xfrm>
        </p:grpSpPr>
        <p:sp>
          <p:nvSpPr>
            <p:cNvPr id="242" name="Google Shape;242;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43" name="Google Shape;243;p26"/>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Online</a:t>
              </a:r>
              <a:endParaRPr b="0" i="0" sz="1000" u="none" cap="none" strike="noStrike">
                <a:solidFill>
                  <a:srgbClr val="000000"/>
                </a:solidFill>
                <a:latin typeface="Georgia"/>
                <a:ea typeface="Georgia"/>
                <a:cs typeface="Georgia"/>
                <a:sym typeface="Georgia"/>
              </a:endParaRPr>
            </a:p>
          </p:txBody>
        </p:sp>
      </p:grpSp>
      <p:grpSp>
        <p:nvGrpSpPr>
          <p:cNvPr id="244" name="Google Shape;244;p26"/>
          <p:cNvGrpSpPr/>
          <p:nvPr/>
        </p:nvGrpSpPr>
        <p:grpSpPr>
          <a:xfrm>
            <a:off x="4568103" y="1412643"/>
            <a:ext cx="1053063" cy="240943"/>
            <a:chOff x="1608209" y="1575553"/>
            <a:chExt cx="706185" cy="220200"/>
          </a:xfrm>
        </p:grpSpPr>
        <p:sp>
          <p:nvSpPr>
            <p:cNvPr id="245" name="Google Shape;245;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46" name="Google Shape;246;p26"/>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Tablet</a:t>
              </a:r>
              <a:endParaRPr b="0" i="0" sz="1000" u="none" cap="none" strike="noStrike">
                <a:solidFill>
                  <a:srgbClr val="000000"/>
                </a:solidFill>
                <a:latin typeface="Georgia"/>
                <a:ea typeface="Georgia"/>
                <a:cs typeface="Georgia"/>
                <a:sym typeface="Georgia"/>
              </a:endParaRPr>
            </a:p>
          </p:txBody>
        </p:sp>
      </p:grpSp>
      <p:grpSp>
        <p:nvGrpSpPr>
          <p:cNvPr id="247" name="Google Shape;247;p26"/>
          <p:cNvGrpSpPr/>
          <p:nvPr/>
        </p:nvGrpSpPr>
        <p:grpSpPr>
          <a:xfrm>
            <a:off x="5659903" y="1412643"/>
            <a:ext cx="1049059" cy="240943"/>
            <a:chOff x="1608209" y="1575553"/>
            <a:chExt cx="703500" cy="220200"/>
          </a:xfrm>
        </p:grpSpPr>
        <p:sp>
          <p:nvSpPr>
            <p:cNvPr id="248" name="Google Shape;248;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49" name="Google Shape;249;p26"/>
            <p:cNvSpPr/>
            <p:nvPr/>
          </p:nvSpPr>
          <p:spPr>
            <a:xfrm>
              <a:off x="1865988" y="1624499"/>
              <a:ext cx="3756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IVR</a:t>
              </a:r>
              <a:endParaRPr b="0" i="0" sz="1000" u="none" cap="none" strike="noStrike">
                <a:solidFill>
                  <a:srgbClr val="000000"/>
                </a:solidFill>
                <a:latin typeface="Georgia"/>
                <a:ea typeface="Georgia"/>
                <a:cs typeface="Georgia"/>
                <a:sym typeface="Georgia"/>
              </a:endParaRPr>
            </a:p>
          </p:txBody>
        </p:sp>
      </p:grpSp>
      <p:grpSp>
        <p:nvGrpSpPr>
          <p:cNvPr id="250" name="Google Shape;250;p26"/>
          <p:cNvGrpSpPr/>
          <p:nvPr/>
        </p:nvGrpSpPr>
        <p:grpSpPr>
          <a:xfrm>
            <a:off x="6769568" y="1412643"/>
            <a:ext cx="1049059" cy="240943"/>
            <a:chOff x="1608209" y="1575553"/>
            <a:chExt cx="703500" cy="220200"/>
          </a:xfrm>
        </p:grpSpPr>
        <p:sp>
          <p:nvSpPr>
            <p:cNvPr id="251" name="Google Shape;251;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52" name="Google Shape;252;p26"/>
            <p:cNvSpPr/>
            <p:nvPr/>
          </p:nvSpPr>
          <p:spPr>
            <a:xfrm>
              <a:off x="1698746" y="1624499"/>
              <a:ext cx="6129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Contact Center</a:t>
              </a:r>
              <a:endParaRPr b="0" i="0" sz="1000" u="none" cap="none" strike="noStrike">
                <a:solidFill>
                  <a:srgbClr val="000000"/>
                </a:solidFill>
                <a:latin typeface="Georgia"/>
                <a:ea typeface="Georgia"/>
                <a:cs typeface="Georgia"/>
                <a:sym typeface="Georgia"/>
              </a:endParaRPr>
            </a:p>
          </p:txBody>
        </p:sp>
      </p:grpSp>
      <p:grpSp>
        <p:nvGrpSpPr>
          <p:cNvPr id="253" name="Google Shape;253;p26"/>
          <p:cNvGrpSpPr/>
          <p:nvPr/>
        </p:nvGrpSpPr>
        <p:grpSpPr>
          <a:xfrm>
            <a:off x="7867322" y="1412643"/>
            <a:ext cx="1049059" cy="240943"/>
            <a:chOff x="1608209" y="1575553"/>
            <a:chExt cx="703500" cy="220200"/>
          </a:xfrm>
        </p:grpSpPr>
        <p:sp>
          <p:nvSpPr>
            <p:cNvPr id="254" name="Google Shape;254;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55" name="Google Shape;255;p26"/>
            <p:cNvSpPr/>
            <p:nvPr/>
          </p:nvSpPr>
          <p:spPr>
            <a:xfrm>
              <a:off x="1815293" y="1624499"/>
              <a:ext cx="4680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Branch</a:t>
              </a:r>
              <a:endParaRPr b="0" i="0" sz="1000" u="none" cap="none" strike="noStrike">
                <a:solidFill>
                  <a:srgbClr val="000000"/>
                </a:solidFill>
                <a:latin typeface="Georgia"/>
                <a:ea typeface="Georgia"/>
                <a:cs typeface="Georgia"/>
                <a:sym typeface="Georgia"/>
              </a:endParaRPr>
            </a:p>
          </p:txBody>
        </p:sp>
      </p:grpSp>
      <p:grpSp>
        <p:nvGrpSpPr>
          <p:cNvPr id="256" name="Google Shape;256;p26"/>
          <p:cNvGrpSpPr/>
          <p:nvPr/>
        </p:nvGrpSpPr>
        <p:grpSpPr>
          <a:xfrm>
            <a:off x="1237925" y="1412643"/>
            <a:ext cx="1049059" cy="240943"/>
            <a:chOff x="1608209" y="1575553"/>
            <a:chExt cx="703500" cy="220200"/>
          </a:xfrm>
        </p:grpSpPr>
        <p:sp>
          <p:nvSpPr>
            <p:cNvPr id="257" name="Google Shape;257;p26"/>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58" name="Google Shape;258;p26"/>
            <p:cNvSpPr/>
            <p:nvPr/>
          </p:nvSpPr>
          <p:spPr>
            <a:xfrm>
              <a:off x="1661996" y="1624499"/>
              <a:ext cx="6417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1000">
                  <a:latin typeface="Georgia"/>
                  <a:ea typeface="Georgia"/>
                  <a:cs typeface="Georgia"/>
                  <a:sym typeface="Georgia"/>
                </a:rPr>
                <a:t>Voice Banking</a:t>
              </a:r>
              <a:endParaRPr b="0" i="0" sz="1000" u="none" cap="none" strike="noStrike">
                <a:solidFill>
                  <a:srgbClr val="000000"/>
                </a:solidFill>
                <a:latin typeface="Georgia"/>
                <a:ea typeface="Georgia"/>
                <a:cs typeface="Georgia"/>
                <a:sym typeface="Georgia"/>
              </a:endParaRPr>
            </a:p>
          </p:txBody>
        </p:sp>
      </p:grpSp>
      <p:sp>
        <p:nvSpPr>
          <p:cNvPr id="259" name="Google Shape;259;p26"/>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260" name="Google Shape;260;p26"/>
          <p:cNvSpPr txBox="1"/>
          <p:nvPr/>
        </p:nvSpPr>
        <p:spPr>
          <a:xfrm>
            <a:off x="7312575" y="4149575"/>
            <a:ext cx="1553100" cy="63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latin typeface="Georgia"/>
              <a:ea typeface="Georgia"/>
              <a:cs typeface="Georgia"/>
              <a:sym typeface="Georgia"/>
            </a:endParaRPr>
          </a:p>
        </p:txBody>
      </p:sp>
      <p:sp>
        <p:nvSpPr>
          <p:cNvPr id="261" name="Google Shape;261;p26"/>
          <p:cNvSpPr/>
          <p:nvPr/>
        </p:nvSpPr>
        <p:spPr>
          <a:xfrm>
            <a:off x="7366275" y="4224725"/>
            <a:ext cx="193200" cy="148800"/>
          </a:xfrm>
          <a:prstGeom prst="rect">
            <a:avLst/>
          </a:prstGeom>
          <a:solidFill>
            <a:srgbClr val="77777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txBox="1"/>
          <p:nvPr/>
        </p:nvSpPr>
        <p:spPr>
          <a:xfrm>
            <a:off x="7526312" y="4148537"/>
            <a:ext cx="8160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Category </a:t>
            </a:r>
            <a:endParaRPr sz="800">
              <a:latin typeface="Georgia"/>
              <a:ea typeface="Georgia"/>
              <a:cs typeface="Georgia"/>
              <a:sym typeface="Georgia"/>
            </a:endParaRPr>
          </a:p>
        </p:txBody>
      </p:sp>
      <p:sp>
        <p:nvSpPr>
          <p:cNvPr id="263" name="Google Shape;263;p26"/>
          <p:cNvSpPr/>
          <p:nvPr/>
        </p:nvSpPr>
        <p:spPr>
          <a:xfrm>
            <a:off x="7366275" y="4410373"/>
            <a:ext cx="193200" cy="1488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nvSpPr>
        <p:spPr>
          <a:xfrm>
            <a:off x="7526297" y="4333150"/>
            <a:ext cx="10491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Sub- Category</a:t>
            </a:r>
            <a:endParaRPr sz="800">
              <a:latin typeface="Georgia"/>
              <a:ea typeface="Georgia"/>
              <a:cs typeface="Georgia"/>
              <a:sym typeface="Georgia"/>
            </a:endParaRPr>
          </a:p>
        </p:txBody>
      </p:sp>
      <p:sp>
        <p:nvSpPr>
          <p:cNvPr id="265" name="Google Shape;265;p26"/>
          <p:cNvSpPr/>
          <p:nvPr/>
        </p:nvSpPr>
        <p:spPr>
          <a:xfrm>
            <a:off x="7366297" y="4605725"/>
            <a:ext cx="193200" cy="148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txBox="1"/>
          <p:nvPr/>
        </p:nvSpPr>
        <p:spPr>
          <a:xfrm>
            <a:off x="7526295" y="4529525"/>
            <a:ext cx="11610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Domain</a:t>
            </a:r>
            <a:endParaRPr sz="800">
              <a:latin typeface="Georgia"/>
              <a:ea typeface="Georgia"/>
              <a:cs typeface="Georgia"/>
              <a:sym typeface="Georgia"/>
            </a:endParaRPr>
          </a:p>
        </p:txBody>
      </p:sp>
      <p:sp>
        <p:nvSpPr>
          <p:cNvPr id="267" name="Google Shape;267;p26"/>
          <p:cNvSpPr txBox="1"/>
          <p:nvPr/>
        </p:nvSpPr>
        <p:spPr>
          <a:xfrm>
            <a:off x="8372475" y="4063525"/>
            <a:ext cx="6978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Legend</a:t>
            </a:r>
            <a:endParaRPr b="1" sz="800">
              <a:latin typeface="Georgia"/>
              <a:ea typeface="Georgia"/>
              <a:cs typeface="Georgia"/>
              <a:sym typeface="Georgia"/>
            </a:endParaRPr>
          </a:p>
        </p:txBody>
      </p:sp>
      <p:sp>
        <p:nvSpPr>
          <p:cNvPr id="268" name="Google Shape;268;p26"/>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 sz="2400">
                <a:latin typeface="Georgia"/>
                <a:ea typeface="Georgia"/>
                <a:cs typeface="Georgia"/>
                <a:sym typeface="Georgia"/>
              </a:rPr>
              <a:t>Domain Model - Detailed</a:t>
            </a:r>
            <a:endParaRPr sz="2400">
              <a:latin typeface="Georgia"/>
              <a:ea typeface="Georgia"/>
              <a:cs typeface="Georgia"/>
              <a:sym typeface="Georgia"/>
            </a:endParaRPr>
          </a:p>
        </p:txBody>
      </p:sp>
      <p:sp>
        <p:nvSpPr>
          <p:cNvPr id="274" name="Google Shape;274;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75" name="Google Shape;275;p27"/>
          <p:cNvSpPr/>
          <p:nvPr/>
        </p:nvSpPr>
        <p:spPr>
          <a:xfrm>
            <a:off x="342797" y="1104900"/>
            <a:ext cx="8522700" cy="342900"/>
          </a:xfrm>
          <a:prstGeom prst="rect">
            <a:avLst/>
          </a:prstGeom>
          <a:solidFill>
            <a:srgbClr val="E6B8AF"/>
          </a:solidFill>
          <a:ln cap="flat" cmpd="sng" w="9525">
            <a:solidFill>
              <a:srgbClr val="66666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Channels</a:t>
            </a:r>
            <a:endParaRPr b="1" i="0" sz="800" u="none" cap="none" strike="noStrike">
              <a:solidFill>
                <a:srgbClr val="000000"/>
              </a:solidFill>
              <a:latin typeface="Georgia"/>
              <a:ea typeface="Georgia"/>
              <a:cs typeface="Georgia"/>
              <a:sym typeface="Georgia"/>
            </a:endParaRPr>
          </a:p>
        </p:txBody>
      </p:sp>
      <p:grpSp>
        <p:nvGrpSpPr>
          <p:cNvPr id="276" name="Google Shape;276;p27"/>
          <p:cNvGrpSpPr/>
          <p:nvPr/>
        </p:nvGrpSpPr>
        <p:grpSpPr>
          <a:xfrm>
            <a:off x="2217831" y="1089256"/>
            <a:ext cx="1053063" cy="240943"/>
            <a:chOff x="1608209" y="1575553"/>
            <a:chExt cx="706185" cy="220200"/>
          </a:xfrm>
        </p:grpSpPr>
        <p:sp>
          <p:nvSpPr>
            <p:cNvPr id="277" name="Google Shape;277;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78" name="Google Shape;278;p27"/>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Mobile</a:t>
              </a:r>
              <a:endParaRPr b="0" i="0" sz="1000" u="none" cap="none" strike="noStrike">
                <a:solidFill>
                  <a:srgbClr val="000000"/>
                </a:solidFill>
                <a:latin typeface="Georgia"/>
                <a:ea typeface="Georgia"/>
                <a:cs typeface="Georgia"/>
                <a:sym typeface="Georgia"/>
              </a:endParaRPr>
            </a:p>
          </p:txBody>
        </p:sp>
      </p:grpSp>
      <p:sp>
        <p:nvSpPr>
          <p:cNvPr id="279" name="Google Shape;279;p27"/>
          <p:cNvSpPr/>
          <p:nvPr/>
        </p:nvSpPr>
        <p:spPr>
          <a:xfrm>
            <a:off x="342797" y="629550"/>
            <a:ext cx="8522700" cy="342900"/>
          </a:xfrm>
          <a:prstGeom prst="rect">
            <a:avLst/>
          </a:prstGeom>
          <a:solidFill>
            <a:srgbClr val="E6B8AF"/>
          </a:solidFill>
          <a:ln cap="flat" cmpd="sng" w="9525">
            <a:solidFill>
              <a:srgbClr val="66666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Customer</a:t>
            </a:r>
            <a:endParaRPr b="1" i="0" sz="800" u="none" cap="none" strike="noStrike">
              <a:solidFill>
                <a:srgbClr val="000000"/>
              </a:solidFill>
              <a:latin typeface="Georgia"/>
              <a:ea typeface="Georgia"/>
              <a:cs typeface="Georgia"/>
              <a:sym typeface="Georgia"/>
            </a:endParaRPr>
          </a:p>
        </p:txBody>
      </p:sp>
      <p:grpSp>
        <p:nvGrpSpPr>
          <p:cNvPr id="280" name="Google Shape;280;p27"/>
          <p:cNvGrpSpPr/>
          <p:nvPr/>
        </p:nvGrpSpPr>
        <p:grpSpPr>
          <a:xfrm>
            <a:off x="1902310" y="680529"/>
            <a:ext cx="1423251" cy="240943"/>
            <a:chOff x="1608209" y="1575553"/>
            <a:chExt cx="703500" cy="220200"/>
          </a:xfrm>
        </p:grpSpPr>
        <p:sp>
          <p:nvSpPr>
            <p:cNvPr id="281" name="Google Shape;281;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82" name="Google Shape;282;p27"/>
            <p:cNvSpPr/>
            <p:nvPr/>
          </p:nvSpPr>
          <p:spPr>
            <a:xfrm>
              <a:off x="1762051" y="1624494"/>
              <a:ext cx="3744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Customers</a:t>
              </a:r>
              <a:endParaRPr b="0" i="0" sz="1000" u="none" cap="none" strike="noStrike">
                <a:solidFill>
                  <a:srgbClr val="000000"/>
                </a:solidFill>
                <a:latin typeface="Georgia"/>
                <a:ea typeface="Georgia"/>
                <a:cs typeface="Georgia"/>
                <a:sym typeface="Georgia"/>
              </a:endParaRPr>
            </a:p>
          </p:txBody>
        </p:sp>
      </p:grpSp>
      <p:grpSp>
        <p:nvGrpSpPr>
          <p:cNvPr id="283" name="Google Shape;283;p27"/>
          <p:cNvGrpSpPr/>
          <p:nvPr/>
        </p:nvGrpSpPr>
        <p:grpSpPr>
          <a:xfrm>
            <a:off x="3959735" y="675256"/>
            <a:ext cx="1423251" cy="240943"/>
            <a:chOff x="1608209" y="1575553"/>
            <a:chExt cx="703500" cy="220200"/>
          </a:xfrm>
        </p:grpSpPr>
        <p:sp>
          <p:nvSpPr>
            <p:cNvPr id="284" name="Google Shape;284;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85" name="Google Shape;285;p27"/>
            <p:cNvSpPr/>
            <p:nvPr/>
          </p:nvSpPr>
          <p:spPr>
            <a:xfrm>
              <a:off x="1762051" y="1624494"/>
              <a:ext cx="3744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Employees</a:t>
              </a:r>
              <a:endParaRPr b="0" i="0" sz="1000" u="none" cap="none" strike="noStrike">
                <a:solidFill>
                  <a:srgbClr val="000000"/>
                </a:solidFill>
                <a:latin typeface="Georgia"/>
                <a:ea typeface="Georgia"/>
                <a:cs typeface="Georgia"/>
                <a:sym typeface="Georgia"/>
              </a:endParaRPr>
            </a:p>
          </p:txBody>
        </p:sp>
      </p:grpSp>
      <p:grpSp>
        <p:nvGrpSpPr>
          <p:cNvPr id="286" name="Google Shape;286;p27"/>
          <p:cNvGrpSpPr/>
          <p:nvPr/>
        </p:nvGrpSpPr>
        <p:grpSpPr>
          <a:xfrm>
            <a:off x="6093335" y="684602"/>
            <a:ext cx="1423251" cy="240943"/>
            <a:chOff x="1608209" y="1575553"/>
            <a:chExt cx="703500" cy="220200"/>
          </a:xfrm>
        </p:grpSpPr>
        <p:sp>
          <p:nvSpPr>
            <p:cNvPr id="287" name="Google Shape;287;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88" name="Google Shape;288;p27"/>
            <p:cNvSpPr/>
            <p:nvPr/>
          </p:nvSpPr>
          <p:spPr>
            <a:xfrm>
              <a:off x="1713958" y="1625174"/>
              <a:ext cx="550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Partners &amp; Public</a:t>
              </a:r>
              <a:endParaRPr b="0" i="0" sz="1000" u="none" cap="none" strike="noStrike">
                <a:solidFill>
                  <a:srgbClr val="000000"/>
                </a:solidFill>
                <a:latin typeface="Georgia"/>
                <a:ea typeface="Georgia"/>
                <a:cs typeface="Georgia"/>
                <a:sym typeface="Georgia"/>
              </a:endParaRPr>
            </a:p>
          </p:txBody>
        </p:sp>
      </p:grpSp>
      <p:sp>
        <p:nvSpPr>
          <p:cNvPr id="289" name="Google Shape;289;p27"/>
          <p:cNvSpPr/>
          <p:nvPr/>
        </p:nvSpPr>
        <p:spPr>
          <a:xfrm>
            <a:off x="332075" y="1485419"/>
            <a:ext cx="1184100" cy="33099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Reference Data</a:t>
            </a:r>
            <a:endParaRPr b="1" i="0" sz="800" u="none" cap="none" strike="noStrike">
              <a:solidFill>
                <a:srgbClr val="000000"/>
              </a:solidFill>
              <a:latin typeface="Georgia"/>
              <a:ea typeface="Georgia"/>
              <a:cs typeface="Georgia"/>
              <a:sym typeface="Georgia"/>
            </a:endParaRPr>
          </a:p>
        </p:txBody>
      </p:sp>
      <p:grpSp>
        <p:nvGrpSpPr>
          <p:cNvPr id="290" name="Google Shape;290;p27"/>
          <p:cNvGrpSpPr/>
          <p:nvPr/>
        </p:nvGrpSpPr>
        <p:grpSpPr>
          <a:xfrm>
            <a:off x="352912" y="1700448"/>
            <a:ext cx="1115093" cy="375199"/>
            <a:chOff x="1608209" y="1575553"/>
            <a:chExt cx="703573" cy="220200"/>
          </a:xfrm>
        </p:grpSpPr>
        <p:sp>
          <p:nvSpPr>
            <p:cNvPr id="291" name="Google Shape;291;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92" name="Google Shape;292;p27"/>
            <p:cNvSpPr/>
            <p:nvPr/>
          </p:nvSpPr>
          <p:spPr>
            <a:xfrm>
              <a:off x="1613082" y="1575559"/>
              <a:ext cx="6987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Party</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Party Data Management</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293" name="Google Shape;293;p27"/>
          <p:cNvGrpSpPr/>
          <p:nvPr/>
        </p:nvGrpSpPr>
        <p:grpSpPr>
          <a:xfrm>
            <a:off x="352353" y="2099533"/>
            <a:ext cx="1126374" cy="746653"/>
            <a:chOff x="1608209" y="1572585"/>
            <a:chExt cx="703500" cy="223168"/>
          </a:xfrm>
        </p:grpSpPr>
        <p:sp>
          <p:nvSpPr>
            <p:cNvPr id="294" name="Google Shape;294;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95" name="Google Shape;295;p27"/>
            <p:cNvSpPr/>
            <p:nvPr/>
          </p:nvSpPr>
          <p:spPr>
            <a:xfrm>
              <a:off x="1608214" y="1572585"/>
              <a:ext cx="642600" cy="2061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latin typeface="Georgia"/>
                  <a:ea typeface="Georgia"/>
                  <a:cs typeface="Georgia"/>
                  <a:sym typeface="Georgia"/>
                </a:rPr>
                <a:t>Product Management</a:t>
              </a:r>
              <a:endParaRPr b="1"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Product Design</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Product Deployment</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Product Training</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Product Quality Assurance</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Discount Pricing</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Product Directory</a:t>
              </a:r>
              <a:endParaRPr b="0" i="0" sz="600" u="none" cap="none" strike="noStrike">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latin typeface="Georgia"/>
                <a:ea typeface="Georgia"/>
                <a:cs typeface="Georgia"/>
                <a:sym typeface="Georgia"/>
              </a:endParaRPr>
            </a:p>
          </p:txBody>
        </p:sp>
      </p:grpSp>
      <p:grpSp>
        <p:nvGrpSpPr>
          <p:cNvPr id="296" name="Google Shape;296;p27"/>
          <p:cNvGrpSpPr/>
          <p:nvPr/>
        </p:nvGrpSpPr>
        <p:grpSpPr>
          <a:xfrm>
            <a:off x="334024" y="2858003"/>
            <a:ext cx="1183971" cy="916693"/>
            <a:chOff x="1606018" y="1568709"/>
            <a:chExt cx="729900" cy="228300"/>
          </a:xfrm>
        </p:grpSpPr>
        <p:sp>
          <p:nvSpPr>
            <p:cNvPr id="297" name="Google Shape;297;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298" name="Google Shape;298;p27"/>
            <p:cNvSpPr/>
            <p:nvPr/>
          </p:nvSpPr>
          <p:spPr>
            <a:xfrm>
              <a:off x="1606018" y="1568709"/>
              <a:ext cx="729900" cy="228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External Agency</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Information Provider Admin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Syndicate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Interbank Relationship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Sub Custodian Agreement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Product Service Agency</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Product Broker Agreement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Contractor/Supplier Agreement</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299" name="Google Shape;299;p27"/>
          <p:cNvGrpSpPr/>
          <p:nvPr/>
        </p:nvGrpSpPr>
        <p:grpSpPr>
          <a:xfrm>
            <a:off x="339042" y="3785264"/>
            <a:ext cx="1160989" cy="1012016"/>
            <a:chOff x="1608209" y="1569093"/>
            <a:chExt cx="717014" cy="226660"/>
          </a:xfrm>
        </p:grpSpPr>
        <p:sp>
          <p:nvSpPr>
            <p:cNvPr id="300" name="Google Shape;300;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01" name="Google Shape;301;p27"/>
            <p:cNvSpPr/>
            <p:nvPr/>
          </p:nvSpPr>
          <p:spPr>
            <a:xfrm>
              <a:off x="1623523" y="1569093"/>
              <a:ext cx="701700" cy="2202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Market Data</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Information Provider Operation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Market Information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Financial Market Analysis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Financial Market Research</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Market Data Switch Admin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Market Data Switch Ops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Location Data Management</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sp>
        <p:nvSpPr>
          <p:cNvPr id="302" name="Google Shape;302;p27"/>
          <p:cNvSpPr/>
          <p:nvPr/>
        </p:nvSpPr>
        <p:spPr>
          <a:xfrm>
            <a:off x="1543925" y="1476981"/>
            <a:ext cx="3074400" cy="33099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Sales &amp; Service</a:t>
            </a:r>
            <a:endParaRPr b="1" i="0" sz="800" u="none" cap="none" strike="noStrike">
              <a:solidFill>
                <a:srgbClr val="000000"/>
              </a:solidFill>
              <a:latin typeface="Georgia"/>
              <a:ea typeface="Georgia"/>
              <a:cs typeface="Georgia"/>
              <a:sym typeface="Georgia"/>
            </a:endParaRPr>
          </a:p>
        </p:txBody>
      </p:sp>
      <p:sp>
        <p:nvSpPr>
          <p:cNvPr id="303" name="Google Shape;303;p27"/>
          <p:cNvSpPr/>
          <p:nvPr/>
        </p:nvSpPr>
        <p:spPr>
          <a:xfrm>
            <a:off x="4651775" y="1476975"/>
            <a:ext cx="4213800" cy="26328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     			</a:t>
            </a:r>
            <a:r>
              <a:rPr b="1" i="0" lang="en" sz="800" u="none" cap="none" strike="noStrike">
                <a:solidFill>
                  <a:srgbClr val="000000"/>
                </a:solidFill>
                <a:latin typeface="Georgia"/>
                <a:ea typeface="Georgia"/>
                <a:cs typeface="Georgia"/>
                <a:sym typeface="Georgia"/>
              </a:rPr>
              <a:t>Operations &amp; Execution</a:t>
            </a:r>
            <a:endParaRPr b="1" i="0" sz="800" u="none" cap="none" strike="noStrike">
              <a:solidFill>
                <a:srgbClr val="000000"/>
              </a:solidFill>
              <a:latin typeface="Georgia"/>
              <a:ea typeface="Georgia"/>
              <a:cs typeface="Georgia"/>
              <a:sym typeface="Georgia"/>
            </a:endParaRPr>
          </a:p>
        </p:txBody>
      </p:sp>
      <p:grpSp>
        <p:nvGrpSpPr>
          <p:cNvPr id="304" name="Google Shape;304;p27"/>
          <p:cNvGrpSpPr/>
          <p:nvPr/>
        </p:nvGrpSpPr>
        <p:grpSpPr>
          <a:xfrm>
            <a:off x="1546582" y="1676908"/>
            <a:ext cx="949218" cy="2271791"/>
            <a:chOff x="1608203" y="1563534"/>
            <a:chExt cx="710706" cy="853511"/>
          </a:xfrm>
        </p:grpSpPr>
        <p:sp>
          <p:nvSpPr>
            <p:cNvPr id="305" name="Google Shape;305;p27"/>
            <p:cNvSpPr/>
            <p:nvPr/>
          </p:nvSpPr>
          <p:spPr>
            <a:xfrm>
              <a:off x="1608203" y="1575545"/>
              <a:ext cx="703500" cy="8415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06" name="Google Shape;306;p27"/>
            <p:cNvSpPr/>
            <p:nvPr/>
          </p:nvSpPr>
          <p:spPr>
            <a:xfrm>
              <a:off x="1615409" y="1563534"/>
              <a:ext cx="703500" cy="8415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Customer Management</a:t>
              </a:r>
              <a:endParaRPr b="1"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lang="en" sz="600">
                  <a:latin typeface="Georgia"/>
                  <a:ea typeface="Georgia"/>
                  <a:cs typeface="Georgia"/>
                  <a:sym typeface="Georgia"/>
                </a:rPr>
                <a:t>Customer Profile</a:t>
              </a:r>
              <a:endParaRPr sz="600">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Relationship Management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Product/Service Eligibility</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Agreement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Sales Product Agreement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Access Entitlement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Behavioral Insights</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Credit Rating</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Account Recovery</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Event History</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Reference Data Management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Precedents</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Proposition</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307" name="Google Shape;307;p27"/>
          <p:cNvGrpSpPr/>
          <p:nvPr/>
        </p:nvGrpSpPr>
        <p:grpSpPr>
          <a:xfrm>
            <a:off x="2497113" y="1578571"/>
            <a:ext cx="1016553" cy="1382692"/>
            <a:chOff x="1584553" y="1571966"/>
            <a:chExt cx="727200" cy="223787"/>
          </a:xfrm>
        </p:grpSpPr>
        <p:sp>
          <p:nvSpPr>
            <p:cNvPr id="308" name="Google Shape;308;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latin typeface="Georgia"/>
                <a:ea typeface="Georgia"/>
                <a:cs typeface="Georgia"/>
                <a:sym typeface="Georgia"/>
              </a:endParaRPr>
            </a:p>
          </p:txBody>
        </p:sp>
        <p:sp>
          <p:nvSpPr>
            <p:cNvPr id="309" name="Google Shape;309;p27"/>
            <p:cNvSpPr/>
            <p:nvPr/>
          </p:nvSpPr>
          <p:spPr>
            <a:xfrm>
              <a:off x="1584553" y="1571966"/>
              <a:ext cx="727200" cy="2202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latin typeface="Georgia"/>
                  <a:ea typeface="Georgia"/>
                  <a:cs typeface="Georgia"/>
                  <a:sym typeface="Georgia"/>
                </a:rPr>
                <a:t>Marketing</a:t>
              </a:r>
              <a:endParaRPr b="1"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Business Development</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Brand Management</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Advertising</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Promotional Events</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Prospect Campaign Mngmt.</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Prospect Campaign Design</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Customer Campaign Management</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Customer Campaign Design</a:t>
              </a:r>
              <a:endParaRPr b="0" i="0" sz="600" u="none" cap="none" strike="noStrike">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latin typeface="Georgia"/>
                  <a:ea typeface="Georgia"/>
                  <a:cs typeface="Georgia"/>
                  <a:sym typeface="Georgia"/>
                </a:rPr>
                <a:t>Customer Surveys</a:t>
              </a:r>
              <a:endParaRPr b="0" i="0" sz="600" u="none" cap="none" strike="noStrike">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latin typeface="Georgia"/>
                <a:ea typeface="Georgia"/>
                <a:cs typeface="Georgia"/>
                <a:sym typeface="Georgia"/>
              </a:endParaRPr>
            </a:p>
          </p:txBody>
        </p:sp>
      </p:grpSp>
      <p:grpSp>
        <p:nvGrpSpPr>
          <p:cNvPr id="310" name="Google Shape;310;p27"/>
          <p:cNvGrpSpPr/>
          <p:nvPr/>
        </p:nvGrpSpPr>
        <p:grpSpPr>
          <a:xfrm>
            <a:off x="1548975" y="3990170"/>
            <a:ext cx="961103" cy="801537"/>
            <a:chOff x="1664220" y="1616641"/>
            <a:chExt cx="724978" cy="192603"/>
          </a:xfrm>
        </p:grpSpPr>
        <p:sp>
          <p:nvSpPr>
            <p:cNvPr id="311" name="Google Shape;311;p27"/>
            <p:cNvSpPr/>
            <p:nvPr/>
          </p:nvSpPr>
          <p:spPr>
            <a:xfrm>
              <a:off x="1664220" y="1618144"/>
              <a:ext cx="703500" cy="1911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12" name="Google Shape;312;p27"/>
            <p:cNvSpPr/>
            <p:nvPr/>
          </p:nvSpPr>
          <p:spPr>
            <a:xfrm>
              <a:off x="1685698" y="1616641"/>
              <a:ext cx="703500" cy="16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Servicing</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Servicing Issue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Customer Case Mngmt.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Case Root Cause Analysis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Customer Case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Card Case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Customer Order</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Payment Order</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sp>
        <p:nvSpPr>
          <p:cNvPr id="313" name="Google Shape;313;p27"/>
          <p:cNvSpPr/>
          <p:nvPr/>
        </p:nvSpPr>
        <p:spPr>
          <a:xfrm>
            <a:off x="4700300" y="1692125"/>
            <a:ext cx="2225700" cy="2417700"/>
          </a:xfrm>
          <a:prstGeom prst="rect">
            <a:avLst/>
          </a:prstGeom>
          <a:solidFill>
            <a:srgbClr val="CCCCCC"/>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      Product Specific Fulfillment</a:t>
            </a:r>
            <a:endParaRPr b="1" i="0" sz="800" u="none" cap="none" strike="noStrike">
              <a:solidFill>
                <a:srgbClr val="000000"/>
              </a:solidFill>
              <a:latin typeface="Georgia"/>
              <a:ea typeface="Georgia"/>
              <a:cs typeface="Georgia"/>
              <a:sym typeface="Georgia"/>
            </a:endParaRPr>
          </a:p>
        </p:txBody>
      </p:sp>
      <p:grpSp>
        <p:nvGrpSpPr>
          <p:cNvPr id="314" name="Google Shape;314;p27"/>
          <p:cNvGrpSpPr/>
          <p:nvPr/>
        </p:nvGrpSpPr>
        <p:grpSpPr>
          <a:xfrm>
            <a:off x="3566535" y="1637679"/>
            <a:ext cx="984077" cy="1958844"/>
            <a:chOff x="1737661" y="1587603"/>
            <a:chExt cx="717048" cy="222028"/>
          </a:xfrm>
        </p:grpSpPr>
        <p:sp>
          <p:nvSpPr>
            <p:cNvPr id="315" name="Google Shape;315;p27"/>
            <p:cNvSpPr/>
            <p:nvPr/>
          </p:nvSpPr>
          <p:spPr>
            <a:xfrm>
              <a:off x="1751209" y="1589431"/>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16" name="Google Shape;316;p27"/>
            <p:cNvSpPr/>
            <p:nvPr/>
          </p:nvSpPr>
          <p:spPr>
            <a:xfrm>
              <a:off x="1737661" y="1587603"/>
              <a:ext cx="703500" cy="2202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Channel Specific</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Branch Location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Contact Center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Branch Network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E-Branch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ATM Network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Contact Center Operations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Branch Location Operations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E-Branch Operations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ATM Network Operations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Branch Currency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Branch Currency Distribution</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317" name="Google Shape;317;p27"/>
          <p:cNvGrpSpPr/>
          <p:nvPr/>
        </p:nvGrpSpPr>
        <p:grpSpPr>
          <a:xfrm>
            <a:off x="3591500" y="3573038"/>
            <a:ext cx="984024" cy="1177853"/>
            <a:chOff x="1604431" y="1546910"/>
            <a:chExt cx="723600" cy="227869"/>
          </a:xfrm>
        </p:grpSpPr>
        <p:sp>
          <p:nvSpPr>
            <p:cNvPr id="318" name="Google Shape;318;p27"/>
            <p:cNvSpPr/>
            <p:nvPr/>
          </p:nvSpPr>
          <p:spPr>
            <a:xfrm>
              <a:off x="1608209" y="1554579"/>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19" name="Google Shape;319;p27"/>
            <p:cNvSpPr/>
            <p:nvPr/>
          </p:nvSpPr>
          <p:spPr>
            <a:xfrm>
              <a:off x="1604431" y="1546910"/>
              <a:ext cx="723600" cy="2157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latin typeface="Georgia"/>
                  <a:ea typeface="Georgia"/>
                  <a:cs typeface="Georgia"/>
                  <a:sym typeface="Georgia"/>
                </a:rPr>
                <a:t>Cross Channel</a:t>
              </a:r>
              <a:endParaRPr b="1"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Party Authentication</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Transaction Authorization</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Point of Service</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Servicing Event History</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Servicing Activity Analysis</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Contact Routing</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Contact Dialogue</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Interactive Help</a:t>
              </a:r>
              <a:endParaRPr b="0" i="0" sz="600" u="none" cap="none" strike="noStrike">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latin typeface="Georgia"/>
                  <a:ea typeface="Georgia"/>
                  <a:cs typeface="Georgia"/>
                  <a:sym typeface="Georgia"/>
                </a:rPr>
                <a:t>Contact Handler</a:t>
              </a:r>
              <a:endParaRPr b="0" i="0" sz="600" u="none" cap="none" strike="noStrike">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latin typeface="Georgia"/>
                <a:ea typeface="Georgia"/>
                <a:cs typeface="Georgia"/>
                <a:sym typeface="Georgia"/>
              </a:endParaRPr>
            </a:p>
          </p:txBody>
        </p:sp>
      </p:grpSp>
      <p:grpSp>
        <p:nvGrpSpPr>
          <p:cNvPr id="320" name="Google Shape;320;p27"/>
          <p:cNvGrpSpPr/>
          <p:nvPr/>
        </p:nvGrpSpPr>
        <p:grpSpPr>
          <a:xfrm>
            <a:off x="4734072" y="1793380"/>
            <a:ext cx="989401" cy="879175"/>
            <a:chOff x="1481829" y="1563296"/>
            <a:chExt cx="710929" cy="232457"/>
          </a:xfrm>
        </p:grpSpPr>
        <p:sp>
          <p:nvSpPr>
            <p:cNvPr id="321" name="Google Shape;321;p27"/>
            <p:cNvSpPr/>
            <p:nvPr/>
          </p:nvSpPr>
          <p:spPr>
            <a:xfrm>
              <a:off x="1489258"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22" name="Google Shape;322;p27"/>
            <p:cNvSpPr/>
            <p:nvPr/>
          </p:nvSpPr>
          <p:spPr>
            <a:xfrm>
              <a:off x="1481829" y="1563296"/>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Loans</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Loan Onboarding</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Leasing</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Consumer Loan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Corporate Loan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Corporate Lease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Merchandising Loan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Mortgage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Fiduciary Agreement</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323" name="Google Shape;323;p27"/>
          <p:cNvGrpSpPr/>
          <p:nvPr/>
        </p:nvGrpSpPr>
        <p:grpSpPr>
          <a:xfrm>
            <a:off x="3350093" y="1089256"/>
            <a:ext cx="1053063" cy="240943"/>
            <a:chOff x="1608209" y="1575553"/>
            <a:chExt cx="706185" cy="220200"/>
          </a:xfrm>
        </p:grpSpPr>
        <p:sp>
          <p:nvSpPr>
            <p:cNvPr id="324" name="Google Shape;324;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25" name="Google Shape;325;p27"/>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Online</a:t>
              </a:r>
              <a:endParaRPr b="0" i="0" sz="1000" u="none" cap="none" strike="noStrike">
                <a:solidFill>
                  <a:srgbClr val="000000"/>
                </a:solidFill>
                <a:latin typeface="Georgia"/>
                <a:ea typeface="Georgia"/>
                <a:cs typeface="Georgia"/>
                <a:sym typeface="Georgia"/>
              </a:endParaRPr>
            </a:p>
          </p:txBody>
        </p:sp>
      </p:grpSp>
      <p:grpSp>
        <p:nvGrpSpPr>
          <p:cNvPr id="326" name="Google Shape;326;p27"/>
          <p:cNvGrpSpPr/>
          <p:nvPr/>
        </p:nvGrpSpPr>
        <p:grpSpPr>
          <a:xfrm>
            <a:off x="4449107" y="1078563"/>
            <a:ext cx="1053063" cy="240943"/>
            <a:chOff x="1608209" y="1575553"/>
            <a:chExt cx="706185" cy="220200"/>
          </a:xfrm>
        </p:grpSpPr>
        <p:sp>
          <p:nvSpPr>
            <p:cNvPr id="327" name="Google Shape;327;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28" name="Google Shape;328;p27"/>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Tablet</a:t>
              </a:r>
              <a:endParaRPr b="0" i="0" sz="1000" u="none" cap="none" strike="noStrike">
                <a:solidFill>
                  <a:srgbClr val="000000"/>
                </a:solidFill>
                <a:latin typeface="Georgia"/>
                <a:ea typeface="Georgia"/>
                <a:cs typeface="Georgia"/>
                <a:sym typeface="Georgia"/>
              </a:endParaRPr>
            </a:p>
          </p:txBody>
        </p:sp>
      </p:grpSp>
      <p:grpSp>
        <p:nvGrpSpPr>
          <p:cNvPr id="329" name="Google Shape;329;p27"/>
          <p:cNvGrpSpPr/>
          <p:nvPr/>
        </p:nvGrpSpPr>
        <p:grpSpPr>
          <a:xfrm>
            <a:off x="5559891" y="1087910"/>
            <a:ext cx="1049059" cy="240943"/>
            <a:chOff x="1608209" y="1575553"/>
            <a:chExt cx="703500" cy="220200"/>
          </a:xfrm>
        </p:grpSpPr>
        <p:sp>
          <p:nvSpPr>
            <p:cNvPr id="330" name="Google Shape;330;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31" name="Google Shape;331;p27"/>
            <p:cNvSpPr/>
            <p:nvPr/>
          </p:nvSpPr>
          <p:spPr>
            <a:xfrm>
              <a:off x="1865994" y="1624507"/>
              <a:ext cx="3552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IVR</a:t>
              </a:r>
              <a:endParaRPr b="0" i="0" sz="1000" u="none" cap="none" strike="noStrike">
                <a:solidFill>
                  <a:srgbClr val="000000"/>
                </a:solidFill>
                <a:latin typeface="Georgia"/>
                <a:ea typeface="Georgia"/>
                <a:cs typeface="Georgia"/>
                <a:sym typeface="Georgia"/>
              </a:endParaRPr>
            </a:p>
          </p:txBody>
        </p:sp>
      </p:grpSp>
      <p:grpSp>
        <p:nvGrpSpPr>
          <p:cNvPr id="332" name="Google Shape;332;p27"/>
          <p:cNvGrpSpPr/>
          <p:nvPr/>
        </p:nvGrpSpPr>
        <p:grpSpPr>
          <a:xfrm>
            <a:off x="6670679" y="1078563"/>
            <a:ext cx="1049059" cy="240943"/>
            <a:chOff x="1608209" y="1575553"/>
            <a:chExt cx="703500" cy="220200"/>
          </a:xfrm>
        </p:grpSpPr>
        <p:sp>
          <p:nvSpPr>
            <p:cNvPr id="333" name="Google Shape;333;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34" name="Google Shape;334;p27"/>
            <p:cNvSpPr/>
            <p:nvPr/>
          </p:nvSpPr>
          <p:spPr>
            <a:xfrm>
              <a:off x="1698754" y="1624504"/>
              <a:ext cx="5838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Contact Center</a:t>
              </a:r>
              <a:endParaRPr b="0" i="0" sz="1000" u="none" cap="none" strike="noStrike">
                <a:solidFill>
                  <a:srgbClr val="000000"/>
                </a:solidFill>
                <a:latin typeface="Georgia"/>
                <a:ea typeface="Georgia"/>
                <a:cs typeface="Georgia"/>
                <a:sym typeface="Georgia"/>
              </a:endParaRPr>
            </a:p>
          </p:txBody>
        </p:sp>
      </p:grpSp>
      <p:grpSp>
        <p:nvGrpSpPr>
          <p:cNvPr id="335" name="Google Shape;335;p27"/>
          <p:cNvGrpSpPr/>
          <p:nvPr/>
        </p:nvGrpSpPr>
        <p:grpSpPr>
          <a:xfrm>
            <a:off x="7769691" y="1078563"/>
            <a:ext cx="1049059" cy="240943"/>
            <a:chOff x="1659309" y="1575553"/>
            <a:chExt cx="703500" cy="220200"/>
          </a:xfrm>
        </p:grpSpPr>
        <p:sp>
          <p:nvSpPr>
            <p:cNvPr id="336" name="Google Shape;336;p27"/>
            <p:cNvSpPr/>
            <p:nvPr/>
          </p:nvSpPr>
          <p:spPr>
            <a:xfrm>
              <a:off x="16593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37" name="Google Shape;337;p27"/>
            <p:cNvSpPr/>
            <p:nvPr/>
          </p:nvSpPr>
          <p:spPr>
            <a:xfrm>
              <a:off x="1866396" y="1624504"/>
              <a:ext cx="4680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Branch</a:t>
              </a:r>
              <a:endParaRPr b="0" i="0" sz="1000" u="none" cap="none" strike="noStrike">
                <a:solidFill>
                  <a:srgbClr val="000000"/>
                </a:solidFill>
                <a:latin typeface="Georgia"/>
                <a:ea typeface="Georgia"/>
                <a:cs typeface="Georgia"/>
                <a:sym typeface="Georgia"/>
              </a:endParaRPr>
            </a:p>
          </p:txBody>
        </p:sp>
      </p:grpSp>
      <p:grpSp>
        <p:nvGrpSpPr>
          <p:cNvPr id="338" name="Google Shape;338;p27"/>
          <p:cNvGrpSpPr/>
          <p:nvPr/>
        </p:nvGrpSpPr>
        <p:grpSpPr>
          <a:xfrm>
            <a:off x="2509250" y="2925660"/>
            <a:ext cx="1054440" cy="1810713"/>
            <a:chOff x="771609" y="1688394"/>
            <a:chExt cx="710252" cy="242284"/>
          </a:xfrm>
        </p:grpSpPr>
        <p:sp>
          <p:nvSpPr>
            <p:cNvPr id="339" name="Google Shape;339;p27"/>
            <p:cNvSpPr/>
            <p:nvPr/>
          </p:nvSpPr>
          <p:spPr>
            <a:xfrm>
              <a:off x="778361" y="1695478"/>
              <a:ext cx="703500" cy="235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40" name="Google Shape;340;p27"/>
            <p:cNvSpPr/>
            <p:nvPr/>
          </p:nvSpPr>
          <p:spPr>
            <a:xfrm>
              <a:off x="771609" y="1688394"/>
              <a:ext cx="692400" cy="1875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Sales</a:t>
              </a:r>
              <a:endParaRPr b="1"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Prospect Campaign Execution</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Prospect Mngmt.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Lead/Opportunity Mngmt.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Campaign Execution</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Customer Offer</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Sales Planning</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Underwriting</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Commission Agreement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Commissions</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Product Matching</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Product Expert Sales Support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Product Sales Support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rPr b="0" i="0" lang="en" sz="600" u="none" cap="none" strike="noStrike">
                  <a:solidFill>
                    <a:srgbClr val="000000"/>
                  </a:solidFill>
                  <a:latin typeface="Georgia"/>
                  <a:ea typeface="Georgia"/>
                  <a:cs typeface="Georgia"/>
                  <a:sym typeface="Georgia"/>
                </a:rPr>
                <a:t>Sales Product</a:t>
              </a:r>
              <a:endParaRPr b="0" i="0" sz="600" u="none" cap="none" strike="noStrike">
                <a:solidFill>
                  <a:srgbClr val="000000"/>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100"/>
                <a:buFont typeface="Arial"/>
                <a:buNone/>
              </a:pPr>
              <a:r>
                <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341" name="Google Shape;341;p27"/>
          <p:cNvGrpSpPr/>
          <p:nvPr/>
        </p:nvGrpSpPr>
        <p:grpSpPr>
          <a:xfrm>
            <a:off x="4706741" y="2691342"/>
            <a:ext cx="1038134" cy="634084"/>
            <a:chOff x="1608209" y="1566660"/>
            <a:chExt cx="729437" cy="229093"/>
          </a:xfrm>
        </p:grpSpPr>
        <p:sp>
          <p:nvSpPr>
            <p:cNvPr id="342" name="Google Shape;342;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43" name="Google Shape;343;p27"/>
            <p:cNvSpPr/>
            <p:nvPr/>
          </p:nvSpPr>
          <p:spPr>
            <a:xfrm>
              <a:off x="1634146" y="1566660"/>
              <a:ext cx="703500" cy="1920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Deposits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Current Account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Deposit Account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Corporate Current Account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Corporate Deposits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Savings Account</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344" name="Google Shape;344;p27"/>
          <p:cNvGrpSpPr/>
          <p:nvPr/>
        </p:nvGrpSpPr>
        <p:grpSpPr>
          <a:xfrm>
            <a:off x="4686735" y="3314320"/>
            <a:ext cx="1047472" cy="794672"/>
            <a:chOff x="1608209" y="1564529"/>
            <a:chExt cx="703521" cy="231224"/>
          </a:xfrm>
        </p:grpSpPr>
        <p:sp>
          <p:nvSpPr>
            <p:cNvPr id="345" name="Google Shape;345;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46" name="Google Shape;346;p27"/>
            <p:cNvSpPr/>
            <p:nvPr/>
          </p:nvSpPr>
          <p:spPr>
            <a:xfrm>
              <a:off x="1608230" y="1564529"/>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Cards</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Credit/Charge Card</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Card Authorization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Card Capture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Card Billing &amp; Payments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Merchant Relations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Merchant Acquiring</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Card Network Participant</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347" name="Google Shape;347;p27"/>
          <p:cNvGrpSpPr/>
          <p:nvPr/>
        </p:nvGrpSpPr>
        <p:grpSpPr>
          <a:xfrm>
            <a:off x="5771400" y="1884392"/>
            <a:ext cx="1099338" cy="1539264"/>
            <a:chOff x="1608209" y="1535158"/>
            <a:chExt cx="725157" cy="220200"/>
          </a:xfrm>
        </p:grpSpPr>
        <p:sp>
          <p:nvSpPr>
            <p:cNvPr id="348" name="Google Shape;348;p27"/>
            <p:cNvSpPr/>
            <p:nvPr/>
          </p:nvSpPr>
          <p:spPr>
            <a:xfrm>
              <a:off x="1608209" y="1535158"/>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49" name="Google Shape;349;p27"/>
            <p:cNvSpPr/>
            <p:nvPr/>
          </p:nvSpPr>
          <p:spPr>
            <a:xfrm>
              <a:off x="1629866" y="1535159"/>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Trade Banking</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ILetter of Credit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Bank Guarantee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Trade Finance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Credit Management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Credit Facility</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Project Finance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Limit &amp; Exposure Mngmt.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Syndicated Loan</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Cash Mngmt. &amp; Account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Services</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Direct Debit Mandate</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Direct Debit</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Cheque Lock Box</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Georgia"/>
                  <a:ea typeface="Georgia"/>
                  <a:cs typeface="Georgia"/>
                  <a:sym typeface="Georgia"/>
                </a:rPr>
                <a:t>Factoring</a:t>
              </a:r>
              <a:endParaRPr b="0"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grpSp>
        <p:nvGrpSpPr>
          <p:cNvPr id="350" name="Google Shape;350;p27"/>
          <p:cNvGrpSpPr/>
          <p:nvPr/>
        </p:nvGrpSpPr>
        <p:grpSpPr>
          <a:xfrm>
            <a:off x="5797522" y="3381973"/>
            <a:ext cx="1077805" cy="631842"/>
            <a:chOff x="1608209" y="1575553"/>
            <a:chExt cx="725160" cy="220200"/>
          </a:xfrm>
        </p:grpSpPr>
        <p:sp>
          <p:nvSpPr>
            <p:cNvPr id="351" name="Google Shape;351;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52" name="Google Shape;352;p27"/>
            <p:cNvSpPr/>
            <p:nvPr/>
          </p:nvSpPr>
          <p:spPr>
            <a:xfrm>
              <a:off x="1629869" y="1575553"/>
              <a:ext cx="703500" cy="1728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Georgia"/>
                  <a:ea typeface="Georgia"/>
                  <a:cs typeface="Georgia"/>
                  <a:sym typeface="Georgia"/>
                </a:rPr>
                <a:t>Wealth Management</a:t>
              </a:r>
              <a:endParaRPr b="1" i="0" sz="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Investm. Portfolio Planning</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Investm. Portfolio Analysis</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Investm. Portfolio Management</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eTrading Workbench</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grpSp>
      <p:sp>
        <p:nvSpPr>
          <p:cNvPr id="353" name="Google Shape;353;p27"/>
          <p:cNvSpPr/>
          <p:nvPr/>
        </p:nvSpPr>
        <p:spPr>
          <a:xfrm>
            <a:off x="4651775" y="4148675"/>
            <a:ext cx="2510400" cy="634200"/>
          </a:xfrm>
          <a:prstGeom prst="rect">
            <a:avLst/>
          </a:prstGeom>
          <a:solidFill>
            <a:srgbClr val="777777"/>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     </a:t>
            </a:r>
            <a:r>
              <a:rPr b="1" lang="en" sz="800">
                <a:latin typeface="Georgia"/>
                <a:ea typeface="Georgia"/>
                <a:cs typeface="Georgia"/>
                <a:sym typeface="Georgia"/>
              </a:rPr>
              <a:t>Customer Feedback</a:t>
            </a:r>
            <a:endParaRPr b="1" i="0" sz="800" u="none" cap="none" strike="noStrike">
              <a:solidFill>
                <a:srgbClr val="000000"/>
              </a:solidFill>
              <a:latin typeface="Georgia"/>
              <a:ea typeface="Georgia"/>
              <a:cs typeface="Georgia"/>
              <a:sym typeface="Georgia"/>
            </a:endParaRPr>
          </a:p>
        </p:txBody>
      </p:sp>
      <p:grpSp>
        <p:nvGrpSpPr>
          <p:cNvPr id="354" name="Google Shape;354;p27"/>
          <p:cNvGrpSpPr/>
          <p:nvPr/>
        </p:nvGrpSpPr>
        <p:grpSpPr>
          <a:xfrm>
            <a:off x="4700347" y="4391219"/>
            <a:ext cx="1106332" cy="350969"/>
            <a:chOff x="1608209" y="1573142"/>
            <a:chExt cx="703505" cy="222611"/>
          </a:xfrm>
        </p:grpSpPr>
        <p:sp>
          <p:nvSpPr>
            <p:cNvPr id="355" name="Google Shape;355;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56" name="Google Shape;356;p27"/>
            <p:cNvSpPr/>
            <p:nvPr/>
          </p:nvSpPr>
          <p:spPr>
            <a:xfrm>
              <a:off x="1608214" y="1573142"/>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lang="en" sz="600">
                  <a:latin typeface="Georgia"/>
                  <a:ea typeface="Georgia"/>
                  <a:cs typeface="Georgia"/>
                  <a:sym typeface="Georgia"/>
                </a:rPr>
                <a:t>Social Media</a:t>
              </a:r>
              <a:endParaRPr b="1"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Capture customer </a:t>
              </a:r>
              <a:r>
                <a:rPr lang="en" sz="600">
                  <a:latin typeface="Georgia"/>
                  <a:ea typeface="Georgia"/>
                  <a:cs typeface="Georgia"/>
                  <a:sym typeface="Georgia"/>
                </a:rPr>
                <a:t>complaints</a:t>
              </a:r>
              <a:endParaRPr sz="600">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p:txBody>
        </p:sp>
      </p:grpSp>
      <p:grpSp>
        <p:nvGrpSpPr>
          <p:cNvPr id="357" name="Google Shape;357;p27"/>
          <p:cNvGrpSpPr/>
          <p:nvPr/>
        </p:nvGrpSpPr>
        <p:grpSpPr>
          <a:xfrm>
            <a:off x="5844126" y="4373449"/>
            <a:ext cx="1106332" cy="351036"/>
            <a:chOff x="1608209" y="1573142"/>
            <a:chExt cx="703505" cy="222611"/>
          </a:xfrm>
        </p:grpSpPr>
        <p:sp>
          <p:nvSpPr>
            <p:cNvPr id="358" name="Google Shape;358;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59" name="Google Shape;359;p27"/>
            <p:cNvSpPr/>
            <p:nvPr/>
          </p:nvSpPr>
          <p:spPr>
            <a:xfrm>
              <a:off x="1608214" y="1573142"/>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lang="en" sz="600">
                  <a:latin typeface="Georgia"/>
                  <a:ea typeface="Georgia"/>
                  <a:cs typeface="Georgia"/>
                  <a:sym typeface="Georgia"/>
                </a:rPr>
                <a:t>Surveys</a:t>
              </a:r>
              <a:endParaRPr b="1"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p:txBody>
        </p:sp>
      </p:grpSp>
      <p:sp>
        <p:nvSpPr>
          <p:cNvPr id="360" name="Google Shape;360;p27"/>
          <p:cNvSpPr/>
          <p:nvPr/>
        </p:nvSpPr>
        <p:spPr>
          <a:xfrm>
            <a:off x="6936738" y="1692125"/>
            <a:ext cx="1905000" cy="2417700"/>
          </a:xfrm>
          <a:prstGeom prst="rect">
            <a:avLst/>
          </a:prstGeom>
          <a:solidFill>
            <a:srgbClr val="CCCCCC"/>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      </a:t>
            </a:r>
            <a:r>
              <a:rPr b="1" lang="en" sz="800">
                <a:latin typeface="Georgia"/>
                <a:ea typeface="Georgia"/>
                <a:cs typeface="Georgia"/>
                <a:sym typeface="Georgia"/>
              </a:rPr>
              <a:t>Cross Product Operations</a:t>
            </a:r>
            <a:endParaRPr b="1" i="0" sz="800" u="none" cap="none" strike="noStrike">
              <a:solidFill>
                <a:srgbClr val="000000"/>
              </a:solidFill>
              <a:latin typeface="Georgia"/>
              <a:ea typeface="Georgia"/>
              <a:cs typeface="Georgia"/>
              <a:sym typeface="Georgia"/>
            </a:endParaRPr>
          </a:p>
        </p:txBody>
      </p:sp>
      <p:grpSp>
        <p:nvGrpSpPr>
          <p:cNvPr id="361" name="Google Shape;361;p27"/>
          <p:cNvGrpSpPr/>
          <p:nvPr/>
        </p:nvGrpSpPr>
        <p:grpSpPr>
          <a:xfrm>
            <a:off x="6957617" y="1901562"/>
            <a:ext cx="870447" cy="1271646"/>
            <a:chOff x="1608209" y="1573142"/>
            <a:chExt cx="703505" cy="222611"/>
          </a:xfrm>
        </p:grpSpPr>
        <p:sp>
          <p:nvSpPr>
            <p:cNvPr id="362" name="Google Shape;362;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63" name="Google Shape;363;p27"/>
            <p:cNvSpPr/>
            <p:nvPr/>
          </p:nvSpPr>
          <p:spPr>
            <a:xfrm>
              <a:off x="1608214" y="1573142"/>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lang="en" sz="600">
                  <a:latin typeface="Georgia"/>
                  <a:ea typeface="Georgia"/>
                  <a:cs typeface="Georgia"/>
                  <a:sym typeface="Georgia"/>
                </a:rPr>
                <a:t>Payments</a:t>
              </a:r>
              <a:endParaRPr b="1"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Payments Execution</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Financial Message Analysis</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Financial Gateway</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Correspondent Bank</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Cheque Processing</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Central Cash Handling</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ACH Fulfillment</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Card eCommerce</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Card Clearing</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Card Financial Settlement</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p:txBody>
        </p:sp>
      </p:grpSp>
      <p:grpSp>
        <p:nvGrpSpPr>
          <p:cNvPr id="364" name="Google Shape;364;p27"/>
          <p:cNvGrpSpPr/>
          <p:nvPr/>
        </p:nvGrpSpPr>
        <p:grpSpPr>
          <a:xfrm>
            <a:off x="7884249" y="1907407"/>
            <a:ext cx="909562" cy="1271512"/>
            <a:chOff x="1608209" y="1573142"/>
            <a:chExt cx="703505" cy="222611"/>
          </a:xfrm>
        </p:grpSpPr>
        <p:sp>
          <p:nvSpPr>
            <p:cNvPr id="365" name="Google Shape;365;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66" name="Google Shape;366;p27"/>
            <p:cNvSpPr/>
            <p:nvPr/>
          </p:nvSpPr>
          <p:spPr>
            <a:xfrm>
              <a:off x="1608214" y="1573142"/>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lang="en" sz="600">
                  <a:latin typeface="Georgia"/>
                  <a:ea typeface="Georgia"/>
                  <a:cs typeface="Georgia"/>
                  <a:sym typeface="Georgia"/>
                </a:rPr>
                <a:t>Account Management</a:t>
              </a:r>
              <a:endParaRPr b="1"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Position Keeping</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Reward Points Account</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Accounts Receivable</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Account Reconciliation</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Counterparty Risk</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Position Mngmt.</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Fraud Detection</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Transaction Engine</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Product Combination</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Customer Position</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p:txBody>
        </p:sp>
      </p:grpSp>
      <p:grpSp>
        <p:nvGrpSpPr>
          <p:cNvPr id="367" name="Google Shape;367;p27"/>
          <p:cNvGrpSpPr/>
          <p:nvPr/>
        </p:nvGrpSpPr>
        <p:grpSpPr>
          <a:xfrm>
            <a:off x="6987719" y="3274636"/>
            <a:ext cx="861935" cy="671975"/>
            <a:chOff x="1608209" y="1573142"/>
            <a:chExt cx="703505" cy="222611"/>
          </a:xfrm>
        </p:grpSpPr>
        <p:sp>
          <p:nvSpPr>
            <p:cNvPr id="368" name="Google Shape;368;p27"/>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69" name="Google Shape;369;p27"/>
            <p:cNvSpPr/>
            <p:nvPr/>
          </p:nvSpPr>
          <p:spPr>
            <a:xfrm>
              <a:off x="1608214" y="1573142"/>
              <a:ext cx="703500" cy="207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1" lang="en" sz="600">
                  <a:latin typeface="Georgia"/>
                  <a:ea typeface="Georgia"/>
                  <a:cs typeface="Georgia"/>
                  <a:sym typeface="Georgia"/>
                </a:rPr>
                <a:t>Collateral Admin</a:t>
              </a:r>
              <a:endParaRPr b="1"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Collateral Allocation Management</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Collateral Asset Admin</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rPr lang="en" sz="600">
                  <a:latin typeface="Georgia"/>
                  <a:ea typeface="Georgia"/>
                  <a:cs typeface="Georgia"/>
                  <a:sym typeface="Georgia"/>
                </a:rPr>
                <a:t>Collections</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600"/>
                <a:buFont typeface="Arial"/>
                <a:buNone/>
              </a:pPr>
              <a:r>
                <a:t/>
              </a:r>
              <a:endParaRPr sz="600">
                <a:latin typeface="Georgia"/>
                <a:ea typeface="Georgia"/>
                <a:cs typeface="Georgia"/>
                <a:sym typeface="Georgia"/>
              </a:endParaRPr>
            </a:p>
          </p:txBody>
        </p:sp>
      </p:grpSp>
      <p:grpSp>
        <p:nvGrpSpPr>
          <p:cNvPr id="370" name="Google Shape;370;p27"/>
          <p:cNvGrpSpPr/>
          <p:nvPr/>
        </p:nvGrpSpPr>
        <p:grpSpPr>
          <a:xfrm>
            <a:off x="1096263" y="1162567"/>
            <a:ext cx="1049059" cy="240943"/>
            <a:chOff x="1608209" y="1575553"/>
            <a:chExt cx="703500" cy="220200"/>
          </a:xfrm>
        </p:grpSpPr>
        <p:sp>
          <p:nvSpPr>
            <p:cNvPr id="371" name="Google Shape;371;p27"/>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372" name="Google Shape;372;p27"/>
            <p:cNvSpPr/>
            <p:nvPr/>
          </p:nvSpPr>
          <p:spPr>
            <a:xfrm>
              <a:off x="1661996" y="1624499"/>
              <a:ext cx="6417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1000">
                  <a:latin typeface="Georgia"/>
                  <a:ea typeface="Georgia"/>
                  <a:cs typeface="Georgia"/>
                  <a:sym typeface="Georgia"/>
                </a:rPr>
                <a:t>Voice Banking</a:t>
              </a:r>
              <a:endParaRPr b="0" i="0" sz="1000" u="none" cap="none" strike="noStrike">
                <a:solidFill>
                  <a:srgbClr val="000000"/>
                </a:solidFill>
                <a:latin typeface="Georgia"/>
                <a:ea typeface="Georgia"/>
                <a:cs typeface="Georgia"/>
                <a:sym typeface="Georgia"/>
              </a:endParaRPr>
            </a:p>
          </p:txBody>
        </p:sp>
      </p:grpSp>
      <p:sp>
        <p:nvSpPr>
          <p:cNvPr id="373" name="Google Shape;373;p27"/>
          <p:cNvSpPr txBox="1"/>
          <p:nvPr/>
        </p:nvSpPr>
        <p:spPr>
          <a:xfrm>
            <a:off x="5785225" y="4398607"/>
            <a:ext cx="11610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Georgia"/>
                <a:ea typeface="Georgia"/>
                <a:cs typeface="Georgia"/>
                <a:sym typeface="Georgia"/>
              </a:rPr>
              <a:t>Feedback program</a:t>
            </a:r>
            <a:endParaRPr sz="700">
              <a:latin typeface="Georgia"/>
              <a:ea typeface="Georgia"/>
              <a:cs typeface="Georgia"/>
              <a:sym typeface="Georgia"/>
            </a:endParaRPr>
          </a:p>
          <a:p>
            <a:pPr indent="0" lvl="0" marL="0" rtl="0" algn="l">
              <a:spcBef>
                <a:spcPts val="0"/>
              </a:spcBef>
              <a:spcAft>
                <a:spcPts val="0"/>
              </a:spcAft>
              <a:buNone/>
            </a:pPr>
            <a:r>
              <a:rPr lang="en" sz="700">
                <a:latin typeface="Georgia"/>
                <a:ea typeface="Georgia"/>
                <a:cs typeface="Georgia"/>
                <a:sym typeface="Georgia"/>
              </a:rPr>
              <a:t>Customer Satisfaction</a:t>
            </a:r>
            <a:endParaRPr sz="700">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p:txBody>
      </p:sp>
      <p:sp>
        <p:nvSpPr>
          <p:cNvPr id="374" name="Google Shape;374;p27"/>
          <p:cNvSpPr txBox="1"/>
          <p:nvPr/>
        </p:nvSpPr>
        <p:spPr>
          <a:xfrm>
            <a:off x="7194075" y="4149575"/>
            <a:ext cx="1671600" cy="63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latin typeface="Georgia"/>
              <a:ea typeface="Georgia"/>
              <a:cs typeface="Georgia"/>
              <a:sym typeface="Georgia"/>
            </a:endParaRPr>
          </a:p>
        </p:txBody>
      </p:sp>
      <p:sp>
        <p:nvSpPr>
          <p:cNvPr id="375" name="Google Shape;375;p27"/>
          <p:cNvSpPr/>
          <p:nvPr/>
        </p:nvSpPr>
        <p:spPr>
          <a:xfrm>
            <a:off x="7213875" y="4224725"/>
            <a:ext cx="193200" cy="148800"/>
          </a:xfrm>
          <a:prstGeom prst="rect">
            <a:avLst/>
          </a:prstGeom>
          <a:solidFill>
            <a:srgbClr val="77777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txBox="1"/>
          <p:nvPr/>
        </p:nvSpPr>
        <p:spPr>
          <a:xfrm>
            <a:off x="7359337" y="4169062"/>
            <a:ext cx="8160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Category</a:t>
            </a:r>
            <a:endParaRPr sz="800">
              <a:latin typeface="Georgia"/>
              <a:ea typeface="Georgia"/>
              <a:cs typeface="Georgia"/>
              <a:sym typeface="Georgia"/>
            </a:endParaRPr>
          </a:p>
        </p:txBody>
      </p:sp>
      <p:sp>
        <p:nvSpPr>
          <p:cNvPr id="377" name="Google Shape;377;p27"/>
          <p:cNvSpPr/>
          <p:nvPr/>
        </p:nvSpPr>
        <p:spPr>
          <a:xfrm>
            <a:off x="7213875" y="4410373"/>
            <a:ext cx="193200" cy="1488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txBox="1"/>
          <p:nvPr/>
        </p:nvSpPr>
        <p:spPr>
          <a:xfrm>
            <a:off x="7350212" y="4377126"/>
            <a:ext cx="8160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Sub-Category</a:t>
            </a:r>
            <a:endParaRPr sz="800">
              <a:latin typeface="Georgia"/>
              <a:ea typeface="Georgia"/>
              <a:cs typeface="Georgia"/>
              <a:sym typeface="Georgia"/>
            </a:endParaRPr>
          </a:p>
        </p:txBody>
      </p:sp>
      <p:sp>
        <p:nvSpPr>
          <p:cNvPr id="379" name="Google Shape;379;p27"/>
          <p:cNvSpPr/>
          <p:nvPr/>
        </p:nvSpPr>
        <p:spPr>
          <a:xfrm>
            <a:off x="7213897" y="4605725"/>
            <a:ext cx="193200" cy="148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txBox="1"/>
          <p:nvPr/>
        </p:nvSpPr>
        <p:spPr>
          <a:xfrm>
            <a:off x="7350197" y="4456125"/>
            <a:ext cx="15531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Domain &amp; Business Capability</a:t>
            </a:r>
            <a:endParaRPr sz="800">
              <a:latin typeface="Georgia"/>
              <a:ea typeface="Georgia"/>
              <a:cs typeface="Georgia"/>
              <a:sym typeface="Georgia"/>
            </a:endParaRPr>
          </a:p>
        </p:txBody>
      </p:sp>
      <p:sp>
        <p:nvSpPr>
          <p:cNvPr id="381" name="Google Shape;381;p27"/>
          <p:cNvSpPr txBox="1"/>
          <p:nvPr/>
        </p:nvSpPr>
        <p:spPr>
          <a:xfrm>
            <a:off x="8372475" y="4063525"/>
            <a:ext cx="6978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Legend</a:t>
            </a:r>
            <a:endParaRPr b="1" sz="800">
              <a:latin typeface="Georgia"/>
              <a:ea typeface="Georgia"/>
              <a:cs typeface="Georgia"/>
              <a:sym typeface="Georgia"/>
            </a:endParaRPr>
          </a:p>
        </p:txBody>
      </p:sp>
      <p:sp>
        <p:nvSpPr>
          <p:cNvPr id="382" name="Google Shape;382;p27"/>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383" name="Google Shape;383;p27"/>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title"/>
          </p:nvPr>
        </p:nvSpPr>
        <p:spPr>
          <a:xfrm>
            <a:off x="457200" y="171450"/>
            <a:ext cx="85707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How to leverage Domain model for APIs?</a:t>
            </a:r>
            <a:endParaRPr sz="2400">
              <a:latin typeface="Georgia"/>
              <a:ea typeface="Georgia"/>
              <a:cs typeface="Georgia"/>
              <a:sym typeface="Georgia"/>
            </a:endParaRPr>
          </a:p>
        </p:txBody>
      </p:sp>
      <p:sp>
        <p:nvSpPr>
          <p:cNvPr id="389" name="Google Shape;389;p28"/>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28"/>
          <p:cNvSpPr txBox="1"/>
          <p:nvPr/>
        </p:nvSpPr>
        <p:spPr>
          <a:xfrm>
            <a:off x="3664875" y="721600"/>
            <a:ext cx="5479200" cy="108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1200">
                <a:solidFill>
                  <a:schemeClr val="dk1"/>
                </a:solidFill>
                <a:latin typeface="Georgia"/>
                <a:ea typeface="Georgia"/>
                <a:cs typeface="Georgia"/>
                <a:sym typeface="Georgia"/>
              </a:rPr>
              <a:t>Determine your primary driver for API development, and standardization. For example, the business resources needs to be exposed outside as well internal to the bank through a published interface</a:t>
            </a:r>
            <a:endParaRPr>
              <a:latin typeface="Calibri"/>
              <a:ea typeface="Calibri"/>
              <a:cs typeface="Calibri"/>
              <a:sym typeface="Calibri"/>
            </a:endParaRPr>
          </a:p>
        </p:txBody>
      </p:sp>
      <p:sp>
        <p:nvSpPr>
          <p:cNvPr id="391" name="Google Shape;391;p28"/>
          <p:cNvSpPr txBox="1"/>
          <p:nvPr/>
        </p:nvSpPr>
        <p:spPr>
          <a:xfrm>
            <a:off x="3695375" y="1801925"/>
            <a:ext cx="5326800" cy="94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1200">
                <a:solidFill>
                  <a:schemeClr val="dk1"/>
                </a:solidFill>
                <a:latin typeface="Georgia"/>
                <a:ea typeface="Georgia"/>
                <a:cs typeface="Georgia"/>
                <a:sym typeface="Georgia"/>
              </a:rPr>
              <a:t>With strategic alignment in place, finalize high level domains that can be independently scaled/managed (for e.g. Customers, Accounts). Map your organization into function-centric API domains. Any model you’d choose would need some degree of customization</a:t>
            </a:r>
            <a:endParaRPr i="1" sz="1200">
              <a:solidFill>
                <a:schemeClr val="dk1"/>
              </a:solidFill>
              <a:latin typeface="Georgia"/>
              <a:ea typeface="Georgia"/>
              <a:cs typeface="Georgia"/>
              <a:sym typeface="Georgia"/>
            </a:endParaRPr>
          </a:p>
          <a:p>
            <a:pPr indent="0" lvl="0" marL="0" rtl="0" algn="l">
              <a:spcBef>
                <a:spcPts val="0"/>
              </a:spcBef>
              <a:spcAft>
                <a:spcPts val="0"/>
              </a:spcAft>
              <a:buNone/>
            </a:pPr>
            <a:r>
              <a:t/>
            </a:r>
            <a:endParaRPr>
              <a:latin typeface="Calibri"/>
              <a:ea typeface="Calibri"/>
              <a:cs typeface="Calibri"/>
              <a:sym typeface="Calibri"/>
            </a:endParaRPr>
          </a:p>
        </p:txBody>
      </p:sp>
      <p:sp>
        <p:nvSpPr>
          <p:cNvPr id="392" name="Google Shape;392;p28"/>
          <p:cNvSpPr txBox="1"/>
          <p:nvPr/>
        </p:nvSpPr>
        <p:spPr>
          <a:xfrm>
            <a:off x="3655700" y="2928400"/>
            <a:ext cx="52140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1200">
                <a:solidFill>
                  <a:srgbClr val="222222"/>
                </a:solidFill>
                <a:latin typeface="Georgia"/>
                <a:ea typeface="Georgia"/>
                <a:cs typeface="Georgia"/>
                <a:sym typeface="Georgia"/>
              </a:rPr>
              <a:t>Design domain-driven contracts that are canonical but a </a:t>
            </a:r>
            <a:r>
              <a:rPr b="1" i="1" lang="en" sz="1200">
                <a:solidFill>
                  <a:srgbClr val="222222"/>
                </a:solidFill>
                <a:latin typeface="Georgia"/>
                <a:ea typeface="Georgia"/>
                <a:cs typeface="Georgia"/>
                <a:sym typeface="Georgia"/>
              </a:rPr>
              <a:t>step forward toward open banking standards</a:t>
            </a:r>
            <a:r>
              <a:rPr i="1" lang="en" sz="1200">
                <a:solidFill>
                  <a:srgbClr val="222222"/>
                </a:solidFill>
                <a:latin typeface="Georgia"/>
                <a:ea typeface="Georgia"/>
                <a:cs typeface="Georgia"/>
                <a:sym typeface="Georgia"/>
              </a:rPr>
              <a:t> (i.e. RESTful, and not overly XML-driven, nor database or system-centric)</a:t>
            </a:r>
            <a:endParaRPr i="1" sz="1200">
              <a:solidFill>
                <a:srgbClr val="222222"/>
              </a:solidFill>
              <a:latin typeface="Georgia"/>
              <a:ea typeface="Georgia"/>
              <a:cs typeface="Georgia"/>
              <a:sym typeface="Georgia"/>
            </a:endParaRPr>
          </a:p>
          <a:p>
            <a:pPr indent="0" lvl="0" marL="0" rtl="0" algn="l">
              <a:spcBef>
                <a:spcPts val="0"/>
              </a:spcBef>
              <a:spcAft>
                <a:spcPts val="0"/>
              </a:spcAft>
              <a:buNone/>
            </a:pPr>
            <a:r>
              <a:t/>
            </a:r>
            <a:endParaRPr>
              <a:latin typeface="Calibri"/>
              <a:ea typeface="Calibri"/>
              <a:cs typeface="Calibri"/>
              <a:sym typeface="Calibri"/>
            </a:endParaRPr>
          </a:p>
        </p:txBody>
      </p:sp>
      <p:sp>
        <p:nvSpPr>
          <p:cNvPr id="393" name="Google Shape;393;p28"/>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cxnSp>
        <p:nvCxnSpPr>
          <p:cNvPr id="394" name="Google Shape;394;p28"/>
          <p:cNvCxnSpPr/>
          <p:nvPr/>
        </p:nvCxnSpPr>
        <p:spPr>
          <a:xfrm flipH="1" rot="10800000">
            <a:off x="3768750" y="1832478"/>
            <a:ext cx="5328600" cy="9000"/>
          </a:xfrm>
          <a:prstGeom prst="straightConnector1">
            <a:avLst/>
          </a:prstGeom>
          <a:noFill/>
          <a:ln cap="flat" cmpd="sng" w="19050">
            <a:solidFill>
              <a:srgbClr val="FF9900"/>
            </a:solidFill>
            <a:prstDash val="dash"/>
            <a:round/>
            <a:headEnd len="med" w="med" type="none"/>
            <a:tailEnd len="med" w="med" type="none"/>
          </a:ln>
        </p:spPr>
      </p:cxnSp>
      <p:cxnSp>
        <p:nvCxnSpPr>
          <p:cNvPr id="395" name="Google Shape;395;p28"/>
          <p:cNvCxnSpPr/>
          <p:nvPr/>
        </p:nvCxnSpPr>
        <p:spPr>
          <a:xfrm flipH="1" rot="10800000">
            <a:off x="3768750" y="2909994"/>
            <a:ext cx="5328600" cy="9000"/>
          </a:xfrm>
          <a:prstGeom prst="straightConnector1">
            <a:avLst/>
          </a:prstGeom>
          <a:noFill/>
          <a:ln cap="flat" cmpd="sng" w="19050">
            <a:solidFill>
              <a:srgbClr val="FF9900"/>
            </a:solidFill>
            <a:prstDash val="dash"/>
            <a:round/>
            <a:headEnd len="med" w="med" type="none"/>
            <a:tailEnd len="med" w="med" type="none"/>
          </a:ln>
        </p:spPr>
      </p:cxnSp>
      <p:cxnSp>
        <p:nvCxnSpPr>
          <p:cNvPr id="396" name="Google Shape;396;p28"/>
          <p:cNvCxnSpPr/>
          <p:nvPr/>
        </p:nvCxnSpPr>
        <p:spPr>
          <a:xfrm flipH="1" rot="10800000">
            <a:off x="3768750" y="3963697"/>
            <a:ext cx="5328600" cy="9000"/>
          </a:xfrm>
          <a:prstGeom prst="straightConnector1">
            <a:avLst/>
          </a:prstGeom>
          <a:noFill/>
          <a:ln cap="flat" cmpd="sng" w="19050">
            <a:solidFill>
              <a:srgbClr val="FF9900"/>
            </a:solidFill>
            <a:prstDash val="dash"/>
            <a:round/>
            <a:headEnd len="med" w="med" type="none"/>
            <a:tailEnd len="med" w="med" type="none"/>
          </a:ln>
        </p:spPr>
      </p:cxnSp>
      <p:sp>
        <p:nvSpPr>
          <p:cNvPr id="397" name="Google Shape;397;p28"/>
          <p:cNvSpPr/>
          <p:nvPr/>
        </p:nvSpPr>
        <p:spPr>
          <a:xfrm rot="5400000">
            <a:off x="-261850" y="1665675"/>
            <a:ext cx="2186100" cy="34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Georgia"/>
                <a:ea typeface="Georgia"/>
                <a:cs typeface="Georgia"/>
                <a:sym typeface="Georgia"/>
              </a:rPr>
              <a:t>Domain Model Alignment</a:t>
            </a:r>
            <a:endParaRPr b="1" sz="1000">
              <a:latin typeface="Georgia"/>
              <a:ea typeface="Georgia"/>
              <a:cs typeface="Georgia"/>
              <a:sym typeface="Georgia"/>
            </a:endParaRPr>
          </a:p>
        </p:txBody>
      </p:sp>
      <p:sp>
        <p:nvSpPr>
          <p:cNvPr id="398" name="Google Shape;398;p28"/>
          <p:cNvSpPr/>
          <p:nvPr/>
        </p:nvSpPr>
        <p:spPr>
          <a:xfrm rot="5400000">
            <a:off x="279350" y="3321175"/>
            <a:ext cx="1103700" cy="342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Georgia"/>
                <a:ea typeface="Georgia"/>
                <a:cs typeface="Georgia"/>
                <a:sym typeface="Georgia"/>
              </a:rPr>
              <a:t>API Design</a:t>
            </a:r>
            <a:endParaRPr b="1" sz="1000">
              <a:latin typeface="Georgia"/>
              <a:ea typeface="Georgia"/>
              <a:cs typeface="Georgia"/>
              <a:sym typeface="Georgia"/>
            </a:endParaRPr>
          </a:p>
        </p:txBody>
      </p:sp>
      <p:sp>
        <p:nvSpPr>
          <p:cNvPr id="399" name="Google Shape;399;p28"/>
          <p:cNvSpPr/>
          <p:nvPr/>
        </p:nvSpPr>
        <p:spPr>
          <a:xfrm>
            <a:off x="1785675" y="3321847"/>
            <a:ext cx="1289700" cy="989400"/>
          </a:xfrm>
          <a:prstGeom prst="chord">
            <a:avLst>
              <a:gd fmla="val 3118503" name="adj1"/>
              <a:gd fmla="val 19117937"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txBox="1"/>
          <p:nvPr/>
        </p:nvSpPr>
        <p:spPr>
          <a:xfrm>
            <a:off x="2226700" y="782247"/>
            <a:ext cx="13824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1" name="Google Shape;401;p28"/>
          <p:cNvSpPr txBox="1"/>
          <p:nvPr/>
        </p:nvSpPr>
        <p:spPr>
          <a:xfrm>
            <a:off x="2150500" y="629847"/>
            <a:ext cx="13824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2" name="Google Shape;402;p28"/>
          <p:cNvSpPr txBox="1"/>
          <p:nvPr/>
        </p:nvSpPr>
        <p:spPr>
          <a:xfrm>
            <a:off x="1785675" y="741766"/>
            <a:ext cx="1747200" cy="108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3" name="Google Shape;403;p28"/>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
        <p:nvSpPr>
          <p:cNvPr id="404" name="Google Shape;404;p28"/>
          <p:cNvSpPr/>
          <p:nvPr/>
        </p:nvSpPr>
        <p:spPr>
          <a:xfrm>
            <a:off x="1855150" y="782247"/>
            <a:ext cx="1620600" cy="942000"/>
          </a:xfrm>
          <a:prstGeom prst="curvedLeftArrow">
            <a:avLst>
              <a:gd fmla="val 25000" name="adj1"/>
              <a:gd fmla="val 50000" name="adj2"/>
              <a:gd fmla="val 25000" name="adj3"/>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txBox="1"/>
          <p:nvPr/>
        </p:nvSpPr>
        <p:spPr>
          <a:xfrm>
            <a:off x="1785675" y="1837141"/>
            <a:ext cx="1747200" cy="108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6" name="Google Shape;406;p28"/>
          <p:cNvSpPr txBox="1"/>
          <p:nvPr/>
        </p:nvSpPr>
        <p:spPr>
          <a:xfrm>
            <a:off x="1785675" y="2915847"/>
            <a:ext cx="1747200" cy="108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7" name="Google Shape;407;p28"/>
          <p:cNvSpPr/>
          <p:nvPr/>
        </p:nvSpPr>
        <p:spPr>
          <a:xfrm>
            <a:off x="1855150" y="3068247"/>
            <a:ext cx="1620600" cy="942000"/>
          </a:xfrm>
          <a:prstGeom prst="curvedLeftArrow">
            <a:avLst>
              <a:gd fmla="val 25000" name="adj1"/>
              <a:gd fmla="val 50000" name="adj2"/>
              <a:gd fmla="val 25000" name="adj3"/>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1855150" y="1896147"/>
            <a:ext cx="1573800" cy="989400"/>
          </a:xfrm>
          <a:prstGeom prst="curvedRightArrow">
            <a:avLst>
              <a:gd fmla="val 25000" name="adj1"/>
              <a:gd fmla="val 50000" name="adj2"/>
              <a:gd fmla="val 25000" name="adj3"/>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txBox="1"/>
          <p:nvPr/>
        </p:nvSpPr>
        <p:spPr>
          <a:xfrm>
            <a:off x="2109650" y="960697"/>
            <a:ext cx="859500" cy="1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Strategic Alignment</a:t>
            </a:r>
            <a:endParaRPr b="1" sz="900">
              <a:latin typeface="Georgia"/>
              <a:ea typeface="Georgia"/>
              <a:cs typeface="Georgia"/>
              <a:sym typeface="Georgia"/>
            </a:endParaRPr>
          </a:p>
        </p:txBody>
      </p:sp>
      <p:sp>
        <p:nvSpPr>
          <p:cNvPr id="410" name="Google Shape;410;p28"/>
          <p:cNvSpPr txBox="1"/>
          <p:nvPr/>
        </p:nvSpPr>
        <p:spPr>
          <a:xfrm>
            <a:off x="2397625" y="2104497"/>
            <a:ext cx="7167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Domain Model</a:t>
            </a:r>
            <a:endParaRPr b="1" sz="900">
              <a:latin typeface="Georgia"/>
              <a:ea typeface="Georgia"/>
              <a:cs typeface="Georgia"/>
              <a:sym typeface="Georgia"/>
            </a:endParaRPr>
          </a:p>
        </p:txBody>
      </p:sp>
      <p:sp>
        <p:nvSpPr>
          <p:cNvPr id="411" name="Google Shape;411;p28"/>
          <p:cNvSpPr txBox="1"/>
          <p:nvPr/>
        </p:nvSpPr>
        <p:spPr>
          <a:xfrm>
            <a:off x="2062750" y="3286347"/>
            <a:ext cx="10515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Contract-First Design</a:t>
            </a:r>
            <a:endParaRPr b="1" sz="9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457200" y="171450"/>
            <a:ext cx="85707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Guiding Principles</a:t>
            </a:r>
            <a:endParaRPr sz="2400">
              <a:latin typeface="Georgia"/>
              <a:ea typeface="Georgia"/>
              <a:cs typeface="Georgia"/>
              <a:sym typeface="Georgia"/>
            </a:endParaRPr>
          </a:p>
        </p:txBody>
      </p:sp>
      <p:sp>
        <p:nvSpPr>
          <p:cNvPr id="417" name="Google Shape;417;p29"/>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29"/>
          <p:cNvSpPr/>
          <p:nvPr/>
        </p:nvSpPr>
        <p:spPr>
          <a:xfrm>
            <a:off x="329294"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Georgia"/>
                <a:ea typeface="Georgia"/>
                <a:cs typeface="Georgia"/>
                <a:sym typeface="Georgia"/>
              </a:rPr>
              <a:t>Plan API Exposure</a:t>
            </a:r>
            <a:endParaRPr b="1" sz="1000">
              <a:solidFill>
                <a:srgbClr val="FFFFFF"/>
              </a:solidFill>
              <a:latin typeface="Georgia"/>
              <a:ea typeface="Georgia"/>
              <a:cs typeface="Georgia"/>
              <a:sym typeface="Georgia"/>
            </a:endParaRPr>
          </a:p>
        </p:txBody>
      </p:sp>
      <p:sp>
        <p:nvSpPr>
          <p:cNvPr id="419" name="Google Shape;419;p29"/>
          <p:cNvSpPr/>
          <p:nvPr/>
        </p:nvSpPr>
        <p:spPr>
          <a:xfrm>
            <a:off x="1447948"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Georgia"/>
                <a:ea typeface="Georgia"/>
                <a:cs typeface="Georgia"/>
                <a:sym typeface="Georgia"/>
              </a:rPr>
              <a:t>Identify </a:t>
            </a:r>
            <a:r>
              <a:rPr b="1" lang="en" sz="1000">
                <a:solidFill>
                  <a:srgbClr val="FFFFFF"/>
                </a:solidFill>
                <a:latin typeface="Georgia"/>
                <a:ea typeface="Georgia"/>
                <a:cs typeface="Georgia"/>
                <a:sym typeface="Georgia"/>
              </a:rPr>
              <a:t>Domains</a:t>
            </a:r>
            <a:endParaRPr b="1" sz="1000">
              <a:solidFill>
                <a:srgbClr val="FFFFFF"/>
              </a:solidFill>
              <a:latin typeface="Georgia"/>
              <a:ea typeface="Georgia"/>
              <a:cs typeface="Georgia"/>
              <a:sym typeface="Georgia"/>
            </a:endParaRPr>
          </a:p>
        </p:txBody>
      </p:sp>
      <p:sp>
        <p:nvSpPr>
          <p:cNvPr id="420" name="Google Shape;420;p29"/>
          <p:cNvSpPr/>
          <p:nvPr/>
        </p:nvSpPr>
        <p:spPr>
          <a:xfrm>
            <a:off x="2590948"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FFFF"/>
                </a:solidFill>
                <a:latin typeface="Georgia"/>
                <a:ea typeface="Georgia"/>
                <a:cs typeface="Georgia"/>
                <a:sym typeface="Georgia"/>
              </a:rPr>
              <a:t>Define Logical Resources</a:t>
            </a:r>
            <a:endParaRPr b="1" sz="1000">
              <a:solidFill>
                <a:srgbClr val="FFFFFF"/>
              </a:solidFill>
              <a:latin typeface="Georgia"/>
              <a:ea typeface="Georgia"/>
              <a:cs typeface="Georgia"/>
              <a:sym typeface="Georgia"/>
            </a:endParaRPr>
          </a:p>
        </p:txBody>
      </p:sp>
      <p:sp>
        <p:nvSpPr>
          <p:cNvPr id="421" name="Google Shape;421;p29"/>
          <p:cNvSpPr/>
          <p:nvPr/>
        </p:nvSpPr>
        <p:spPr>
          <a:xfrm>
            <a:off x="3733948"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FFFF"/>
                </a:solidFill>
                <a:latin typeface="Georgia"/>
                <a:ea typeface="Georgia"/>
                <a:cs typeface="Georgia"/>
                <a:sym typeface="Georgia"/>
              </a:rPr>
              <a:t>Separate</a:t>
            </a:r>
            <a:r>
              <a:rPr b="1" lang="en" sz="1000">
                <a:solidFill>
                  <a:srgbClr val="FFFFFF"/>
                </a:solidFill>
                <a:latin typeface="Georgia"/>
                <a:ea typeface="Georgia"/>
                <a:cs typeface="Georgia"/>
                <a:sym typeface="Georgia"/>
              </a:rPr>
              <a:t> Operations</a:t>
            </a:r>
            <a:endParaRPr b="1" sz="1000">
              <a:solidFill>
                <a:srgbClr val="FFFFFF"/>
              </a:solidFill>
              <a:latin typeface="Georgia"/>
              <a:ea typeface="Georgia"/>
              <a:cs typeface="Georgia"/>
              <a:sym typeface="Georgia"/>
            </a:endParaRPr>
          </a:p>
        </p:txBody>
      </p:sp>
      <p:sp>
        <p:nvSpPr>
          <p:cNvPr id="422" name="Google Shape;422;p29"/>
          <p:cNvSpPr/>
          <p:nvPr/>
        </p:nvSpPr>
        <p:spPr>
          <a:xfrm>
            <a:off x="4866277"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FFFF"/>
                </a:solidFill>
                <a:latin typeface="Georgia"/>
                <a:ea typeface="Georgia"/>
                <a:cs typeface="Georgia"/>
                <a:sym typeface="Georgia"/>
              </a:rPr>
              <a:t>Define and Map URLs</a:t>
            </a:r>
            <a:endParaRPr b="1" sz="1000">
              <a:solidFill>
                <a:srgbClr val="FFFFFF"/>
              </a:solidFill>
              <a:latin typeface="Georgia"/>
              <a:ea typeface="Georgia"/>
              <a:cs typeface="Georgia"/>
              <a:sym typeface="Georgia"/>
            </a:endParaRPr>
          </a:p>
        </p:txBody>
      </p:sp>
      <p:sp>
        <p:nvSpPr>
          <p:cNvPr id="423" name="Google Shape;423;p29"/>
          <p:cNvSpPr/>
          <p:nvPr/>
        </p:nvSpPr>
        <p:spPr>
          <a:xfrm>
            <a:off x="6009277"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FFFF"/>
                </a:solidFill>
                <a:latin typeface="Georgia"/>
                <a:ea typeface="Georgia"/>
                <a:cs typeface="Georgia"/>
                <a:sym typeface="Georgia"/>
              </a:rPr>
              <a:t>Define API Specification</a:t>
            </a:r>
            <a:endParaRPr b="1" sz="1000">
              <a:solidFill>
                <a:srgbClr val="FFFFFF"/>
              </a:solidFill>
              <a:latin typeface="Georgia"/>
              <a:ea typeface="Georgia"/>
              <a:cs typeface="Georgia"/>
              <a:sym typeface="Georgia"/>
            </a:endParaRPr>
          </a:p>
        </p:txBody>
      </p:sp>
      <p:sp>
        <p:nvSpPr>
          <p:cNvPr id="424" name="Google Shape;424;p29"/>
          <p:cNvSpPr/>
          <p:nvPr/>
        </p:nvSpPr>
        <p:spPr>
          <a:xfrm>
            <a:off x="7098699"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FFFF"/>
                </a:solidFill>
                <a:latin typeface="Georgia"/>
                <a:ea typeface="Georgia"/>
                <a:cs typeface="Georgia"/>
                <a:sym typeface="Georgia"/>
              </a:rPr>
              <a:t>Define API Detailed Design</a:t>
            </a:r>
            <a:endParaRPr b="1" sz="1000">
              <a:solidFill>
                <a:srgbClr val="FFFFFF"/>
              </a:solidFill>
              <a:latin typeface="Georgia"/>
              <a:ea typeface="Georgia"/>
              <a:cs typeface="Georgia"/>
              <a:sym typeface="Georgia"/>
            </a:endParaRPr>
          </a:p>
        </p:txBody>
      </p:sp>
      <p:sp>
        <p:nvSpPr>
          <p:cNvPr id="425" name="Google Shape;425;p29"/>
          <p:cNvSpPr/>
          <p:nvPr/>
        </p:nvSpPr>
        <p:spPr>
          <a:xfrm>
            <a:off x="8186930" y="1867450"/>
            <a:ext cx="928500" cy="6084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FFFF"/>
                </a:solidFill>
                <a:latin typeface="Georgia"/>
                <a:ea typeface="Georgia"/>
                <a:cs typeface="Georgia"/>
                <a:sym typeface="Georgia"/>
              </a:rPr>
              <a:t>Define API Policies</a:t>
            </a:r>
            <a:endParaRPr b="1" sz="1000">
              <a:solidFill>
                <a:srgbClr val="FFFFFF"/>
              </a:solidFill>
              <a:latin typeface="Georgia"/>
              <a:ea typeface="Georgia"/>
              <a:cs typeface="Georgia"/>
              <a:sym typeface="Georgia"/>
            </a:endParaRPr>
          </a:p>
        </p:txBody>
      </p:sp>
      <p:sp>
        <p:nvSpPr>
          <p:cNvPr id="426" name="Google Shape;426;p29"/>
          <p:cNvSpPr txBox="1"/>
          <p:nvPr/>
        </p:nvSpPr>
        <p:spPr>
          <a:xfrm>
            <a:off x="364325" y="2670575"/>
            <a:ext cx="893400" cy="99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700">
                <a:solidFill>
                  <a:schemeClr val="dk1"/>
                </a:solidFill>
                <a:latin typeface="Georgia"/>
                <a:ea typeface="Georgia"/>
                <a:cs typeface="Georgia"/>
                <a:sym typeface="Georgia"/>
              </a:rPr>
              <a:t>Design APIs with an understanding that </a:t>
            </a:r>
            <a:r>
              <a:rPr i="1" lang="en" sz="700">
                <a:solidFill>
                  <a:schemeClr val="dk1"/>
                </a:solidFill>
                <a:latin typeface="Georgia"/>
                <a:ea typeface="Georgia"/>
                <a:cs typeface="Georgia"/>
                <a:sym typeface="Georgia"/>
              </a:rPr>
              <a:t>the business resources needs to be exposed outside as well internal to the bank through a published interface</a:t>
            </a:r>
            <a:endParaRPr i="1" sz="700">
              <a:solidFill>
                <a:schemeClr val="dk1"/>
              </a:solidFill>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p:txBody>
      </p:sp>
      <p:sp>
        <p:nvSpPr>
          <p:cNvPr id="427" name="Google Shape;427;p29"/>
          <p:cNvSpPr txBox="1"/>
          <p:nvPr/>
        </p:nvSpPr>
        <p:spPr>
          <a:xfrm>
            <a:off x="1431125" y="2670575"/>
            <a:ext cx="893400" cy="99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00">
                <a:solidFill>
                  <a:schemeClr val="dk1"/>
                </a:solidFill>
                <a:latin typeface="Georgia"/>
                <a:ea typeface="Georgia"/>
                <a:cs typeface="Georgia"/>
                <a:sym typeface="Georgia"/>
              </a:rPr>
              <a:t>From the Domain Model, identify which domain the API fits into</a:t>
            </a:r>
            <a:endParaRPr i="1" sz="700">
              <a:solidFill>
                <a:schemeClr val="dk1"/>
              </a:solidFill>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p:txBody>
      </p:sp>
      <p:sp>
        <p:nvSpPr>
          <p:cNvPr id="428" name="Google Shape;428;p29"/>
          <p:cNvSpPr txBox="1"/>
          <p:nvPr/>
        </p:nvSpPr>
        <p:spPr>
          <a:xfrm>
            <a:off x="2574125" y="2670575"/>
            <a:ext cx="893400" cy="9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Georgia"/>
                <a:ea typeface="Georgia"/>
                <a:cs typeface="Georgia"/>
                <a:sym typeface="Georgia"/>
              </a:rPr>
              <a:t>Map business capabilities defined in the domain model  to logical resources, based on the functionality of each API; every resource is a Noun </a:t>
            </a:r>
            <a:endParaRPr sz="700">
              <a:latin typeface="Georgia"/>
              <a:ea typeface="Georgia"/>
              <a:cs typeface="Georgia"/>
              <a:sym typeface="Georgia"/>
            </a:endParaRPr>
          </a:p>
        </p:txBody>
      </p:sp>
      <p:sp>
        <p:nvSpPr>
          <p:cNvPr id="429" name="Google Shape;429;p29"/>
          <p:cNvSpPr txBox="1"/>
          <p:nvPr/>
        </p:nvSpPr>
        <p:spPr>
          <a:xfrm>
            <a:off x="3738556" y="2670575"/>
            <a:ext cx="893400" cy="99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00">
                <a:solidFill>
                  <a:schemeClr val="dk1"/>
                </a:solidFill>
                <a:latin typeface="Georgia"/>
                <a:ea typeface="Georgia"/>
                <a:cs typeface="Georgia"/>
                <a:sym typeface="Georgia"/>
              </a:rPr>
              <a:t>Separate the operations (e.g. GET/POST/PATCH/DELETE) from the API name; every operation is a Verb</a:t>
            </a:r>
            <a:endParaRPr i="1" sz="7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i="1" sz="700">
              <a:solidFill>
                <a:schemeClr val="dk1"/>
              </a:solidFill>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p:txBody>
      </p:sp>
      <p:sp>
        <p:nvSpPr>
          <p:cNvPr id="430" name="Google Shape;430;p29"/>
          <p:cNvSpPr txBox="1"/>
          <p:nvPr/>
        </p:nvSpPr>
        <p:spPr>
          <a:xfrm>
            <a:off x="4881556" y="2670575"/>
            <a:ext cx="893400" cy="99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00">
                <a:solidFill>
                  <a:schemeClr val="dk1"/>
                </a:solidFill>
                <a:latin typeface="Georgia"/>
                <a:ea typeface="Georgia"/>
                <a:cs typeface="Georgia"/>
                <a:sym typeface="Georgia"/>
              </a:rPr>
              <a:t>Define logical construct of a URL and then map those URLs to the endpoints</a:t>
            </a:r>
            <a:endParaRPr i="1" sz="7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i="1" sz="700">
              <a:solidFill>
                <a:schemeClr val="dk1"/>
              </a:solidFill>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p:txBody>
      </p:sp>
      <p:sp>
        <p:nvSpPr>
          <p:cNvPr id="431" name="Google Shape;431;p29"/>
          <p:cNvSpPr txBox="1"/>
          <p:nvPr/>
        </p:nvSpPr>
        <p:spPr>
          <a:xfrm>
            <a:off x="6024556" y="2670575"/>
            <a:ext cx="893400" cy="99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00">
                <a:solidFill>
                  <a:schemeClr val="dk1"/>
                </a:solidFill>
                <a:latin typeface="Georgia"/>
                <a:ea typeface="Georgia"/>
                <a:cs typeface="Georgia"/>
                <a:sym typeface="Georgia"/>
              </a:rPr>
              <a:t>Define the interface specifications for consumers to invoke the API</a:t>
            </a:r>
            <a:endParaRPr i="1" sz="7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i="1" sz="700">
              <a:solidFill>
                <a:schemeClr val="dk1"/>
              </a:solidFill>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p:txBody>
      </p:sp>
      <p:sp>
        <p:nvSpPr>
          <p:cNvPr id="432" name="Google Shape;432;p29"/>
          <p:cNvSpPr txBox="1"/>
          <p:nvPr/>
        </p:nvSpPr>
        <p:spPr>
          <a:xfrm>
            <a:off x="7091350" y="2670575"/>
            <a:ext cx="893400" cy="131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00">
                <a:solidFill>
                  <a:schemeClr val="dk1"/>
                </a:solidFill>
                <a:latin typeface="Georgia"/>
                <a:ea typeface="Georgia"/>
                <a:cs typeface="Georgia"/>
                <a:sym typeface="Georgia"/>
              </a:rPr>
              <a:t>Define </a:t>
            </a:r>
            <a:r>
              <a:rPr i="1" lang="en" sz="700">
                <a:solidFill>
                  <a:schemeClr val="dk1"/>
                </a:solidFill>
                <a:latin typeface="Georgia"/>
                <a:ea typeface="Georgia"/>
                <a:cs typeface="Georgia"/>
                <a:sym typeface="Georgia"/>
              </a:rPr>
              <a:t>orchestration</a:t>
            </a:r>
            <a:r>
              <a:rPr i="1" lang="en" sz="700">
                <a:solidFill>
                  <a:schemeClr val="dk1"/>
                </a:solidFill>
                <a:latin typeface="Georgia"/>
                <a:ea typeface="Georgia"/>
                <a:cs typeface="Georgia"/>
                <a:sym typeface="Georgia"/>
              </a:rPr>
              <a:t>, data transformation and format of data types of the API based on source &amp; target systems</a:t>
            </a:r>
            <a:endParaRPr i="1" sz="7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i="1" sz="700">
              <a:solidFill>
                <a:schemeClr val="dk1"/>
              </a:solidFill>
              <a:latin typeface="Georgia"/>
              <a:ea typeface="Georgia"/>
              <a:cs typeface="Georgia"/>
              <a:sym typeface="Georgia"/>
            </a:endParaRPr>
          </a:p>
          <a:p>
            <a:pPr indent="0" lvl="0" marL="0" rtl="0" algn="l">
              <a:spcBef>
                <a:spcPts val="0"/>
              </a:spcBef>
              <a:spcAft>
                <a:spcPts val="0"/>
              </a:spcAft>
              <a:buNone/>
            </a:pPr>
            <a:r>
              <a:t/>
            </a:r>
            <a:endParaRPr sz="700">
              <a:latin typeface="Georgia"/>
              <a:ea typeface="Georgia"/>
              <a:cs typeface="Georgia"/>
              <a:sym typeface="Georgia"/>
            </a:endParaRPr>
          </a:p>
        </p:txBody>
      </p:sp>
      <p:sp>
        <p:nvSpPr>
          <p:cNvPr id="433" name="Google Shape;433;p29"/>
          <p:cNvSpPr txBox="1"/>
          <p:nvPr/>
        </p:nvSpPr>
        <p:spPr>
          <a:xfrm>
            <a:off x="8190303" y="2670575"/>
            <a:ext cx="893400" cy="99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00">
                <a:solidFill>
                  <a:schemeClr val="dk1"/>
                </a:solidFill>
                <a:latin typeface="Georgia"/>
                <a:ea typeface="Georgia"/>
                <a:cs typeface="Georgia"/>
                <a:sym typeface="Georgia"/>
              </a:rPr>
              <a:t>Control access to operations, set rate limits, etc via API policies</a:t>
            </a:r>
            <a:endParaRPr i="1" sz="700">
              <a:solidFill>
                <a:schemeClr val="dk1"/>
              </a:solidFill>
              <a:latin typeface="Georgia"/>
              <a:ea typeface="Georgia"/>
              <a:cs typeface="Georgia"/>
              <a:sym typeface="Georgia"/>
            </a:endParaRPr>
          </a:p>
        </p:txBody>
      </p:sp>
      <p:sp>
        <p:nvSpPr>
          <p:cNvPr id="434" name="Google Shape;434;p29"/>
          <p:cNvSpPr/>
          <p:nvPr/>
        </p:nvSpPr>
        <p:spPr>
          <a:xfrm>
            <a:off x="329300" y="1337175"/>
            <a:ext cx="3190200" cy="34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Georgia"/>
                <a:ea typeface="Georgia"/>
                <a:cs typeface="Georgia"/>
                <a:sym typeface="Georgia"/>
              </a:rPr>
              <a:t>Domain Model Alignment</a:t>
            </a:r>
            <a:endParaRPr b="1" sz="1000">
              <a:latin typeface="Georgia"/>
              <a:ea typeface="Georgia"/>
              <a:cs typeface="Georgia"/>
              <a:sym typeface="Georgia"/>
            </a:endParaRPr>
          </a:p>
        </p:txBody>
      </p:sp>
      <p:sp>
        <p:nvSpPr>
          <p:cNvPr id="435" name="Google Shape;435;p29"/>
          <p:cNvSpPr/>
          <p:nvPr/>
        </p:nvSpPr>
        <p:spPr>
          <a:xfrm>
            <a:off x="3738550" y="1337175"/>
            <a:ext cx="5376900" cy="342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Georgia"/>
                <a:ea typeface="Georgia"/>
                <a:cs typeface="Georgia"/>
                <a:sym typeface="Georgia"/>
              </a:rPr>
              <a:t>Contract-first API Design</a:t>
            </a:r>
            <a:endParaRPr b="1" sz="1000">
              <a:latin typeface="Georgia"/>
              <a:ea typeface="Georgia"/>
              <a:cs typeface="Georgia"/>
              <a:sym typeface="Georgia"/>
            </a:endParaRPr>
          </a:p>
        </p:txBody>
      </p:sp>
      <p:cxnSp>
        <p:nvCxnSpPr>
          <p:cNvPr id="436" name="Google Shape;436;p29"/>
          <p:cNvCxnSpPr/>
          <p:nvPr/>
        </p:nvCxnSpPr>
        <p:spPr>
          <a:xfrm flipH="1" rot="10800000">
            <a:off x="385775" y="2593225"/>
            <a:ext cx="8711700" cy="32100"/>
          </a:xfrm>
          <a:prstGeom prst="straightConnector1">
            <a:avLst/>
          </a:prstGeom>
          <a:noFill/>
          <a:ln cap="flat" cmpd="sng" w="28575">
            <a:solidFill>
              <a:schemeClr val="dk2"/>
            </a:solidFill>
            <a:prstDash val="dash"/>
            <a:round/>
            <a:headEnd len="med" w="med" type="none"/>
            <a:tailEnd len="med" w="med" type="none"/>
          </a:ln>
        </p:spPr>
      </p:cxnSp>
      <p:cxnSp>
        <p:nvCxnSpPr>
          <p:cNvPr id="437" name="Google Shape;437;p29"/>
          <p:cNvCxnSpPr/>
          <p:nvPr/>
        </p:nvCxnSpPr>
        <p:spPr>
          <a:xfrm flipH="1" rot="10800000">
            <a:off x="385775" y="4193425"/>
            <a:ext cx="8711700" cy="32100"/>
          </a:xfrm>
          <a:prstGeom prst="straightConnector1">
            <a:avLst/>
          </a:prstGeom>
          <a:noFill/>
          <a:ln cap="flat" cmpd="sng" w="28575">
            <a:solidFill>
              <a:schemeClr val="dk2"/>
            </a:solidFill>
            <a:prstDash val="dash"/>
            <a:round/>
            <a:headEnd len="med" w="med" type="none"/>
            <a:tailEnd len="med" w="med" type="none"/>
          </a:ln>
        </p:spPr>
      </p:cxnSp>
      <p:sp>
        <p:nvSpPr>
          <p:cNvPr id="438" name="Google Shape;438;p29"/>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439" name="Google Shape;439;p29"/>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0"/>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lang="en" sz="2400">
                <a:latin typeface="Georgia"/>
                <a:ea typeface="Georgia"/>
                <a:cs typeface="Georgia"/>
                <a:sym typeface="Georgia"/>
              </a:rPr>
              <a:t>API-Enabled Domain Model</a:t>
            </a:r>
            <a:endParaRPr sz="2400">
              <a:latin typeface="Georgia"/>
              <a:ea typeface="Georgia"/>
              <a:cs typeface="Georgia"/>
              <a:sym typeface="Georgia"/>
            </a:endParaRPr>
          </a:p>
        </p:txBody>
      </p:sp>
      <p:sp>
        <p:nvSpPr>
          <p:cNvPr id="445" name="Google Shape;445;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446" name="Google Shape;446;p30"/>
          <p:cNvSpPr/>
          <p:nvPr/>
        </p:nvSpPr>
        <p:spPr>
          <a:xfrm>
            <a:off x="428775" y="1352550"/>
            <a:ext cx="8522700" cy="342900"/>
          </a:xfrm>
          <a:prstGeom prst="rect">
            <a:avLst/>
          </a:prstGeom>
          <a:solidFill>
            <a:srgbClr val="E6B8AF"/>
          </a:solidFill>
          <a:ln cap="flat" cmpd="sng" w="9525">
            <a:solidFill>
              <a:srgbClr val="66666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Channels</a:t>
            </a:r>
            <a:endParaRPr b="1" i="0" sz="1000" u="none" cap="none" strike="noStrike">
              <a:solidFill>
                <a:srgbClr val="000000"/>
              </a:solidFill>
              <a:latin typeface="Georgia"/>
              <a:ea typeface="Georgia"/>
              <a:cs typeface="Georgia"/>
              <a:sym typeface="Georgia"/>
            </a:endParaRPr>
          </a:p>
        </p:txBody>
      </p:sp>
      <p:grpSp>
        <p:nvGrpSpPr>
          <p:cNvPr id="447" name="Google Shape;447;p30"/>
          <p:cNvGrpSpPr/>
          <p:nvPr/>
        </p:nvGrpSpPr>
        <p:grpSpPr>
          <a:xfrm>
            <a:off x="2357112" y="1412643"/>
            <a:ext cx="1053063" cy="240943"/>
            <a:chOff x="1608209" y="1575553"/>
            <a:chExt cx="706185" cy="220200"/>
          </a:xfrm>
        </p:grpSpPr>
        <p:sp>
          <p:nvSpPr>
            <p:cNvPr id="448" name="Google Shape;448;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49" name="Google Shape;449;p30"/>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Mobile</a:t>
              </a:r>
              <a:endParaRPr b="0" i="0" sz="1000" u="none" cap="none" strike="noStrike">
                <a:solidFill>
                  <a:srgbClr val="000000"/>
                </a:solidFill>
                <a:latin typeface="Georgia"/>
                <a:ea typeface="Georgia"/>
                <a:cs typeface="Georgia"/>
                <a:sym typeface="Georgia"/>
              </a:endParaRPr>
            </a:p>
          </p:txBody>
        </p:sp>
      </p:grpSp>
      <p:sp>
        <p:nvSpPr>
          <p:cNvPr id="450" name="Google Shape;450;p30"/>
          <p:cNvSpPr/>
          <p:nvPr/>
        </p:nvSpPr>
        <p:spPr>
          <a:xfrm>
            <a:off x="428775" y="895350"/>
            <a:ext cx="8522700" cy="342900"/>
          </a:xfrm>
          <a:prstGeom prst="rect">
            <a:avLst/>
          </a:prstGeom>
          <a:solidFill>
            <a:srgbClr val="E6B8AF"/>
          </a:solidFill>
          <a:ln cap="flat" cmpd="sng" w="9525">
            <a:solidFill>
              <a:srgbClr val="66666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Users</a:t>
            </a:r>
            <a:endParaRPr b="1" i="0" sz="1000" u="none" cap="none" strike="noStrike">
              <a:solidFill>
                <a:srgbClr val="000000"/>
              </a:solidFill>
              <a:latin typeface="Georgia"/>
              <a:ea typeface="Georgia"/>
              <a:cs typeface="Georgia"/>
              <a:sym typeface="Georgia"/>
            </a:endParaRPr>
          </a:p>
        </p:txBody>
      </p:sp>
      <p:grpSp>
        <p:nvGrpSpPr>
          <p:cNvPr id="451" name="Google Shape;451;p30"/>
          <p:cNvGrpSpPr/>
          <p:nvPr/>
        </p:nvGrpSpPr>
        <p:grpSpPr>
          <a:xfrm>
            <a:off x="1902335" y="943829"/>
            <a:ext cx="1423251" cy="240943"/>
            <a:chOff x="1608209" y="1575553"/>
            <a:chExt cx="703500" cy="220200"/>
          </a:xfrm>
        </p:grpSpPr>
        <p:sp>
          <p:nvSpPr>
            <p:cNvPr id="452" name="Google Shape;452;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53" name="Google Shape;453;p30"/>
            <p:cNvSpPr/>
            <p:nvPr/>
          </p:nvSpPr>
          <p:spPr>
            <a:xfrm>
              <a:off x="1762051" y="1624494"/>
              <a:ext cx="3744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Customers</a:t>
              </a:r>
              <a:endParaRPr b="0" i="0" sz="1000" u="none" cap="none" strike="noStrike">
                <a:solidFill>
                  <a:srgbClr val="000000"/>
                </a:solidFill>
                <a:latin typeface="Georgia"/>
                <a:ea typeface="Georgia"/>
                <a:cs typeface="Georgia"/>
                <a:sym typeface="Georgia"/>
              </a:endParaRPr>
            </a:p>
          </p:txBody>
        </p:sp>
      </p:grpSp>
      <p:grpSp>
        <p:nvGrpSpPr>
          <p:cNvPr id="454" name="Google Shape;454;p30"/>
          <p:cNvGrpSpPr/>
          <p:nvPr/>
        </p:nvGrpSpPr>
        <p:grpSpPr>
          <a:xfrm>
            <a:off x="3959735" y="943829"/>
            <a:ext cx="1423251" cy="240943"/>
            <a:chOff x="1608209" y="1575553"/>
            <a:chExt cx="703500" cy="220200"/>
          </a:xfrm>
        </p:grpSpPr>
        <p:sp>
          <p:nvSpPr>
            <p:cNvPr id="455" name="Google Shape;455;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56" name="Google Shape;456;p30"/>
            <p:cNvSpPr/>
            <p:nvPr/>
          </p:nvSpPr>
          <p:spPr>
            <a:xfrm>
              <a:off x="1762051" y="1624494"/>
              <a:ext cx="3744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Employees</a:t>
              </a:r>
              <a:endParaRPr b="0" i="0" sz="1000" u="none" cap="none" strike="noStrike">
                <a:solidFill>
                  <a:srgbClr val="000000"/>
                </a:solidFill>
                <a:latin typeface="Georgia"/>
                <a:ea typeface="Georgia"/>
                <a:cs typeface="Georgia"/>
                <a:sym typeface="Georgia"/>
              </a:endParaRPr>
            </a:p>
          </p:txBody>
        </p:sp>
      </p:grpSp>
      <p:grpSp>
        <p:nvGrpSpPr>
          <p:cNvPr id="457" name="Google Shape;457;p30"/>
          <p:cNvGrpSpPr/>
          <p:nvPr/>
        </p:nvGrpSpPr>
        <p:grpSpPr>
          <a:xfrm>
            <a:off x="6093335" y="943829"/>
            <a:ext cx="1423251" cy="240943"/>
            <a:chOff x="1608209" y="1575553"/>
            <a:chExt cx="703500" cy="220200"/>
          </a:xfrm>
        </p:grpSpPr>
        <p:sp>
          <p:nvSpPr>
            <p:cNvPr id="458" name="Google Shape;458;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59" name="Google Shape;459;p30"/>
            <p:cNvSpPr/>
            <p:nvPr/>
          </p:nvSpPr>
          <p:spPr>
            <a:xfrm>
              <a:off x="1713958" y="1625174"/>
              <a:ext cx="550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Partners &amp; Public</a:t>
              </a:r>
              <a:endParaRPr b="0" i="0" sz="1000" u="none" cap="none" strike="noStrike">
                <a:solidFill>
                  <a:srgbClr val="000000"/>
                </a:solidFill>
                <a:latin typeface="Georgia"/>
                <a:ea typeface="Georgia"/>
                <a:cs typeface="Georgia"/>
                <a:sym typeface="Georgia"/>
              </a:endParaRPr>
            </a:p>
          </p:txBody>
        </p:sp>
      </p:grpSp>
      <p:sp>
        <p:nvSpPr>
          <p:cNvPr id="460" name="Google Shape;460;p30"/>
          <p:cNvSpPr/>
          <p:nvPr/>
        </p:nvSpPr>
        <p:spPr>
          <a:xfrm>
            <a:off x="428775" y="1809750"/>
            <a:ext cx="2084100" cy="1302000"/>
          </a:xfrm>
          <a:prstGeom prst="rect">
            <a:avLst/>
          </a:prstGeom>
          <a:solidFill>
            <a:srgbClr val="CCCCCC"/>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Reference Data</a:t>
            </a:r>
            <a:endParaRPr b="1" i="0" sz="1000" u="none" cap="none" strike="noStrike">
              <a:solidFill>
                <a:srgbClr val="000000"/>
              </a:solidFill>
              <a:latin typeface="Georgia"/>
              <a:ea typeface="Georgia"/>
              <a:cs typeface="Georgia"/>
              <a:sym typeface="Georgia"/>
            </a:endParaRPr>
          </a:p>
        </p:txBody>
      </p:sp>
      <p:grpSp>
        <p:nvGrpSpPr>
          <p:cNvPr id="461" name="Google Shape;461;p30"/>
          <p:cNvGrpSpPr/>
          <p:nvPr/>
        </p:nvGrpSpPr>
        <p:grpSpPr>
          <a:xfrm>
            <a:off x="465204" y="2118451"/>
            <a:ext cx="957041" cy="375199"/>
            <a:chOff x="1608209" y="1575553"/>
            <a:chExt cx="703500" cy="220200"/>
          </a:xfrm>
        </p:grpSpPr>
        <p:sp>
          <p:nvSpPr>
            <p:cNvPr id="462" name="Google Shape;462;p30"/>
            <p:cNvSpPr/>
            <p:nvPr/>
          </p:nvSpPr>
          <p:spPr>
            <a:xfrm>
              <a:off x="1608209" y="1575553"/>
              <a:ext cx="703500" cy="220200"/>
            </a:xfrm>
            <a:prstGeom prst="roundRect">
              <a:avLst>
                <a:gd fmla="val 16667" name="adj"/>
              </a:avLst>
            </a:prstGeom>
            <a:solidFill>
              <a:srgbClr val="D9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63" name="Google Shape;463;p30"/>
            <p:cNvSpPr/>
            <p:nvPr/>
          </p:nvSpPr>
          <p:spPr>
            <a:xfrm>
              <a:off x="1762051" y="1630770"/>
              <a:ext cx="374400" cy="101400"/>
            </a:xfrm>
            <a:prstGeom prst="roundRect">
              <a:avLst>
                <a:gd fmla="val 16667" name="adj"/>
              </a:avLst>
            </a:prstGeom>
            <a:solidFill>
              <a:srgbClr val="D9D9D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Party</a:t>
              </a:r>
              <a:endParaRPr b="0" i="0" sz="1000" u="none" cap="none" strike="noStrike">
                <a:solidFill>
                  <a:srgbClr val="000000"/>
                </a:solidFill>
                <a:latin typeface="Georgia"/>
                <a:ea typeface="Georgia"/>
                <a:cs typeface="Georgia"/>
                <a:sym typeface="Georgia"/>
              </a:endParaRPr>
            </a:p>
          </p:txBody>
        </p:sp>
      </p:grpSp>
      <p:grpSp>
        <p:nvGrpSpPr>
          <p:cNvPr id="464" name="Google Shape;464;p30"/>
          <p:cNvGrpSpPr/>
          <p:nvPr/>
        </p:nvGrpSpPr>
        <p:grpSpPr>
          <a:xfrm>
            <a:off x="1487884" y="2118451"/>
            <a:ext cx="957041" cy="375199"/>
            <a:chOff x="1608209" y="1575553"/>
            <a:chExt cx="703500" cy="220200"/>
          </a:xfrm>
        </p:grpSpPr>
        <p:sp>
          <p:nvSpPr>
            <p:cNvPr id="465" name="Google Shape;465;p30"/>
            <p:cNvSpPr/>
            <p:nvPr/>
          </p:nvSpPr>
          <p:spPr>
            <a:xfrm>
              <a:off x="1608209" y="1575553"/>
              <a:ext cx="703500" cy="220200"/>
            </a:xfrm>
            <a:prstGeom prst="roundRect">
              <a:avLst>
                <a:gd fmla="val 16667" name="adj"/>
              </a:avLst>
            </a:prstGeom>
            <a:solidFill>
              <a:srgbClr val="D9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66" name="Google Shape;466;p30"/>
            <p:cNvSpPr/>
            <p:nvPr/>
          </p:nvSpPr>
          <p:spPr>
            <a:xfrm>
              <a:off x="1685707" y="1599394"/>
              <a:ext cx="565800" cy="101400"/>
            </a:xfrm>
            <a:prstGeom prst="roundRect">
              <a:avLst>
                <a:gd fmla="val 16667" name="adj"/>
              </a:avLst>
            </a:prstGeom>
            <a:solidFill>
              <a:srgbClr val="D9D9D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Product Management</a:t>
              </a:r>
              <a:endParaRPr b="0" i="0" sz="1000" u="none" cap="none" strike="noStrike">
                <a:solidFill>
                  <a:srgbClr val="000000"/>
                </a:solidFill>
                <a:latin typeface="Georgia"/>
                <a:ea typeface="Georgia"/>
                <a:cs typeface="Georgia"/>
                <a:sym typeface="Georgia"/>
              </a:endParaRPr>
            </a:p>
          </p:txBody>
        </p:sp>
      </p:grpSp>
      <p:grpSp>
        <p:nvGrpSpPr>
          <p:cNvPr id="467" name="Google Shape;467;p30"/>
          <p:cNvGrpSpPr/>
          <p:nvPr/>
        </p:nvGrpSpPr>
        <p:grpSpPr>
          <a:xfrm>
            <a:off x="465204" y="2575651"/>
            <a:ext cx="957041" cy="375199"/>
            <a:chOff x="1608209" y="1575553"/>
            <a:chExt cx="703500" cy="220200"/>
          </a:xfrm>
        </p:grpSpPr>
        <p:sp>
          <p:nvSpPr>
            <p:cNvPr id="468" name="Google Shape;468;p30"/>
            <p:cNvSpPr/>
            <p:nvPr/>
          </p:nvSpPr>
          <p:spPr>
            <a:xfrm>
              <a:off x="1608209" y="1575553"/>
              <a:ext cx="703500" cy="220200"/>
            </a:xfrm>
            <a:prstGeom prst="roundRect">
              <a:avLst>
                <a:gd fmla="val 16667" name="adj"/>
              </a:avLst>
            </a:prstGeom>
            <a:solidFill>
              <a:srgbClr val="D9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69" name="Google Shape;469;p30"/>
            <p:cNvSpPr/>
            <p:nvPr/>
          </p:nvSpPr>
          <p:spPr>
            <a:xfrm>
              <a:off x="1737870" y="1599384"/>
              <a:ext cx="495300" cy="101400"/>
            </a:xfrm>
            <a:prstGeom prst="roundRect">
              <a:avLst>
                <a:gd fmla="val 16667" name="adj"/>
              </a:avLst>
            </a:prstGeom>
            <a:solidFill>
              <a:srgbClr val="D9D9D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External Agency</a:t>
              </a:r>
              <a:endParaRPr b="0" i="0" sz="1000" u="none" cap="none" strike="noStrike">
                <a:solidFill>
                  <a:srgbClr val="000000"/>
                </a:solidFill>
                <a:latin typeface="Georgia"/>
                <a:ea typeface="Georgia"/>
                <a:cs typeface="Georgia"/>
                <a:sym typeface="Georgia"/>
              </a:endParaRPr>
            </a:p>
          </p:txBody>
        </p:sp>
      </p:grpSp>
      <p:grpSp>
        <p:nvGrpSpPr>
          <p:cNvPr id="470" name="Google Shape;470;p30"/>
          <p:cNvGrpSpPr/>
          <p:nvPr/>
        </p:nvGrpSpPr>
        <p:grpSpPr>
          <a:xfrm>
            <a:off x="1477190" y="2575651"/>
            <a:ext cx="957041" cy="375199"/>
            <a:chOff x="1608209" y="1575553"/>
            <a:chExt cx="703500" cy="220200"/>
          </a:xfrm>
        </p:grpSpPr>
        <p:sp>
          <p:nvSpPr>
            <p:cNvPr id="471" name="Google Shape;471;p30"/>
            <p:cNvSpPr/>
            <p:nvPr/>
          </p:nvSpPr>
          <p:spPr>
            <a:xfrm>
              <a:off x="1608209" y="1575553"/>
              <a:ext cx="703500" cy="220200"/>
            </a:xfrm>
            <a:prstGeom prst="roundRect">
              <a:avLst>
                <a:gd fmla="val 16667" name="adj"/>
              </a:avLst>
            </a:prstGeom>
            <a:solidFill>
              <a:srgbClr val="D9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72" name="Google Shape;472;p30"/>
            <p:cNvSpPr/>
            <p:nvPr/>
          </p:nvSpPr>
          <p:spPr>
            <a:xfrm>
              <a:off x="1737870" y="1599384"/>
              <a:ext cx="495300" cy="101400"/>
            </a:xfrm>
            <a:prstGeom prst="roundRect">
              <a:avLst>
                <a:gd fmla="val 16667" name="adj"/>
              </a:avLst>
            </a:prstGeom>
            <a:solidFill>
              <a:srgbClr val="D9D9D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Market Data</a:t>
              </a:r>
              <a:endParaRPr b="0" i="0" sz="1000" u="none" cap="none" strike="noStrike">
                <a:solidFill>
                  <a:srgbClr val="000000"/>
                </a:solidFill>
                <a:latin typeface="Georgia"/>
                <a:ea typeface="Georgia"/>
                <a:cs typeface="Georgia"/>
                <a:sym typeface="Georgia"/>
              </a:endParaRPr>
            </a:p>
          </p:txBody>
        </p:sp>
      </p:grpSp>
      <p:sp>
        <p:nvSpPr>
          <p:cNvPr id="473" name="Google Shape;473;p30"/>
          <p:cNvSpPr/>
          <p:nvPr/>
        </p:nvSpPr>
        <p:spPr>
          <a:xfrm>
            <a:off x="2562375" y="1809750"/>
            <a:ext cx="2084100" cy="1670400"/>
          </a:xfrm>
          <a:prstGeom prst="rect">
            <a:avLst/>
          </a:prstGeom>
          <a:solidFill>
            <a:srgbClr val="38761D"/>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Sales &amp; Service</a:t>
            </a:r>
            <a:endParaRPr b="1" i="0" sz="1000" u="none" cap="none" strike="noStrike">
              <a:solidFill>
                <a:srgbClr val="000000"/>
              </a:solidFill>
              <a:latin typeface="Georgia"/>
              <a:ea typeface="Georgia"/>
              <a:cs typeface="Georgia"/>
              <a:sym typeface="Georgia"/>
            </a:endParaRPr>
          </a:p>
        </p:txBody>
      </p:sp>
      <p:sp>
        <p:nvSpPr>
          <p:cNvPr id="474" name="Google Shape;474;p30"/>
          <p:cNvSpPr/>
          <p:nvPr/>
        </p:nvSpPr>
        <p:spPr>
          <a:xfrm>
            <a:off x="4695975" y="1809750"/>
            <a:ext cx="2084100" cy="2957400"/>
          </a:xfrm>
          <a:prstGeom prst="rect">
            <a:avLst/>
          </a:prstGeom>
          <a:solidFill>
            <a:srgbClr val="38761D"/>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     Operations &amp; Execution</a:t>
            </a:r>
            <a:endParaRPr b="1" i="0" sz="1000" u="none" cap="none" strike="noStrike">
              <a:solidFill>
                <a:srgbClr val="000000"/>
              </a:solidFill>
              <a:latin typeface="Georgia"/>
              <a:ea typeface="Georgia"/>
              <a:cs typeface="Georgia"/>
              <a:sym typeface="Georgia"/>
            </a:endParaRPr>
          </a:p>
        </p:txBody>
      </p:sp>
      <p:sp>
        <p:nvSpPr>
          <p:cNvPr id="475" name="Google Shape;475;p30"/>
          <p:cNvSpPr/>
          <p:nvPr/>
        </p:nvSpPr>
        <p:spPr>
          <a:xfrm>
            <a:off x="6829575" y="1809750"/>
            <a:ext cx="2084100" cy="836400"/>
          </a:xfrm>
          <a:prstGeom prst="rect">
            <a:avLst/>
          </a:prstGeom>
          <a:solidFill>
            <a:srgbClr val="38761D"/>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800"/>
              <a:buFont typeface="Arial"/>
              <a:buNone/>
            </a:pPr>
            <a:r>
              <a:rPr b="1" i="0" lang="en" sz="1000" u="none" cap="none" strike="noStrike">
                <a:solidFill>
                  <a:srgbClr val="000000"/>
                </a:solidFill>
                <a:latin typeface="Georgia"/>
                <a:ea typeface="Georgia"/>
                <a:cs typeface="Georgia"/>
                <a:sym typeface="Georgia"/>
              </a:rPr>
              <a:t>Customer Feedback</a:t>
            </a:r>
            <a:endParaRPr b="1" i="0" sz="1000" u="none" cap="none" strike="noStrike">
              <a:solidFill>
                <a:srgbClr val="000000"/>
              </a:solidFill>
              <a:latin typeface="Georgia"/>
              <a:ea typeface="Georgia"/>
              <a:cs typeface="Georgia"/>
              <a:sym typeface="Georgia"/>
            </a:endParaRPr>
          </a:p>
        </p:txBody>
      </p:sp>
      <p:grpSp>
        <p:nvGrpSpPr>
          <p:cNvPr id="476" name="Google Shape;476;p30"/>
          <p:cNvGrpSpPr/>
          <p:nvPr/>
        </p:nvGrpSpPr>
        <p:grpSpPr>
          <a:xfrm>
            <a:off x="2630884" y="2118451"/>
            <a:ext cx="957041" cy="375199"/>
            <a:chOff x="1608209" y="1575553"/>
            <a:chExt cx="703500" cy="220200"/>
          </a:xfrm>
        </p:grpSpPr>
        <p:sp>
          <p:nvSpPr>
            <p:cNvPr id="477" name="Google Shape;477;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78" name="Google Shape;478;p30"/>
            <p:cNvSpPr/>
            <p:nvPr/>
          </p:nvSpPr>
          <p:spPr>
            <a:xfrm>
              <a:off x="1685707" y="15993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Customer Management</a:t>
              </a:r>
              <a:endParaRPr b="0" i="0" sz="1000" u="none" cap="none" strike="noStrike">
                <a:solidFill>
                  <a:srgbClr val="000000"/>
                </a:solidFill>
                <a:latin typeface="Georgia"/>
                <a:ea typeface="Georgia"/>
                <a:cs typeface="Georgia"/>
                <a:sym typeface="Georgia"/>
              </a:endParaRPr>
            </a:p>
          </p:txBody>
        </p:sp>
      </p:grpSp>
      <p:grpSp>
        <p:nvGrpSpPr>
          <p:cNvPr id="479" name="Google Shape;479;p30"/>
          <p:cNvGrpSpPr/>
          <p:nvPr/>
        </p:nvGrpSpPr>
        <p:grpSpPr>
          <a:xfrm>
            <a:off x="3632177" y="2118451"/>
            <a:ext cx="957041" cy="375199"/>
            <a:chOff x="1608209" y="1575553"/>
            <a:chExt cx="703500" cy="220200"/>
          </a:xfrm>
        </p:grpSpPr>
        <p:sp>
          <p:nvSpPr>
            <p:cNvPr id="480" name="Google Shape;480;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81" name="Google Shape;481;p30"/>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Marketing</a:t>
              </a:r>
              <a:endParaRPr b="0" i="0" sz="1000" u="none" cap="none" strike="noStrike">
                <a:solidFill>
                  <a:srgbClr val="000000"/>
                </a:solidFill>
                <a:latin typeface="Georgia"/>
                <a:ea typeface="Georgia"/>
                <a:cs typeface="Georgia"/>
                <a:sym typeface="Georgia"/>
              </a:endParaRPr>
            </a:p>
          </p:txBody>
        </p:sp>
      </p:grpSp>
      <p:grpSp>
        <p:nvGrpSpPr>
          <p:cNvPr id="482" name="Google Shape;482;p30"/>
          <p:cNvGrpSpPr/>
          <p:nvPr/>
        </p:nvGrpSpPr>
        <p:grpSpPr>
          <a:xfrm>
            <a:off x="2641577" y="2575651"/>
            <a:ext cx="957041" cy="375199"/>
            <a:chOff x="1608209" y="1575553"/>
            <a:chExt cx="703500" cy="220200"/>
          </a:xfrm>
        </p:grpSpPr>
        <p:sp>
          <p:nvSpPr>
            <p:cNvPr id="483" name="Google Shape;483;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84" name="Google Shape;484;p30"/>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Sales</a:t>
              </a:r>
              <a:endParaRPr b="0" i="0" sz="1000" u="none" cap="none" strike="noStrike">
                <a:solidFill>
                  <a:srgbClr val="000000"/>
                </a:solidFill>
                <a:latin typeface="Georgia"/>
                <a:ea typeface="Georgia"/>
                <a:cs typeface="Georgia"/>
                <a:sym typeface="Georgia"/>
              </a:endParaRPr>
            </a:p>
          </p:txBody>
        </p:sp>
      </p:grpSp>
      <p:grpSp>
        <p:nvGrpSpPr>
          <p:cNvPr id="485" name="Google Shape;485;p30"/>
          <p:cNvGrpSpPr/>
          <p:nvPr/>
        </p:nvGrpSpPr>
        <p:grpSpPr>
          <a:xfrm>
            <a:off x="3642871" y="2575651"/>
            <a:ext cx="957041" cy="375199"/>
            <a:chOff x="1664222" y="1575553"/>
            <a:chExt cx="703500" cy="220200"/>
          </a:xfrm>
        </p:grpSpPr>
        <p:sp>
          <p:nvSpPr>
            <p:cNvPr id="486" name="Google Shape;486;p30"/>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87" name="Google Shape;487;p30"/>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Servicing</a:t>
              </a:r>
              <a:endParaRPr b="0" i="0" sz="1000" u="none" cap="none" strike="noStrike">
                <a:solidFill>
                  <a:srgbClr val="000000"/>
                </a:solidFill>
                <a:latin typeface="Georgia"/>
                <a:ea typeface="Georgia"/>
                <a:cs typeface="Georgia"/>
                <a:sym typeface="Georgia"/>
              </a:endParaRPr>
            </a:p>
          </p:txBody>
        </p:sp>
      </p:grpSp>
      <p:sp>
        <p:nvSpPr>
          <p:cNvPr id="488" name="Google Shape;488;p30"/>
          <p:cNvSpPr/>
          <p:nvPr/>
        </p:nvSpPr>
        <p:spPr>
          <a:xfrm>
            <a:off x="4741750" y="2038350"/>
            <a:ext cx="2006400" cy="1574700"/>
          </a:xfrm>
          <a:prstGeom prst="rect">
            <a:avLst/>
          </a:prstGeom>
          <a:solidFill>
            <a:srgbClr val="B6D7A8"/>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      Product Specific Fulfillment</a:t>
            </a:r>
            <a:endParaRPr b="1" i="0" sz="800" u="none" cap="none" strike="noStrike">
              <a:solidFill>
                <a:srgbClr val="000000"/>
              </a:solidFill>
              <a:latin typeface="Georgia"/>
              <a:ea typeface="Georgia"/>
              <a:cs typeface="Georgia"/>
              <a:sym typeface="Georgia"/>
            </a:endParaRPr>
          </a:p>
        </p:txBody>
      </p:sp>
      <p:sp>
        <p:nvSpPr>
          <p:cNvPr id="489" name="Google Shape;489;p30"/>
          <p:cNvSpPr/>
          <p:nvPr/>
        </p:nvSpPr>
        <p:spPr>
          <a:xfrm>
            <a:off x="4741745" y="3657275"/>
            <a:ext cx="2006400" cy="1065600"/>
          </a:xfrm>
          <a:prstGeom prst="rect">
            <a:avLst/>
          </a:prstGeom>
          <a:solidFill>
            <a:srgbClr val="B6D7A8"/>
          </a:solidFill>
          <a:ln cap="flat" cmpd="sng" w="9525">
            <a:solidFill>
              <a:srgbClr val="666666"/>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Georgia"/>
                <a:ea typeface="Georgia"/>
                <a:cs typeface="Georgia"/>
                <a:sym typeface="Georgia"/>
              </a:rPr>
              <a:t>    </a:t>
            </a:r>
            <a:r>
              <a:rPr b="1" i="0" lang="en" sz="1000" u="none" cap="none" strike="noStrike">
                <a:solidFill>
                  <a:srgbClr val="000000"/>
                </a:solidFill>
                <a:latin typeface="Georgia"/>
                <a:ea typeface="Georgia"/>
                <a:cs typeface="Georgia"/>
                <a:sym typeface="Georgia"/>
              </a:rPr>
              <a:t>Cross Product Operations</a:t>
            </a:r>
            <a:endParaRPr b="1" i="0" sz="1000" u="none" cap="none" strike="noStrike">
              <a:solidFill>
                <a:srgbClr val="000000"/>
              </a:solidFill>
              <a:latin typeface="Georgia"/>
              <a:ea typeface="Georgia"/>
              <a:cs typeface="Georgia"/>
              <a:sym typeface="Georgia"/>
            </a:endParaRPr>
          </a:p>
        </p:txBody>
      </p:sp>
      <p:grpSp>
        <p:nvGrpSpPr>
          <p:cNvPr id="490" name="Google Shape;490;p30"/>
          <p:cNvGrpSpPr/>
          <p:nvPr/>
        </p:nvGrpSpPr>
        <p:grpSpPr>
          <a:xfrm>
            <a:off x="4785871" y="3871052"/>
            <a:ext cx="957041" cy="375199"/>
            <a:chOff x="1664222" y="1575553"/>
            <a:chExt cx="703500" cy="220200"/>
          </a:xfrm>
        </p:grpSpPr>
        <p:sp>
          <p:nvSpPr>
            <p:cNvPr id="491" name="Google Shape;491;p30"/>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92" name="Google Shape;492;p30"/>
            <p:cNvSpPr/>
            <p:nvPr/>
          </p:nvSpPr>
          <p:spPr>
            <a:xfrm>
              <a:off x="1685707" y="1644115"/>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Payments</a:t>
              </a:r>
              <a:endParaRPr b="0" i="0" sz="1000" u="none" cap="none" strike="noStrike">
                <a:solidFill>
                  <a:srgbClr val="000000"/>
                </a:solidFill>
                <a:latin typeface="Georgia"/>
                <a:ea typeface="Georgia"/>
                <a:cs typeface="Georgia"/>
                <a:sym typeface="Georgia"/>
              </a:endParaRPr>
            </a:p>
          </p:txBody>
        </p:sp>
      </p:grpSp>
      <p:grpSp>
        <p:nvGrpSpPr>
          <p:cNvPr id="493" name="Google Shape;493;p30"/>
          <p:cNvGrpSpPr/>
          <p:nvPr/>
        </p:nvGrpSpPr>
        <p:grpSpPr>
          <a:xfrm>
            <a:off x="5765777" y="3871052"/>
            <a:ext cx="957041" cy="375199"/>
            <a:chOff x="1664222" y="1575553"/>
            <a:chExt cx="703500" cy="220200"/>
          </a:xfrm>
        </p:grpSpPr>
        <p:sp>
          <p:nvSpPr>
            <p:cNvPr id="494" name="Google Shape;494;p30"/>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95" name="Google Shape;495;p30"/>
            <p:cNvSpPr/>
            <p:nvPr/>
          </p:nvSpPr>
          <p:spPr>
            <a:xfrm>
              <a:off x="1685707" y="15993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Account Management</a:t>
              </a:r>
              <a:endParaRPr b="0" i="0" sz="1000" u="none" cap="none" strike="noStrike">
                <a:solidFill>
                  <a:srgbClr val="000000"/>
                </a:solidFill>
                <a:latin typeface="Georgia"/>
                <a:ea typeface="Georgia"/>
                <a:cs typeface="Georgia"/>
                <a:sym typeface="Georgia"/>
              </a:endParaRPr>
            </a:p>
          </p:txBody>
        </p:sp>
      </p:grpSp>
      <p:grpSp>
        <p:nvGrpSpPr>
          <p:cNvPr id="496" name="Google Shape;496;p30"/>
          <p:cNvGrpSpPr/>
          <p:nvPr/>
        </p:nvGrpSpPr>
        <p:grpSpPr>
          <a:xfrm>
            <a:off x="2630876" y="3032851"/>
            <a:ext cx="967742" cy="375199"/>
            <a:chOff x="1600343" y="1575553"/>
            <a:chExt cx="711366" cy="220200"/>
          </a:xfrm>
        </p:grpSpPr>
        <p:sp>
          <p:nvSpPr>
            <p:cNvPr id="497" name="Google Shape;497;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498" name="Google Shape;498;p30"/>
            <p:cNvSpPr/>
            <p:nvPr/>
          </p:nvSpPr>
          <p:spPr>
            <a:xfrm>
              <a:off x="1600343" y="1625290"/>
              <a:ext cx="711300" cy="141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Channel Specific</a:t>
              </a:r>
              <a:endParaRPr b="0" i="0" sz="1000" u="none" cap="none" strike="noStrike">
                <a:solidFill>
                  <a:srgbClr val="000000"/>
                </a:solidFill>
                <a:latin typeface="Georgia"/>
                <a:ea typeface="Georgia"/>
                <a:cs typeface="Georgia"/>
                <a:sym typeface="Georgia"/>
              </a:endParaRPr>
            </a:p>
          </p:txBody>
        </p:sp>
      </p:grpSp>
      <p:grpSp>
        <p:nvGrpSpPr>
          <p:cNvPr id="499" name="Google Shape;499;p30"/>
          <p:cNvGrpSpPr/>
          <p:nvPr/>
        </p:nvGrpSpPr>
        <p:grpSpPr>
          <a:xfrm>
            <a:off x="3633516" y="3032851"/>
            <a:ext cx="967742" cy="375199"/>
            <a:chOff x="1600343" y="1575553"/>
            <a:chExt cx="711366" cy="220200"/>
          </a:xfrm>
        </p:grpSpPr>
        <p:sp>
          <p:nvSpPr>
            <p:cNvPr id="500" name="Google Shape;500;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01" name="Google Shape;501;p30"/>
            <p:cNvSpPr/>
            <p:nvPr/>
          </p:nvSpPr>
          <p:spPr>
            <a:xfrm>
              <a:off x="1600343" y="1625290"/>
              <a:ext cx="711300" cy="1413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Cross Channel</a:t>
              </a:r>
              <a:endParaRPr b="0" i="0" sz="1000" u="none" cap="none" strike="noStrike">
                <a:solidFill>
                  <a:srgbClr val="000000"/>
                </a:solidFill>
                <a:latin typeface="Georgia"/>
                <a:ea typeface="Georgia"/>
                <a:cs typeface="Georgia"/>
                <a:sym typeface="Georgia"/>
              </a:endParaRPr>
            </a:p>
          </p:txBody>
        </p:sp>
      </p:grpSp>
      <p:grpSp>
        <p:nvGrpSpPr>
          <p:cNvPr id="502" name="Google Shape;502;p30"/>
          <p:cNvGrpSpPr/>
          <p:nvPr/>
        </p:nvGrpSpPr>
        <p:grpSpPr>
          <a:xfrm>
            <a:off x="4785871" y="4284132"/>
            <a:ext cx="957041" cy="375199"/>
            <a:chOff x="1664222" y="1575553"/>
            <a:chExt cx="703500" cy="220200"/>
          </a:xfrm>
        </p:grpSpPr>
        <p:sp>
          <p:nvSpPr>
            <p:cNvPr id="503" name="Google Shape;503;p30"/>
            <p:cNvSpPr/>
            <p:nvPr/>
          </p:nvSpPr>
          <p:spPr>
            <a:xfrm>
              <a:off x="1664222"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04" name="Google Shape;504;p30"/>
            <p:cNvSpPr/>
            <p:nvPr/>
          </p:nvSpPr>
          <p:spPr>
            <a:xfrm>
              <a:off x="1685707" y="15993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Collateral Admin</a:t>
              </a:r>
              <a:endParaRPr b="0" i="0" sz="1000" u="none" cap="none" strike="noStrike">
                <a:solidFill>
                  <a:srgbClr val="000000"/>
                </a:solidFill>
                <a:latin typeface="Georgia"/>
                <a:ea typeface="Georgia"/>
                <a:cs typeface="Georgia"/>
                <a:sym typeface="Georgia"/>
              </a:endParaRPr>
            </a:p>
          </p:txBody>
        </p:sp>
      </p:grpSp>
      <p:grpSp>
        <p:nvGrpSpPr>
          <p:cNvPr id="505" name="Google Shape;505;p30"/>
          <p:cNvGrpSpPr/>
          <p:nvPr/>
        </p:nvGrpSpPr>
        <p:grpSpPr>
          <a:xfrm>
            <a:off x="4775177" y="2270851"/>
            <a:ext cx="957041" cy="375199"/>
            <a:chOff x="1608209" y="1575553"/>
            <a:chExt cx="703500" cy="220200"/>
          </a:xfrm>
        </p:grpSpPr>
        <p:sp>
          <p:nvSpPr>
            <p:cNvPr id="506" name="Google Shape;506;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07" name="Google Shape;507;p30"/>
            <p:cNvSpPr/>
            <p:nvPr/>
          </p:nvSpPr>
          <p:spPr>
            <a:xfrm>
              <a:off x="1684917" y="1606866"/>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Loans</a:t>
              </a:r>
              <a:endParaRPr b="0" i="0" sz="1000" u="none" cap="none" strike="noStrike">
                <a:solidFill>
                  <a:srgbClr val="000000"/>
                </a:solidFill>
                <a:latin typeface="Georgia"/>
                <a:ea typeface="Georgia"/>
                <a:cs typeface="Georgia"/>
                <a:sym typeface="Georgia"/>
              </a:endParaRPr>
            </a:p>
          </p:txBody>
        </p:sp>
      </p:grpSp>
      <p:grpSp>
        <p:nvGrpSpPr>
          <p:cNvPr id="508" name="Google Shape;508;p30"/>
          <p:cNvGrpSpPr/>
          <p:nvPr/>
        </p:nvGrpSpPr>
        <p:grpSpPr>
          <a:xfrm>
            <a:off x="5765777" y="2728051"/>
            <a:ext cx="957041" cy="375199"/>
            <a:chOff x="1608209" y="1575553"/>
            <a:chExt cx="703500" cy="220200"/>
          </a:xfrm>
        </p:grpSpPr>
        <p:sp>
          <p:nvSpPr>
            <p:cNvPr id="509" name="Google Shape;509;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10" name="Google Shape;510;p30"/>
            <p:cNvSpPr/>
            <p:nvPr/>
          </p:nvSpPr>
          <p:spPr>
            <a:xfrm>
              <a:off x="1684917" y="1606866"/>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Wealth Management</a:t>
              </a:r>
              <a:endParaRPr b="0" i="0" sz="1000" u="none" cap="none" strike="noStrike">
                <a:solidFill>
                  <a:srgbClr val="000000"/>
                </a:solidFill>
                <a:latin typeface="Georgia"/>
                <a:ea typeface="Georgia"/>
                <a:cs typeface="Georgia"/>
                <a:sym typeface="Georgia"/>
              </a:endParaRPr>
            </a:p>
          </p:txBody>
        </p:sp>
      </p:grpSp>
      <p:grpSp>
        <p:nvGrpSpPr>
          <p:cNvPr id="511" name="Google Shape;511;p30"/>
          <p:cNvGrpSpPr/>
          <p:nvPr/>
        </p:nvGrpSpPr>
        <p:grpSpPr>
          <a:xfrm>
            <a:off x="4775177" y="3185251"/>
            <a:ext cx="957041" cy="375199"/>
            <a:chOff x="1608209" y="1575553"/>
            <a:chExt cx="703500" cy="220200"/>
          </a:xfrm>
        </p:grpSpPr>
        <p:sp>
          <p:nvSpPr>
            <p:cNvPr id="512" name="Google Shape;512;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13" name="Google Shape;513;p30"/>
            <p:cNvSpPr/>
            <p:nvPr/>
          </p:nvSpPr>
          <p:spPr>
            <a:xfrm>
              <a:off x="1684917" y="1625694"/>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Cards</a:t>
              </a:r>
              <a:endParaRPr b="0" i="0" sz="1000" u="none" cap="none" strike="noStrike">
                <a:solidFill>
                  <a:srgbClr val="000000"/>
                </a:solidFill>
                <a:latin typeface="Georgia"/>
                <a:ea typeface="Georgia"/>
                <a:cs typeface="Georgia"/>
                <a:sym typeface="Georgia"/>
              </a:endParaRPr>
            </a:p>
          </p:txBody>
        </p:sp>
      </p:grpSp>
      <p:grpSp>
        <p:nvGrpSpPr>
          <p:cNvPr id="514" name="Google Shape;514;p30"/>
          <p:cNvGrpSpPr/>
          <p:nvPr/>
        </p:nvGrpSpPr>
        <p:grpSpPr>
          <a:xfrm>
            <a:off x="6908777" y="2042251"/>
            <a:ext cx="957041" cy="375199"/>
            <a:chOff x="1608209" y="1575553"/>
            <a:chExt cx="703500" cy="220200"/>
          </a:xfrm>
        </p:grpSpPr>
        <p:sp>
          <p:nvSpPr>
            <p:cNvPr id="515" name="Google Shape;515;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16" name="Google Shape;516;p30"/>
            <p:cNvSpPr/>
            <p:nvPr/>
          </p:nvSpPr>
          <p:spPr>
            <a:xfrm>
              <a:off x="1684917" y="1627781"/>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Social Media</a:t>
              </a:r>
              <a:endParaRPr b="0" i="0" sz="1000" u="none" cap="none" strike="noStrike">
                <a:solidFill>
                  <a:srgbClr val="000000"/>
                </a:solidFill>
                <a:latin typeface="Georgia"/>
                <a:ea typeface="Georgia"/>
                <a:cs typeface="Georgia"/>
                <a:sym typeface="Georgia"/>
              </a:endParaRPr>
            </a:p>
          </p:txBody>
        </p:sp>
      </p:grpSp>
      <p:grpSp>
        <p:nvGrpSpPr>
          <p:cNvPr id="517" name="Google Shape;517;p30"/>
          <p:cNvGrpSpPr/>
          <p:nvPr/>
        </p:nvGrpSpPr>
        <p:grpSpPr>
          <a:xfrm>
            <a:off x="5765777" y="2260158"/>
            <a:ext cx="957041" cy="375199"/>
            <a:chOff x="1608209" y="1575553"/>
            <a:chExt cx="703500" cy="220200"/>
          </a:xfrm>
        </p:grpSpPr>
        <p:sp>
          <p:nvSpPr>
            <p:cNvPr id="518" name="Google Shape;518;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19" name="Google Shape;519;p30"/>
            <p:cNvSpPr/>
            <p:nvPr/>
          </p:nvSpPr>
          <p:spPr>
            <a:xfrm>
              <a:off x="1684917" y="1592923"/>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Trade Banking</a:t>
              </a:r>
              <a:endParaRPr b="0" i="0" sz="1000" u="none" cap="none" strike="noStrike">
                <a:solidFill>
                  <a:srgbClr val="000000"/>
                </a:solidFill>
                <a:latin typeface="Georgia"/>
                <a:ea typeface="Georgia"/>
                <a:cs typeface="Georgia"/>
                <a:sym typeface="Georgia"/>
              </a:endParaRPr>
            </a:p>
          </p:txBody>
        </p:sp>
      </p:grpSp>
      <p:grpSp>
        <p:nvGrpSpPr>
          <p:cNvPr id="520" name="Google Shape;520;p30"/>
          <p:cNvGrpSpPr/>
          <p:nvPr/>
        </p:nvGrpSpPr>
        <p:grpSpPr>
          <a:xfrm>
            <a:off x="4775177" y="2717358"/>
            <a:ext cx="957041" cy="375199"/>
            <a:chOff x="1608209" y="1575553"/>
            <a:chExt cx="703500" cy="220200"/>
          </a:xfrm>
        </p:grpSpPr>
        <p:sp>
          <p:nvSpPr>
            <p:cNvPr id="521" name="Google Shape;521;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22" name="Google Shape;522;p30"/>
            <p:cNvSpPr/>
            <p:nvPr/>
          </p:nvSpPr>
          <p:spPr>
            <a:xfrm>
              <a:off x="1684917" y="1606866"/>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Deposits</a:t>
              </a:r>
              <a:endParaRPr b="0" i="0" sz="1000" u="none" cap="none" strike="noStrike">
                <a:solidFill>
                  <a:srgbClr val="000000"/>
                </a:solidFill>
                <a:latin typeface="Georgia"/>
                <a:ea typeface="Georgia"/>
                <a:cs typeface="Georgia"/>
                <a:sym typeface="Georgia"/>
              </a:endParaRPr>
            </a:p>
          </p:txBody>
        </p:sp>
      </p:grpSp>
      <p:grpSp>
        <p:nvGrpSpPr>
          <p:cNvPr id="523" name="Google Shape;523;p30"/>
          <p:cNvGrpSpPr/>
          <p:nvPr/>
        </p:nvGrpSpPr>
        <p:grpSpPr>
          <a:xfrm>
            <a:off x="7899377" y="2042251"/>
            <a:ext cx="957041" cy="375199"/>
            <a:chOff x="1608209" y="1575553"/>
            <a:chExt cx="703500" cy="220200"/>
          </a:xfrm>
        </p:grpSpPr>
        <p:sp>
          <p:nvSpPr>
            <p:cNvPr id="524" name="Google Shape;524;p30"/>
            <p:cNvSpPr/>
            <p:nvPr/>
          </p:nvSpPr>
          <p:spPr>
            <a:xfrm>
              <a:off x="1608209" y="1575553"/>
              <a:ext cx="703500" cy="220200"/>
            </a:xfrm>
            <a:prstGeom prst="roundRect">
              <a:avLst>
                <a:gd fmla="val 16667"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25" name="Google Shape;525;p30"/>
            <p:cNvSpPr/>
            <p:nvPr/>
          </p:nvSpPr>
          <p:spPr>
            <a:xfrm>
              <a:off x="1684917" y="1630673"/>
              <a:ext cx="565800" cy="101400"/>
            </a:xfrm>
            <a:prstGeom prst="roundRect">
              <a:avLst>
                <a:gd fmla="val 16667" name="adj"/>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Surveys</a:t>
              </a:r>
              <a:endParaRPr b="0" i="0" sz="1000" u="none" cap="none" strike="noStrike">
                <a:solidFill>
                  <a:srgbClr val="000000"/>
                </a:solidFill>
                <a:latin typeface="Georgia"/>
                <a:ea typeface="Georgia"/>
                <a:cs typeface="Georgia"/>
                <a:sym typeface="Georgia"/>
              </a:endParaRPr>
            </a:p>
          </p:txBody>
        </p:sp>
      </p:grpSp>
      <p:grpSp>
        <p:nvGrpSpPr>
          <p:cNvPr id="526" name="Google Shape;526;p30"/>
          <p:cNvGrpSpPr/>
          <p:nvPr/>
        </p:nvGrpSpPr>
        <p:grpSpPr>
          <a:xfrm>
            <a:off x="3467965" y="1412643"/>
            <a:ext cx="1053063" cy="240943"/>
            <a:chOff x="1608209" y="1575553"/>
            <a:chExt cx="706185" cy="220200"/>
          </a:xfrm>
        </p:grpSpPr>
        <p:sp>
          <p:nvSpPr>
            <p:cNvPr id="527" name="Google Shape;527;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28" name="Google Shape;528;p30"/>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Online</a:t>
              </a:r>
              <a:endParaRPr b="0" i="0" sz="1000" u="none" cap="none" strike="noStrike">
                <a:solidFill>
                  <a:srgbClr val="000000"/>
                </a:solidFill>
                <a:latin typeface="Georgia"/>
                <a:ea typeface="Georgia"/>
                <a:cs typeface="Georgia"/>
                <a:sym typeface="Georgia"/>
              </a:endParaRPr>
            </a:p>
          </p:txBody>
        </p:sp>
      </p:grpSp>
      <p:grpSp>
        <p:nvGrpSpPr>
          <p:cNvPr id="529" name="Google Shape;529;p30"/>
          <p:cNvGrpSpPr/>
          <p:nvPr/>
        </p:nvGrpSpPr>
        <p:grpSpPr>
          <a:xfrm>
            <a:off x="4568103" y="1412643"/>
            <a:ext cx="1053063" cy="240943"/>
            <a:chOff x="1608209" y="1575553"/>
            <a:chExt cx="706185" cy="220200"/>
          </a:xfrm>
        </p:grpSpPr>
        <p:sp>
          <p:nvSpPr>
            <p:cNvPr id="530" name="Google Shape;530;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31" name="Google Shape;531;p30"/>
            <p:cNvSpPr/>
            <p:nvPr/>
          </p:nvSpPr>
          <p:spPr>
            <a:xfrm>
              <a:off x="1814894" y="1624499"/>
              <a:ext cx="4995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Tablet</a:t>
              </a:r>
              <a:endParaRPr b="0" i="0" sz="1000" u="none" cap="none" strike="noStrike">
                <a:solidFill>
                  <a:srgbClr val="000000"/>
                </a:solidFill>
                <a:latin typeface="Georgia"/>
                <a:ea typeface="Georgia"/>
                <a:cs typeface="Georgia"/>
                <a:sym typeface="Georgia"/>
              </a:endParaRPr>
            </a:p>
          </p:txBody>
        </p:sp>
      </p:grpSp>
      <p:grpSp>
        <p:nvGrpSpPr>
          <p:cNvPr id="532" name="Google Shape;532;p30"/>
          <p:cNvGrpSpPr/>
          <p:nvPr/>
        </p:nvGrpSpPr>
        <p:grpSpPr>
          <a:xfrm>
            <a:off x="5659903" y="1412643"/>
            <a:ext cx="1049176" cy="240943"/>
            <a:chOff x="1608209" y="1575553"/>
            <a:chExt cx="703578" cy="220200"/>
          </a:xfrm>
        </p:grpSpPr>
        <p:sp>
          <p:nvSpPr>
            <p:cNvPr id="533" name="Google Shape;533;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34" name="Google Shape;534;p30"/>
            <p:cNvSpPr/>
            <p:nvPr/>
          </p:nvSpPr>
          <p:spPr>
            <a:xfrm>
              <a:off x="1865987" y="1624499"/>
              <a:ext cx="4458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IVR</a:t>
              </a:r>
              <a:endParaRPr b="0" i="0" sz="1000" u="none" cap="none" strike="noStrike">
                <a:solidFill>
                  <a:srgbClr val="000000"/>
                </a:solidFill>
                <a:latin typeface="Georgia"/>
                <a:ea typeface="Georgia"/>
                <a:cs typeface="Georgia"/>
                <a:sym typeface="Georgia"/>
              </a:endParaRPr>
            </a:p>
          </p:txBody>
        </p:sp>
      </p:grpSp>
      <p:grpSp>
        <p:nvGrpSpPr>
          <p:cNvPr id="535" name="Google Shape;535;p30"/>
          <p:cNvGrpSpPr/>
          <p:nvPr/>
        </p:nvGrpSpPr>
        <p:grpSpPr>
          <a:xfrm>
            <a:off x="6769568" y="1412643"/>
            <a:ext cx="1049059" cy="240943"/>
            <a:chOff x="1608209" y="1575553"/>
            <a:chExt cx="703500" cy="220200"/>
          </a:xfrm>
        </p:grpSpPr>
        <p:sp>
          <p:nvSpPr>
            <p:cNvPr id="536" name="Google Shape;536;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37" name="Google Shape;537;p30"/>
            <p:cNvSpPr/>
            <p:nvPr/>
          </p:nvSpPr>
          <p:spPr>
            <a:xfrm>
              <a:off x="1698745" y="1624499"/>
              <a:ext cx="5721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Contact Center</a:t>
              </a:r>
              <a:endParaRPr b="0" i="0" sz="1000" u="none" cap="none" strike="noStrike">
                <a:solidFill>
                  <a:srgbClr val="000000"/>
                </a:solidFill>
                <a:latin typeface="Georgia"/>
                <a:ea typeface="Georgia"/>
                <a:cs typeface="Georgia"/>
                <a:sym typeface="Georgia"/>
              </a:endParaRPr>
            </a:p>
          </p:txBody>
        </p:sp>
      </p:grpSp>
      <p:grpSp>
        <p:nvGrpSpPr>
          <p:cNvPr id="538" name="Google Shape;538;p30"/>
          <p:cNvGrpSpPr/>
          <p:nvPr/>
        </p:nvGrpSpPr>
        <p:grpSpPr>
          <a:xfrm>
            <a:off x="7867322" y="1412643"/>
            <a:ext cx="1049059" cy="240943"/>
            <a:chOff x="1608209" y="1575553"/>
            <a:chExt cx="703500" cy="220200"/>
          </a:xfrm>
        </p:grpSpPr>
        <p:sp>
          <p:nvSpPr>
            <p:cNvPr id="539" name="Google Shape;539;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40" name="Google Shape;540;p30"/>
            <p:cNvSpPr/>
            <p:nvPr/>
          </p:nvSpPr>
          <p:spPr>
            <a:xfrm>
              <a:off x="1815293" y="1624499"/>
              <a:ext cx="4680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1000" u="none" cap="none" strike="noStrike">
                  <a:solidFill>
                    <a:srgbClr val="000000"/>
                  </a:solidFill>
                  <a:latin typeface="Georgia"/>
                  <a:ea typeface="Georgia"/>
                  <a:cs typeface="Georgia"/>
                  <a:sym typeface="Georgia"/>
                </a:rPr>
                <a:t>Branch</a:t>
              </a:r>
              <a:endParaRPr b="0" i="0" sz="1000" u="none" cap="none" strike="noStrike">
                <a:solidFill>
                  <a:srgbClr val="000000"/>
                </a:solidFill>
                <a:latin typeface="Georgia"/>
                <a:ea typeface="Georgia"/>
                <a:cs typeface="Georgia"/>
                <a:sym typeface="Georgia"/>
              </a:endParaRPr>
            </a:p>
          </p:txBody>
        </p:sp>
      </p:grpSp>
      <p:grpSp>
        <p:nvGrpSpPr>
          <p:cNvPr id="541" name="Google Shape;541;p30"/>
          <p:cNvGrpSpPr/>
          <p:nvPr/>
        </p:nvGrpSpPr>
        <p:grpSpPr>
          <a:xfrm>
            <a:off x="1237925" y="1412643"/>
            <a:ext cx="1049059" cy="240943"/>
            <a:chOff x="1608209" y="1575553"/>
            <a:chExt cx="703500" cy="220200"/>
          </a:xfrm>
        </p:grpSpPr>
        <p:sp>
          <p:nvSpPr>
            <p:cNvPr id="542" name="Google Shape;542;p30"/>
            <p:cNvSpPr/>
            <p:nvPr/>
          </p:nvSpPr>
          <p:spPr>
            <a:xfrm>
              <a:off x="1608209" y="1575553"/>
              <a:ext cx="703500" cy="220200"/>
            </a:xfrm>
            <a:prstGeom prst="roundRect">
              <a:avLst>
                <a:gd fmla="val 16667" name="adj"/>
              </a:avLst>
            </a:prstGeom>
            <a:solidFill>
              <a:srgbClr val="CFE2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Georgia"/>
                <a:ea typeface="Georgia"/>
                <a:cs typeface="Georgia"/>
                <a:sym typeface="Georgia"/>
              </a:endParaRPr>
            </a:p>
          </p:txBody>
        </p:sp>
        <p:sp>
          <p:nvSpPr>
            <p:cNvPr id="543" name="Google Shape;543;p30"/>
            <p:cNvSpPr/>
            <p:nvPr/>
          </p:nvSpPr>
          <p:spPr>
            <a:xfrm>
              <a:off x="1661996" y="1624499"/>
              <a:ext cx="641700" cy="101400"/>
            </a:xfrm>
            <a:prstGeom prst="roundRect">
              <a:avLst>
                <a:gd fmla="val 16667" name="adj"/>
              </a:avLst>
            </a:prstGeom>
            <a:solidFill>
              <a:srgbClr val="CFE2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1000">
                  <a:latin typeface="Georgia"/>
                  <a:ea typeface="Georgia"/>
                  <a:cs typeface="Georgia"/>
                  <a:sym typeface="Georgia"/>
                </a:rPr>
                <a:t>Voice Banking</a:t>
              </a:r>
              <a:endParaRPr b="0" i="0" sz="1000" u="none" cap="none" strike="noStrike">
                <a:solidFill>
                  <a:srgbClr val="000000"/>
                </a:solidFill>
                <a:latin typeface="Georgia"/>
                <a:ea typeface="Georgia"/>
                <a:cs typeface="Georgia"/>
                <a:sym typeface="Georgia"/>
              </a:endParaRPr>
            </a:p>
          </p:txBody>
        </p:sp>
      </p:grpSp>
      <p:sp>
        <p:nvSpPr>
          <p:cNvPr id="544" name="Google Shape;544;p30"/>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545" name="Google Shape;545;p30"/>
          <p:cNvSpPr txBox="1"/>
          <p:nvPr/>
        </p:nvSpPr>
        <p:spPr>
          <a:xfrm>
            <a:off x="7312575" y="3871050"/>
            <a:ext cx="1553100" cy="91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latin typeface="Georgia"/>
              <a:ea typeface="Georgia"/>
              <a:cs typeface="Georgia"/>
              <a:sym typeface="Georgia"/>
            </a:endParaRPr>
          </a:p>
        </p:txBody>
      </p:sp>
      <p:sp>
        <p:nvSpPr>
          <p:cNvPr id="546" name="Google Shape;546;p30"/>
          <p:cNvSpPr/>
          <p:nvPr/>
        </p:nvSpPr>
        <p:spPr>
          <a:xfrm>
            <a:off x="7366275" y="3980309"/>
            <a:ext cx="193200" cy="174300"/>
          </a:xfrm>
          <a:prstGeom prst="rect">
            <a:avLst/>
          </a:prstGeom>
          <a:solidFill>
            <a:srgbClr val="38761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txBox="1"/>
          <p:nvPr/>
        </p:nvSpPr>
        <p:spPr>
          <a:xfrm>
            <a:off x="7526312" y="3913735"/>
            <a:ext cx="816000" cy="1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API Category</a:t>
            </a:r>
            <a:endParaRPr sz="800">
              <a:latin typeface="Georgia"/>
              <a:ea typeface="Georgia"/>
              <a:cs typeface="Georgia"/>
              <a:sym typeface="Georgia"/>
            </a:endParaRPr>
          </a:p>
        </p:txBody>
      </p:sp>
      <p:sp>
        <p:nvSpPr>
          <p:cNvPr id="548" name="Google Shape;548;p30"/>
          <p:cNvSpPr/>
          <p:nvPr/>
        </p:nvSpPr>
        <p:spPr>
          <a:xfrm>
            <a:off x="7366275" y="4410373"/>
            <a:ext cx="193200" cy="148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txBox="1"/>
          <p:nvPr/>
        </p:nvSpPr>
        <p:spPr>
          <a:xfrm>
            <a:off x="7526293" y="4333150"/>
            <a:ext cx="13578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API Domain</a:t>
            </a:r>
            <a:endParaRPr sz="800">
              <a:latin typeface="Georgia"/>
              <a:ea typeface="Georgia"/>
              <a:cs typeface="Georgia"/>
              <a:sym typeface="Georgia"/>
            </a:endParaRPr>
          </a:p>
        </p:txBody>
      </p:sp>
      <p:sp>
        <p:nvSpPr>
          <p:cNvPr id="550" name="Google Shape;550;p30"/>
          <p:cNvSpPr/>
          <p:nvPr/>
        </p:nvSpPr>
        <p:spPr>
          <a:xfrm>
            <a:off x="7366297" y="4605725"/>
            <a:ext cx="193200" cy="1488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txBox="1"/>
          <p:nvPr/>
        </p:nvSpPr>
        <p:spPr>
          <a:xfrm>
            <a:off x="7559470" y="4550213"/>
            <a:ext cx="11610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Non-API </a:t>
            </a:r>
            <a:r>
              <a:rPr lang="en" sz="800">
                <a:latin typeface="Georgia"/>
                <a:ea typeface="Georgia"/>
                <a:cs typeface="Georgia"/>
                <a:sym typeface="Georgia"/>
              </a:rPr>
              <a:t>Domain</a:t>
            </a:r>
            <a:endParaRPr sz="800">
              <a:latin typeface="Georgia"/>
              <a:ea typeface="Georgia"/>
              <a:cs typeface="Georgia"/>
              <a:sym typeface="Georgia"/>
            </a:endParaRPr>
          </a:p>
        </p:txBody>
      </p:sp>
      <p:sp>
        <p:nvSpPr>
          <p:cNvPr id="552" name="Google Shape;552;p30"/>
          <p:cNvSpPr txBox="1"/>
          <p:nvPr/>
        </p:nvSpPr>
        <p:spPr>
          <a:xfrm>
            <a:off x="8372475" y="3834925"/>
            <a:ext cx="6978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Legend</a:t>
            </a:r>
            <a:endParaRPr b="1" sz="800">
              <a:latin typeface="Georgia"/>
              <a:ea typeface="Georgia"/>
              <a:cs typeface="Georgia"/>
              <a:sym typeface="Georgia"/>
            </a:endParaRPr>
          </a:p>
        </p:txBody>
      </p:sp>
      <p:sp>
        <p:nvSpPr>
          <p:cNvPr id="553" name="Google Shape;553;p30"/>
          <p:cNvSpPr/>
          <p:nvPr/>
        </p:nvSpPr>
        <p:spPr>
          <a:xfrm>
            <a:off x="7366275" y="4198193"/>
            <a:ext cx="193200" cy="1743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txBox="1"/>
          <p:nvPr/>
        </p:nvSpPr>
        <p:spPr>
          <a:xfrm>
            <a:off x="7526297" y="4142325"/>
            <a:ext cx="967800" cy="1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eorgia"/>
                <a:ea typeface="Georgia"/>
                <a:cs typeface="Georgia"/>
                <a:sym typeface="Georgia"/>
              </a:rPr>
              <a:t>API </a:t>
            </a:r>
            <a:r>
              <a:rPr lang="en" sz="800">
                <a:latin typeface="Georgia"/>
                <a:ea typeface="Georgia"/>
                <a:cs typeface="Georgia"/>
                <a:sym typeface="Georgia"/>
              </a:rPr>
              <a:t>Sub-category</a:t>
            </a:r>
            <a:endParaRPr sz="800">
              <a:latin typeface="Georgia"/>
              <a:ea typeface="Georgia"/>
              <a:cs typeface="Georgia"/>
              <a:sym typeface="Georgia"/>
            </a:endParaRPr>
          </a:p>
        </p:txBody>
      </p:sp>
      <p:sp>
        <p:nvSpPr>
          <p:cNvPr id="555" name="Google Shape;555;p30"/>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1"/>
          <p:cNvSpPr txBox="1"/>
          <p:nvPr>
            <p:ph idx="1" type="body"/>
          </p:nvPr>
        </p:nvSpPr>
        <p:spPr>
          <a:xfrm>
            <a:off x="340475" y="717775"/>
            <a:ext cx="8706300" cy="41163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sz="1800">
                <a:latin typeface="Georgia"/>
                <a:ea typeface="Georgia"/>
                <a:cs typeface="Georgia"/>
                <a:sym typeface="Georgia"/>
              </a:rPr>
              <a:t>This use case is to transfer the customer information such as address, SSN, relationships, etc to the Core system for onboarding</a:t>
            </a:r>
            <a:endParaRPr sz="1800">
              <a:latin typeface="Georgia"/>
              <a:ea typeface="Georgia"/>
              <a:cs typeface="Georgia"/>
              <a:sym typeface="Georgia"/>
            </a:endParaRPr>
          </a:p>
          <a:p>
            <a:pPr indent="-342900" lvl="0" marL="457200" rtl="0" algn="l">
              <a:spcBef>
                <a:spcPts val="0"/>
              </a:spcBef>
              <a:spcAft>
                <a:spcPts val="0"/>
              </a:spcAft>
              <a:buSzPts val="1800"/>
              <a:buChar char="●"/>
            </a:pPr>
            <a:r>
              <a:rPr lang="en" sz="1800">
                <a:latin typeface="Georgia"/>
                <a:ea typeface="Georgia"/>
                <a:cs typeface="Georgia"/>
                <a:sym typeface="Georgia"/>
              </a:rPr>
              <a:t>Based on the business functionality, we will map the APIs to one or more of the domains defined in the Domain Model</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Once the domain gets identified, we will map the use case scenarios to a business capability which will be exposed as a ‘</a:t>
            </a:r>
            <a:r>
              <a:rPr i="1" lang="en" sz="1800">
                <a:latin typeface="Georgia"/>
                <a:ea typeface="Georgia"/>
                <a:cs typeface="Georgia"/>
                <a:sym typeface="Georgia"/>
              </a:rPr>
              <a:t>Resource</a:t>
            </a:r>
            <a:r>
              <a:rPr lang="en" sz="1800">
                <a:latin typeface="Georgia"/>
                <a:ea typeface="Georgia"/>
                <a:cs typeface="Georgia"/>
                <a:sym typeface="Georgia"/>
              </a:rPr>
              <a:t>’ within the API</a:t>
            </a:r>
            <a:endParaRPr sz="1800">
              <a:latin typeface="Georgia"/>
              <a:ea typeface="Georgia"/>
              <a:cs typeface="Georgia"/>
              <a:sym typeface="Georgia"/>
            </a:endParaRPr>
          </a:p>
        </p:txBody>
      </p:sp>
      <p:sp>
        <p:nvSpPr>
          <p:cNvPr id="561" name="Google Shape;561;p31"/>
          <p:cNvSpPr txBox="1"/>
          <p:nvPr>
            <p:ph type="title"/>
          </p:nvPr>
        </p:nvSpPr>
        <p:spPr>
          <a:xfrm>
            <a:off x="457200" y="171450"/>
            <a:ext cx="71667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latin typeface="Georgia"/>
                <a:ea typeface="Georgia"/>
                <a:cs typeface="Georgia"/>
                <a:sym typeface="Georgia"/>
              </a:rPr>
              <a:t>Use Case - </a:t>
            </a:r>
            <a:r>
              <a:rPr lang="en" sz="2400">
                <a:latin typeface="Georgia"/>
                <a:ea typeface="Georgia"/>
                <a:cs typeface="Georgia"/>
                <a:sym typeface="Georgia"/>
              </a:rPr>
              <a:t>Customer Onboarding Process</a:t>
            </a:r>
            <a:endParaRPr sz="2400">
              <a:latin typeface="Georgia"/>
              <a:ea typeface="Georgia"/>
              <a:cs typeface="Georgia"/>
              <a:sym typeface="Georgia"/>
            </a:endParaRPr>
          </a:p>
        </p:txBody>
      </p:sp>
      <p:sp>
        <p:nvSpPr>
          <p:cNvPr id="562" name="Google Shape;562;p31"/>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563" name="Google Shape;563;p31"/>
          <p:cNvSpPr txBox="1"/>
          <p:nvPr/>
        </p:nvSpPr>
        <p:spPr>
          <a:xfrm>
            <a:off x="7237800" y="478166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highlight>
                  <a:srgbClr val="FFFFFF"/>
                </a:highlight>
                <a:latin typeface="Calibri"/>
                <a:ea typeface="Calibri"/>
                <a:cs typeface="Calibri"/>
                <a:sym typeface="Calibri"/>
              </a:rPr>
              <a:t>Draft - For Final Review</a:t>
            </a:r>
            <a:endParaRPr sz="700">
              <a:latin typeface="Calibri"/>
              <a:ea typeface="Calibri"/>
              <a:cs typeface="Calibri"/>
              <a:sym typeface="Calibri"/>
            </a:endParaRPr>
          </a:p>
        </p:txBody>
      </p:sp>
      <p:sp>
        <p:nvSpPr>
          <p:cNvPr id="564" name="Google Shape;564;p31"/>
          <p:cNvSpPr txBox="1"/>
          <p:nvPr/>
        </p:nvSpPr>
        <p:spPr>
          <a:xfrm>
            <a:off x="368850" y="485157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of the recipient</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2014 Title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014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