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1134a52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51134a527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fb84b2553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fb84b2553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98acb4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698acb4ee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248d56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248d56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248d56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248d56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248d56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248d56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e47028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e47028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ce74fd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ce74fd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ce74fd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ce74fd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1f941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1f941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14 content">
  <p:cSld name="2014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7200" y="857250"/>
            <a:ext cx="82296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05932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highlight>
                  <a:schemeClr val="lt1"/>
                </a:highlight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81700" y="4863150"/>
            <a:ext cx="40500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Confidential Information for the sole benefit and use of PwC's 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lacement">
  <p:cSld name="Image placem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171450"/>
            <a:ext cx="6172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05932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171450"/>
            <a:ext cx="655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0593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/>
          <p:nvPr>
            <p:ph idx="2" type="chart"/>
          </p:nvPr>
        </p:nvSpPr>
        <p:spPr>
          <a:xfrm>
            <a:off x="457200" y="9144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6163867" y="4869180"/>
            <a:ext cx="26481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588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09562" y="530352"/>
            <a:ext cx="85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09562" y="1327147"/>
            <a:ext cx="85248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794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▪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Char char="•"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603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Char char="–"/>
              <a:defRPr b="0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599794" y="4341328"/>
            <a:ext cx="289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114300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None/>
              <a:defRPr b="0" i="0" sz="20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25" y="4884550"/>
            <a:ext cx="887758" cy="20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>
            <a:off x="0" y="4851171"/>
            <a:ext cx="9144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0" y="552084"/>
            <a:ext cx="9144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6775" y="4884550"/>
            <a:ext cx="548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idx="2" type="sldNum"/>
          </p:nvPr>
        </p:nvSpPr>
        <p:spPr>
          <a:xfrm>
            <a:off x="8480575" y="4862900"/>
            <a:ext cx="5487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561545" y="4944244"/>
            <a:ext cx="40209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Georgia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Confidential information for the sole benefit and use of HTLF</a:t>
            </a:r>
            <a:endParaRPr b="0" i="0" sz="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8713566" y="8090"/>
            <a:ext cx="419100" cy="166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" lIns="36000" spcFirstLastPara="1" rIns="36000" wrap="square" tIns="21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DRAFT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14 Title Slide nam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533400" y="457200"/>
            <a:ext cx="6477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609600" y="1485900"/>
            <a:ext cx="632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rgbClr val="888888"/>
                </a:solidFill>
              </a:defRPr>
            </a:lvl1pPr>
            <a:lvl2pPr lvl="1" rtl="0">
              <a:buNone/>
              <a:defRPr>
                <a:solidFill>
                  <a:srgbClr val="888888"/>
                </a:solidFill>
              </a:defRPr>
            </a:lvl2pPr>
            <a:lvl3pPr lvl="2" rtl="0">
              <a:buNone/>
              <a:defRPr>
                <a:solidFill>
                  <a:srgbClr val="888888"/>
                </a:solidFill>
              </a:defRPr>
            </a:lvl3pPr>
            <a:lvl4pPr lvl="3" rtl="0">
              <a:buNone/>
              <a:defRPr>
                <a:solidFill>
                  <a:srgbClr val="888888"/>
                </a:solidFill>
              </a:defRPr>
            </a:lvl4pPr>
            <a:lvl5pPr lvl="4" rtl="0">
              <a:buNone/>
              <a:defRPr>
                <a:solidFill>
                  <a:srgbClr val="888888"/>
                </a:solidFill>
              </a:defRPr>
            </a:lvl5pPr>
            <a:lvl6pPr lvl="5" rtl="0">
              <a:buNone/>
              <a:defRPr>
                <a:solidFill>
                  <a:srgbClr val="888888"/>
                </a:solidFill>
              </a:defRPr>
            </a:lvl6pPr>
            <a:lvl7pPr lvl="6" rtl="0">
              <a:buNone/>
              <a:defRPr>
                <a:solidFill>
                  <a:srgbClr val="888888"/>
                </a:solidFill>
              </a:defRPr>
            </a:lvl7pPr>
            <a:lvl8pPr lvl="7" rtl="0">
              <a:buNone/>
              <a:defRPr>
                <a:solidFill>
                  <a:srgbClr val="888888"/>
                </a:solidFill>
              </a:defRPr>
            </a:lvl8pPr>
            <a:lvl9pPr lvl="8" rtl="0"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14 Title Slide nam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533400" y="457200"/>
            <a:ext cx="6477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609600" y="1485900"/>
            <a:ext cx="632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88888"/>
                </a:solidFill>
              </a:defRPr>
            </a:lvl1pPr>
            <a:lvl2pPr lvl="1" rtl="0">
              <a:buNone/>
              <a:defRPr>
                <a:solidFill>
                  <a:srgbClr val="888888"/>
                </a:solidFill>
              </a:defRPr>
            </a:lvl2pPr>
            <a:lvl3pPr lvl="2" rtl="0">
              <a:buNone/>
              <a:defRPr>
                <a:solidFill>
                  <a:srgbClr val="888888"/>
                </a:solidFill>
              </a:defRPr>
            </a:lvl3pPr>
            <a:lvl4pPr lvl="3" rtl="0">
              <a:buNone/>
              <a:defRPr>
                <a:solidFill>
                  <a:srgbClr val="888888"/>
                </a:solidFill>
              </a:defRPr>
            </a:lvl4pPr>
            <a:lvl5pPr lvl="4" rtl="0">
              <a:buNone/>
              <a:defRPr>
                <a:solidFill>
                  <a:srgbClr val="888888"/>
                </a:solidFill>
              </a:defRPr>
            </a:lvl5pPr>
            <a:lvl6pPr lvl="5" rtl="0">
              <a:buNone/>
              <a:defRPr>
                <a:solidFill>
                  <a:srgbClr val="888888"/>
                </a:solidFill>
              </a:defRPr>
            </a:lvl6pPr>
            <a:lvl7pPr lvl="6" rtl="0">
              <a:buNone/>
              <a:defRPr>
                <a:solidFill>
                  <a:srgbClr val="888888"/>
                </a:solidFill>
              </a:defRPr>
            </a:lvl7pPr>
            <a:lvl8pPr lvl="7" rtl="0">
              <a:buNone/>
              <a:defRPr>
                <a:solidFill>
                  <a:srgbClr val="888888"/>
                </a:solidFill>
              </a:defRPr>
            </a:lvl8pPr>
            <a:lvl9pPr lvl="8" rtl="0"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857250"/>
            <a:ext cx="82296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05932"/>
              </a:buClr>
              <a:buSzPts val="3600"/>
              <a:buFont typeface="Calibri"/>
              <a:buNone/>
              <a:defRPr b="0" i="1" sz="3600" u="none" cap="none" strike="noStrike">
                <a:solidFill>
                  <a:srgbClr val="10593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85800" y="342900"/>
            <a:ext cx="7086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1726650" y="1219200"/>
            <a:ext cx="6451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Mule 4 PwC Json Logger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646075" y="3200400"/>
            <a:ext cx="632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"/>
              <a:t>May</a:t>
            </a:r>
            <a:r>
              <a:rPr lang="en"/>
              <a:t> 06, 2020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8725"/>
            <a:ext cx="11239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7565225" y="64300"/>
            <a:ext cx="147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5619750" y="4749850"/>
            <a:ext cx="26004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Confidential Information for the sole benefit of the recipient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09550" y="675075"/>
            <a:ext cx="8884500" cy="4146900"/>
          </a:xfrm>
          <a:prstGeom prst="rect">
            <a:avLst/>
          </a:prstGeom>
          <a:solidFill>
            <a:srgbClr val="105932"/>
          </a:solidFill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>
                <a:solidFill>
                  <a:schemeClr val="lt1"/>
                </a:solidFill>
              </a:rPr>
              <a:t>Q &amp; A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57200" y="857250"/>
            <a:ext cx="82296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➢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Overview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➢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PwC json logger features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➢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PwC json logger module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➢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to use it?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➢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Encryption in logger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➢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Payload decryption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➢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Performance of PwC json logger v/s Mule OOB logger</a:t>
            </a:r>
            <a:r>
              <a:rPr i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05932"/>
              </a:buClr>
              <a:buSzPts val="3240"/>
              <a:buFont typeface="Calibri"/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" y="857250"/>
            <a:ext cx="8686800" cy="37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As a part of “software development life cycle” (SDLC) it is known that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 application may crash, a server may go down and an user may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realize that some invaluable data is missing without a clue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 efficient logging and monitoring infrastructure allows sysadmins,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support teams and application developers to be more prepared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to troubleshoot the aforementioned problems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❖"/>
            </a:pPr>
            <a:r>
              <a:rPr i="1" lang="en" sz="12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ogging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plays an important &amp; inseparable part in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software development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❖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 “out of the box” logger component offered by MuleSoft is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really easy to use but it hardly enforces any standards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and does not facilitate the creation of structured logs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❖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With the help of “pwc json logger” we can standardize the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logging process across the business applications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latin typeface="Georgia"/>
                <a:ea typeface="Georgia"/>
                <a:cs typeface="Georgia"/>
                <a:sym typeface="Georgia"/>
              </a:rPr>
              <a:t>Note: Json format is lightweight, flexible, efficient &amp; human readable</a:t>
            </a:r>
            <a:endParaRPr b="1" i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                                              </a:t>
            </a:r>
            <a:endParaRPr b="1" sz="9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825" y="1170200"/>
            <a:ext cx="3484000" cy="1244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5"/>
          <p:cNvSpPr txBox="1"/>
          <p:nvPr/>
        </p:nvSpPr>
        <p:spPr>
          <a:xfrm>
            <a:off x="5416000" y="862450"/>
            <a:ext cx="18336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latin typeface="Georgia"/>
                <a:ea typeface="Georgia"/>
                <a:cs typeface="Georgia"/>
                <a:sym typeface="Georgia"/>
              </a:rPr>
              <a:t>Out of the box mule logger</a:t>
            </a:r>
            <a:endParaRPr b="1" sz="9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875" y="2720500"/>
            <a:ext cx="3483900" cy="19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5"/>
          <p:cNvSpPr txBox="1"/>
          <p:nvPr/>
        </p:nvSpPr>
        <p:spPr>
          <a:xfrm>
            <a:off x="5413625" y="2414225"/>
            <a:ext cx="19926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latin typeface="Georgia"/>
                <a:ea typeface="Georgia"/>
                <a:cs typeface="Georgia"/>
                <a:sym typeface="Georgia"/>
              </a:rPr>
              <a:t>PwC json logger</a:t>
            </a:r>
            <a:endParaRPr b="1" sz="900" u="sng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32175" y="696525"/>
            <a:ext cx="8811900" cy="409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Traceability: 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CorrelationId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Correlate Request &amp; Response with an unique Id)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Json Logger by default generates &amp; maintains unique correlation id in Log which helps to provide end-to-end visibility of data processing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across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three layer of APIs i.e. System/Process/Experience API layers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36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TracePoint: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Trace Points aims to facilitate the standardization of certain “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checkpoints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” throughout the flow execution, which, in turn, enable more intelligent dashboards and reporting.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b="1" i="1" lang="en" sz="1200">
                <a:latin typeface="Georgia"/>
                <a:ea typeface="Georgia"/>
                <a:cs typeface="Georgia"/>
                <a:sym typeface="Georgia"/>
              </a:rPr>
              <a:t>(1) START(Default) (2) BEFORE_API_OR_BACKEND (3) AFTER_API_OR_BACKEND (4) BEFORE_TRANSFORM (5) AFTER_TRANSFORM  (6)END</a:t>
            </a:r>
            <a:endParaRPr b="1" i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Enforcement of meaningful message: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Share meaningful non-sensitive functional messages such as “Request received to create new loan in core banking system”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Separate section for payload logging: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Share raw request/response payload to troubleshoot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Location Information: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Provide critical troubleshooting information such as the name of the flow, name file name, exact line number where the logger is located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Disabled fields: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It will filter certain log information from not being printed in logs, example: “location information”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PwC J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son Logger Features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857250"/>
            <a:ext cx="8229600" cy="37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PwC Json Logger Module</a:t>
            </a:r>
            <a:endParaRPr sz="2400"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030725"/>
            <a:ext cx="1422900" cy="81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079275"/>
            <a:ext cx="3020451" cy="2283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350" y="4260800"/>
            <a:ext cx="48366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350" y="857250"/>
            <a:ext cx="4836600" cy="325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27"/>
          <p:cNvCxnSpPr>
            <a:stCxn id="171" idx="3"/>
          </p:cNvCxnSpPr>
          <p:nvPr/>
        </p:nvCxnSpPr>
        <p:spPr>
          <a:xfrm flipH="1" rot="10800000">
            <a:off x="1880088" y="1422675"/>
            <a:ext cx="2108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 flipH="1" rot="10800000">
            <a:off x="3477650" y="1629375"/>
            <a:ext cx="14226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21475" y="685800"/>
            <a:ext cx="8822400" cy="41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Developers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 need to go through the following steps to integrate “PwC json logger” mule component in their application:</a:t>
            </a:r>
            <a:br>
              <a:rPr b="1" lang="en" sz="1200" u="sng">
                <a:latin typeface="Georgia"/>
                <a:ea typeface="Georgia"/>
                <a:cs typeface="Georgia"/>
                <a:sym typeface="Georgia"/>
              </a:rPr>
            </a:br>
            <a:br>
              <a:rPr b="1" lang="en" sz="1200" u="sng">
                <a:latin typeface="Georgia"/>
                <a:ea typeface="Georgia"/>
                <a:cs typeface="Georgia"/>
                <a:sym typeface="Georgia"/>
              </a:rPr>
            </a:b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Step-1: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Download “PwC json logger” component from “Anypoint Exchange” &amp; install it in “Anypoint Studio” palette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              [Note : This custom component will be available under “Customer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Exchange”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section in Anypoint Platform]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Step-2: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Configure PwC json logger section to provide (1) Trace point (2) Message (3) Content etc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Step-3: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Share the value against following properties as a part of properties file or runtime configuration section: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               (1)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mule.env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(2) Json.logger.application.name (3) json.logger.application.version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Step-4: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Configure settings.xml to share credentials of “MuleSoft Nexus EE Repository ”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How to use Json Logger?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00" y="3438225"/>
            <a:ext cx="5289300" cy="12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Encryption in Logger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00" y="1440175"/>
            <a:ext cx="4645500" cy="296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4">
            <a:alphaModFix/>
          </a:blip>
          <a:srcRect b="12664" l="0" r="0" t="-3186"/>
          <a:stretch/>
        </p:blipFill>
        <p:spPr>
          <a:xfrm>
            <a:off x="499950" y="1587200"/>
            <a:ext cx="2432700" cy="138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50" y="3380025"/>
            <a:ext cx="3594000" cy="11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4" name="Google Shape;194;p29"/>
          <p:cNvCxnSpPr/>
          <p:nvPr/>
        </p:nvCxnSpPr>
        <p:spPr>
          <a:xfrm flipH="1" rot="10800000">
            <a:off x="2814650" y="1947975"/>
            <a:ext cx="1566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9"/>
          <p:cNvCxnSpPr/>
          <p:nvPr/>
        </p:nvCxnSpPr>
        <p:spPr>
          <a:xfrm flipH="1">
            <a:off x="2750625" y="2906150"/>
            <a:ext cx="960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9"/>
          <p:cNvSpPr txBox="1"/>
          <p:nvPr/>
        </p:nvSpPr>
        <p:spPr>
          <a:xfrm>
            <a:off x="4315600" y="1084525"/>
            <a:ext cx="25182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Georgia"/>
                <a:ea typeface="Georgia"/>
                <a:cs typeface="Georgia"/>
                <a:sym typeface="Georgia"/>
              </a:rPr>
              <a:t>Cloudhub console output</a:t>
            </a:r>
            <a:endParaRPr sz="12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57200" y="2992575"/>
            <a:ext cx="2518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Georgia"/>
                <a:ea typeface="Georgia"/>
                <a:cs typeface="Georgia"/>
                <a:sym typeface="Georgia"/>
              </a:rPr>
              <a:t>Runtime manager settings</a:t>
            </a:r>
            <a:endParaRPr sz="12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57200" y="1234675"/>
            <a:ext cx="24327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Georgia"/>
                <a:ea typeface="Georgia"/>
                <a:cs typeface="Georgia"/>
                <a:sym typeface="Georgia"/>
              </a:rPr>
              <a:t>PwC json logger configuration</a:t>
            </a:r>
            <a:endParaRPr sz="12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28300" y="597100"/>
            <a:ext cx="8312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❖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Payload &amp; other information provided inside the “Content” section will get encrypted with the “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Encryption key”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when “Encrypt content” box is checked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57200" y="691350"/>
            <a:ext cx="8686800" cy="40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❖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“pwc-jsonLoggerDecryption” desktop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application helps with following activities: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Generate RSA “public key”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                       &amp; “private key”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Decipher encrypted payload using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           “encrypted AES key” &amp; “private key”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Save the keys for future reuse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Delete unused keys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36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Copy content by using “copy” button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457200" y="171450"/>
            <a:ext cx="46482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Payload Decryption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625" y="775150"/>
            <a:ext cx="4997700" cy="390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57175" y="171450"/>
            <a:ext cx="7500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Performance of PwC Json Logger v/s Mule OOB logger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6165025" y="4863138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 Draft - For Final Review     </a:t>
            </a:r>
            <a:fld id="{00000000-1234-1234-1234-123412341234}" type="slidenum">
              <a:rPr lang="en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1945475"/>
            <a:ext cx="3926700" cy="263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945475"/>
            <a:ext cx="4114800" cy="263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1"/>
          <p:cNvSpPr txBox="1"/>
          <p:nvPr/>
        </p:nvSpPr>
        <p:spPr>
          <a:xfrm>
            <a:off x="449900" y="3976175"/>
            <a:ext cx="2918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49900" y="1391975"/>
            <a:ext cx="32466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PwC json logger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response time : 752 milliseconds</a:t>
            </a:r>
            <a:endParaRPr b="1" i="1" sz="12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5105400" y="1419425"/>
            <a:ext cx="3193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Georgia"/>
                <a:ea typeface="Georgia"/>
                <a:cs typeface="Georgia"/>
                <a:sym typeface="Georgia"/>
              </a:rPr>
              <a:t>Mule out the box logger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response time : 740 milliseconds</a:t>
            </a:r>
            <a:endParaRPr b="1" i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510700" y="766050"/>
            <a:ext cx="7915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Tool used : Apache JMeter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parameters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: (1) Number of users : 1 (2) Ramp up period : 10 milliseconds (2) Loop count : 40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MuleSoft connector/component used : (1) HTTP listener (2) Logger (3) Dataweave Transformer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14 Title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4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