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Quattrocento Sans" panose="020B0604020202020204" charset="0"/>
      <p:bold r:id="rId4"/>
      <p:italic r:id="rId5"/>
      <p:bold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38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956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7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1774597"/>
            <a:ext cx="1208700" cy="410098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lvl="0">
              <a:buSzPts val="1400"/>
            </a:pPr>
            <a:r>
              <a:rPr lang="en-US" b="1" dirty="0"/>
              <a:t>Wolftain wants to increase a revenue by 20%, by the end of the year by focusing more on by generating social media posts to 50% so as to more capture leads.</a:t>
            </a:r>
            <a:endParaRPr lang="en-US" b="1" dirty="0"/>
          </a:p>
        </p:txBody>
      </p:sp>
      <p:sp>
        <p:nvSpPr>
          <p:cNvPr id="22" name="Google Shape;22;p1"/>
          <p:cNvSpPr/>
          <p:nvPr/>
        </p:nvSpPr>
        <p:spPr>
          <a:xfrm>
            <a:off x="1647523" y="3743213"/>
            <a:ext cx="1381436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 smtClean="0">
                <a:solidFill>
                  <a:schemeClr val="lt1"/>
                </a:solidFill>
                <a:sym typeface="Arial"/>
              </a:rPr>
              <a:t>Not active on social Media</a:t>
            </a:r>
            <a:endParaRPr sz="1000" dirty="0"/>
          </a:p>
        </p:txBody>
      </p:sp>
      <p:sp>
        <p:nvSpPr>
          <p:cNvPr id="24" name="Google Shape;24;p1"/>
          <p:cNvSpPr/>
          <p:nvPr/>
        </p:nvSpPr>
        <p:spPr>
          <a:xfrm>
            <a:off x="1655332" y="2974551"/>
            <a:ext cx="176149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000" b="1" dirty="0" smtClean="0">
                <a:solidFill>
                  <a:schemeClr val="lt1"/>
                </a:solidFill>
              </a:rPr>
              <a:t>Less number of followers on social </a:t>
            </a:r>
            <a:r>
              <a:rPr lang="en-AU" sz="1000" b="1" dirty="0">
                <a:solidFill>
                  <a:schemeClr val="lt1"/>
                </a:solidFill>
              </a:rPr>
              <a:t>media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3678332" y="2184363"/>
            <a:ext cx="159360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000" b="1" dirty="0">
                <a:solidFill>
                  <a:schemeClr val="lt1"/>
                </a:solidFill>
              </a:rPr>
              <a:t>No Budget to hire new employees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3669013" y="2590242"/>
            <a:ext cx="1630035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IN" sz="1000" b="1" dirty="0" smtClean="0">
                <a:solidFill>
                  <a:schemeClr val="lt1"/>
                </a:solidFill>
              </a:rPr>
              <a:t>Not engaging to the targeted audience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3678331" y="3007889"/>
            <a:ext cx="1620718" cy="39225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 algn="just"/>
            <a:r>
              <a:rPr lang="en-IN" sz="1000" b="1" dirty="0" smtClean="0">
                <a:solidFill>
                  <a:schemeClr val="lt1"/>
                </a:solidFill>
              </a:rPr>
              <a:t>Posts are not reaching the targeted audience 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3678331" y="3453061"/>
            <a:ext cx="1598987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IN" sz="1000" b="1" dirty="0" smtClean="0">
                <a:solidFill>
                  <a:schemeClr val="lt1"/>
                </a:solidFill>
              </a:rPr>
              <a:t>Not trending/ connecting post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684536" y="4240153"/>
            <a:ext cx="1598988" cy="51962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US" sz="1000" b="1" dirty="0" smtClean="0">
                <a:solidFill>
                  <a:schemeClr val="lt1"/>
                </a:solidFill>
              </a:rPr>
              <a:t>Sales pitch is not good enough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681530" y="4846108"/>
            <a:ext cx="1598259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000" b="1" dirty="0" smtClean="0">
                <a:solidFill>
                  <a:schemeClr val="lt1"/>
                </a:solidFill>
              </a:rPr>
              <a:t>Not Happy with the services provided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3678332" y="1821149"/>
            <a:ext cx="1593604" cy="29629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000" b="1" dirty="0">
                <a:solidFill>
                  <a:schemeClr val="lt1"/>
                </a:solidFill>
              </a:rPr>
              <a:t>Less office space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3704898" y="5334889"/>
            <a:ext cx="1583446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000" b="1" dirty="0" smtClean="0">
                <a:solidFill>
                  <a:schemeClr val="lt1"/>
                </a:solidFill>
              </a:rPr>
              <a:t>Prices are not budget friendly</a:t>
            </a:r>
            <a:endParaRPr sz="1000" b="1" dirty="0">
              <a:solidFill>
                <a:schemeClr val="lt1"/>
              </a:solidFill>
            </a:endParaRPr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3416827" y="1990824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3416826" y="2206124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3436410" y="2962328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3436409" y="3185825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3416824" y="4649021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3416824" y="4844731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solidFill>
            <a:srgbClr val="00C09D"/>
          </a:solidFill>
          <a:ln>
            <a:noFill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68372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 smtClean="0"/>
              <a:t>First Problem – Issue Tree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7546019" y="1264465"/>
            <a:ext cx="1414030" cy="431788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 dirty="0"/>
          </a:p>
        </p:txBody>
      </p:sp>
      <p:sp>
        <p:nvSpPr>
          <p:cNvPr id="54" name="Google Shape;54;p1"/>
          <p:cNvSpPr txBox="1"/>
          <p:nvPr/>
        </p:nvSpPr>
        <p:spPr>
          <a:xfrm>
            <a:off x="7452320" y="1866393"/>
            <a:ext cx="1351605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000" b="0" i="0" u="none" strike="noStrike" cap="none" dirty="0">
                <a:solidFill>
                  <a:srgbClr val="000000"/>
                </a:solidFill>
                <a:sym typeface="Arial"/>
              </a:rPr>
              <a:t>Used as a tool to break a problem down into a series of hypotheses or issues that can be tested</a:t>
            </a:r>
            <a:endParaRPr sz="10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000" b="0" i="0" u="none" strike="noStrike" cap="none" dirty="0">
                <a:solidFill>
                  <a:srgbClr val="000000"/>
                </a:solidFill>
                <a:sym typeface="Arial"/>
              </a:rPr>
              <a:t>Used as an approach to ensure all parts of the problem are considered. In other words, issues are </a:t>
            </a:r>
            <a:r>
              <a:rPr lang="en-AU" sz="1000" b="1" i="0" u="none" strike="noStrike" cap="none" dirty="0">
                <a:solidFill>
                  <a:srgbClr val="000000"/>
                </a:solidFill>
                <a:sym typeface="Arial"/>
              </a:rPr>
              <a:t>collectively exhaustive.</a:t>
            </a:r>
            <a:endParaRPr sz="10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000" b="0" i="0" u="none" strike="noStrike" cap="none" dirty="0">
                <a:solidFill>
                  <a:srgbClr val="000000"/>
                </a:solidFill>
                <a:sym typeface="Arial"/>
              </a:rPr>
              <a:t>Used as an approach to ensure issues do not overlap and are </a:t>
            </a:r>
            <a:r>
              <a:rPr lang="en-AU" sz="1000" b="1" i="0" u="none" strike="noStrike" cap="none" dirty="0">
                <a:solidFill>
                  <a:srgbClr val="000000"/>
                </a:solidFill>
                <a:sym typeface="Arial"/>
              </a:rPr>
              <a:t>mutually exclusive.</a:t>
            </a:r>
            <a:endParaRPr sz="1000" dirty="0"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3555276" y="3391925"/>
            <a:ext cx="105" cy="30974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5365934" y="1651813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617019" y="3453315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 dirty="0"/>
          </a:p>
        </p:txBody>
      </p:sp>
      <p:sp>
        <p:nvSpPr>
          <p:cNvPr id="69" name="Google Shape;24;p1"/>
          <p:cNvSpPr/>
          <p:nvPr/>
        </p:nvSpPr>
        <p:spPr>
          <a:xfrm>
            <a:off x="1655332" y="2002711"/>
            <a:ext cx="173254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000" b="1" dirty="0">
                <a:solidFill>
                  <a:schemeClr val="lt1"/>
                </a:solidFill>
              </a:rPr>
              <a:t>Less number of employees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70" name="Google Shape;25;p1"/>
          <p:cNvSpPr/>
          <p:nvPr/>
        </p:nvSpPr>
        <p:spPr>
          <a:xfrm>
            <a:off x="1634985" y="4719174"/>
            <a:ext cx="1778525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US" sz="1000" b="1" dirty="0" smtClean="0">
                <a:solidFill>
                  <a:schemeClr val="lt1"/>
                </a:solidFill>
              </a:rPr>
              <a:t>Leads not converting to Customer</a:t>
            </a:r>
            <a:endParaRPr lang="en-US" sz="1000" b="1" dirty="0">
              <a:solidFill>
                <a:schemeClr val="lt1"/>
              </a:solidFill>
            </a:endParaRPr>
          </a:p>
        </p:txBody>
      </p:sp>
      <p:cxnSp>
        <p:nvCxnSpPr>
          <p:cNvPr id="71" name="Google Shape;63;p1"/>
          <p:cNvCxnSpPr/>
          <p:nvPr/>
        </p:nvCxnSpPr>
        <p:spPr>
          <a:xfrm flipV="1">
            <a:off x="1509835" y="6458283"/>
            <a:ext cx="1017587" cy="1168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" name="Google Shape;62;p1"/>
          <p:cNvCxnSpPr/>
          <p:nvPr/>
        </p:nvCxnSpPr>
        <p:spPr>
          <a:xfrm>
            <a:off x="3555381" y="3701672"/>
            <a:ext cx="86145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3" name="Google Shape;63;p1"/>
          <p:cNvCxnSpPr/>
          <p:nvPr/>
        </p:nvCxnSpPr>
        <p:spPr>
          <a:xfrm>
            <a:off x="3535975" y="4997144"/>
            <a:ext cx="0" cy="53324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" name="Google Shape;62;p1"/>
          <p:cNvCxnSpPr/>
          <p:nvPr/>
        </p:nvCxnSpPr>
        <p:spPr>
          <a:xfrm flipV="1">
            <a:off x="3535975" y="5501765"/>
            <a:ext cx="96997" cy="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188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Noto Sans Symbols</vt:lpstr>
      <vt:lpstr>Quattrocento Sans</vt:lpstr>
      <vt:lpstr>Calibri</vt:lpstr>
      <vt:lpstr>Synergy_CF_YNR002</vt:lpstr>
      <vt:lpstr>First Problem – Issue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Problem – Issue Tree</dc:title>
  <dc:creator>Hui, Chris</dc:creator>
  <cp:lastModifiedBy>WolftHunters-05</cp:lastModifiedBy>
  <cp:revision>5</cp:revision>
  <dcterms:created xsi:type="dcterms:W3CDTF">2019-05-15T15:57:18Z</dcterms:created>
  <dcterms:modified xsi:type="dcterms:W3CDTF">2020-01-30T07:16:41Z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