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Quattrocento Sans" panose="020B0604020202020204" charset="0"/>
      <p:bold r:id="rId4"/>
      <p:italic r:id="rId5"/>
      <p:bold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38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6596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7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305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619373" y="5083523"/>
            <a:ext cx="218056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IN" sz="1200" b="1" dirty="0" smtClean="0">
                <a:solidFill>
                  <a:schemeClr val="lt1"/>
                </a:solidFill>
              </a:rPr>
              <a:t>No ore processing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619268" y="2107209"/>
            <a:ext cx="2162847" cy="3294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IN" sz="1200" b="1" dirty="0" smtClean="0">
                <a:solidFill>
                  <a:schemeClr val="lt1"/>
                </a:solidFill>
              </a:rPr>
              <a:t>Production target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43875" y="1905321"/>
            <a:ext cx="1208700" cy="377231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How could </a:t>
            </a:r>
            <a:r>
              <a:rPr lang="en-AU" b="1" dirty="0" err="1">
                <a:solidFill>
                  <a:schemeClr val="lt1"/>
                </a:solidFill>
              </a:rPr>
              <a:t>Monalco</a:t>
            </a:r>
            <a:r>
              <a:rPr lang="en-AU" b="1" dirty="0">
                <a:solidFill>
                  <a:schemeClr val="lt1"/>
                </a:solidFill>
              </a:rPr>
              <a:t> Mining reduce its annual operational cost by 20% through a careful restraint of maintenance cost in order to sustain its profitability?</a:t>
            </a:r>
            <a:endParaRPr dirty="0"/>
          </a:p>
        </p:txBody>
      </p:sp>
      <p:sp>
        <p:nvSpPr>
          <p:cNvPr id="24" name="Google Shape;24;p1"/>
          <p:cNvSpPr/>
          <p:nvPr/>
        </p:nvSpPr>
        <p:spPr>
          <a:xfrm>
            <a:off x="1619373" y="2966628"/>
            <a:ext cx="2162846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200" b="1" dirty="0">
                <a:solidFill>
                  <a:schemeClr val="lt1"/>
                </a:solidFill>
              </a:rPr>
              <a:t>M</a:t>
            </a:r>
            <a:r>
              <a:rPr lang="en-AU" sz="1200" b="1" dirty="0" smtClean="0">
                <a:solidFill>
                  <a:schemeClr val="lt1"/>
                </a:solidFill>
              </a:rPr>
              <a:t>aintenance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619373" y="3913811"/>
            <a:ext cx="2162846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2" indent="-342900"/>
            <a:r>
              <a:rPr lang="en-US" sz="1100" b="1" dirty="0">
                <a:solidFill>
                  <a:schemeClr val="lt1"/>
                </a:solidFill>
              </a:rPr>
              <a:t>Not following the OEM guide</a:t>
            </a:r>
            <a:endParaRPr lang="en-US" sz="1100" b="1" dirty="0">
              <a:solidFill>
                <a:schemeClr val="lt1"/>
              </a:solidFill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4130825" y="2221921"/>
            <a:ext cx="233565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IN" sz="1200" b="1" dirty="0" smtClean="0">
                <a:solidFill>
                  <a:schemeClr val="lt1"/>
                </a:solidFill>
              </a:rPr>
              <a:t>To generate revenue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4135208" y="2647238"/>
            <a:ext cx="2322366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 smtClean="0">
                <a:solidFill>
                  <a:schemeClr val="lt1"/>
                </a:solidFill>
              </a:rPr>
              <a:t>Excessive usage of machine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4152021" y="3202501"/>
            <a:ext cx="2323297" cy="35884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t" anchorCtr="0">
            <a:noAutofit/>
          </a:bodyPr>
          <a:lstStyle/>
          <a:p>
            <a:pPr marL="342900" lvl="2" indent="-342900"/>
            <a:r>
              <a:rPr lang="en-IN" sz="1100" b="1" dirty="0" smtClean="0">
                <a:solidFill>
                  <a:schemeClr val="lt1"/>
                </a:solidFill>
              </a:rPr>
              <a:t>Recommended maintenance charge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4173084" y="3736903"/>
            <a:ext cx="2293395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lt1"/>
                </a:solidFill>
              </a:rPr>
              <a:t>Resistance from engineering team</a:t>
            </a:r>
            <a:endParaRPr lang="en-AU" sz="1100" b="1" dirty="0">
              <a:solidFill>
                <a:schemeClr val="lt1"/>
              </a:solidFill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164246" y="4209704"/>
            <a:ext cx="2311072" cy="51611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US" sz="1100" b="1" dirty="0" smtClean="0">
                <a:solidFill>
                  <a:schemeClr val="lt1"/>
                </a:solidFill>
              </a:rPr>
              <a:t>Can’t </a:t>
            </a:r>
            <a:r>
              <a:rPr lang="en-US" sz="1100" b="1" dirty="0">
                <a:solidFill>
                  <a:schemeClr val="lt1"/>
                </a:solidFill>
              </a:rPr>
              <a:t>cut more than the recommended OEM limit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4116560" y="1791433"/>
            <a:ext cx="2335213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IN" sz="1200" b="1" dirty="0" smtClean="0">
                <a:solidFill>
                  <a:schemeClr val="lt1"/>
                </a:solidFill>
              </a:rPr>
              <a:t>To meet Break even</a:t>
            </a:r>
            <a:endParaRPr sz="1200" b="1" dirty="0">
              <a:solidFill>
                <a:schemeClr val="lt1"/>
              </a:solidFill>
            </a:endParaRPr>
          </a:p>
        </p:txBody>
      </p:sp>
      <p:cxnSp>
        <p:nvCxnSpPr>
          <p:cNvPr id="35" name="Google Shape;35;p1"/>
          <p:cNvCxnSpPr>
            <a:stCxn id="21" idx="3"/>
          </p:cNvCxnSpPr>
          <p:nvPr/>
        </p:nvCxnSpPr>
        <p:spPr>
          <a:xfrm flipV="1">
            <a:off x="1552575" y="2173849"/>
            <a:ext cx="66885" cy="1617628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flipV="1">
            <a:off x="3774505" y="2065100"/>
            <a:ext cx="304487" cy="1971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>
            <a:stCxn id="23" idx="3"/>
          </p:cNvCxnSpPr>
          <p:nvPr/>
        </p:nvCxnSpPr>
        <p:spPr>
          <a:xfrm>
            <a:off x="3782115" y="2271931"/>
            <a:ext cx="321984" cy="2320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flipV="1">
            <a:off x="3782219" y="2909454"/>
            <a:ext cx="334341" cy="23695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>
            <a:stCxn id="24" idx="3"/>
          </p:cNvCxnSpPr>
          <p:nvPr/>
        </p:nvCxnSpPr>
        <p:spPr>
          <a:xfrm>
            <a:off x="3782219" y="3162128"/>
            <a:ext cx="356659" cy="1864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>
            <a:stCxn id="25" idx="3"/>
          </p:cNvCxnSpPr>
          <p:nvPr/>
        </p:nvCxnSpPr>
        <p:spPr>
          <a:xfrm flipV="1">
            <a:off x="3782219" y="3918601"/>
            <a:ext cx="375258" cy="19071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>
            <a:stCxn id="25" idx="3"/>
          </p:cNvCxnSpPr>
          <p:nvPr/>
        </p:nvCxnSpPr>
        <p:spPr>
          <a:xfrm>
            <a:off x="3782219" y="4109311"/>
            <a:ext cx="368553" cy="22149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>
            <a:off x="1552488" y="3791476"/>
            <a:ext cx="66780" cy="1689797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Monalco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6672295" y="1628191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6897689" y="3447708"/>
            <a:ext cx="21141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 sz="11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85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Quattrocento Sans</vt:lpstr>
      <vt:lpstr>Calibri</vt:lpstr>
      <vt:lpstr>Synergy_CF_YNR002</vt:lpstr>
      <vt:lpstr>Monalco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</dc:title>
  <dc:creator>Hui, Chris</dc:creator>
  <cp:lastModifiedBy>WolftHunters-05</cp:lastModifiedBy>
  <cp:revision>5</cp:revision>
  <dcterms:created xsi:type="dcterms:W3CDTF">2019-05-15T15:57:18Z</dcterms:created>
  <dcterms:modified xsi:type="dcterms:W3CDTF">2020-01-30T10:05:17Z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