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15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393" r:id="rId2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B8"/>
    <a:srgbClr val="2FB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85782" autoAdjust="0"/>
  </p:normalViewPr>
  <p:slideViewPr>
    <p:cSldViewPr snapToGrid="0">
      <p:cViewPr varScale="1">
        <p:scale>
          <a:sx n="106" d="100"/>
          <a:sy n="106" d="100"/>
        </p:scale>
        <p:origin x="1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14/12/20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90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theme" Target="../theme/theme1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oleObject" Target="../embeddings/oleObject1.bin"/><Relationship Id="rId5" Type="http://schemas.openxmlformats.org/officeDocument/2006/relationships/tags" Target="../tags/tag1.x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vmlDrawing" Target="../drawings/vmlDrawing1.v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215444"/>
          </a:xfrm>
        </p:spPr>
        <p:txBody>
          <a:bodyPr/>
          <a:lstStyle/>
          <a:p>
            <a:r>
              <a:rPr lang="en-GB" sz="1400" b="1" dirty="0"/>
              <a:t>Expenses Value Driver Tree</a:t>
            </a:r>
            <a:endParaRPr lang="en-AU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8F6F-F722-4F6F-8BAB-BAAF3438C6A2}"/>
              </a:ext>
            </a:extLst>
          </p:cNvPr>
          <p:cNvSpPr/>
          <p:nvPr/>
        </p:nvSpPr>
        <p:spPr>
          <a:xfrm>
            <a:off x="330200" y="3005137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Operational Expenses</a:t>
            </a:r>
            <a:endParaRPr lang="en-AU" sz="1050" b="1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D86FE-D8F1-40C0-8751-D4F20FB58738}"/>
              </a:ext>
            </a:extLst>
          </p:cNvPr>
          <p:cNvSpPr/>
          <p:nvPr/>
        </p:nvSpPr>
        <p:spPr>
          <a:xfrm>
            <a:off x="2597150" y="1239116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Chemical Costs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C49D4-82EC-4578-A00C-A6CC31BD214D}"/>
              </a:ext>
            </a:extLst>
          </p:cNvPr>
          <p:cNvSpPr/>
          <p:nvPr/>
        </p:nvSpPr>
        <p:spPr>
          <a:xfrm>
            <a:off x="2606675" y="5775455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Labour Costs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B0563B-8DE3-4C6D-A2EB-E25B76303051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847850" y="1594716"/>
            <a:ext cx="749300" cy="1766021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D9E771-BBE9-4B75-98EC-7C6E822CB83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847850" y="3360737"/>
            <a:ext cx="758825" cy="2770318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5129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87464-1BC8-47B3-8E49-660CBBA650B6}"/>
              </a:ext>
            </a:extLst>
          </p:cNvPr>
          <p:cNvSpPr/>
          <p:nvPr/>
        </p:nvSpPr>
        <p:spPr>
          <a:xfrm>
            <a:off x="2606675" y="2287419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Facility Costs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4E9F8B-31BA-4E4E-84E7-360424AB2B99}"/>
              </a:ext>
            </a:extLst>
          </p:cNvPr>
          <p:cNvSpPr/>
          <p:nvPr/>
        </p:nvSpPr>
        <p:spPr>
          <a:xfrm>
            <a:off x="4978400" y="1468273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Chem-Exp (001)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E7F1FB9-82A8-41B5-A6B4-107B1DC816C8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 flipV="1">
            <a:off x="4124325" y="2411755"/>
            <a:ext cx="854073" cy="23126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1D55F3-BDB0-435E-802F-ACA65656CE4C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>
            <a:off x="4124325" y="2643019"/>
            <a:ext cx="854073" cy="362118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B8C019-47BE-4B43-B41C-4FCEAA2CC419}"/>
              </a:ext>
            </a:extLst>
          </p:cNvPr>
          <p:cNvSpPr txBox="1"/>
          <p:nvPr/>
        </p:nvSpPr>
        <p:spPr>
          <a:xfrm>
            <a:off x="2825750" y="495791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Cost Centre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7C6221-E9EB-41A4-9AA7-0C7502ADEDE6}"/>
              </a:ext>
            </a:extLst>
          </p:cNvPr>
          <p:cNvSpPr txBox="1"/>
          <p:nvPr/>
        </p:nvSpPr>
        <p:spPr>
          <a:xfrm>
            <a:off x="4921250" y="470944"/>
            <a:ext cx="200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Cost Centre Elements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5EBDE0-AA51-4865-9FF5-44A227DF97C9}"/>
              </a:ext>
            </a:extLst>
          </p:cNvPr>
          <p:cNvSpPr/>
          <p:nvPr/>
        </p:nvSpPr>
        <p:spPr>
          <a:xfrm>
            <a:off x="2606675" y="4073735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Operational Maintenance Costs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7E6D25-4BC9-4986-84B0-B6D42CE8AF60}"/>
              </a:ext>
            </a:extLst>
          </p:cNvPr>
          <p:cNvCxnSpPr>
            <a:stCxn id="5" idx="3"/>
            <a:endCxn id="25" idx="1"/>
          </p:cNvCxnSpPr>
          <p:nvPr/>
        </p:nvCxnSpPr>
        <p:spPr>
          <a:xfrm flipV="1">
            <a:off x="4114800" y="1589829"/>
            <a:ext cx="863600" cy="488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7A1530-DC83-408B-8648-E120B58931BA}"/>
              </a:ext>
            </a:extLst>
          </p:cNvPr>
          <p:cNvSpPr/>
          <p:nvPr/>
        </p:nvSpPr>
        <p:spPr>
          <a:xfrm>
            <a:off x="4978398" y="2290199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Utility-Exp (002) - Heating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41AA68-E318-484B-B29B-91FD0369EB84}"/>
              </a:ext>
            </a:extLst>
          </p:cNvPr>
          <p:cNvSpPr/>
          <p:nvPr/>
        </p:nvSpPr>
        <p:spPr>
          <a:xfrm>
            <a:off x="4978398" y="2883581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Utility-Exp (002) - Electricity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130DA0-F302-4CF0-8361-CB3677DBB715}"/>
              </a:ext>
            </a:extLst>
          </p:cNvPr>
          <p:cNvSpPr/>
          <p:nvPr/>
        </p:nvSpPr>
        <p:spPr>
          <a:xfrm>
            <a:off x="4978398" y="3605974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Admin Costs (004)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4D64FD-5C62-45E9-858E-546F1AECB6C5}"/>
              </a:ext>
            </a:extLst>
          </p:cNvPr>
          <p:cNvSpPr/>
          <p:nvPr/>
        </p:nvSpPr>
        <p:spPr>
          <a:xfrm>
            <a:off x="4978397" y="4039232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Maintenance (001)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CC00AA-7819-4FD2-BA28-F71657D39EA4}"/>
              </a:ext>
            </a:extLst>
          </p:cNvPr>
          <p:cNvSpPr/>
          <p:nvPr/>
        </p:nvSpPr>
        <p:spPr>
          <a:xfrm>
            <a:off x="4978397" y="4463121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Op. Costs (003)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9A608E-B44E-4CD9-B18B-EF3483009025}"/>
              </a:ext>
            </a:extLst>
          </p:cNvPr>
          <p:cNvSpPr/>
          <p:nvPr/>
        </p:nvSpPr>
        <p:spPr>
          <a:xfrm>
            <a:off x="4978396" y="4868091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Outages (002)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5D580-4FC2-465A-8090-AC4306ACAF07}"/>
              </a:ext>
            </a:extLst>
          </p:cNvPr>
          <p:cNvSpPr/>
          <p:nvPr/>
        </p:nvSpPr>
        <p:spPr>
          <a:xfrm>
            <a:off x="4978396" y="6006730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Labour-Costs (001)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CF5882-3E68-499F-AA7A-3A03FA5F5149}"/>
              </a:ext>
            </a:extLst>
          </p:cNvPr>
          <p:cNvCxnSpPr>
            <a:stCxn id="6" idx="3"/>
            <a:endCxn id="48" idx="1"/>
          </p:cNvCxnSpPr>
          <p:nvPr/>
        </p:nvCxnSpPr>
        <p:spPr>
          <a:xfrm flipV="1">
            <a:off x="4124325" y="6128286"/>
            <a:ext cx="854071" cy="276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C1DE5A2-609D-43DC-BE36-0EDE071B9D74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 flipV="1">
            <a:off x="4124325" y="3727530"/>
            <a:ext cx="854073" cy="70180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E0BF173-2702-45ED-8BF0-1FC64987B142}"/>
              </a:ext>
            </a:extLst>
          </p:cNvPr>
          <p:cNvCxnSpPr>
            <a:stCxn id="32" idx="3"/>
            <a:endCxn id="46" idx="1"/>
          </p:cNvCxnSpPr>
          <p:nvPr/>
        </p:nvCxnSpPr>
        <p:spPr>
          <a:xfrm>
            <a:off x="4124325" y="4429335"/>
            <a:ext cx="854071" cy="560312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D8877A8-B79B-451E-9282-EF06063653D9}"/>
              </a:ext>
            </a:extLst>
          </p:cNvPr>
          <p:cNvSpPr/>
          <p:nvPr/>
        </p:nvSpPr>
        <p:spPr>
          <a:xfrm>
            <a:off x="2063469" y="3204446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F4F94F5-9AB0-4A03-B1F0-397C721C8473}"/>
              </a:ext>
            </a:extLst>
          </p:cNvPr>
          <p:cNvSpPr/>
          <p:nvPr/>
        </p:nvSpPr>
        <p:spPr>
          <a:xfrm>
            <a:off x="4440259" y="2489581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9AFC25-7290-4912-A14D-4439454A9CA0}"/>
              </a:ext>
            </a:extLst>
          </p:cNvPr>
          <p:cNvSpPr/>
          <p:nvPr/>
        </p:nvSpPr>
        <p:spPr>
          <a:xfrm>
            <a:off x="4440023" y="4261897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250415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15E10B5A166A49824985A8634E1AFE" ma:contentTypeVersion="2" ma:contentTypeDescription="Create a new document." ma:contentTypeScope="" ma:versionID="73ee4f7d76fe1e8b1fd5270973c6d2f8">
  <xsd:schema xmlns:xsd="http://www.w3.org/2001/XMLSchema" xmlns:xs="http://www.w3.org/2001/XMLSchema" xmlns:p="http://schemas.microsoft.com/office/2006/metadata/properties" xmlns:ns2="37d2a98f-74f4-4e8a-bd54-60ff23fee5b9" targetNamespace="http://schemas.microsoft.com/office/2006/metadata/properties" ma:root="true" ma:fieldsID="e8cdbe0d9ba4c875861173d223b8fd68" ns2:_="">
    <xsd:import namespace="37d2a98f-74f4-4e8a-bd54-60ff23fee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d2a98f-74f4-4e8a-bd54-60ff23fee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38E7F4-6601-4BB2-A48C-18C4A35D3905}"/>
</file>

<file path=customXml/itemProps2.xml><?xml version="1.0" encoding="utf-8"?>
<ds:datastoreItem xmlns:ds="http://schemas.openxmlformats.org/officeDocument/2006/customXml" ds:itemID="{75352FB0-DD55-4E1C-AB1D-2E91D377C977}"/>
</file>

<file path=customXml/itemProps3.xml><?xml version="1.0" encoding="utf-8"?>
<ds:datastoreItem xmlns:ds="http://schemas.openxmlformats.org/officeDocument/2006/customXml" ds:itemID="{1F49BE61-300D-4415-9BFA-F698C46EA58C}"/>
</file>

<file path=docProps/app.xml><?xml version="1.0" encoding="utf-8"?>
<Properties xmlns="http://schemas.openxmlformats.org/officeDocument/2006/extended-properties" xmlns:vt="http://schemas.openxmlformats.org/officeDocument/2006/docPropsVTypes">
  <TotalTime>15015</TotalTime>
  <Words>67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1_Synergy_CF_YNR013</vt:lpstr>
      <vt:lpstr>think-cell Slide</vt:lpstr>
      <vt:lpstr>Expenses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Shichy Seanan</cp:lastModifiedBy>
  <cp:revision>35</cp:revision>
  <dcterms:created xsi:type="dcterms:W3CDTF">2020-04-12T13:23:13Z</dcterms:created>
  <dcterms:modified xsi:type="dcterms:W3CDTF">2020-12-14T14:10:29Z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0x0101003815E10B5A166A49824985A8634E1AFE</vt:lpwstr>
  </property>
</Properties>
</file>