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" roundtripDataSignature="AMtx7mhB2p8SeuURTRlJjP1i5mBL0I3+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howGuides="1"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2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3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chris.hui\Downloads\SW%20Corp%20Economics%20Mentor%20Answer%20Ke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Revenue Source A</c:v>
                </c:pt>
                <c:pt idx="1">
                  <c:v>Revenue Source B</c:v>
                </c:pt>
                <c:pt idx="2">
                  <c:v>Revenue Source C</c:v>
                </c:pt>
                <c:pt idx="3">
                  <c:v>Revenue Source D</c:v>
                </c:pt>
                <c:pt idx="4">
                  <c:v>Revenue Source 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-2.5</c:v>
                </c:pt>
                <c:pt idx="1">
                  <c:v>-3.8999999999999986</c:v>
                </c:pt>
                <c:pt idx="2">
                  <c:v>-9.9999999999999645E-2</c:v>
                </c:pt>
                <c:pt idx="3">
                  <c:v>0.30000000000000004</c:v>
                </c:pt>
                <c:pt idx="4">
                  <c:v>0.8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8D51-4324-8E2D-5B96B89F4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-1669406912"/>
        <c:axId val="-1669413984"/>
      </c:barChart>
      <c:catAx>
        <c:axId val="-1669406912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-1669413984"/>
        <c:crosses val="autoZero"/>
        <c:auto val="1"/>
        <c:lblAlgn val="ctr"/>
        <c:lblOffset val="100"/>
        <c:noMultiLvlLbl val="0"/>
      </c:catAx>
      <c:valAx>
        <c:axId val="-16694139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-166940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Sheet1!$A$7:$A$9</c:f>
              <c:strCache>
                <c:ptCount val="3"/>
                <c:pt idx="0">
                  <c:v>Production Cost A</c:v>
                </c:pt>
                <c:pt idx="1">
                  <c:v>Production Cost B</c:v>
                </c:pt>
                <c:pt idx="2">
                  <c:v>Production Cost C</c:v>
                </c:pt>
              </c:strCache>
            </c:strRef>
          </c:cat>
          <c:val>
            <c:numRef>
              <c:f>Sheet1!$D$7:$D$9</c:f>
              <c:numCache>
                <c:formatCode>General</c:formatCode>
                <c:ptCount val="3"/>
                <c:pt idx="0">
                  <c:v>0.60000000000000009</c:v>
                </c:pt>
                <c:pt idx="1">
                  <c:v>0.4</c:v>
                </c:pt>
                <c:pt idx="2">
                  <c:v>-0.19999999999999996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DED-48D1-AF27-F8E823E9D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-1669415616"/>
        <c:axId val="-1669403648"/>
      </c:barChart>
      <c:catAx>
        <c:axId val="-1669415616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-1669403648"/>
        <c:crosses val="autoZero"/>
        <c:auto val="1"/>
        <c:lblAlgn val="ctr"/>
        <c:lblOffset val="100"/>
        <c:noMultiLvlLbl val="0"/>
      </c:catAx>
      <c:valAx>
        <c:axId val="-166940364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-166941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Sheet1!$A$10:$A$17</c:f>
              <c:strCache>
                <c:ptCount val="8"/>
                <c:pt idx="0">
                  <c:v>Overhead A</c:v>
                </c:pt>
                <c:pt idx="1">
                  <c:v>Overhead B</c:v>
                </c:pt>
                <c:pt idx="2">
                  <c:v>Overhead C</c:v>
                </c:pt>
                <c:pt idx="3">
                  <c:v>Overhead D</c:v>
                </c:pt>
                <c:pt idx="4">
                  <c:v>Overhead E</c:v>
                </c:pt>
                <c:pt idx="5">
                  <c:v>Overhead F</c:v>
                </c:pt>
                <c:pt idx="6">
                  <c:v>Overhead G</c:v>
                </c:pt>
                <c:pt idx="7">
                  <c:v>EBITDA</c:v>
                </c:pt>
              </c:strCache>
            </c:strRef>
          </c:cat>
          <c:val>
            <c:numRef>
              <c:f>Sheet1!$D$10:$D$17</c:f>
              <c:numCache>
                <c:formatCode>General</c:formatCode>
                <c:ptCount val="8"/>
                <c:pt idx="0">
                  <c:v>-0.80000000000000071</c:v>
                </c:pt>
                <c:pt idx="1">
                  <c:v>-2.1999999999999993</c:v>
                </c:pt>
                <c:pt idx="2">
                  <c:v>-2</c:v>
                </c:pt>
                <c:pt idx="3">
                  <c:v>0.5</c:v>
                </c:pt>
                <c:pt idx="4">
                  <c:v>-0.19999999999999996</c:v>
                </c:pt>
                <c:pt idx="5">
                  <c:v>0.60000000000000009</c:v>
                </c:pt>
                <c:pt idx="6">
                  <c:v>0.20000000000000018</c:v>
                </c:pt>
                <c:pt idx="7">
                  <c:v>-8.5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69E-4B42-9F88-B9853BB4A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669406368"/>
        <c:axId val="-1669410176"/>
      </c:barChart>
      <c:catAx>
        <c:axId val="-166940636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-1669410176"/>
        <c:crosses val="autoZero"/>
        <c:auto val="1"/>
        <c:lblAlgn val="ctr"/>
        <c:lblOffset val="100"/>
        <c:noMultiLvlLbl val="0"/>
      </c:catAx>
      <c:valAx>
        <c:axId val="-166941017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-166940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Actuals for All Units [July-13 to June-14]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Actuals</c:v>
          </c:tx>
          <c:spPr>
            <a:solidFill>
              <a:schemeClr val="accent1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solidFill>
              <a:schemeClr val="accent2"/>
            </a:solidFill>
            <a:ln w="38100">
              <a:solidFill>
                <a:schemeClr val="bg1">
                  <a:lumMod val="85000"/>
                  <a:alpha val="99000"/>
                </a:schemeClr>
              </a:solidFill>
              <a:prstDash val="solid"/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69409632"/>
        <c:axId val="-1669409088"/>
      </c:barChart>
      <c:dateAx>
        <c:axId val="-1669409632"/>
        <c:scaling>
          <c:orientation val="minMax"/>
        </c:scaling>
        <c:delete val="0"/>
        <c:axPos val="l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409088"/>
        <c:crosses val="autoZero"/>
        <c:auto val="1"/>
        <c:lblOffset val="100"/>
        <c:baseTimeUnit val="months"/>
      </c:dateAx>
      <c:valAx>
        <c:axId val="-1669409088"/>
        <c:scaling>
          <c:orientation val="minMax"/>
          <c:min val="30000000"/>
        </c:scaling>
        <c:delete val="0"/>
        <c:axPos val="b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4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Actuals for Unit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Actuals</c:v>
          </c:tx>
          <c:spPr>
            <a:solidFill>
              <a:schemeClr val="accent1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0-478E-A75E-58A9300CAB1F}"/>
            </c:ext>
          </c:extLst>
        </c:ser>
        <c:ser>
          <c:idx val="1"/>
          <c:order val="1"/>
          <c:tx>
            <c:v>Budget</c:v>
          </c:tx>
          <c:spPr>
            <a:solidFill>
              <a:schemeClr val="accent2"/>
            </a:solidFill>
            <a:ln w="38100">
              <a:solidFill>
                <a:schemeClr val="bg1">
                  <a:lumMod val="85000"/>
                  <a:alpha val="99000"/>
                </a:schemeClr>
              </a:solidFill>
              <a:prstDash val="solid"/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B0-478E-A75E-58A9300CA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69418880"/>
        <c:axId val="-1669418336"/>
      </c:barChart>
      <c:dateAx>
        <c:axId val="-1669418880"/>
        <c:scaling>
          <c:orientation val="minMax"/>
        </c:scaling>
        <c:delete val="0"/>
        <c:axPos val="l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418336"/>
        <c:crosses val="autoZero"/>
        <c:auto val="1"/>
        <c:lblOffset val="100"/>
        <c:baseTimeUnit val="months"/>
      </c:dateAx>
      <c:valAx>
        <c:axId val="-1669418336"/>
        <c:scaling>
          <c:orientation val="minMax"/>
          <c:min val="30000000"/>
        </c:scaling>
        <c:delete val="0"/>
        <c:axPos val="b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41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Actuals for Unit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Actuals</c:v>
          </c:tx>
          <c:spPr>
            <a:solidFill>
              <a:schemeClr val="accent1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2-4429-9500-1AE9A353FD30}"/>
            </c:ext>
          </c:extLst>
        </c:ser>
        <c:ser>
          <c:idx val="1"/>
          <c:order val="1"/>
          <c:tx>
            <c:v>Budget</c:v>
          </c:tx>
          <c:spPr>
            <a:solidFill>
              <a:schemeClr val="accent2"/>
            </a:solidFill>
            <a:ln w="38100">
              <a:solidFill>
                <a:schemeClr val="bg1">
                  <a:lumMod val="85000"/>
                  <a:alpha val="99000"/>
                </a:schemeClr>
              </a:solidFill>
              <a:prstDash val="solid"/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2-4429-9500-1AE9A353F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69412896"/>
        <c:axId val="-1669405824"/>
      </c:barChart>
      <c:dateAx>
        <c:axId val="-1669412896"/>
        <c:scaling>
          <c:orientation val="minMax"/>
        </c:scaling>
        <c:delete val="0"/>
        <c:axPos val="l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405824"/>
        <c:crosses val="autoZero"/>
        <c:auto val="1"/>
        <c:lblOffset val="100"/>
        <c:baseTimeUnit val="months"/>
      </c:dateAx>
      <c:valAx>
        <c:axId val="-1669405824"/>
        <c:scaling>
          <c:orientation val="minMax"/>
          <c:min val="30000000"/>
        </c:scaling>
        <c:delete val="0"/>
        <c:axPos val="b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41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Actuals for Unit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Actuals</c:v>
          </c:tx>
          <c:spPr>
            <a:solidFill>
              <a:schemeClr val="accent1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2C-48B8-8923-A1662249C245}"/>
            </c:ext>
          </c:extLst>
        </c:ser>
        <c:ser>
          <c:idx val="1"/>
          <c:order val="1"/>
          <c:tx>
            <c:v>Budget</c:v>
          </c:tx>
          <c:spPr>
            <a:solidFill>
              <a:schemeClr val="accent2"/>
            </a:solidFill>
            <a:ln w="38100">
              <a:solidFill>
                <a:schemeClr val="bg1">
                  <a:lumMod val="85000"/>
                  <a:alpha val="99000"/>
                </a:schemeClr>
              </a:solidFill>
              <a:prstDash val="solid"/>
            </a:ln>
            <a:effectLst/>
          </c:spPr>
          <c:invertIfNegative val="0"/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2C-48B8-8923-A1662249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69415072"/>
        <c:axId val="-1669417792"/>
      </c:barChart>
      <c:dateAx>
        <c:axId val="-1669415072"/>
        <c:scaling>
          <c:orientation val="minMax"/>
        </c:scaling>
        <c:delete val="0"/>
        <c:axPos val="l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417792"/>
        <c:crosses val="autoZero"/>
        <c:auto val="1"/>
        <c:lblOffset val="100"/>
        <c:baseTimeUnit val="months"/>
      </c:dateAx>
      <c:valAx>
        <c:axId val="-1669417792"/>
        <c:scaling>
          <c:orientation val="minMax"/>
          <c:min val="30000000"/>
        </c:scaling>
        <c:delete val="0"/>
        <c:axPos val="b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41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$/ML</a:t>
            </a:r>
            <a:r>
              <a:rPr lang="en-AU" baseline="0"/>
              <a:t> versus Market Price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0"/>
          <c:tx>
            <c:strRef>
              <c:f>'Pseudo Cost Curve Template'!$B$15</c:f>
              <c:strCache>
                <c:ptCount val="1"/>
                <c:pt idx="0">
                  <c:v>Unit A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3.2110245995786837E-2"/>
                  <c:y val="-0.13635089714506982"/>
                </c:manualLayout>
              </c:layout>
              <c:numFmt formatCode="&quot;$&quot;0.0\ &quot;M/L&quot;" sourceLinked="0"/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A8-41F2-AE13-42CA711484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Template'!$A$16:$A$26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Template'!$B$16:$B$26</c:f>
              <c:numCache>
                <c:formatCode>"$"#,##0.00_);[Red]\("$"#,##0.00\)</c:formatCode>
                <c:ptCount val="11"/>
                <c:pt idx="0">
                  <c:v>27.5</c:v>
                </c:pt>
                <c:pt idx="1">
                  <c:v>27.5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A8-41F2-AE13-42CA711484A9}"/>
            </c:ext>
          </c:extLst>
        </c:ser>
        <c:ser>
          <c:idx val="2"/>
          <c:order val="1"/>
          <c:tx>
            <c:strRef>
              <c:f>'Pseudo Cost Curve Template'!$C$15</c:f>
              <c:strCache>
                <c:ptCount val="1"/>
                <c:pt idx="0">
                  <c:v>Unit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5A8-41F2-AE13-42CA711484A9}"/>
                </c:ext>
              </c:extLst>
            </c:dLbl>
            <c:dLbl>
              <c:idx val="3"/>
              <c:layout>
                <c:manualLayout>
                  <c:x val="5.4528339662460054E-2"/>
                  <c:y val="-0.19167886669952089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5A8-41F2-AE13-42CA711484A9}"/>
                </c:ext>
              </c:extLst>
            </c:dLbl>
            <c:numFmt formatCode="&quot;$&quot;0.0\ &quot;M/L&quot;" sourceLinked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Template'!$A$16:$A$26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Template'!$C$16:$C$26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&quot;$&quot;#,##0.00_);[Red]\(&quot;$&quot;#,##0.00\)">
                  <c:v>52.31</c:v>
                </c:pt>
                <c:pt idx="4" formatCode="&quot;$&quot;#,##0.00_);[Red]\(&quot;$&quot;#,##0.00\)">
                  <c:v>52.31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A8-41F2-AE13-42CA711484A9}"/>
            </c:ext>
          </c:extLst>
        </c:ser>
        <c:ser>
          <c:idx val="3"/>
          <c:order val="2"/>
          <c:tx>
            <c:strRef>
              <c:f>'Pseudo Cost Curve Template'!$D$15</c:f>
              <c:strCache>
                <c:ptCount val="1"/>
                <c:pt idx="0">
                  <c:v>Unit 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5A8-41F2-AE13-42CA711484A9}"/>
                </c:ext>
              </c:extLst>
            </c:dLbl>
            <c:dLbl>
              <c:idx val="6"/>
              <c:layout>
                <c:manualLayout>
                  <c:x val="0.12970502988802374"/>
                  <c:y val="-0.24022475759547687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5A8-41F2-AE13-42CA711484A9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Template'!$A$16:$A$26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Template'!$D$16:$D$26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&quot;$&quot;#,##0.00_);[Red]\(&quot;$&quot;#,##0.00\)">
                  <c:v>70.05</c:v>
                </c:pt>
                <c:pt idx="7" formatCode="&quot;$&quot;#,##0.00_);[Red]\(&quot;$&quot;#,##0.00\)">
                  <c:v>70.05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A5A8-41F2-AE13-42CA711484A9}"/>
            </c:ext>
          </c:extLst>
        </c:ser>
        <c:ser>
          <c:idx val="4"/>
          <c:order val="3"/>
          <c:tx>
            <c:strRef>
              <c:f>'Pseudo Cost Curve Template'!$E$15</c:f>
              <c:strCache>
                <c:ptCount val="1"/>
                <c:pt idx="0">
                  <c:v>Unit D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5A8-41F2-AE13-42CA711484A9}"/>
                </c:ext>
              </c:extLst>
            </c:dLbl>
            <c:dLbl>
              <c:idx val="9"/>
              <c:layout>
                <c:manualLayout>
                  <c:x val="0.21945432977461438"/>
                  <c:y val="-0.35839135033004133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5A8-41F2-AE13-42CA711484A9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Template'!$A$16:$A$26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Template'!$E$16:$E$26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&quot;$&quot;#,##0.00_);[Red]\(&quot;$&quot;#,##0.00\)">
                  <c:v>98.81</c:v>
                </c:pt>
                <c:pt idx="10" formatCode="&quot;$&quot;#,##0.00_);[Red]\(&quot;$&quot;#,##0.00\)">
                  <c:v>98.81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A5A8-41F2-AE13-42CA7114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50312912"/>
        <c:axId val="-1650304208"/>
      </c:areaChart>
      <c:lineChart>
        <c:grouping val="standard"/>
        <c:varyColors val="0"/>
        <c:ser>
          <c:idx val="0"/>
          <c:order val="4"/>
          <c:tx>
            <c:v>Market Price</c:v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'Pseudo Cost Curve Template'!$F$16:$F$26</c:f>
              <c:numCache>
                <c:formatCode>"$"#,##0.00_);[Red]\("$"#,##0.00\)</c:formatCode>
                <c:ptCount val="11"/>
                <c:pt idx="0">
                  <c:v>65.5</c:v>
                </c:pt>
                <c:pt idx="1">
                  <c:v>65.5</c:v>
                </c:pt>
                <c:pt idx="2">
                  <c:v>65.5</c:v>
                </c:pt>
                <c:pt idx="3">
                  <c:v>65.5</c:v>
                </c:pt>
                <c:pt idx="4">
                  <c:v>65.5</c:v>
                </c:pt>
                <c:pt idx="5">
                  <c:v>65.5</c:v>
                </c:pt>
                <c:pt idx="6">
                  <c:v>65.5</c:v>
                </c:pt>
                <c:pt idx="7">
                  <c:v>65.5</c:v>
                </c:pt>
                <c:pt idx="8">
                  <c:v>65.5</c:v>
                </c:pt>
                <c:pt idx="9">
                  <c:v>65.5</c:v>
                </c:pt>
                <c:pt idx="10">
                  <c:v>65.5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A5A8-41F2-AE13-42CA7114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50299856"/>
        <c:axId val="-1650300944"/>
      </c:lineChart>
      <c:dateAx>
        <c:axId val="-1650312912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low"/>
        <c:crossAx val="-1650304208"/>
        <c:crosses val="autoZero"/>
        <c:auto val="0"/>
        <c:lblOffset val="100"/>
        <c:baseTimeUnit val="days"/>
      </c:dateAx>
      <c:valAx>
        <c:axId val="-16503042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$/ML</a:t>
                </a:r>
                <a:r>
                  <a:rPr lang="en-AU" b="1" baseline="0"/>
                  <a:t> (Cost to Produce)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50312912"/>
        <c:crosses val="autoZero"/>
        <c:crossBetween val="midCat"/>
      </c:valAx>
      <c:valAx>
        <c:axId val="-1650300944"/>
        <c:scaling>
          <c:orientation val="minMax"/>
          <c:max val="14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Market Price (Weighted)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50299856"/>
        <c:crosses val="max"/>
        <c:crossBetween val="between"/>
      </c:valAx>
      <c:catAx>
        <c:axId val="-1650299856"/>
        <c:scaling>
          <c:orientation val="minMax"/>
        </c:scaling>
        <c:delete val="1"/>
        <c:axPos val="b"/>
        <c:majorTickMark val="out"/>
        <c:minorTickMark val="none"/>
        <c:tickLblPos val="nextTo"/>
        <c:crossAx val="-1650300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331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05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08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34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174967" y="614205"/>
            <a:ext cx="8594109" cy="554993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300" tIns="44650" rIns="89300" bIns="44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7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191152" y="6512702"/>
            <a:ext cx="7027814" cy="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84" marR="0" lvl="0" indent="-468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Financial and operational data from Exemplar</a:t>
            </a:r>
            <a:endParaRPr/>
          </a:p>
        </p:txBody>
      </p:sp>
      <p:cxnSp>
        <p:nvCxnSpPr>
          <p:cNvPr id="62" name="Google Shape;62;p2"/>
          <p:cNvCxnSpPr/>
          <p:nvPr/>
        </p:nvCxnSpPr>
        <p:spPr>
          <a:xfrm>
            <a:off x="257760" y="846016"/>
            <a:ext cx="72433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2"/>
          <p:cNvSpPr/>
          <p:nvPr/>
        </p:nvSpPr>
        <p:spPr>
          <a:xfrm>
            <a:off x="7684722" y="353010"/>
            <a:ext cx="178880" cy="132972"/>
          </a:xfrm>
          <a:prstGeom prst="rect">
            <a:avLst/>
          </a:prstGeom>
          <a:solidFill>
            <a:srgbClr val="4F7E2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5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6590869" y="353010"/>
            <a:ext cx="178880" cy="132972"/>
          </a:xfrm>
          <a:prstGeom prst="rect">
            <a:avLst/>
          </a:prstGeom>
          <a:solidFill>
            <a:srgbClr val="F4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5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7914259" y="349844"/>
            <a:ext cx="687022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var.</a:t>
            </a:r>
            <a:endParaRPr sz="9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6820405" y="349844"/>
            <a:ext cx="763006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Var.</a:t>
            </a:r>
            <a:endParaRPr sz="9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57758" y="650107"/>
            <a:ext cx="7243336" cy="18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Actual vs Budget PL variances, </a:t>
            </a:r>
            <a:r>
              <a:rPr lang="en-US" sz="119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271358" y="3817530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9" name="Google Shape;69;p2"/>
          <p:cNvCxnSpPr/>
          <p:nvPr/>
        </p:nvCxnSpPr>
        <p:spPr>
          <a:xfrm>
            <a:off x="262034" y="3162527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0" name="Google Shape;70;p2"/>
          <p:cNvCxnSpPr/>
          <p:nvPr/>
        </p:nvCxnSpPr>
        <p:spPr>
          <a:xfrm>
            <a:off x="262034" y="4472532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1" name="Google Shape;71;p2"/>
          <p:cNvCxnSpPr/>
          <p:nvPr/>
        </p:nvCxnSpPr>
        <p:spPr>
          <a:xfrm>
            <a:off x="262034" y="5455035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2"/>
          <p:cNvCxnSpPr/>
          <p:nvPr/>
        </p:nvCxnSpPr>
        <p:spPr>
          <a:xfrm>
            <a:off x="262034" y="5782540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2"/>
          <p:cNvCxnSpPr/>
          <p:nvPr/>
        </p:nvCxnSpPr>
        <p:spPr>
          <a:xfrm>
            <a:off x="262034" y="4145031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4" name="Google Shape;74;p2"/>
          <p:cNvCxnSpPr/>
          <p:nvPr/>
        </p:nvCxnSpPr>
        <p:spPr>
          <a:xfrm>
            <a:off x="262034" y="1525021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5" name="Google Shape;75;p2"/>
          <p:cNvCxnSpPr/>
          <p:nvPr/>
        </p:nvCxnSpPr>
        <p:spPr>
          <a:xfrm>
            <a:off x="262034" y="1197520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6" name="Google Shape;76;p2"/>
          <p:cNvCxnSpPr/>
          <p:nvPr/>
        </p:nvCxnSpPr>
        <p:spPr>
          <a:xfrm>
            <a:off x="262034" y="2180024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7" name="Google Shape;77;p2"/>
          <p:cNvCxnSpPr/>
          <p:nvPr/>
        </p:nvCxnSpPr>
        <p:spPr>
          <a:xfrm>
            <a:off x="262034" y="1852523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8" name="Google Shape;78;p2"/>
          <p:cNvCxnSpPr/>
          <p:nvPr/>
        </p:nvCxnSpPr>
        <p:spPr>
          <a:xfrm>
            <a:off x="262034" y="2835026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>
            <a:off x="7605003" y="846016"/>
            <a:ext cx="4859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2"/>
          <p:cNvSpPr txBox="1"/>
          <p:nvPr/>
        </p:nvSpPr>
        <p:spPr>
          <a:xfrm>
            <a:off x="7667396" y="953325"/>
            <a:ext cx="386828" cy="16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42.5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7667396" y="127933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31.1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7667396" y="1605348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10.9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7667396" y="1931359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7667396" y="2257371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1.3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7667396" y="2583382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7667396" y="2909393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7667396" y="323540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7667396" y="356141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9.8</a:t>
            </a:r>
            <a:endParaRPr sz="1097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7667396" y="3887428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14.2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7667396" y="4213439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7667396" y="4539450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4.5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7667396" y="4865462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7667396" y="551748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endParaRPr sz="1097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7605003" y="650108"/>
            <a:ext cx="485932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097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8194843" y="846016"/>
            <a:ext cx="4859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2"/>
          <p:cNvSpPr txBox="1"/>
          <p:nvPr/>
        </p:nvSpPr>
        <p:spPr>
          <a:xfrm>
            <a:off x="8261978" y="95332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45.0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8261978" y="127933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35.0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8261978" y="1605348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11.0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8261978" y="1931359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8261978" y="2257371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261978" y="2583382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8261978" y="2909393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8261978" y="323540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8261978" y="356141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9.0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8261978" y="3887428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12.0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8261978" y="4213439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8261978" y="4539450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5.0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8261978" y="4865462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1.8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8261978" y="5517485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</a:t>
            </a:r>
            <a:endParaRPr sz="1097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194843" y="650108"/>
            <a:ext cx="485932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 sz="1097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262034" y="4800033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2" name="Google Shape;112;p2"/>
          <p:cNvCxnSpPr/>
          <p:nvPr/>
        </p:nvCxnSpPr>
        <p:spPr>
          <a:xfrm>
            <a:off x="262034" y="5127534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3" name="Google Shape;113;p2"/>
          <p:cNvCxnSpPr/>
          <p:nvPr/>
        </p:nvCxnSpPr>
        <p:spPr>
          <a:xfrm>
            <a:off x="4537717" y="5784285"/>
            <a:ext cx="0" cy="9498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14" name="Google Shape;114;p2"/>
          <p:cNvCxnSpPr/>
          <p:nvPr/>
        </p:nvCxnSpPr>
        <p:spPr>
          <a:xfrm>
            <a:off x="4851151" y="3799202"/>
            <a:ext cx="0" cy="9498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15" name="Google Shape;115;p2"/>
          <p:cNvCxnSpPr/>
          <p:nvPr/>
        </p:nvCxnSpPr>
        <p:spPr>
          <a:xfrm>
            <a:off x="6047900" y="1491187"/>
            <a:ext cx="0" cy="9498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16" name="Google Shape;116;p2"/>
          <p:cNvCxnSpPr/>
          <p:nvPr/>
        </p:nvCxnSpPr>
        <p:spPr>
          <a:xfrm>
            <a:off x="5667980" y="1814119"/>
            <a:ext cx="0" cy="9498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17" name="Google Shape;117;p2"/>
          <p:cNvSpPr/>
          <p:nvPr/>
        </p:nvSpPr>
        <p:spPr>
          <a:xfrm>
            <a:off x="3600581" y="4593869"/>
            <a:ext cx="873816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D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2979028" y="3273650"/>
            <a:ext cx="14955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Cost C</a:t>
            </a:r>
            <a:endParaRPr sz="10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2571749" y="2941225"/>
            <a:ext cx="19026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Cost B</a:t>
            </a:r>
            <a:endParaRPr sz="10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816997" y="2608786"/>
            <a:ext cx="1657402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Cost A</a:t>
            </a:r>
            <a:endParaRPr sz="10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979028" y="2276350"/>
            <a:ext cx="14955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Source E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2217039" y="1943925"/>
            <a:ext cx="22575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Source D</a:t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2959466" y="1616245"/>
            <a:ext cx="1514932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Source C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3616412" y="4261438"/>
            <a:ext cx="857986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C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3157340" y="3929008"/>
            <a:ext cx="1317057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B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3079774" y="3601328"/>
            <a:ext cx="1394624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A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3963880" y="5884520"/>
            <a:ext cx="520808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¹EBIT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2935720" y="4926299"/>
            <a:ext cx="1538677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E</a:t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2676108" y="1288563"/>
            <a:ext cx="1798289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Source B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2826494" y="956133"/>
            <a:ext cx="1647904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A </a:t>
            </a: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257759" y="931714"/>
            <a:ext cx="1311870" cy="1563095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25" tIns="73225" rIns="73225" bIns="732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257758" y="2517742"/>
            <a:ext cx="1311870" cy="958441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25" tIns="73225" rIns="73225" bIns="732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(Production Costs)</a:t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257757" y="3510461"/>
            <a:ext cx="1311870" cy="2238995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225" tIns="73225" rIns="73225" bIns="732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Operational Expenses (Overheads)</a:t>
            </a:r>
            <a:endParaRPr/>
          </a:p>
        </p:txBody>
      </p:sp>
      <p:cxnSp>
        <p:nvCxnSpPr>
          <p:cNvPr id="134" name="Google Shape;134;p2"/>
          <p:cNvCxnSpPr/>
          <p:nvPr/>
        </p:nvCxnSpPr>
        <p:spPr>
          <a:xfrm>
            <a:off x="262034" y="2507525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2"/>
          <p:cNvCxnSpPr/>
          <p:nvPr/>
        </p:nvCxnSpPr>
        <p:spPr>
          <a:xfrm>
            <a:off x="262034" y="3490028"/>
            <a:ext cx="841874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171604" y="229536"/>
            <a:ext cx="8626171" cy="22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December-13 Performance: EBIT Exemplar</a:t>
            </a: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191151" y="6404655"/>
            <a:ext cx="7027814" cy="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84" marR="0" lvl="0" indent="-46858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8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¹ EBIT is calculated as Revenues – COGS – Operational Expenses</a:t>
            </a: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2947593" y="5214518"/>
            <a:ext cx="1538677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F</a:t>
            </a:r>
            <a:endParaRPr/>
          </a:p>
        </p:txBody>
      </p:sp>
      <p:graphicFrame>
        <p:nvGraphicFramePr>
          <p:cNvPr id="139" name="Google Shape;139;p2"/>
          <p:cNvGraphicFramePr/>
          <p:nvPr/>
        </p:nvGraphicFramePr>
        <p:xfrm>
          <a:off x="4851151" y="844271"/>
          <a:ext cx="2608491" cy="167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0" name="Google Shape;140;p2"/>
          <p:cNvSpPr/>
          <p:nvPr/>
        </p:nvSpPr>
        <p:spPr>
          <a:xfrm>
            <a:off x="2948805" y="5494484"/>
            <a:ext cx="1538677" cy="16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G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7667396" y="5863220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45.0</a:t>
            </a:r>
            <a:endParaRPr sz="1097" b="1" u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8261978" y="5863220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53.5</a:t>
            </a:r>
            <a:endParaRPr sz="1097" b="1" u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7672816" y="518984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u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2.9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8267398" y="5189846"/>
            <a:ext cx="386828" cy="16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7" b="0" u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3.5</a:t>
            </a:r>
            <a:endParaRPr/>
          </a:p>
        </p:txBody>
      </p:sp>
      <p:graphicFrame>
        <p:nvGraphicFramePr>
          <p:cNvPr id="145" name="Google Shape;145;p2"/>
          <p:cNvGraphicFramePr/>
          <p:nvPr/>
        </p:nvGraphicFramePr>
        <p:xfrm>
          <a:off x="5947367" y="2519066"/>
          <a:ext cx="1495389" cy="9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6" name="Google Shape;146;p2"/>
          <p:cNvGraphicFramePr/>
          <p:nvPr/>
        </p:nvGraphicFramePr>
        <p:xfrm>
          <a:off x="5348397" y="3441444"/>
          <a:ext cx="2610000" cy="26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Revenue Analysis: Financials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Revenue Analysis</a:t>
            </a:r>
            <a:endParaRPr dirty="0"/>
          </a:p>
        </p:txBody>
      </p:sp>
      <p:graphicFrame>
        <p:nvGraphicFramePr>
          <p:cNvPr id="154" name="Google Shape;154;p3"/>
          <p:cNvGraphicFramePr/>
          <p:nvPr>
            <p:extLst>
              <p:ext uri="{D42A27DB-BD31-4B8C-83A1-F6EECF244321}">
                <p14:modId xmlns:p14="http://schemas.microsoft.com/office/powerpoint/2010/main" val="2042966389"/>
              </p:ext>
            </p:extLst>
          </p:nvPr>
        </p:nvGraphicFramePr>
        <p:xfrm>
          <a:off x="204198" y="903306"/>
          <a:ext cx="8616528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5" name="Google Shape;155;p3"/>
          <p:cNvGraphicFramePr/>
          <p:nvPr>
            <p:extLst>
              <p:ext uri="{D42A27DB-BD31-4B8C-83A1-F6EECF244321}">
                <p14:modId xmlns:p14="http://schemas.microsoft.com/office/powerpoint/2010/main" val="145043524"/>
              </p:ext>
            </p:extLst>
          </p:nvPr>
        </p:nvGraphicFramePr>
        <p:xfrm>
          <a:off x="127998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6" name="Google Shape;156;p3"/>
          <p:cNvGraphicFramePr/>
          <p:nvPr>
            <p:extLst>
              <p:ext uri="{D42A27DB-BD31-4B8C-83A1-F6EECF244321}">
                <p14:modId xmlns:p14="http://schemas.microsoft.com/office/powerpoint/2010/main" val="2980638932"/>
              </p:ext>
            </p:extLst>
          </p:nvPr>
        </p:nvGraphicFramePr>
        <p:xfrm>
          <a:off x="3155946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7" name="Google Shape;157;p3"/>
          <p:cNvGraphicFramePr/>
          <p:nvPr>
            <p:extLst>
              <p:ext uri="{D42A27DB-BD31-4B8C-83A1-F6EECF244321}">
                <p14:modId xmlns:p14="http://schemas.microsoft.com/office/powerpoint/2010/main" val="3005971309"/>
              </p:ext>
            </p:extLst>
          </p:nvPr>
        </p:nvGraphicFramePr>
        <p:xfrm>
          <a:off x="6137529" y="3500588"/>
          <a:ext cx="2802273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Cost Curve Exemplar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Pseudo Cost Curve Highlighting Cost to Produce versus Market Price</a:t>
            </a:r>
            <a:endParaRPr sz="122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4"/>
          <p:cNvGraphicFramePr/>
          <p:nvPr/>
        </p:nvGraphicFramePr>
        <p:xfrm>
          <a:off x="178374" y="1122637"/>
          <a:ext cx="8671158" cy="4224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6" name="Google Shape;166;p4"/>
          <p:cNvSpPr txBox="1"/>
          <p:nvPr/>
        </p:nvSpPr>
        <p:spPr>
          <a:xfrm>
            <a:off x="581186" y="5548393"/>
            <a:ext cx="81521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“From the following Cost-Curve, we can see that it would make sense to dispatch Unit X first followed by…”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208</Words>
  <Application>Microsoft Macintosh PowerPoint</Application>
  <PresentationFormat>On-screen Show (4:3)</PresentationFormat>
  <Paragraphs>72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Synergy_CF_YNR002</vt:lpstr>
      <vt:lpstr>December-13 Performance: EBIT Exemplar</vt:lpstr>
      <vt:lpstr>Revenue Analysis: Financials</vt:lpstr>
      <vt:lpstr>Cost Curve Exemplar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December-13 Performance: EBIT Exemplar</dc:title>
  <dc:creator>Hui, Chris</dc:creator>
  <cp:lastModifiedBy>Shichy Seanan</cp:lastModifiedBy>
  <cp:revision>3</cp:revision>
  <dcterms:created xsi:type="dcterms:W3CDTF">2019-06-11T08:26:49Z</dcterms:created>
  <dcterms:modified xsi:type="dcterms:W3CDTF">2020-12-26T15:30:39Z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2019-06-17T06:53:50.5621336Z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ActionId">
    <vt:lpwstr>e315f468-3a63-419b-be8b-079ab9e84a79</vt:lpwstr>
  </property>
  <property fmtid="{D5CDD505-2E9C-101B-9397-08002B2CF9AE}" pid="9" name="MSIP_Label_97c7b3fc-4128-41ae-86b4-e4b1b1ae5e15_Extended_MSFT_Method">
    <vt:lpwstr>Automatic</vt:lpwstr>
  </property>
  <property fmtid="{D5CDD505-2E9C-101B-9397-08002B2CF9AE}" pid="10" name="Sensitivity">
    <vt:lpwstr>General</vt:lpwstr>
  </property>
</Properties>
</file>