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8"/>
  </p:notesMasterIdLst>
  <p:sldIdLst>
    <p:sldId id="256" r:id="rId3"/>
    <p:sldId id="257" r:id="rId4"/>
    <p:sldId id="258" r:id="rId5"/>
    <p:sldId id="264" r:id="rId6"/>
    <p:sldId id="265" r:id="rId7"/>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18" d="100"/>
          <a:sy n="118" d="100"/>
        </p:scale>
        <p:origin x="256" y="200"/>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neenu/Desktop/netfli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eenu/Desktop/netfli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eenu/Desktop/netflix.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[netflix.xlsx]By Show By Rating Value!PivotTable23</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a:t>
            </a:r>
            <a:r>
              <a:rPr lang="en-US" baseline="0"/>
              <a:t> of Netflix Shows by Year by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428006082748778E-2"/>
          <c:y val="0.1351063452542734"/>
          <c:w val="0.81507028381658175"/>
          <c:h val="0.72134759553593697"/>
        </c:manualLayout>
      </c:layout>
      <c:barChart>
        <c:barDir val="col"/>
        <c:grouping val="clustered"/>
        <c:varyColors val="0"/>
        <c:ser>
          <c:idx val="0"/>
          <c:order val="0"/>
          <c:tx>
            <c:strRef>
              <c:f>'By Show By Rating Value'!$B$3:$B$4</c:f>
              <c:strCache>
                <c:ptCount val="1"/>
                <c:pt idx="0">
                  <c:v>G</c:v>
                </c:pt>
              </c:strCache>
            </c:strRef>
          </c:tx>
          <c:spPr>
            <a:solidFill>
              <a:schemeClr val="accent1"/>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Value'!$B$5:$B$11</c:f>
              <c:numCache>
                <c:formatCode>General</c:formatCode>
                <c:ptCount val="6"/>
                <c:pt idx="1">
                  <c:v>35</c:v>
                </c:pt>
                <c:pt idx="2">
                  <c:v>35</c:v>
                </c:pt>
                <c:pt idx="3">
                  <c:v>35</c:v>
                </c:pt>
                <c:pt idx="4">
                  <c:v>35</c:v>
                </c:pt>
                <c:pt idx="5">
                  <c:v>35</c:v>
                </c:pt>
              </c:numCache>
            </c:numRef>
          </c:val>
          <c:extLst>
            <c:ext xmlns:c16="http://schemas.microsoft.com/office/drawing/2014/chart" uri="{C3380CC4-5D6E-409C-BE32-E72D297353CC}">
              <c16:uniqueId val="{00000000-4FDD-4D47-81D3-3A862F7A9D37}"/>
            </c:ext>
          </c:extLst>
        </c:ser>
        <c:ser>
          <c:idx val="1"/>
          <c:order val="1"/>
          <c:tx>
            <c:strRef>
              <c:f>'By Show By Rating Value'!$C$3:$C$4</c:f>
              <c:strCache>
                <c:ptCount val="1"/>
                <c:pt idx="0">
                  <c:v>NR</c:v>
                </c:pt>
              </c:strCache>
            </c:strRef>
          </c:tx>
          <c:spPr>
            <a:solidFill>
              <a:schemeClr val="accent2"/>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Value'!$C$5:$C$11</c:f>
              <c:numCache>
                <c:formatCode>General</c:formatCode>
                <c:ptCount val="6"/>
                <c:pt idx="1">
                  <c:v>124</c:v>
                </c:pt>
                <c:pt idx="3">
                  <c:v>124</c:v>
                </c:pt>
                <c:pt idx="4">
                  <c:v>124</c:v>
                </c:pt>
              </c:numCache>
            </c:numRef>
          </c:val>
          <c:extLst>
            <c:ext xmlns:c16="http://schemas.microsoft.com/office/drawing/2014/chart" uri="{C3380CC4-5D6E-409C-BE32-E72D297353CC}">
              <c16:uniqueId val="{00000001-4FDD-4D47-81D3-3A862F7A9D37}"/>
            </c:ext>
          </c:extLst>
        </c:ser>
        <c:ser>
          <c:idx val="2"/>
          <c:order val="2"/>
          <c:tx>
            <c:strRef>
              <c:f>'By Show By Rating Value'!$D$3:$D$4</c:f>
              <c:strCache>
                <c:ptCount val="1"/>
                <c:pt idx="0">
                  <c:v>PG</c:v>
                </c:pt>
              </c:strCache>
            </c:strRef>
          </c:tx>
          <c:spPr>
            <a:solidFill>
              <a:schemeClr val="accent3"/>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Value'!$D$5:$D$11</c:f>
              <c:numCache>
                <c:formatCode>General</c:formatCode>
                <c:ptCount val="6"/>
                <c:pt idx="1">
                  <c:v>60</c:v>
                </c:pt>
                <c:pt idx="2">
                  <c:v>60</c:v>
                </c:pt>
                <c:pt idx="3">
                  <c:v>60</c:v>
                </c:pt>
                <c:pt idx="4">
                  <c:v>60</c:v>
                </c:pt>
                <c:pt idx="5">
                  <c:v>60</c:v>
                </c:pt>
              </c:numCache>
            </c:numRef>
          </c:val>
          <c:extLst>
            <c:ext xmlns:c16="http://schemas.microsoft.com/office/drawing/2014/chart" uri="{C3380CC4-5D6E-409C-BE32-E72D297353CC}">
              <c16:uniqueId val="{00000002-4FDD-4D47-81D3-3A862F7A9D37}"/>
            </c:ext>
          </c:extLst>
        </c:ser>
        <c:ser>
          <c:idx val="3"/>
          <c:order val="3"/>
          <c:tx>
            <c:strRef>
              <c:f>'By Show By Rating Value'!$E$3:$E$4</c:f>
              <c:strCache>
                <c:ptCount val="1"/>
                <c:pt idx="0">
                  <c:v>PG-13</c:v>
                </c:pt>
              </c:strCache>
            </c:strRef>
          </c:tx>
          <c:spPr>
            <a:solidFill>
              <a:schemeClr val="accent4"/>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Value'!$E$5:$E$11</c:f>
              <c:numCache>
                <c:formatCode>General</c:formatCode>
                <c:ptCount val="6"/>
                <c:pt idx="4">
                  <c:v>80</c:v>
                </c:pt>
                <c:pt idx="5">
                  <c:v>80</c:v>
                </c:pt>
              </c:numCache>
            </c:numRef>
          </c:val>
          <c:extLst>
            <c:ext xmlns:c16="http://schemas.microsoft.com/office/drawing/2014/chart" uri="{C3380CC4-5D6E-409C-BE32-E72D297353CC}">
              <c16:uniqueId val="{00000003-4FDD-4D47-81D3-3A862F7A9D37}"/>
            </c:ext>
          </c:extLst>
        </c:ser>
        <c:ser>
          <c:idx val="4"/>
          <c:order val="4"/>
          <c:tx>
            <c:strRef>
              <c:f>'By Show By Rating Value'!$F$3:$F$4</c:f>
              <c:strCache>
                <c:ptCount val="1"/>
                <c:pt idx="0">
                  <c:v>R</c:v>
                </c:pt>
              </c:strCache>
            </c:strRef>
          </c:tx>
          <c:spPr>
            <a:solidFill>
              <a:schemeClr val="accent5"/>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Value'!$F$5:$F$11</c:f>
              <c:numCache>
                <c:formatCode>General</c:formatCode>
                <c:ptCount val="6"/>
                <c:pt idx="1">
                  <c:v>100</c:v>
                </c:pt>
                <c:pt idx="2">
                  <c:v>100</c:v>
                </c:pt>
                <c:pt idx="3">
                  <c:v>100</c:v>
                </c:pt>
                <c:pt idx="5">
                  <c:v>100</c:v>
                </c:pt>
              </c:numCache>
            </c:numRef>
          </c:val>
          <c:extLst>
            <c:ext xmlns:c16="http://schemas.microsoft.com/office/drawing/2014/chart" uri="{C3380CC4-5D6E-409C-BE32-E72D297353CC}">
              <c16:uniqueId val="{00000004-4FDD-4D47-81D3-3A862F7A9D37}"/>
            </c:ext>
          </c:extLst>
        </c:ser>
        <c:ser>
          <c:idx val="5"/>
          <c:order val="5"/>
          <c:tx>
            <c:strRef>
              <c:f>'By Show By Rating Value'!$G$3:$G$4</c:f>
              <c:strCache>
                <c:ptCount val="1"/>
                <c:pt idx="0">
                  <c:v>TV-14</c:v>
                </c:pt>
              </c:strCache>
            </c:strRef>
          </c:tx>
          <c:spPr>
            <a:solidFill>
              <a:schemeClr val="accent6"/>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Value'!$G$5:$G$11</c:f>
              <c:numCache>
                <c:formatCode>General</c:formatCode>
                <c:ptCount val="6"/>
                <c:pt idx="0">
                  <c:v>90</c:v>
                </c:pt>
                <c:pt idx="1">
                  <c:v>90</c:v>
                </c:pt>
                <c:pt idx="2">
                  <c:v>90</c:v>
                </c:pt>
                <c:pt idx="3">
                  <c:v>90</c:v>
                </c:pt>
                <c:pt idx="4">
                  <c:v>90</c:v>
                </c:pt>
                <c:pt idx="5">
                  <c:v>90</c:v>
                </c:pt>
              </c:numCache>
            </c:numRef>
          </c:val>
          <c:extLst>
            <c:ext xmlns:c16="http://schemas.microsoft.com/office/drawing/2014/chart" uri="{C3380CC4-5D6E-409C-BE32-E72D297353CC}">
              <c16:uniqueId val="{00000005-4FDD-4D47-81D3-3A862F7A9D37}"/>
            </c:ext>
          </c:extLst>
        </c:ser>
        <c:ser>
          <c:idx val="6"/>
          <c:order val="6"/>
          <c:tx>
            <c:strRef>
              <c:f>'By Show By Rating Value'!$H$3:$H$4</c:f>
              <c:strCache>
                <c:ptCount val="1"/>
                <c:pt idx="0">
                  <c:v>TV-G</c:v>
                </c:pt>
              </c:strCache>
            </c:strRef>
          </c:tx>
          <c:spPr>
            <a:solidFill>
              <a:schemeClr val="accent1">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Value'!$H$5:$H$11</c:f>
              <c:numCache>
                <c:formatCode>General</c:formatCode>
                <c:ptCount val="6"/>
                <c:pt idx="1">
                  <c:v>35</c:v>
                </c:pt>
                <c:pt idx="2">
                  <c:v>35</c:v>
                </c:pt>
                <c:pt idx="3">
                  <c:v>35</c:v>
                </c:pt>
                <c:pt idx="4">
                  <c:v>35</c:v>
                </c:pt>
                <c:pt idx="5">
                  <c:v>35</c:v>
                </c:pt>
              </c:numCache>
            </c:numRef>
          </c:val>
          <c:extLst>
            <c:ext xmlns:c16="http://schemas.microsoft.com/office/drawing/2014/chart" uri="{C3380CC4-5D6E-409C-BE32-E72D297353CC}">
              <c16:uniqueId val="{00000006-4FDD-4D47-81D3-3A862F7A9D37}"/>
            </c:ext>
          </c:extLst>
        </c:ser>
        <c:ser>
          <c:idx val="7"/>
          <c:order val="7"/>
          <c:tx>
            <c:strRef>
              <c:f>'By Show By Rating Value'!$I$3:$I$4</c:f>
              <c:strCache>
                <c:ptCount val="1"/>
                <c:pt idx="0">
                  <c:v>TV-MA</c:v>
                </c:pt>
              </c:strCache>
            </c:strRef>
          </c:tx>
          <c:spPr>
            <a:solidFill>
              <a:schemeClr val="accent2">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Value'!$I$5:$I$11</c:f>
              <c:numCache>
                <c:formatCode>General</c:formatCode>
                <c:ptCount val="6"/>
                <c:pt idx="0">
                  <c:v>110</c:v>
                </c:pt>
                <c:pt idx="1">
                  <c:v>110</c:v>
                </c:pt>
                <c:pt idx="2">
                  <c:v>110</c:v>
                </c:pt>
                <c:pt idx="3">
                  <c:v>110</c:v>
                </c:pt>
                <c:pt idx="4">
                  <c:v>110</c:v>
                </c:pt>
                <c:pt idx="5">
                  <c:v>110</c:v>
                </c:pt>
              </c:numCache>
            </c:numRef>
          </c:val>
          <c:extLst>
            <c:ext xmlns:c16="http://schemas.microsoft.com/office/drawing/2014/chart" uri="{C3380CC4-5D6E-409C-BE32-E72D297353CC}">
              <c16:uniqueId val="{00000007-4FDD-4D47-81D3-3A862F7A9D37}"/>
            </c:ext>
          </c:extLst>
        </c:ser>
        <c:ser>
          <c:idx val="8"/>
          <c:order val="8"/>
          <c:tx>
            <c:strRef>
              <c:f>'By Show By Rating Value'!$J$3:$J$4</c:f>
              <c:strCache>
                <c:ptCount val="1"/>
                <c:pt idx="0">
                  <c:v>TV-PG</c:v>
                </c:pt>
              </c:strCache>
            </c:strRef>
          </c:tx>
          <c:spPr>
            <a:solidFill>
              <a:schemeClr val="accent3">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Value'!$J$5:$J$11</c:f>
              <c:numCache>
                <c:formatCode>General</c:formatCode>
                <c:ptCount val="6"/>
                <c:pt idx="0">
                  <c:v>70</c:v>
                </c:pt>
                <c:pt idx="1">
                  <c:v>70</c:v>
                </c:pt>
                <c:pt idx="2">
                  <c:v>70</c:v>
                </c:pt>
                <c:pt idx="3">
                  <c:v>70</c:v>
                </c:pt>
                <c:pt idx="4">
                  <c:v>70</c:v>
                </c:pt>
                <c:pt idx="5">
                  <c:v>70</c:v>
                </c:pt>
              </c:numCache>
            </c:numRef>
          </c:val>
          <c:extLst>
            <c:ext xmlns:c16="http://schemas.microsoft.com/office/drawing/2014/chart" uri="{C3380CC4-5D6E-409C-BE32-E72D297353CC}">
              <c16:uniqueId val="{00000008-4FDD-4D47-81D3-3A862F7A9D37}"/>
            </c:ext>
          </c:extLst>
        </c:ser>
        <c:ser>
          <c:idx val="9"/>
          <c:order val="9"/>
          <c:tx>
            <c:strRef>
              <c:f>'By Show By Rating Value'!$K$3:$K$4</c:f>
              <c:strCache>
                <c:ptCount val="1"/>
                <c:pt idx="0">
                  <c:v>TV-Y</c:v>
                </c:pt>
              </c:strCache>
            </c:strRef>
          </c:tx>
          <c:spPr>
            <a:solidFill>
              <a:schemeClr val="accent4">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Value'!$K$5:$K$11</c:f>
              <c:numCache>
                <c:formatCode>General</c:formatCode>
                <c:ptCount val="6"/>
                <c:pt idx="1">
                  <c:v>10</c:v>
                </c:pt>
                <c:pt idx="2">
                  <c:v>10</c:v>
                </c:pt>
                <c:pt idx="3">
                  <c:v>10</c:v>
                </c:pt>
                <c:pt idx="4">
                  <c:v>10</c:v>
                </c:pt>
                <c:pt idx="5">
                  <c:v>10</c:v>
                </c:pt>
              </c:numCache>
            </c:numRef>
          </c:val>
          <c:extLst>
            <c:ext xmlns:c16="http://schemas.microsoft.com/office/drawing/2014/chart" uri="{C3380CC4-5D6E-409C-BE32-E72D297353CC}">
              <c16:uniqueId val="{00000009-4FDD-4D47-81D3-3A862F7A9D37}"/>
            </c:ext>
          </c:extLst>
        </c:ser>
        <c:ser>
          <c:idx val="10"/>
          <c:order val="10"/>
          <c:tx>
            <c:strRef>
              <c:f>'By Show By Rating Value'!$L$3:$L$4</c:f>
              <c:strCache>
                <c:ptCount val="1"/>
                <c:pt idx="0">
                  <c:v>TV-Y7</c:v>
                </c:pt>
              </c:strCache>
            </c:strRef>
          </c:tx>
          <c:spPr>
            <a:solidFill>
              <a:schemeClr val="accent5">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Value'!$L$5:$L$11</c:f>
              <c:numCache>
                <c:formatCode>General</c:formatCode>
                <c:ptCount val="6"/>
                <c:pt idx="0">
                  <c:v>41</c:v>
                </c:pt>
                <c:pt idx="1">
                  <c:v>41</c:v>
                </c:pt>
                <c:pt idx="2">
                  <c:v>41</c:v>
                </c:pt>
                <c:pt idx="3">
                  <c:v>41</c:v>
                </c:pt>
                <c:pt idx="4">
                  <c:v>41</c:v>
                </c:pt>
              </c:numCache>
            </c:numRef>
          </c:val>
          <c:extLst>
            <c:ext xmlns:c16="http://schemas.microsoft.com/office/drawing/2014/chart" uri="{C3380CC4-5D6E-409C-BE32-E72D297353CC}">
              <c16:uniqueId val="{0000000A-4FDD-4D47-81D3-3A862F7A9D37}"/>
            </c:ext>
          </c:extLst>
        </c:ser>
        <c:ser>
          <c:idx val="11"/>
          <c:order val="11"/>
          <c:tx>
            <c:strRef>
              <c:f>'By Show By Rating Value'!$M$3:$M$4</c:f>
              <c:strCache>
                <c:ptCount val="1"/>
                <c:pt idx="0">
                  <c:v>TV-Y7-FV</c:v>
                </c:pt>
              </c:strCache>
            </c:strRef>
          </c:tx>
          <c:spPr>
            <a:solidFill>
              <a:schemeClr val="accent6">
                <a:lumMod val="6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Value'!$M$5:$M$11</c:f>
              <c:numCache>
                <c:formatCode>General</c:formatCode>
                <c:ptCount val="6"/>
                <c:pt idx="0">
                  <c:v>42</c:v>
                </c:pt>
                <c:pt idx="1">
                  <c:v>42</c:v>
                </c:pt>
                <c:pt idx="2">
                  <c:v>42</c:v>
                </c:pt>
                <c:pt idx="3">
                  <c:v>42</c:v>
                </c:pt>
                <c:pt idx="4">
                  <c:v>42</c:v>
                </c:pt>
              </c:numCache>
            </c:numRef>
          </c:val>
          <c:extLst>
            <c:ext xmlns:c16="http://schemas.microsoft.com/office/drawing/2014/chart" uri="{C3380CC4-5D6E-409C-BE32-E72D297353CC}">
              <c16:uniqueId val="{0000000B-4FDD-4D47-81D3-3A862F7A9D37}"/>
            </c:ext>
          </c:extLst>
        </c:ser>
        <c:ser>
          <c:idx val="12"/>
          <c:order val="12"/>
          <c:tx>
            <c:strRef>
              <c:f>'By Show By Rating Value'!$N$3:$N$4</c:f>
              <c:strCache>
                <c:ptCount val="1"/>
                <c:pt idx="0">
                  <c:v>UR</c:v>
                </c:pt>
              </c:strCache>
            </c:strRef>
          </c:tx>
          <c:spPr>
            <a:solidFill>
              <a:schemeClr val="accent1">
                <a:lumMod val="80000"/>
                <a:lumOff val="20000"/>
              </a:schemeClr>
            </a:solidFill>
            <a:ln>
              <a:noFill/>
            </a:ln>
            <a:effectLst/>
          </c:spPr>
          <c:invertIfNegative val="0"/>
          <c:cat>
            <c:strRef>
              <c:f>'By Show By Rating Value'!$A$5:$A$11</c:f>
              <c:strCache>
                <c:ptCount val="6"/>
                <c:pt idx="0">
                  <c:v>2017</c:v>
                </c:pt>
                <c:pt idx="1">
                  <c:v>2016</c:v>
                </c:pt>
                <c:pt idx="2">
                  <c:v>2015</c:v>
                </c:pt>
                <c:pt idx="3">
                  <c:v>2014</c:v>
                </c:pt>
                <c:pt idx="4">
                  <c:v>2013</c:v>
                </c:pt>
                <c:pt idx="5">
                  <c:v>2012</c:v>
                </c:pt>
              </c:strCache>
            </c:strRef>
          </c:cat>
          <c:val>
            <c:numRef>
              <c:f>'By Show By Rating Value'!$N$5:$N$11</c:f>
              <c:numCache>
                <c:formatCode>General</c:formatCode>
                <c:ptCount val="6"/>
                <c:pt idx="1">
                  <c:v>124</c:v>
                </c:pt>
              </c:numCache>
            </c:numRef>
          </c:val>
          <c:extLst>
            <c:ext xmlns:c16="http://schemas.microsoft.com/office/drawing/2014/chart" uri="{C3380CC4-5D6E-409C-BE32-E72D297353CC}">
              <c16:uniqueId val="{0000000C-4FDD-4D47-81D3-3A862F7A9D37}"/>
            </c:ext>
          </c:extLst>
        </c:ser>
        <c:dLbls>
          <c:showLegendKey val="0"/>
          <c:showVal val="0"/>
          <c:showCatName val="0"/>
          <c:showSerName val="0"/>
          <c:showPercent val="0"/>
          <c:showBubbleSize val="0"/>
        </c:dLbls>
        <c:gapWidth val="219"/>
        <c:overlap val="-27"/>
        <c:axId val="1135279456"/>
        <c:axId val="1345507712"/>
      </c:barChart>
      <c:catAx>
        <c:axId val="1135279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507712"/>
        <c:crosses val="autoZero"/>
        <c:auto val="1"/>
        <c:lblAlgn val="ctr"/>
        <c:lblOffset val="100"/>
        <c:noMultiLvlLbl val="0"/>
      </c:catAx>
      <c:valAx>
        <c:axId val="1345507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Shows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5279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Netflix Shows by Rating</a:t>
            </a:r>
          </a:p>
        </c:rich>
      </c:tx>
      <c:layout>
        <c:manualLayout>
          <c:xMode val="edge"/>
          <c:yMode val="edge"/>
          <c:x val="0.3608984474943356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981694066012627"/>
          <c:y val="0.16300956875841369"/>
          <c:w val="0.33179561125185758"/>
          <c:h val="0.91075879536428772"/>
        </c:manualLayout>
      </c:layout>
      <c:pieChart>
        <c:varyColors val="1"/>
        <c:ser>
          <c:idx val="0"/>
          <c:order val="0"/>
          <c:tx>
            <c:strRef>
              <c:f>'By Rating'!$B$1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E9-B244-9A8F-9F71885D80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E9-B244-9A8F-9F71885D805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E9-B244-9A8F-9F71885D805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E9-B244-9A8F-9F71885D805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E9-B244-9A8F-9F71885D805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E9-B244-9A8F-9F71885D805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E9-B244-9A8F-9F71885D805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2E9-B244-9A8F-9F71885D805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2E9-B244-9A8F-9F71885D805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2E9-B244-9A8F-9F71885D805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2E9-B244-9A8F-9F71885D805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2E9-B244-9A8F-9F71885D805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2E9-B244-9A8F-9F71885D805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'By Rating'!$A$2:$A$14</c:f>
              <c:strCache>
                <c:ptCount val="13"/>
                <c:pt idx="0">
                  <c:v>TV-MA</c:v>
                </c:pt>
                <c:pt idx="1">
                  <c:v>R</c:v>
                </c:pt>
                <c:pt idx="2">
                  <c:v>NR</c:v>
                </c:pt>
                <c:pt idx="3">
                  <c:v>UR</c:v>
                </c:pt>
                <c:pt idx="4">
                  <c:v>TV-14</c:v>
                </c:pt>
                <c:pt idx="5">
                  <c:v>PG-13</c:v>
                </c:pt>
                <c:pt idx="6">
                  <c:v>TV-PG</c:v>
                </c:pt>
                <c:pt idx="7">
                  <c:v>PG</c:v>
                </c:pt>
                <c:pt idx="8">
                  <c:v>TV-Y7</c:v>
                </c:pt>
                <c:pt idx="9">
                  <c:v>TV-Y7-FV</c:v>
                </c:pt>
                <c:pt idx="10">
                  <c:v>TV-Y</c:v>
                </c:pt>
                <c:pt idx="11">
                  <c:v>TV-G</c:v>
                </c:pt>
                <c:pt idx="12">
                  <c:v>G</c:v>
                </c:pt>
              </c:strCache>
            </c:strRef>
          </c:cat>
          <c:val>
            <c:numRef>
              <c:f>'By Rating'!$B$2:$B$14</c:f>
              <c:numCache>
                <c:formatCode>0%</c:formatCode>
                <c:ptCount val="13"/>
                <c:pt idx="0">
                  <c:v>0.14799999999999999</c:v>
                </c:pt>
                <c:pt idx="1">
                  <c:v>1.9E-2</c:v>
                </c:pt>
                <c:pt idx="2">
                  <c:v>1.4E-2</c:v>
                </c:pt>
                <c:pt idx="3">
                  <c:v>1E-3</c:v>
                </c:pt>
                <c:pt idx="4">
                  <c:v>0.23400000000000001</c:v>
                </c:pt>
                <c:pt idx="5">
                  <c:v>1.4999999999999999E-2</c:v>
                </c:pt>
                <c:pt idx="6">
                  <c:v>5.8999999999999997E-2</c:v>
                </c:pt>
                <c:pt idx="7">
                  <c:v>0.17</c:v>
                </c:pt>
                <c:pt idx="8">
                  <c:v>3.7999999999999999E-2</c:v>
                </c:pt>
                <c:pt idx="9">
                  <c:v>4.3999999999999997E-2</c:v>
                </c:pt>
                <c:pt idx="10">
                  <c:v>6.8000000000000005E-2</c:v>
                </c:pt>
                <c:pt idx="11">
                  <c:v>5.1999999999999998E-2</c:v>
                </c:pt>
                <c:pt idx="12">
                  <c:v>0.13800000000000001</c:v>
                </c:pt>
              </c:numCache>
            </c:numRef>
          </c:val>
          <c:extLst>
            <c:ext xmlns:c16="http://schemas.microsoft.com/office/drawing/2014/chart" uri="{C3380CC4-5D6E-409C-BE32-E72D297353CC}">
              <c16:uniqueId val="{0000001A-32E9-B244-9A8F-9F71885D8054}"/>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Netflix Shows Release</a:t>
            </a:r>
            <a:r>
              <a:rPr lang="en-US" baseline="0"/>
              <a:t> Date by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'By Year'!$B$1</c:f>
              <c:strCache>
                <c:ptCount val="1"/>
                <c:pt idx="0">
                  <c:v>Count</c:v>
                </c:pt>
              </c:strCache>
            </c:strRef>
          </c:tx>
          <c:spPr>
            <a:solidFill>
              <a:schemeClr val="accent1"/>
            </a:solidFill>
            <a:ln>
              <a:noFill/>
            </a:ln>
            <a:effectLst/>
          </c:spPr>
          <c:invertIfNegative val="0"/>
          <c:cat>
            <c:numRef>
              <c:f>'By Year'!$A$2:$A$36</c:f>
              <c:numCache>
                <c:formatCode>General</c:formatCode>
                <c:ptCount val="35"/>
                <c:pt idx="0">
                  <c:v>2017</c:v>
                </c:pt>
                <c:pt idx="1">
                  <c:v>2016</c:v>
                </c:pt>
                <c:pt idx="2">
                  <c:v>2015</c:v>
                </c:pt>
                <c:pt idx="3">
                  <c:v>2014</c:v>
                </c:pt>
                <c:pt idx="4">
                  <c:v>2013</c:v>
                </c:pt>
                <c:pt idx="5">
                  <c:v>2012</c:v>
                </c:pt>
                <c:pt idx="6">
                  <c:v>2011</c:v>
                </c:pt>
                <c:pt idx="7">
                  <c:v>2010</c:v>
                </c:pt>
                <c:pt idx="8">
                  <c:v>2009</c:v>
                </c:pt>
                <c:pt idx="9">
                  <c:v>2008</c:v>
                </c:pt>
                <c:pt idx="10">
                  <c:v>2007</c:v>
                </c:pt>
                <c:pt idx="11">
                  <c:v>2006</c:v>
                </c:pt>
                <c:pt idx="12">
                  <c:v>2005</c:v>
                </c:pt>
                <c:pt idx="13">
                  <c:v>2004</c:v>
                </c:pt>
                <c:pt idx="14">
                  <c:v>2003</c:v>
                </c:pt>
                <c:pt idx="15">
                  <c:v>2002</c:v>
                </c:pt>
                <c:pt idx="16">
                  <c:v>2001</c:v>
                </c:pt>
                <c:pt idx="17">
                  <c:v>2000</c:v>
                </c:pt>
                <c:pt idx="18">
                  <c:v>1999</c:v>
                </c:pt>
                <c:pt idx="19">
                  <c:v>1998</c:v>
                </c:pt>
                <c:pt idx="20">
                  <c:v>1997</c:v>
                </c:pt>
                <c:pt idx="21">
                  <c:v>1996</c:v>
                </c:pt>
                <c:pt idx="22">
                  <c:v>1995</c:v>
                </c:pt>
                <c:pt idx="23">
                  <c:v>1994</c:v>
                </c:pt>
                <c:pt idx="24">
                  <c:v>1993</c:v>
                </c:pt>
                <c:pt idx="25">
                  <c:v>1992</c:v>
                </c:pt>
                <c:pt idx="26">
                  <c:v>1991</c:v>
                </c:pt>
                <c:pt idx="27">
                  <c:v>1990</c:v>
                </c:pt>
                <c:pt idx="28">
                  <c:v>1989</c:v>
                </c:pt>
                <c:pt idx="29">
                  <c:v>1987</c:v>
                </c:pt>
                <c:pt idx="30">
                  <c:v>1986</c:v>
                </c:pt>
                <c:pt idx="31">
                  <c:v>1982</c:v>
                </c:pt>
                <c:pt idx="32">
                  <c:v>1978</c:v>
                </c:pt>
                <c:pt idx="33">
                  <c:v>1976</c:v>
                </c:pt>
                <c:pt idx="34">
                  <c:v>1940</c:v>
                </c:pt>
              </c:numCache>
            </c:numRef>
          </c:cat>
          <c:val>
            <c:numRef>
              <c:f>'By Year'!$B$2:$B$36</c:f>
              <c:numCache>
                <c:formatCode>General</c:formatCode>
                <c:ptCount val="35"/>
                <c:pt idx="0">
                  <c:v>100</c:v>
                </c:pt>
                <c:pt idx="1">
                  <c:v>292</c:v>
                </c:pt>
                <c:pt idx="2">
                  <c:v>109</c:v>
                </c:pt>
                <c:pt idx="3">
                  <c:v>58</c:v>
                </c:pt>
                <c:pt idx="4">
                  <c:v>57</c:v>
                </c:pt>
                <c:pt idx="5">
                  <c:v>45</c:v>
                </c:pt>
                <c:pt idx="6">
                  <c:v>21</c:v>
                </c:pt>
                <c:pt idx="7">
                  <c:v>20</c:v>
                </c:pt>
                <c:pt idx="8">
                  <c:v>20</c:v>
                </c:pt>
                <c:pt idx="9">
                  <c:v>22</c:v>
                </c:pt>
                <c:pt idx="10">
                  <c:v>18</c:v>
                </c:pt>
                <c:pt idx="11">
                  <c:v>19</c:v>
                </c:pt>
                <c:pt idx="12">
                  <c:v>14</c:v>
                </c:pt>
                <c:pt idx="13">
                  <c:v>8</c:v>
                </c:pt>
                <c:pt idx="14">
                  <c:v>17</c:v>
                </c:pt>
                <c:pt idx="15">
                  <c:v>15</c:v>
                </c:pt>
                <c:pt idx="16">
                  <c:v>11</c:v>
                </c:pt>
                <c:pt idx="17">
                  <c:v>17</c:v>
                </c:pt>
                <c:pt idx="18">
                  <c:v>19</c:v>
                </c:pt>
                <c:pt idx="19">
                  <c:v>26</c:v>
                </c:pt>
                <c:pt idx="20">
                  <c:v>28</c:v>
                </c:pt>
                <c:pt idx="21">
                  <c:v>1</c:v>
                </c:pt>
                <c:pt idx="22">
                  <c:v>6</c:v>
                </c:pt>
                <c:pt idx="23">
                  <c:v>6</c:v>
                </c:pt>
                <c:pt idx="24">
                  <c:v>14</c:v>
                </c:pt>
                <c:pt idx="25">
                  <c:v>2</c:v>
                </c:pt>
                <c:pt idx="26">
                  <c:v>5</c:v>
                </c:pt>
                <c:pt idx="27">
                  <c:v>7</c:v>
                </c:pt>
                <c:pt idx="28">
                  <c:v>2</c:v>
                </c:pt>
                <c:pt idx="29">
                  <c:v>2</c:v>
                </c:pt>
                <c:pt idx="30">
                  <c:v>4</c:v>
                </c:pt>
                <c:pt idx="31">
                  <c:v>6</c:v>
                </c:pt>
                <c:pt idx="32">
                  <c:v>2</c:v>
                </c:pt>
                <c:pt idx="33">
                  <c:v>4</c:v>
                </c:pt>
                <c:pt idx="34">
                  <c:v>3</c:v>
                </c:pt>
              </c:numCache>
            </c:numRef>
          </c:val>
          <c:extLst>
            <c:ext xmlns:c16="http://schemas.microsoft.com/office/drawing/2014/chart" uri="{C3380CC4-5D6E-409C-BE32-E72D297353CC}">
              <c16:uniqueId val="{00000000-CCFE-9D49-8F07-E1E19FDE100D}"/>
            </c:ext>
          </c:extLst>
        </c:ser>
        <c:dLbls>
          <c:showLegendKey val="0"/>
          <c:showVal val="0"/>
          <c:showCatName val="0"/>
          <c:showSerName val="0"/>
          <c:showPercent val="0"/>
          <c:showBubbleSize val="0"/>
        </c:dLbls>
        <c:gapWidth val="219"/>
        <c:overlap val="-27"/>
        <c:axId val="1085587696"/>
        <c:axId val="1076854336"/>
      </c:barChart>
      <c:catAx>
        <c:axId val="1085587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854336"/>
        <c:crosses val="autoZero"/>
        <c:auto val="1"/>
        <c:lblAlgn val="ctr"/>
        <c:lblOffset val="100"/>
        <c:noMultiLvlLbl val="0"/>
      </c:catAx>
      <c:valAx>
        <c:axId val="1076854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Shows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5587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CAC65-AB5C-7A4D-9FF9-1E4FE6DCA880}"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EF27F1F4-093D-3344-ADBF-912F36C0D90A}">
      <dgm:prSet/>
      <dgm:spPr/>
      <dgm:t>
        <a:bodyPr/>
        <a:lstStyle/>
        <a:p>
          <a:r>
            <a:rPr lang="en-US" b="0" i="0" dirty="0"/>
            <a:t>NETFLIX SHOWS BY RATING </a:t>
          </a:r>
          <a:endParaRPr lang="en-IN" dirty="0"/>
        </a:p>
      </dgm:t>
    </dgm:pt>
    <dgm:pt modelId="{0B6851AD-AE2A-7E40-9A5E-FEBFB74DEBE8}" type="parTrans" cxnId="{CF435DC2-F324-2049-B459-61DC8186A163}">
      <dgm:prSet/>
      <dgm:spPr/>
      <dgm:t>
        <a:bodyPr/>
        <a:lstStyle/>
        <a:p>
          <a:endParaRPr lang="en-GB"/>
        </a:p>
      </dgm:t>
    </dgm:pt>
    <dgm:pt modelId="{6CF38F73-2D1C-4B4E-9DC3-3465E4CCACB5}" type="sibTrans" cxnId="{CF435DC2-F324-2049-B459-61DC8186A163}">
      <dgm:prSet/>
      <dgm:spPr/>
      <dgm:t>
        <a:bodyPr/>
        <a:lstStyle/>
        <a:p>
          <a:endParaRPr lang="en-GB"/>
        </a:p>
      </dgm:t>
    </dgm:pt>
    <dgm:pt modelId="{D9A228BF-5E35-0543-99F3-2FEB5900AB6F}">
      <dgm:prSet/>
      <dgm:spPr/>
      <dgm:t>
        <a:bodyPr/>
        <a:lstStyle/>
        <a:p>
          <a:r>
            <a:rPr lang="en-IN" dirty="0"/>
            <a:t>The rating of TV- Y7-FV and TV- Y7 shows have a same percentage of audience i.e., around 23 and 42 shows</a:t>
          </a:r>
        </a:p>
      </dgm:t>
    </dgm:pt>
    <dgm:pt modelId="{A57A7B8F-CD69-8E47-98FF-CBE86C65D576}" type="parTrans" cxnId="{C1BDC529-EAA0-E942-8725-747334ED8ED0}">
      <dgm:prSet/>
      <dgm:spPr/>
      <dgm:t>
        <a:bodyPr/>
        <a:lstStyle/>
        <a:p>
          <a:endParaRPr lang="en-GB"/>
        </a:p>
      </dgm:t>
    </dgm:pt>
    <dgm:pt modelId="{30D890FF-01F7-B94B-874C-A6A6A541E784}" type="sibTrans" cxnId="{C1BDC529-EAA0-E942-8725-747334ED8ED0}">
      <dgm:prSet/>
      <dgm:spPr/>
      <dgm:t>
        <a:bodyPr/>
        <a:lstStyle/>
        <a:p>
          <a:endParaRPr lang="en-GB"/>
        </a:p>
      </dgm:t>
    </dgm:pt>
    <dgm:pt modelId="{3B137661-AB82-4142-AD72-8B10C3859E38}">
      <dgm:prSet/>
      <dgm:spPr/>
      <dgm:t>
        <a:bodyPr/>
        <a:lstStyle/>
        <a:p>
          <a:r>
            <a:rPr lang="en-IN" dirty="0"/>
            <a:t>Most of the shows with 15% of rating are with TV- MA shows</a:t>
          </a:r>
        </a:p>
      </dgm:t>
    </dgm:pt>
    <dgm:pt modelId="{E09582CF-981D-6A42-9F0B-46A9529629E2}" type="parTrans" cxnId="{7B6D42CA-A947-E244-BD9E-53A1493CA08B}">
      <dgm:prSet/>
      <dgm:spPr/>
      <dgm:t>
        <a:bodyPr/>
        <a:lstStyle/>
        <a:p>
          <a:endParaRPr lang="en-GB"/>
        </a:p>
      </dgm:t>
    </dgm:pt>
    <dgm:pt modelId="{3E049E85-A08F-FB4B-97A1-77C9F28E96F4}" type="sibTrans" cxnId="{7B6D42CA-A947-E244-BD9E-53A1493CA08B}">
      <dgm:prSet/>
      <dgm:spPr/>
      <dgm:t>
        <a:bodyPr/>
        <a:lstStyle/>
        <a:p>
          <a:endParaRPr lang="en-GB"/>
        </a:p>
      </dgm:t>
    </dgm:pt>
    <dgm:pt modelId="{E9C71C96-F15A-4149-8A9F-74476D719982}">
      <dgm:prSet/>
      <dgm:spPr/>
      <dgm:t>
        <a:bodyPr/>
        <a:lstStyle/>
        <a:p>
          <a:r>
            <a:rPr lang="en-US" b="0" i="0" dirty="0"/>
            <a:t>Creating of more shows with PG- 13 rating for better reach to the audience interested I PG- 13 rating shows</a:t>
          </a:r>
          <a:r>
            <a:rPr lang="en-IN" dirty="0"/>
            <a:t> </a:t>
          </a:r>
        </a:p>
      </dgm:t>
    </dgm:pt>
    <dgm:pt modelId="{8D49D915-E5BA-A248-8596-2939938A91CD}" type="parTrans" cxnId="{892C37C7-333D-5343-A2D5-2599935957E7}">
      <dgm:prSet/>
      <dgm:spPr/>
      <dgm:t>
        <a:bodyPr/>
        <a:lstStyle/>
        <a:p>
          <a:endParaRPr lang="en-GB"/>
        </a:p>
      </dgm:t>
    </dgm:pt>
    <dgm:pt modelId="{79B9C784-524D-3A4A-B511-AF1619467666}" type="sibTrans" cxnId="{892C37C7-333D-5343-A2D5-2599935957E7}">
      <dgm:prSet/>
      <dgm:spPr/>
      <dgm:t>
        <a:bodyPr/>
        <a:lstStyle/>
        <a:p>
          <a:endParaRPr lang="en-GB"/>
        </a:p>
      </dgm:t>
    </dgm:pt>
    <dgm:pt modelId="{04C8B1CD-76A5-F449-8BB2-CC63C0A8AECA}" type="pres">
      <dgm:prSet presAssocID="{367CAC65-AB5C-7A4D-9FF9-1E4FE6DCA880}" presName="Name0" presStyleCnt="0">
        <dgm:presLayoutVars>
          <dgm:dir/>
          <dgm:animLvl val="lvl"/>
          <dgm:resizeHandles val="exact"/>
        </dgm:presLayoutVars>
      </dgm:prSet>
      <dgm:spPr/>
    </dgm:pt>
    <dgm:pt modelId="{EAF4EEF0-59C6-3940-98D4-A89E2CD4EEFB}" type="pres">
      <dgm:prSet presAssocID="{EF27F1F4-093D-3344-ADBF-912F36C0D90A}" presName="composite" presStyleCnt="0"/>
      <dgm:spPr/>
    </dgm:pt>
    <dgm:pt modelId="{5ADD99F9-A1F9-D44D-8A26-37449EF61DCA}" type="pres">
      <dgm:prSet presAssocID="{EF27F1F4-093D-3344-ADBF-912F36C0D90A}" presName="parTx" presStyleLbl="node1" presStyleIdx="0" presStyleCnt="1" custLinFactNeighborX="-10203" custLinFactNeighborY="-4324">
        <dgm:presLayoutVars>
          <dgm:chMax val="0"/>
          <dgm:chPref val="0"/>
          <dgm:bulletEnabled val="1"/>
        </dgm:presLayoutVars>
      </dgm:prSet>
      <dgm:spPr/>
    </dgm:pt>
    <dgm:pt modelId="{109ECF7F-9E75-DC47-B1F1-FAE72A27702D}" type="pres">
      <dgm:prSet presAssocID="{EF27F1F4-093D-3344-ADBF-912F36C0D90A}" presName="desTx" presStyleLbl="revTx" presStyleIdx="0" presStyleCnt="1" custScaleX="129523" custScaleY="117459" custLinFactNeighborX="3313" custLinFactNeighborY="23019">
        <dgm:presLayoutVars>
          <dgm:bulletEnabled val="1"/>
        </dgm:presLayoutVars>
      </dgm:prSet>
      <dgm:spPr/>
    </dgm:pt>
  </dgm:ptLst>
  <dgm:cxnLst>
    <dgm:cxn modelId="{45094F03-B520-3C45-9EF2-849AAE198AC0}" type="presOf" srcId="{E9C71C96-F15A-4149-8A9F-74476D719982}" destId="{109ECF7F-9E75-DC47-B1F1-FAE72A27702D}" srcOrd="0" destOrd="2" presId="urn:microsoft.com/office/officeart/2005/8/layout/chevron1"/>
    <dgm:cxn modelId="{C1BDC529-EAA0-E942-8725-747334ED8ED0}" srcId="{EF27F1F4-093D-3344-ADBF-912F36C0D90A}" destId="{D9A228BF-5E35-0543-99F3-2FEB5900AB6F}" srcOrd="0" destOrd="0" parTransId="{A57A7B8F-CD69-8E47-98FF-CBE86C65D576}" sibTransId="{30D890FF-01F7-B94B-874C-A6A6A541E784}"/>
    <dgm:cxn modelId="{12EAF93E-691F-224E-B3B9-4D1E5BE0B56E}" type="presOf" srcId="{D9A228BF-5E35-0543-99F3-2FEB5900AB6F}" destId="{109ECF7F-9E75-DC47-B1F1-FAE72A27702D}" srcOrd="0" destOrd="0" presId="urn:microsoft.com/office/officeart/2005/8/layout/chevron1"/>
    <dgm:cxn modelId="{E7068258-3C7A-9146-838F-A66102B0E457}" type="presOf" srcId="{367CAC65-AB5C-7A4D-9FF9-1E4FE6DCA880}" destId="{04C8B1CD-76A5-F449-8BB2-CC63C0A8AECA}" srcOrd="0" destOrd="0" presId="urn:microsoft.com/office/officeart/2005/8/layout/chevron1"/>
    <dgm:cxn modelId="{9AC205A1-218E-A344-ABC7-111630CF5338}" type="presOf" srcId="{EF27F1F4-093D-3344-ADBF-912F36C0D90A}" destId="{5ADD99F9-A1F9-D44D-8A26-37449EF61DCA}" srcOrd="0" destOrd="0" presId="urn:microsoft.com/office/officeart/2005/8/layout/chevron1"/>
    <dgm:cxn modelId="{87608DB7-DC51-5B47-B628-E383949CBC0E}" type="presOf" srcId="{3B137661-AB82-4142-AD72-8B10C3859E38}" destId="{109ECF7F-9E75-DC47-B1F1-FAE72A27702D}" srcOrd="0" destOrd="1" presId="urn:microsoft.com/office/officeart/2005/8/layout/chevron1"/>
    <dgm:cxn modelId="{CF435DC2-F324-2049-B459-61DC8186A163}" srcId="{367CAC65-AB5C-7A4D-9FF9-1E4FE6DCA880}" destId="{EF27F1F4-093D-3344-ADBF-912F36C0D90A}" srcOrd="0" destOrd="0" parTransId="{0B6851AD-AE2A-7E40-9A5E-FEBFB74DEBE8}" sibTransId="{6CF38F73-2D1C-4B4E-9DC3-3465E4CCACB5}"/>
    <dgm:cxn modelId="{892C37C7-333D-5343-A2D5-2599935957E7}" srcId="{EF27F1F4-093D-3344-ADBF-912F36C0D90A}" destId="{E9C71C96-F15A-4149-8A9F-74476D719982}" srcOrd="2" destOrd="0" parTransId="{8D49D915-E5BA-A248-8596-2939938A91CD}" sibTransId="{79B9C784-524D-3A4A-B511-AF1619467666}"/>
    <dgm:cxn modelId="{7B6D42CA-A947-E244-BD9E-53A1493CA08B}" srcId="{EF27F1F4-093D-3344-ADBF-912F36C0D90A}" destId="{3B137661-AB82-4142-AD72-8B10C3859E38}" srcOrd="1" destOrd="0" parTransId="{E09582CF-981D-6A42-9F0B-46A9529629E2}" sibTransId="{3E049E85-A08F-FB4B-97A1-77C9F28E96F4}"/>
    <dgm:cxn modelId="{C4EC86DA-25C7-964F-A84A-FF463F76E684}" type="presParOf" srcId="{04C8B1CD-76A5-F449-8BB2-CC63C0A8AECA}" destId="{EAF4EEF0-59C6-3940-98D4-A89E2CD4EEFB}" srcOrd="0" destOrd="0" presId="urn:microsoft.com/office/officeart/2005/8/layout/chevron1"/>
    <dgm:cxn modelId="{E12AD288-B99E-E742-A544-4AB5CA0FFE23}" type="presParOf" srcId="{EAF4EEF0-59C6-3940-98D4-A89E2CD4EEFB}" destId="{5ADD99F9-A1F9-D44D-8A26-37449EF61DCA}" srcOrd="0" destOrd="0" presId="urn:microsoft.com/office/officeart/2005/8/layout/chevron1"/>
    <dgm:cxn modelId="{A8597912-955C-2348-B100-4032E63BD25F}" type="presParOf" srcId="{EAF4EEF0-59C6-3940-98D4-A89E2CD4EEFB}" destId="{109ECF7F-9E75-DC47-B1F1-FAE72A27702D}"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D99F9-A1F9-D44D-8A26-37449EF61DCA}">
      <dsp:nvSpPr>
        <dsp:cNvPr id="0" name=""/>
        <dsp:cNvSpPr/>
      </dsp:nvSpPr>
      <dsp:spPr>
        <a:xfrm>
          <a:off x="99057" y="22249"/>
          <a:ext cx="5974932" cy="70200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b="0" i="0" kern="1200" dirty="0"/>
            <a:t>NETFLIX SHOWS BY RATING </a:t>
          </a:r>
          <a:endParaRPr lang="en-IN" sz="1300" kern="1200" dirty="0"/>
        </a:p>
      </dsp:txBody>
      <dsp:txXfrm>
        <a:off x="450057" y="22249"/>
        <a:ext cx="5272932" cy="702000"/>
      </dsp:txXfrm>
    </dsp:sp>
    <dsp:sp modelId="{109ECF7F-9E75-DC47-B1F1-FAE72A27702D}">
      <dsp:nvSpPr>
        <dsp:cNvPr id="0" name=""/>
        <dsp:cNvSpPr/>
      </dsp:nvSpPr>
      <dsp:spPr>
        <a:xfrm>
          <a:off x="161447" y="814527"/>
          <a:ext cx="6191129" cy="1082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IN" sz="1300" kern="1200" dirty="0"/>
            <a:t>The rating of TV- Y7-FV and TV- Y7 shows have a same percentage of audience i.e., around 23 and 42 shows</a:t>
          </a:r>
        </a:p>
        <a:p>
          <a:pPr marL="114300" lvl="1" indent="-114300" algn="l" defTabSz="577850">
            <a:lnSpc>
              <a:spcPct val="90000"/>
            </a:lnSpc>
            <a:spcBef>
              <a:spcPct val="0"/>
            </a:spcBef>
            <a:spcAft>
              <a:spcPct val="15000"/>
            </a:spcAft>
            <a:buChar char="•"/>
          </a:pPr>
          <a:r>
            <a:rPr lang="en-IN" sz="1300" kern="1200" dirty="0"/>
            <a:t>Most of the shows with 15% of rating are with TV- MA shows</a:t>
          </a:r>
        </a:p>
        <a:p>
          <a:pPr marL="114300" lvl="1" indent="-114300" algn="l" defTabSz="577850">
            <a:lnSpc>
              <a:spcPct val="90000"/>
            </a:lnSpc>
            <a:spcBef>
              <a:spcPct val="0"/>
            </a:spcBef>
            <a:spcAft>
              <a:spcPct val="15000"/>
            </a:spcAft>
            <a:buChar char="•"/>
          </a:pPr>
          <a:r>
            <a:rPr lang="en-US" sz="1300" b="0" i="0" kern="1200" dirty="0"/>
            <a:t>Creating of more shows with PG- 13 rating for better reach to the audience interested I PG- 13 rating shows</a:t>
          </a:r>
          <a:r>
            <a:rPr lang="en-IN" sz="1300" kern="1200" dirty="0"/>
            <a:t> </a:t>
          </a:r>
        </a:p>
      </dsp:txBody>
      <dsp:txXfrm>
        <a:off x="161447" y="814527"/>
        <a:ext cx="6191129" cy="10822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7"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1"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3"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Netflix TV shows and Movies</a:t>
            </a:r>
            <a:endParaRPr dirty="0"/>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Date: </a:t>
            </a:r>
            <a:r>
              <a:rPr lang="en-US" dirty="0">
                <a:solidFill>
                  <a:schemeClr val="dk1"/>
                </a:solidFill>
              </a:rPr>
              <a:t> 15</a:t>
            </a:r>
            <a:r>
              <a:rPr lang="en-US" sz="1400" b="0" i="0" u="none" strike="noStrike" cap="none" dirty="0">
                <a:solidFill>
                  <a:schemeClr val="dk1"/>
                </a:solidFill>
                <a:latin typeface="Arial"/>
                <a:ea typeface="Arial"/>
                <a:cs typeface="Arial"/>
                <a:sym typeface="Arial"/>
              </a:rPr>
              <a:t>th December 2020	</a:t>
            </a:r>
            <a:endParaRPr sz="1400"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Shichy Seanan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6"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1439" y="166963"/>
            <a:ext cx="8618400" cy="430887"/>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800" dirty="0">
                <a:latin typeface="Aharoni" panose="020F0502020204030204" pitchFamily="34" charset="0"/>
                <a:cs typeface="Aharoni" panose="020F0502020204030204" pitchFamily="34" charset="0"/>
              </a:rPr>
              <a:t>Total number of shows by Rating Value</a:t>
            </a:r>
            <a:endParaRPr sz="3200" dirty="0">
              <a:latin typeface="Aharoni" panose="020F0502020204030204" pitchFamily="34" charset="0"/>
              <a:cs typeface="Aharoni" panose="020F0502020204030204" pitchFamily="34" charset="0"/>
            </a:endParaRPr>
          </a:p>
        </p:txBody>
      </p:sp>
      <p:sp>
        <p:nvSpPr>
          <p:cNvPr id="57" name="Google Shape;57;p2"/>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Goo</a:t>
            </a:r>
            <a:r>
              <a:rPr lang="en-US" sz="800" b="1" dirty="0">
                <a:solidFill>
                  <a:schemeClr val="dk1"/>
                </a:solidFill>
              </a:rPr>
              <a:t>gle data sets Netflix movie and Tv shows</a:t>
            </a:r>
            <a:endParaRPr sz="1400" b="0" i="0" u="none" strike="noStrike" cap="none" dirty="0">
              <a:solidFill>
                <a:srgbClr val="000000"/>
              </a:solidFill>
              <a:latin typeface="Arial"/>
              <a:ea typeface="Arial"/>
              <a:cs typeface="Arial"/>
              <a:sym typeface="Arial"/>
            </a:endParaRPr>
          </a:p>
        </p:txBody>
      </p:sp>
      <p:graphicFrame>
        <p:nvGraphicFramePr>
          <p:cNvPr id="22" name="Chart 21">
            <a:extLst>
              <a:ext uri="{FF2B5EF4-FFF2-40B4-BE49-F238E27FC236}">
                <a16:creationId xmlns:a16="http://schemas.microsoft.com/office/drawing/2014/main" id="{3FEDD5B5-2794-4295-A03E-68D5F8FF35DE}"/>
              </a:ext>
            </a:extLst>
          </p:cNvPr>
          <p:cNvGraphicFramePr>
            <a:graphicFrameLocks/>
          </p:cNvGraphicFramePr>
          <p:nvPr>
            <p:extLst>
              <p:ext uri="{D42A27DB-BD31-4B8C-83A1-F6EECF244321}">
                <p14:modId xmlns:p14="http://schemas.microsoft.com/office/powerpoint/2010/main" val="1171648815"/>
              </p:ext>
            </p:extLst>
          </p:nvPr>
        </p:nvGraphicFramePr>
        <p:xfrm>
          <a:off x="171439" y="1338941"/>
          <a:ext cx="8365297" cy="3766458"/>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8"/>
          <p:cNvSpPr txBox="1">
            <a:spLocks noGrp="1"/>
          </p:cNvSpPr>
          <p:nvPr>
            <p:ph type="title"/>
          </p:nvPr>
        </p:nvSpPr>
        <p:spPr>
          <a:xfrm>
            <a:off x="187468" y="241824"/>
            <a:ext cx="8586505" cy="369332"/>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400" dirty="0">
                <a:solidFill>
                  <a:srgbClr val="002060"/>
                </a:solidFill>
                <a:latin typeface="Aharoni" panose="02010803020104030203" pitchFamily="2" charset="-79"/>
                <a:cs typeface="Aharoni" panose="02010803020104030203" pitchFamily="2" charset="-79"/>
              </a:rPr>
              <a:t>Observing the rating of the shows in Netflix</a:t>
            </a:r>
            <a:endParaRPr sz="2400" dirty="0">
              <a:solidFill>
                <a:schemeClr val="accent6"/>
              </a:solidFill>
              <a:latin typeface="Aharoni" panose="02010803020104030203" pitchFamily="2" charset="-79"/>
              <a:cs typeface="Aharoni" panose="02010803020104030203" pitchFamily="2" charset="-79"/>
            </a:endParaRPr>
          </a:p>
        </p:txBody>
      </p:sp>
      <p:graphicFrame>
        <p:nvGraphicFramePr>
          <p:cNvPr id="2" name="Diagram 1">
            <a:extLst>
              <a:ext uri="{FF2B5EF4-FFF2-40B4-BE49-F238E27FC236}">
                <a16:creationId xmlns:a16="http://schemas.microsoft.com/office/drawing/2014/main" id="{5589A62B-B390-654F-90B5-1991F7E974D3}"/>
              </a:ext>
            </a:extLst>
          </p:cNvPr>
          <p:cNvGraphicFramePr/>
          <p:nvPr>
            <p:extLst>
              <p:ext uri="{D42A27DB-BD31-4B8C-83A1-F6EECF244321}">
                <p14:modId xmlns:p14="http://schemas.microsoft.com/office/powerpoint/2010/main" val="1357553197"/>
              </p:ext>
            </p:extLst>
          </p:nvPr>
        </p:nvGraphicFramePr>
        <p:xfrm>
          <a:off x="2087273" y="4582886"/>
          <a:ext cx="6686700" cy="1896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Google Shape;57;p2">
            <a:extLst>
              <a:ext uri="{FF2B5EF4-FFF2-40B4-BE49-F238E27FC236}">
                <a16:creationId xmlns:a16="http://schemas.microsoft.com/office/drawing/2014/main" id="{68DCF211-B456-6048-B72D-A1A84300AB05}"/>
              </a:ext>
            </a:extLst>
          </p:cNvPr>
          <p:cNvSpPr/>
          <p:nvPr/>
        </p:nvSpPr>
        <p:spPr>
          <a:xfrm>
            <a:off x="310851" y="6479651"/>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Goo</a:t>
            </a:r>
            <a:r>
              <a:rPr lang="en-US" sz="800" b="1" dirty="0">
                <a:solidFill>
                  <a:schemeClr val="dk1"/>
                </a:solidFill>
              </a:rPr>
              <a:t>gle data sets Netflix movie and Tv shows</a:t>
            </a:r>
            <a:endParaRPr sz="1400" b="0" i="0" u="none" strike="noStrike" cap="none" dirty="0">
              <a:solidFill>
                <a:srgbClr val="000000"/>
              </a:solidFill>
              <a:latin typeface="Arial"/>
              <a:ea typeface="Arial"/>
              <a:cs typeface="Arial"/>
              <a:sym typeface="Arial"/>
            </a:endParaRPr>
          </a:p>
        </p:txBody>
      </p:sp>
      <p:graphicFrame>
        <p:nvGraphicFramePr>
          <p:cNvPr id="13" name="Chart 12">
            <a:extLst>
              <a:ext uri="{FF2B5EF4-FFF2-40B4-BE49-F238E27FC236}">
                <a16:creationId xmlns:a16="http://schemas.microsoft.com/office/drawing/2014/main" id="{E68C14E7-B793-462D-8CF7-9A7089D060B7}"/>
              </a:ext>
            </a:extLst>
          </p:cNvPr>
          <p:cNvGraphicFramePr>
            <a:graphicFrameLocks/>
          </p:cNvGraphicFramePr>
          <p:nvPr>
            <p:extLst>
              <p:ext uri="{D42A27DB-BD31-4B8C-83A1-F6EECF244321}">
                <p14:modId xmlns:p14="http://schemas.microsoft.com/office/powerpoint/2010/main" val="2388273070"/>
              </p:ext>
            </p:extLst>
          </p:nvPr>
        </p:nvGraphicFramePr>
        <p:xfrm>
          <a:off x="418307" y="919633"/>
          <a:ext cx="7844287" cy="3451963"/>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A2B5-CF08-E84C-9C61-91DCD7C31567}"/>
              </a:ext>
            </a:extLst>
          </p:cNvPr>
          <p:cNvSpPr>
            <a:spLocks noGrp="1"/>
          </p:cNvSpPr>
          <p:nvPr>
            <p:ph type="title"/>
          </p:nvPr>
        </p:nvSpPr>
        <p:spPr/>
        <p:txBody>
          <a:bodyPr/>
          <a:lstStyle/>
          <a:p>
            <a:pPr algn="ctr"/>
            <a:r>
              <a:rPr lang="en-US" dirty="0"/>
              <a:t>Shows and Movies by the year-on-year analysis</a:t>
            </a:r>
          </a:p>
        </p:txBody>
      </p:sp>
      <p:graphicFrame>
        <p:nvGraphicFramePr>
          <p:cNvPr id="3" name="Chart 2">
            <a:extLst>
              <a:ext uri="{FF2B5EF4-FFF2-40B4-BE49-F238E27FC236}">
                <a16:creationId xmlns:a16="http://schemas.microsoft.com/office/drawing/2014/main" id="{6333FF5E-A7EB-4647-BB7E-2F559A419269}"/>
              </a:ext>
            </a:extLst>
          </p:cNvPr>
          <p:cNvGraphicFramePr>
            <a:graphicFrameLocks/>
          </p:cNvGraphicFramePr>
          <p:nvPr>
            <p:extLst>
              <p:ext uri="{D42A27DB-BD31-4B8C-83A1-F6EECF244321}">
                <p14:modId xmlns:p14="http://schemas.microsoft.com/office/powerpoint/2010/main" val="1296628961"/>
              </p:ext>
            </p:extLst>
          </p:nvPr>
        </p:nvGraphicFramePr>
        <p:xfrm>
          <a:off x="171453" y="1088571"/>
          <a:ext cx="8618538" cy="469174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65C6172-E508-6F44-B5EE-A3CBFD697A1A}"/>
              </a:ext>
            </a:extLst>
          </p:cNvPr>
          <p:cNvSpPr txBox="1"/>
          <p:nvPr/>
        </p:nvSpPr>
        <p:spPr>
          <a:xfrm>
            <a:off x="805543" y="5780314"/>
            <a:ext cx="7543800" cy="738664"/>
          </a:xfrm>
          <a:prstGeom prst="rect">
            <a:avLst/>
          </a:prstGeom>
          <a:noFill/>
        </p:spPr>
        <p:txBody>
          <a:bodyPr wrap="square" rtlCol="0">
            <a:spAutoFit/>
          </a:bodyPr>
          <a:lstStyle/>
          <a:p>
            <a:r>
              <a:rPr lang="en-US" dirty="0"/>
              <a:t>As the technology advancement is seen, more of the TV shows and movies released maximum in the year of 2016 wherein by 2017 it is seen as drop of release is seen for the year 2017. More of the content to be published and created for a regular reach is suggested. </a:t>
            </a:r>
          </a:p>
        </p:txBody>
      </p:sp>
    </p:spTree>
    <p:extLst>
      <p:ext uri="{BB962C8B-B14F-4D97-AF65-F5344CB8AC3E}">
        <p14:creationId xmlns:p14="http://schemas.microsoft.com/office/powerpoint/2010/main" val="370845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1EA7-549D-F742-9065-6F13783D0F6F}"/>
              </a:ext>
            </a:extLst>
          </p:cNvPr>
          <p:cNvSpPr>
            <a:spLocks noGrp="1"/>
          </p:cNvSpPr>
          <p:nvPr>
            <p:ph type="title"/>
          </p:nvPr>
        </p:nvSpPr>
        <p:spPr/>
        <p:txBody>
          <a:bodyPr/>
          <a:lstStyle/>
          <a:p>
            <a:pPr algn="ctr"/>
            <a:r>
              <a:rPr lang="en-US" dirty="0"/>
              <a:t>CONCLUSION</a:t>
            </a:r>
          </a:p>
        </p:txBody>
      </p:sp>
      <p:sp>
        <p:nvSpPr>
          <p:cNvPr id="3" name="TextBox 2">
            <a:extLst>
              <a:ext uri="{FF2B5EF4-FFF2-40B4-BE49-F238E27FC236}">
                <a16:creationId xmlns:a16="http://schemas.microsoft.com/office/drawing/2014/main" id="{A225C8C6-18D1-DC48-8D35-9903B0C9BB13}"/>
              </a:ext>
            </a:extLst>
          </p:cNvPr>
          <p:cNvSpPr txBox="1"/>
          <p:nvPr/>
        </p:nvSpPr>
        <p:spPr>
          <a:xfrm>
            <a:off x="261257" y="1077686"/>
            <a:ext cx="8528734"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244 out of 1000 shows have the content where parents are strongly cautioned. May be unsuitable for children ages 14 and under.</a:t>
            </a:r>
          </a:p>
          <a:p>
            <a:pPr algn="just"/>
            <a:endParaRPr lang="en-US" sz="2000" dirty="0"/>
          </a:p>
          <a:p>
            <a:pPr marL="285750" indent="-285750" algn="just">
              <a:buFont typeface="Arial" panose="020B0604020202020204" pitchFamily="34" charset="0"/>
              <a:buChar char="•"/>
            </a:pPr>
            <a:r>
              <a:rPr lang="en-US" sz="2000" dirty="0"/>
              <a:t>In year 2016, 2014 and 2013 most of the content was with the rating of NR</a:t>
            </a:r>
          </a:p>
          <a:p>
            <a:pPr algn="just"/>
            <a:endParaRPr lang="en-US" sz="2000" dirty="0"/>
          </a:p>
          <a:p>
            <a:pPr marL="285750" indent="-285750" algn="just">
              <a:buFont typeface="Arial" panose="020B0604020202020204" pitchFamily="34" charset="0"/>
              <a:buChar char="•"/>
            </a:pPr>
            <a:r>
              <a:rPr lang="en-US" sz="2000" dirty="0"/>
              <a:t>TV-Y rating has the least number of shows from the year 2012 -2017.</a:t>
            </a:r>
          </a:p>
          <a:p>
            <a:pPr algn="just"/>
            <a:endParaRPr lang="en-US" sz="2000" dirty="0"/>
          </a:p>
          <a:p>
            <a:pPr marL="285750" indent="-285750" algn="just">
              <a:buFont typeface="Arial" panose="020B0604020202020204" pitchFamily="34" charset="0"/>
              <a:buChar char="•"/>
            </a:pPr>
            <a:r>
              <a:rPr lang="en-US" sz="2000" dirty="0"/>
              <a:t>TV Shows with rating TV- 14 are most of the content available on Netflix</a:t>
            </a:r>
          </a:p>
          <a:p>
            <a:pPr algn="just"/>
            <a:endParaRPr lang="en-US" sz="2000" dirty="0"/>
          </a:p>
          <a:p>
            <a:pPr marL="285750" indent="-285750" algn="just">
              <a:buFont typeface="Arial" panose="020B0604020202020204" pitchFamily="34" charset="0"/>
              <a:buChar char="•"/>
            </a:pPr>
            <a:r>
              <a:rPr lang="en-US" sz="2000"/>
              <a:t>UR has </a:t>
            </a:r>
            <a:r>
              <a:rPr lang="en-US" sz="2000" dirty="0"/>
              <a:t>almost 0% of content in TV shows and Movies of </a:t>
            </a:r>
            <a:r>
              <a:rPr lang="en-US" sz="2000" dirty="0" err="1"/>
              <a:t>Nerflix</a:t>
            </a:r>
            <a:endParaRPr lang="en-US" sz="2000" dirty="0"/>
          </a:p>
        </p:txBody>
      </p:sp>
    </p:spTree>
    <p:extLst>
      <p:ext uri="{BB962C8B-B14F-4D97-AF65-F5344CB8AC3E}">
        <p14:creationId xmlns:p14="http://schemas.microsoft.com/office/powerpoint/2010/main" val="1852225209"/>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285</Words>
  <Application>Microsoft Macintosh PowerPoint</Application>
  <PresentationFormat>Custom</PresentationFormat>
  <Paragraphs>33</Paragraphs>
  <Slides>5</Slides>
  <Notes>3</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0" baseType="lpstr">
      <vt:lpstr>Aharoni</vt:lpstr>
      <vt:lpstr>Arial</vt:lpstr>
      <vt:lpstr>Synergy_CF_YNR002</vt:lpstr>
      <vt:lpstr>1_Synergy_CF_YNR002</vt:lpstr>
      <vt:lpstr>TCLayout.ActiveDocument.1</vt:lpstr>
      <vt:lpstr>Netflix TV shows and Movies</vt:lpstr>
      <vt:lpstr>Total number of shows by Rating Value</vt:lpstr>
      <vt:lpstr>Observing the rating of the shows in Netflix</vt:lpstr>
      <vt:lpstr>Shows and Movies by the year-on-year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Shichy Seanan</cp:lastModifiedBy>
  <cp:revision>9</cp:revision>
  <dcterms:created xsi:type="dcterms:W3CDTF">2015-09-14T11:37:31Z</dcterms:created>
  <dcterms:modified xsi:type="dcterms:W3CDTF">2020-12-23T11:32:42Z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