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A60DC9-CBBE-4425-B478-FECFC4688D18}">
          <p14:sldIdLst>
            <p14:sldId id="257"/>
          </p14:sldIdLst>
        </p14:section>
        <p14:section name="Stability And Outages" id="{8B687954-C435-4925-91E4-56CAE1657D6D}">
          <p14:sldIdLst>
            <p14:sldId id="258"/>
            <p14:sldId id="260"/>
            <p14:sldId id="261"/>
          </p14:sldIdLst>
        </p14:section>
        <p14:section name="Losses And Reliability" id="{506CEFD5-C297-4A18-9828-D99B38C83886}">
          <p14:sldIdLst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CB364-0AC9-AF8C-38AD-A2E8E36B88C3}" v="4" dt="2020-02-08T13:59:2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1.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Last_Part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1.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1.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1.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3.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3.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perce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Part2.1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rukh\OneDrive\SpringBoard\DataCamp\sql_case_Sttudy\Last_Par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 Outages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'1.1'!$B$1</c:f>
              <c:strCache>
                <c:ptCount val="1"/>
                <c:pt idx="0">
                  <c:v>Total_Number_Outage_Events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'1.1'!$A$2:$A$5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'1.1'!$B$2:$B$5</c:f>
              <c:numCache>
                <c:formatCode>General</c:formatCode>
                <c:ptCount val="4"/>
                <c:pt idx="0">
                  <c:v>181</c:v>
                </c:pt>
                <c:pt idx="1">
                  <c:v>1264</c:v>
                </c:pt>
                <c:pt idx="2">
                  <c:v>106</c:v>
                </c:pt>
                <c:pt idx="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6-4D9E-A168-C99B6A4F07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76427216"/>
        <c:axId val="844370832"/>
      </c:barChart>
      <c:catAx>
        <c:axId val="97642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370832"/>
        <c:crosses val="autoZero"/>
        <c:auto val="1"/>
        <c:lblAlgn val="ctr"/>
        <c:lblOffset val="100"/>
        <c:noMultiLvlLbl val="0"/>
      </c:catAx>
      <c:valAx>
        <c:axId val="84437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2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 Outage MW Loss</a:t>
            </a:r>
          </a:p>
          <a:p>
            <a:pPr>
              <a:defRPr/>
            </a:pPr>
            <a:r>
              <a:rPr lang="en-IN"/>
              <a:t>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'2017'!$D$1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'2017'!$A$2:$A$37</c:f>
              <c:strCache>
                <c:ptCount val="18"/>
                <c:pt idx="0">
                  <c:v>PMC</c:v>
                </c:pt>
                <c:pt idx="1">
                  <c:v>GW</c:v>
                </c:pt>
                <c:pt idx="2">
                  <c:v>PJRH</c:v>
                </c:pt>
                <c:pt idx="3">
                  <c:v>COLLGAR</c:v>
                </c:pt>
                <c:pt idx="4">
                  <c:v>KORL</c:v>
                </c:pt>
                <c:pt idx="5">
                  <c:v>MELK</c:v>
                </c:pt>
                <c:pt idx="6">
                  <c:v>MCG</c:v>
                </c:pt>
                <c:pt idx="7">
                  <c:v>AURICON</c:v>
                </c:pt>
                <c:pt idx="8">
                  <c:v>TSLA_MGT</c:v>
                </c:pt>
                <c:pt idx="9">
                  <c:v>PUG</c:v>
                </c:pt>
                <c:pt idx="10">
                  <c:v>TRMOS</c:v>
                </c:pt>
                <c:pt idx="11">
                  <c:v>WGUTD</c:v>
                </c:pt>
                <c:pt idx="12">
                  <c:v>ENRG</c:v>
                </c:pt>
                <c:pt idx="13">
                  <c:v>MUND</c:v>
                </c:pt>
                <c:pt idx="14">
                  <c:v>EUCT</c:v>
                </c:pt>
                <c:pt idx="15">
                  <c:v>STHRNCRS</c:v>
                </c:pt>
                <c:pt idx="16">
                  <c:v>AUXC</c:v>
                </c:pt>
                <c:pt idx="17">
                  <c:v>DNHR</c:v>
                </c:pt>
              </c:strCache>
            </c:strRef>
          </c:cat>
          <c:val>
            <c:numRef>
              <c:f>'2017'!$D$2:$D$37</c:f>
              <c:numCache>
                <c:formatCode>General</c:formatCode>
                <c:ptCount val="18"/>
                <c:pt idx="0">
                  <c:v>141.21</c:v>
                </c:pt>
                <c:pt idx="1">
                  <c:v>85.14</c:v>
                </c:pt>
                <c:pt idx="2">
                  <c:v>67.209999999999994</c:v>
                </c:pt>
                <c:pt idx="3">
                  <c:v>61.93</c:v>
                </c:pt>
                <c:pt idx="4">
                  <c:v>61.57</c:v>
                </c:pt>
                <c:pt idx="5">
                  <c:v>58.11</c:v>
                </c:pt>
                <c:pt idx="6">
                  <c:v>46.94</c:v>
                </c:pt>
                <c:pt idx="7">
                  <c:v>44.16</c:v>
                </c:pt>
                <c:pt idx="8">
                  <c:v>42.47</c:v>
                </c:pt>
                <c:pt idx="9">
                  <c:v>30.46</c:v>
                </c:pt>
                <c:pt idx="10">
                  <c:v>29.17</c:v>
                </c:pt>
                <c:pt idx="11">
                  <c:v>27.66</c:v>
                </c:pt>
                <c:pt idx="12">
                  <c:v>27.41</c:v>
                </c:pt>
                <c:pt idx="13">
                  <c:v>26.57</c:v>
                </c:pt>
                <c:pt idx="14">
                  <c:v>21.6</c:v>
                </c:pt>
                <c:pt idx="15">
                  <c:v>16.260000000000002</c:v>
                </c:pt>
                <c:pt idx="16">
                  <c:v>14.74</c:v>
                </c:pt>
                <c:pt idx="17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7-4990-B2B7-BFA827F54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47096192"/>
        <c:axId val="1380328064"/>
      </c:barChart>
      <c:catAx>
        <c:axId val="104709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328064"/>
        <c:crosses val="autoZero"/>
        <c:auto val="1"/>
        <c:lblAlgn val="ctr"/>
        <c:lblOffset val="100"/>
        <c:noMultiLvlLbl val="0"/>
      </c:catAx>
      <c:valAx>
        <c:axId val="138032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09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Outage Duration Days</a:t>
            </a:r>
            <a:br>
              <a:rPr lang="en-US"/>
            </a:br>
            <a:r>
              <a:rPr lang="en-US"/>
              <a:t>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'1.5'!$C$1</c:f>
              <c:strCache>
                <c:ptCount val="1"/>
                <c:pt idx="0">
                  <c:v>Average_Outage_Duration_Time_Days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'1.5'!$B$2:$B$9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'1.5'!$C$2:$C$9</c:f>
              <c:numCache>
                <c:formatCode>General</c:formatCode>
                <c:ptCount val="4"/>
                <c:pt idx="0">
                  <c:v>0.36</c:v>
                </c:pt>
                <c:pt idx="1">
                  <c:v>0.56000000000000005</c:v>
                </c:pt>
                <c:pt idx="2">
                  <c:v>0.32</c:v>
                </c:pt>
                <c:pt idx="3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7-4E4A-8210-99B9AA3532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69087648"/>
        <c:axId val="1414319408"/>
      </c:barChart>
      <c:catAx>
        <c:axId val="16690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319408"/>
        <c:crosses val="autoZero"/>
        <c:auto val="1"/>
        <c:lblAlgn val="ctr"/>
        <c:lblOffset val="100"/>
        <c:noMultiLvlLbl val="0"/>
      </c:catAx>
      <c:valAx>
        <c:axId val="141431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08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Outage Duration Days</a:t>
            </a:r>
            <a:br>
              <a:rPr lang="en-US"/>
            </a:br>
            <a:r>
              <a:rPr lang="en-US"/>
              <a:t>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Average_Outage_Duration_Time_Days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Sheet1!$B$2:$B$9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4"/>
                <c:pt idx="0">
                  <c:v>0.33</c:v>
                </c:pt>
                <c:pt idx="1">
                  <c:v>0.79</c:v>
                </c:pt>
                <c:pt idx="2">
                  <c:v>0.27</c:v>
                </c:pt>
                <c:pt idx="3">
                  <c:v>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D-46FC-AC37-8B7FBD94EA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75958992"/>
        <c:axId val="1414370992"/>
      </c:barChart>
      <c:catAx>
        <c:axId val="167595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370992"/>
        <c:crosses val="autoZero"/>
        <c:auto val="1"/>
        <c:lblAlgn val="ctr"/>
        <c:lblOffset val="100"/>
        <c:noMultiLvlLbl val="0"/>
      </c:catAx>
      <c:valAx>
        <c:axId val="141437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95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Outage Events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'1.3'!$C$1</c:f>
              <c:strCache>
                <c:ptCount val="1"/>
                <c:pt idx="0">
                  <c:v>Total_Number_Outage_Events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'1.3'!$B$2:$B$5</c:f>
              <c:strCache>
                <c:ptCount val="4"/>
                <c:pt idx="0">
                  <c:v>Consequential</c:v>
                </c:pt>
                <c:pt idx="1">
                  <c:v>Forced</c:v>
                </c:pt>
                <c:pt idx="2">
                  <c:v>Opportunistic Maintenance (Planned)</c:v>
                </c:pt>
                <c:pt idx="3">
                  <c:v>Scheduled (Planned)</c:v>
                </c:pt>
              </c:strCache>
            </c:strRef>
          </c:cat>
          <c:val>
            <c:numRef>
              <c:f>'1.3'!$C$2:$C$5</c:f>
              <c:numCache>
                <c:formatCode>General</c:formatCode>
                <c:ptCount val="4"/>
                <c:pt idx="0">
                  <c:v>127</c:v>
                </c:pt>
                <c:pt idx="1">
                  <c:v>1622</c:v>
                </c:pt>
                <c:pt idx="2">
                  <c:v>102</c:v>
                </c:pt>
                <c:pt idx="3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3-4F0B-9110-C2EF5878D6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832943"/>
        <c:axId val="869942319"/>
      </c:barChart>
      <c:catAx>
        <c:axId val="87583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942319"/>
        <c:crosses val="autoZero"/>
        <c:auto val="1"/>
        <c:lblAlgn val="ctr"/>
        <c:lblOffset val="100"/>
        <c:noMultiLvlLbl val="0"/>
      </c:catAx>
      <c:valAx>
        <c:axId val="86994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83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Outage Events</a:t>
            </a:r>
          </a:p>
          <a:p>
            <a:pPr>
              <a:defRPr/>
            </a:pPr>
            <a:r>
              <a:rPr lang="en-US"/>
              <a:t>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'3.1'!$C$1</c:f>
              <c:strCache>
                <c:ptCount val="1"/>
                <c:pt idx="0">
                  <c:v>Total_Number_Outage_Events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'3.1'!$B$2:$B$37</c:f>
              <c:strCache>
                <c:ptCount val="18"/>
                <c:pt idx="0">
                  <c:v>GW</c:v>
                </c:pt>
                <c:pt idx="1">
                  <c:v>AURICON</c:v>
                </c:pt>
                <c:pt idx="2">
                  <c:v>MELK</c:v>
                </c:pt>
                <c:pt idx="3">
                  <c:v>AUXC</c:v>
                </c:pt>
                <c:pt idx="4">
                  <c:v>PJRH</c:v>
                </c:pt>
                <c:pt idx="5">
                  <c:v>PMC</c:v>
                </c:pt>
                <c:pt idx="6">
                  <c:v>KORL</c:v>
                </c:pt>
                <c:pt idx="7">
                  <c:v>TRMOS</c:v>
                </c:pt>
                <c:pt idx="8">
                  <c:v>ENRG</c:v>
                </c:pt>
                <c:pt idx="9">
                  <c:v>TSLA_MGT</c:v>
                </c:pt>
                <c:pt idx="10">
                  <c:v>COLLGAR</c:v>
                </c:pt>
                <c:pt idx="11">
                  <c:v>PUG</c:v>
                </c:pt>
                <c:pt idx="12">
                  <c:v>STHRNCRS</c:v>
                </c:pt>
                <c:pt idx="13">
                  <c:v>MUND</c:v>
                </c:pt>
                <c:pt idx="14">
                  <c:v>EUCT</c:v>
                </c:pt>
                <c:pt idx="15">
                  <c:v>DNHR</c:v>
                </c:pt>
                <c:pt idx="16">
                  <c:v>WGUTD</c:v>
                </c:pt>
                <c:pt idx="17">
                  <c:v>MCG</c:v>
                </c:pt>
              </c:strCache>
            </c:strRef>
          </c:cat>
          <c:val>
            <c:numRef>
              <c:f>'3.1'!$C$2:$C$37</c:f>
              <c:numCache>
                <c:formatCode>General</c:formatCode>
                <c:ptCount val="18"/>
                <c:pt idx="0">
                  <c:v>402</c:v>
                </c:pt>
                <c:pt idx="1">
                  <c:v>298</c:v>
                </c:pt>
                <c:pt idx="2">
                  <c:v>273</c:v>
                </c:pt>
                <c:pt idx="3">
                  <c:v>209</c:v>
                </c:pt>
                <c:pt idx="4">
                  <c:v>142</c:v>
                </c:pt>
                <c:pt idx="5">
                  <c:v>107</c:v>
                </c:pt>
                <c:pt idx="6">
                  <c:v>87</c:v>
                </c:pt>
                <c:pt idx="7">
                  <c:v>71</c:v>
                </c:pt>
                <c:pt idx="8">
                  <c:v>69</c:v>
                </c:pt>
                <c:pt idx="9">
                  <c:v>55</c:v>
                </c:pt>
                <c:pt idx="10">
                  <c:v>53</c:v>
                </c:pt>
                <c:pt idx="11">
                  <c:v>47</c:v>
                </c:pt>
                <c:pt idx="12">
                  <c:v>35</c:v>
                </c:pt>
                <c:pt idx="13">
                  <c:v>30</c:v>
                </c:pt>
                <c:pt idx="14">
                  <c:v>28</c:v>
                </c:pt>
                <c:pt idx="15">
                  <c:v>12</c:v>
                </c:pt>
                <c:pt idx="16">
                  <c:v>9</c:v>
                </c:pt>
                <c:pt idx="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D-4C2A-A68B-158BA6608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5368960"/>
        <c:axId val="1009034064"/>
      </c:barChart>
      <c:catAx>
        <c:axId val="118536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34064"/>
        <c:crosses val="autoZero"/>
        <c:auto val="1"/>
        <c:lblAlgn val="ctr"/>
        <c:lblOffset val="100"/>
        <c:noMultiLvlLbl val="0"/>
      </c:catAx>
      <c:valAx>
        <c:axId val="100903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36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Outage Events</a:t>
            </a:r>
          </a:p>
          <a:p>
            <a:pPr>
              <a:defRPr/>
            </a:pPr>
            <a:r>
              <a:rPr lang="en-US"/>
              <a:t>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'3.1 (2)'!$C$1</c:f>
              <c:strCache>
                <c:ptCount val="1"/>
                <c:pt idx="0">
                  <c:v>Total_Number_Outage_Events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'3.1 (2)'!$B$2:$B$37</c:f>
              <c:strCache>
                <c:ptCount val="18"/>
                <c:pt idx="0">
                  <c:v>AURICON</c:v>
                </c:pt>
                <c:pt idx="1">
                  <c:v>GW</c:v>
                </c:pt>
                <c:pt idx="2">
                  <c:v>MELK</c:v>
                </c:pt>
                <c:pt idx="3">
                  <c:v>TRMOS</c:v>
                </c:pt>
                <c:pt idx="4">
                  <c:v>PUG</c:v>
                </c:pt>
                <c:pt idx="5">
                  <c:v>PJRH</c:v>
                </c:pt>
                <c:pt idx="6">
                  <c:v>AUXC</c:v>
                </c:pt>
                <c:pt idx="7">
                  <c:v>KORL</c:v>
                </c:pt>
                <c:pt idx="8">
                  <c:v>COLLGAR</c:v>
                </c:pt>
                <c:pt idx="9">
                  <c:v>PMC</c:v>
                </c:pt>
                <c:pt idx="10">
                  <c:v>TSLA_MGT</c:v>
                </c:pt>
                <c:pt idx="11">
                  <c:v>ENRG</c:v>
                </c:pt>
                <c:pt idx="12">
                  <c:v>STHRNCRS</c:v>
                </c:pt>
                <c:pt idx="13">
                  <c:v>MUND</c:v>
                </c:pt>
                <c:pt idx="14">
                  <c:v>MCG</c:v>
                </c:pt>
                <c:pt idx="15">
                  <c:v>EUCT</c:v>
                </c:pt>
                <c:pt idx="16">
                  <c:v>DNHR</c:v>
                </c:pt>
                <c:pt idx="17">
                  <c:v>WGUTD</c:v>
                </c:pt>
              </c:strCache>
            </c:strRef>
          </c:cat>
          <c:val>
            <c:numRef>
              <c:f>'3.1 (2)'!$C$2:$C$37</c:f>
              <c:numCache>
                <c:formatCode>General</c:formatCode>
                <c:ptCount val="18"/>
                <c:pt idx="0">
                  <c:v>577</c:v>
                </c:pt>
                <c:pt idx="1">
                  <c:v>270</c:v>
                </c:pt>
                <c:pt idx="2">
                  <c:v>263</c:v>
                </c:pt>
                <c:pt idx="3">
                  <c:v>176</c:v>
                </c:pt>
                <c:pt idx="4">
                  <c:v>149</c:v>
                </c:pt>
                <c:pt idx="5">
                  <c:v>146</c:v>
                </c:pt>
                <c:pt idx="6">
                  <c:v>122</c:v>
                </c:pt>
                <c:pt idx="7">
                  <c:v>108</c:v>
                </c:pt>
                <c:pt idx="8">
                  <c:v>64</c:v>
                </c:pt>
                <c:pt idx="9">
                  <c:v>61</c:v>
                </c:pt>
                <c:pt idx="10">
                  <c:v>55</c:v>
                </c:pt>
                <c:pt idx="11">
                  <c:v>54</c:v>
                </c:pt>
                <c:pt idx="12">
                  <c:v>35</c:v>
                </c:pt>
                <c:pt idx="13">
                  <c:v>31</c:v>
                </c:pt>
                <c:pt idx="14">
                  <c:v>18</c:v>
                </c:pt>
                <c:pt idx="15">
                  <c:v>17</c:v>
                </c:pt>
                <c:pt idx="16">
                  <c:v>13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6-4CE9-9449-2CC13FFC5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5368960"/>
        <c:axId val="1009034064"/>
      </c:barChart>
      <c:catAx>
        <c:axId val="118536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34064"/>
        <c:crosses val="autoZero"/>
        <c:auto val="1"/>
        <c:lblAlgn val="ctr"/>
        <c:lblOffset val="100"/>
        <c:noMultiLvlLbl val="0"/>
      </c:catAx>
      <c:valAx>
        <c:axId val="100903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36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Forced Outage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percent!$D$1</c:f>
              <c:strCache>
                <c:ptCount val="1"/>
                <c:pt idx="0">
                  <c:v>Forced_Outage_Percentage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FBA0A30-3AC8-439C-8CB6-14D0B965C5D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EF-445E-B2FC-B41909AF21E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BC7AE0E-7671-4580-B9C0-7A543A9B4D6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EF-445E-B2FC-B41909AF2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percent!$C$2:$C$3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percent!$D$2:$D$3</c:f>
              <c:numCache>
                <c:formatCode>General</c:formatCode>
                <c:ptCount val="2"/>
                <c:pt idx="0">
                  <c:v>65.459999999999994</c:v>
                </c:pt>
                <c:pt idx="1">
                  <c:v>74.709999999999994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45E-B2FC-B41909AF2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3184496"/>
        <c:axId val="319465424"/>
      </c:barChart>
      <c:catAx>
        <c:axId val="58318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465424"/>
        <c:crosses val="autoZero"/>
        <c:auto val="1"/>
        <c:lblAlgn val="ctr"/>
        <c:lblOffset val="100"/>
        <c:noMultiLvlLbl val="0"/>
      </c:catAx>
      <c:valAx>
        <c:axId val="31946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8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Outage Duration </a:t>
            </a:r>
          </a:p>
          <a:p>
            <a:pPr>
              <a:defRPr/>
            </a:pPr>
            <a:r>
              <a:rPr lang="en-US"/>
              <a:t>(Minutes)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2935185185185185E-2"/>
          <c:y val="0.13654851851851851"/>
          <c:w val="0.97412962962962968"/>
          <c:h val="0.806540740740740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Part2.1!$D$1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numRef>
              <c:f>Part2.1!$C$2:$C$3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Part2.1!$D$2:$D$3</c:f>
              <c:numCache>
                <c:formatCode>General</c:formatCode>
                <c:ptCount val="2"/>
                <c:pt idx="0">
                  <c:v>812.92</c:v>
                </c:pt>
                <c:pt idx="1">
                  <c:v>1144.0899999999999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BA-4BE2-BE08-CCBBA16028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39096512"/>
        <c:axId val="1040954960"/>
      </c:barChart>
      <c:catAx>
        <c:axId val="93909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954960"/>
        <c:crosses val="autoZero"/>
        <c:auto val="1"/>
        <c:lblAlgn val="ctr"/>
        <c:lblOffset val="100"/>
        <c:noMultiLvlLbl val="0"/>
      </c:catAx>
      <c:valAx>
        <c:axId val="10409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Outage MW Loss</a:t>
            </a:r>
          </a:p>
          <a:p>
            <a:pPr>
              <a:defRPr/>
            </a:pPr>
            <a:r>
              <a:rPr lang="en-US"/>
              <a:t>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'2016'!$D$1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'2016'!$A$2:$A$19</c:f>
              <c:strCache>
                <c:ptCount val="18"/>
                <c:pt idx="0">
                  <c:v>COLLGAR</c:v>
                </c:pt>
                <c:pt idx="1">
                  <c:v>PMC</c:v>
                </c:pt>
                <c:pt idx="2">
                  <c:v>MELK</c:v>
                </c:pt>
                <c:pt idx="3">
                  <c:v>TSLA_MGT</c:v>
                </c:pt>
                <c:pt idx="4">
                  <c:v>KORL</c:v>
                </c:pt>
                <c:pt idx="5">
                  <c:v>PJRH</c:v>
                </c:pt>
                <c:pt idx="6">
                  <c:v>ENRG</c:v>
                </c:pt>
                <c:pt idx="7">
                  <c:v>MCG</c:v>
                </c:pt>
                <c:pt idx="8">
                  <c:v>AURICON</c:v>
                </c:pt>
                <c:pt idx="9">
                  <c:v>GW</c:v>
                </c:pt>
                <c:pt idx="10">
                  <c:v>MUND</c:v>
                </c:pt>
                <c:pt idx="11">
                  <c:v>PUG</c:v>
                </c:pt>
                <c:pt idx="12">
                  <c:v>WGUTD</c:v>
                </c:pt>
                <c:pt idx="13">
                  <c:v>STHRNCRS</c:v>
                </c:pt>
                <c:pt idx="14">
                  <c:v>TRMOS</c:v>
                </c:pt>
                <c:pt idx="15">
                  <c:v>AUXC</c:v>
                </c:pt>
                <c:pt idx="16">
                  <c:v>EUCT</c:v>
                </c:pt>
                <c:pt idx="17">
                  <c:v>DNHR</c:v>
                </c:pt>
              </c:strCache>
            </c:strRef>
          </c:cat>
          <c:val>
            <c:numRef>
              <c:f>'2016'!$D$2:$D$19</c:f>
              <c:numCache>
                <c:formatCode>General</c:formatCode>
                <c:ptCount val="18"/>
                <c:pt idx="0">
                  <c:v>149</c:v>
                </c:pt>
                <c:pt idx="1">
                  <c:v>131.78</c:v>
                </c:pt>
                <c:pt idx="2">
                  <c:v>87.71</c:v>
                </c:pt>
                <c:pt idx="3">
                  <c:v>80</c:v>
                </c:pt>
                <c:pt idx="4">
                  <c:v>76.23</c:v>
                </c:pt>
                <c:pt idx="5">
                  <c:v>72.61</c:v>
                </c:pt>
                <c:pt idx="6">
                  <c:v>56.32</c:v>
                </c:pt>
                <c:pt idx="7">
                  <c:v>55</c:v>
                </c:pt>
                <c:pt idx="8">
                  <c:v>51.42</c:v>
                </c:pt>
                <c:pt idx="9">
                  <c:v>49.69</c:v>
                </c:pt>
                <c:pt idx="10">
                  <c:v>36.799999999999997</c:v>
                </c:pt>
                <c:pt idx="11">
                  <c:v>33.979999999999997</c:v>
                </c:pt>
                <c:pt idx="12">
                  <c:v>27</c:v>
                </c:pt>
                <c:pt idx="13">
                  <c:v>23</c:v>
                </c:pt>
                <c:pt idx="14">
                  <c:v>18.96</c:v>
                </c:pt>
                <c:pt idx="15">
                  <c:v>13.27</c:v>
                </c:pt>
                <c:pt idx="16">
                  <c:v>5.89</c:v>
                </c:pt>
                <c:pt idx="17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E-4BA2-8156-673557CE5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29216224"/>
        <c:axId val="1380342624"/>
      </c:barChart>
      <c:catAx>
        <c:axId val="92921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342624"/>
        <c:crosses val="autoZero"/>
        <c:auto val="1"/>
        <c:lblAlgn val="ctr"/>
        <c:lblOffset val="100"/>
        <c:noMultiLvlLbl val="0"/>
      </c:catAx>
      <c:valAx>
        <c:axId val="138034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21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94F8-7D39-431B-9AC5-A14FA321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8721-710F-40FD-B775-7E2B8E823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5CF2-18DB-4BF2-B376-CECE31FC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682-BF04-4C67-A6FD-F53C496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66F-7A83-4A67-842C-4C73838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1A27-6099-4F95-AACE-534E6198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A8A1-61E0-4A00-916D-767B00E5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0AA6-0752-43FA-B5F9-1270BC11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DEDD-9F06-4643-B569-AD7FFBB9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22D4-EE4C-446B-B190-D05A1727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3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33BE7-9746-4EE9-AEAC-DE56D7AB7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68E92-99B6-4AA8-A48A-3272FBE7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5A18-EA01-4958-8D9A-803BA1D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3704-086E-4B24-8C3C-4D5FD7C5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5379-AF78-4F24-A00E-FDA4F176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9A30-D398-47D5-AA2F-64952E6E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47A9-71EE-403B-B27F-9BA29301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027A-A038-4DE3-BCCF-8245195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76BC-8D4C-4052-BB76-778615D5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AFAD-B589-49F3-A338-A6ACB8D4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0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0227-BF95-449A-B8A9-8E9ED9C4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E7D5-7128-4B85-BA00-C3D3DE45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4B10-EB38-4910-BD0E-55B7D069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3D69-6E16-44C1-BD24-0F14F6D7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7B08-781C-41DE-84D1-554C8640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7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9E6D-C375-487A-96BD-F4F755C8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4DA1-1986-4D88-84C1-E1615650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E0A5-7812-4CCB-A47A-2A56FA6D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CC8-0C5C-4788-8678-625551AB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00262-87D6-45C3-9ECD-96C06432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BB84B-2B8E-4861-AEA2-9F0F24F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58F3-B8B4-4DD1-BF42-BC0E8814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0407-1975-4352-8410-7910CE25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120A-1019-42FE-91FB-8740F4A1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522D7-ED9C-4534-8406-9D59A753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70A00-DA19-4E0E-A65C-74105E653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AAD74-2788-456F-80F8-3234EF8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1891-EF25-4E67-BF51-2F6DD719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3A8A4-3CD5-4038-B76A-46E462C3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6CC9-A299-4646-A437-F04721E7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19EDB-03A0-4CC4-AEF5-D3593B76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6C7BE-8B3E-4CB9-BE16-DEBAB293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7B900-EC84-4D36-9D8E-5292694B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1327C-E6E8-4CCC-AD2B-567CC74C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AD98C-6208-4906-AA7F-08EB4EF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53EB-D646-4D51-A80B-FF79F83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0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141-1A32-4253-B245-5DECE79A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F74-7A31-4D0D-8A80-F1BDD218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FF97-6537-45BD-A3E8-C8031A73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0A04-A498-44DB-BB94-899B4C38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9504-9659-43DB-A796-E804EF9F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66CE-35CD-4DD7-A1B7-849DF3E5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C53D-AD1F-4BDC-84A9-96AF696D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F78BD-135D-4AF5-A038-2372C5178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53323-6338-45B6-8588-76ECD42B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4A507-B9B7-4CEB-9CF2-A18AB5C2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B2AA9-9C0E-48AC-B54D-496231F4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745E-FAC7-43A9-9076-B9809215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5CAE9-2800-45E5-86E6-C6F594A3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D219-E438-46F6-9051-95CE88A0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EB70-9F00-45DF-AAAA-A60B6336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E08E-57F4-443E-9D12-6C99D4834BDC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11DF-E24D-4D42-92F7-1A7703EEB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BC4B7-5117-4A55-9C8D-295E091B8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A47A-F1F0-46BD-BD0C-D58B2E25F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AC0-9D8A-4335-BE83-6FB9096086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3EA8-E7B6-4C13-9188-D2CC181C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Valid outages are occurring due to forced activity are close to 1200 whereas planned shutdown is averaging around five days. </a:t>
            </a:r>
          </a:p>
          <a:p>
            <a:pPr marL="0" indent="0" algn="just">
              <a:buNone/>
            </a:pPr>
            <a:r>
              <a:rPr lang="en-US" dirty="0"/>
              <a:t>Forced outages have increased by 10% in a year from 2016 to 2017.  The average duration of the outage have also increase by approximately 29%.  </a:t>
            </a:r>
          </a:p>
          <a:p>
            <a:pPr marL="0" indent="0" algn="just">
              <a:buNone/>
            </a:pPr>
            <a:r>
              <a:rPr lang="en-US" dirty="0"/>
              <a:t>Outage Frequencies and duration have increase for GW, making it the worst performing.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7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DC2-3C8C-4E72-839A-B4C22041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75" y="520304"/>
            <a:ext cx="10515600" cy="711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i="1" dirty="0"/>
              <a:t>What are the most common outage types and how long do they tend to last?</a:t>
            </a:r>
          </a:p>
          <a:p>
            <a:pPr marL="0" indent="0">
              <a:buNone/>
            </a:pPr>
            <a:r>
              <a:rPr lang="en-US" sz="2000" b="1" i="1" dirty="0"/>
              <a:t>- </a:t>
            </a:r>
            <a:r>
              <a:rPr lang="en-US" sz="2000" b="1" i="1" u="sng" dirty="0"/>
              <a:t>Forced</a:t>
            </a:r>
            <a:r>
              <a:rPr lang="en-US" sz="2000" i="1" dirty="0"/>
              <a:t> Outages are most common; Lasted for </a:t>
            </a:r>
            <a:r>
              <a:rPr lang="en-US" sz="2000" b="1" i="1" u="sng" dirty="0"/>
              <a:t>half-day</a:t>
            </a:r>
            <a:r>
              <a:rPr lang="en-US" sz="2000" b="1" i="1" dirty="0"/>
              <a:t> </a:t>
            </a:r>
            <a:r>
              <a:rPr lang="en-US" sz="2000" i="1" dirty="0"/>
              <a:t>on average.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9027B1-DFFB-4C47-A4A6-82560F172EB7}"/>
              </a:ext>
            </a:extLst>
          </p:cNvPr>
          <p:cNvSpPr txBox="1">
            <a:spLocks/>
          </p:cNvSpPr>
          <p:nvPr/>
        </p:nvSpPr>
        <p:spPr>
          <a:xfrm>
            <a:off x="265975" y="42850"/>
            <a:ext cx="10515600" cy="48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Stability And Outages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F3DF60-9A29-493E-B5BA-F8ADC2148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15669"/>
              </p:ext>
            </p:extLst>
          </p:nvPr>
        </p:nvGraphicFramePr>
        <p:xfrm>
          <a:off x="311983" y="1279707"/>
          <a:ext cx="5677065" cy="534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DFBA66-7120-4E9D-B9ED-5373E0C77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213584"/>
              </p:ext>
            </p:extLst>
          </p:nvPr>
        </p:nvGraphicFramePr>
        <p:xfrm>
          <a:off x="6160080" y="1279707"/>
          <a:ext cx="5039512" cy="264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F52E6F7-6C28-440A-9D4A-B1BD44A67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327946"/>
              </p:ext>
            </p:extLst>
          </p:nvPr>
        </p:nvGraphicFramePr>
        <p:xfrm>
          <a:off x="6159592" y="3977445"/>
          <a:ext cx="5040000" cy="26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474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21CAE6-78D8-4734-934A-BAA7AFA86C31}"/>
              </a:ext>
            </a:extLst>
          </p:cNvPr>
          <p:cNvSpPr txBox="1">
            <a:spLocks/>
          </p:cNvSpPr>
          <p:nvPr/>
        </p:nvSpPr>
        <p:spPr>
          <a:xfrm>
            <a:off x="311983" y="790599"/>
            <a:ext cx="10515600" cy="48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1A0B69-97F9-4B89-BA3B-A24DC2621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927710"/>
              </p:ext>
            </p:extLst>
          </p:nvPr>
        </p:nvGraphicFramePr>
        <p:xfrm>
          <a:off x="313425" y="1279705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2A47-F868-400E-A3BB-C266D0CD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75" y="415347"/>
            <a:ext cx="10515600" cy="6658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i="1" dirty="0"/>
              <a:t>How frequently do the outages occur?</a:t>
            </a:r>
          </a:p>
          <a:p>
            <a:pPr marL="0" indent="0">
              <a:buNone/>
            </a:pPr>
            <a:r>
              <a:rPr lang="en-US" sz="2000" i="1" dirty="0"/>
              <a:t>- </a:t>
            </a:r>
            <a:r>
              <a:rPr lang="en-US" sz="2000" b="1" i="1" u="sng" dirty="0"/>
              <a:t>Forced</a:t>
            </a:r>
            <a:r>
              <a:rPr lang="en-US" sz="2000" i="1" dirty="0"/>
              <a:t> Outages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B3BB4-EB09-406D-91D8-91AD48FF3504}"/>
              </a:ext>
            </a:extLst>
          </p:cNvPr>
          <p:cNvSpPr txBox="1">
            <a:spLocks/>
          </p:cNvSpPr>
          <p:nvPr/>
        </p:nvSpPr>
        <p:spPr>
          <a:xfrm>
            <a:off x="265975" y="0"/>
            <a:ext cx="10515600" cy="48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Stability And Outages</a:t>
            </a:r>
          </a:p>
        </p:txBody>
      </p:sp>
    </p:spTree>
    <p:extLst>
      <p:ext uri="{BB962C8B-B14F-4D97-AF65-F5344CB8AC3E}">
        <p14:creationId xmlns:p14="http://schemas.microsoft.com/office/powerpoint/2010/main" val="147295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41D18C-EE83-4020-BF12-26FCCD3891D9}"/>
              </a:ext>
            </a:extLst>
          </p:cNvPr>
          <p:cNvSpPr txBox="1">
            <a:spLocks/>
          </p:cNvSpPr>
          <p:nvPr/>
        </p:nvSpPr>
        <p:spPr>
          <a:xfrm>
            <a:off x="838200" y="410893"/>
            <a:ext cx="10515600" cy="132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0342F7-5B6E-4A3D-B9C9-E97A7DF745D5}"/>
              </a:ext>
            </a:extLst>
          </p:cNvPr>
          <p:cNvSpPr txBox="1">
            <a:spLocks/>
          </p:cNvSpPr>
          <p:nvPr/>
        </p:nvSpPr>
        <p:spPr>
          <a:xfrm>
            <a:off x="311981" y="25598"/>
            <a:ext cx="10515600" cy="47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Stability And Outages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9D8F20-7FD6-4CB5-81D2-2448F422228A}"/>
              </a:ext>
            </a:extLst>
          </p:cNvPr>
          <p:cNvSpPr txBox="1">
            <a:spLocks/>
          </p:cNvSpPr>
          <p:nvPr/>
        </p:nvSpPr>
        <p:spPr>
          <a:xfrm>
            <a:off x="311981" y="410892"/>
            <a:ext cx="10515600" cy="114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Are there any energy providers that have more outages than their peers which may indicate that these providers are unreliable?</a:t>
            </a:r>
          </a:p>
          <a:p>
            <a:pPr marL="0" indent="0">
              <a:buNone/>
            </a:pPr>
            <a:r>
              <a:rPr lang="en-US" sz="2000" i="1" dirty="0"/>
              <a:t>- </a:t>
            </a:r>
            <a:r>
              <a:rPr lang="en-US" sz="1800" b="1" i="1" dirty="0" err="1"/>
              <a:t>Auricon</a:t>
            </a:r>
            <a:r>
              <a:rPr lang="en-US" sz="1800" b="1" i="1" dirty="0"/>
              <a:t> and GW </a:t>
            </a:r>
            <a:r>
              <a:rPr lang="en-US" sz="1800" i="1" dirty="0"/>
              <a:t>are the MOST unreliable.</a:t>
            </a:r>
            <a:endParaRPr lang="en-IN" sz="2000" i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151CDB-CA94-425B-B312-98CB3B870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32388"/>
              </p:ext>
            </p:extLst>
          </p:nvPr>
        </p:nvGraphicFramePr>
        <p:xfrm>
          <a:off x="311983" y="1621767"/>
          <a:ext cx="576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9973DA1-BEBE-4C6E-A8A1-6D17324F0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43085"/>
              </p:ext>
            </p:extLst>
          </p:nvPr>
        </p:nvGraphicFramePr>
        <p:xfrm>
          <a:off x="6120019" y="1558505"/>
          <a:ext cx="576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45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9C3807-E77A-4956-87CB-0212486A9A0F}"/>
              </a:ext>
            </a:extLst>
          </p:cNvPr>
          <p:cNvSpPr txBox="1">
            <a:spLocks/>
          </p:cNvSpPr>
          <p:nvPr/>
        </p:nvSpPr>
        <p:spPr>
          <a:xfrm>
            <a:off x="838200" y="410893"/>
            <a:ext cx="10515600" cy="87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6DB68F-1193-47B3-ABDD-69FE8DB6442F}"/>
              </a:ext>
            </a:extLst>
          </p:cNvPr>
          <p:cNvSpPr txBox="1">
            <a:spLocks/>
          </p:cNvSpPr>
          <p:nvPr/>
        </p:nvSpPr>
        <p:spPr>
          <a:xfrm>
            <a:off x="254474" y="0"/>
            <a:ext cx="10515600" cy="47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Losses And Reliability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1008858-BB76-420B-B853-C21DDFE28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982765"/>
              </p:ext>
            </p:extLst>
          </p:nvPr>
        </p:nvGraphicFramePr>
        <p:xfrm>
          <a:off x="311983" y="1270925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DC96D-E8DF-48A8-A8BF-E1542CE9CA39}"/>
              </a:ext>
            </a:extLst>
          </p:cNvPr>
          <p:cNvSpPr txBox="1">
            <a:spLocks/>
          </p:cNvSpPr>
          <p:nvPr/>
        </p:nvSpPr>
        <p:spPr>
          <a:xfrm>
            <a:off x="254474" y="410892"/>
            <a:ext cx="10515600" cy="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Of the outage types in 2016 and 2017, what percent were forced outages?</a:t>
            </a:r>
          </a:p>
        </p:txBody>
      </p:sp>
    </p:spTree>
    <p:extLst>
      <p:ext uri="{BB962C8B-B14F-4D97-AF65-F5344CB8AC3E}">
        <p14:creationId xmlns:p14="http://schemas.microsoft.com/office/powerpoint/2010/main" val="62288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F237-586B-461B-8BF3-94500A89596E}"/>
              </a:ext>
            </a:extLst>
          </p:cNvPr>
          <p:cNvSpPr txBox="1">
            <a:spLocks/>
          </p:cNvSpPr>
          <p:nvPr/>
        </p:nvSpPr>
        <p:spPr>
          <a:xfrm>
            <a:off x="838200" y="410893"/>
            <a:ext cx="10515600" cy="132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DD053D-9CC2-44FF-8F47-F7BB99F8D035}"/>
              </a:ext>
            </a:extLst>
          </p:cNvPr>
          <p:cNvSpPr txBox="1">
            <a:spLocks/>
          </p:cNvSpPr>
          <p:nvPr/>
        </p:nvSpPr>
        <p:spPr>
          <a:xfrm>
            <a:off x="838200" y="410893"/>
            <a:ext cx="10515600" cy="87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426B-83AE-44C4-9016-51B471BDFCED}"/>
              </a:ext>
            </a:extLst>
          </p:cNvPr>
          <p:cNvSpPr txBox="1">
            <a:spLocks/>
          </p:cNvSpPr>
          <p:nvPr/>
        </p:nvSpPr>
        <p:spPr>
          <a:xfrm>
            <a:off x="311983" y="62143"/>
            <a:ext cx="10515600" cy="8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Losses And Reliability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0D24505-5EA8-492B-A13F-758308068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059936"/>
              </p:ext>
            </p:extLst>
          </p:nvPr>
        </p:nvGraphicFramePr>
        <p:xfrm>
          <a:off x="311983" y="1385959"/>
          <a:ext cx="108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DE9EFD-95BE-46FF-8D0C-9F83830E04DB}"/>
              </a:ext>
            </a:extLst>
          </p:cNvPr>
          <p:cNvSpPr txBox="1">
            <a:spLocks/>
          </p:cNvSpPr>
          <p:nvPr/>
        </p:nvSpPr>
        <p:spPr>
          <a:xfrm>
            <a:off x="311983" y="539596"/>
            <a:ext cx="10515600" cy="70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What was the average duration for a forced outage during both 2016 and 2017? Have we seen an increase in the average duration of forced outages?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84366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9A3BD2-813D-461F-9456-E2FF7B2B3202}"/>
              </a:ext>
            </a:extLst>
          </p:cNvPr>
          <p:cNvSpPr txBox="1">
            <a:spLocks/>
          </p:cNvSpPr>
          <p:nvPr/>
        </p:nvSpPr>
        <p:spPr>
          <a:xfrm>
            <a:off x="838200" y="410893"/>
            <a:ext cx="10515600" cy="132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2FD229-3BFB-40A5-BD9B-B516DF3D5A1A}"/>
              </a:ext>
            </a:extLst>
          </p:cNvPr>
          <p:cNvSpPr txBox="1">
            <a:spLocks/>
          </p:cNvSpPr>
          <p:nvPr/>
        </p:nvSpPr>
        <p:spPr>
          <a:xfrm>
            <a:off x="838200" y="410893"/>
            <a:ext cx="10515600" cy="87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6EE70E-68D5-4BAF-90FE-1703B6B8B4C7}"/>
              </a:ext>
            </a:extLst>
          </p:cNvPr>
          <p:cNvSpPr txBox="1">
            <a:spLocks/>
          </p:cNvSpPr>
          <p:nvPr/>
        </p:nvSpPr>
        <p:spPr>
          <a:xfrm>
            <a:off x="260225" y="29757"/>
            <a:ext cx="10515600" cy="8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Losses And Reliability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AE5C20-0E27-464C-8EA3-C4BD1A26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791235"/>
              </p:ext>
            </p:extLst>
          </p:nvPr>
        </p:nvGraphicFramePr>
        <p:xfrm>
          <a:off x="311983" y="1288211"/>
          <a:ext cx="576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54151A-CA36-4968-A71E-3CEE4EB18F89}"/>
              </a:ext>
            </a:extLst>
          </p:cNvPr>
          <p:cNvSpPr txBox="1">
            <a:spLocks/>
          </p:cNvSpPr>
          <p:nvPr/>
        </p:nvSpPr>
        <p:spPr>
          <a:xfrm>
            <a:off x="260225" y="457709"/>
            <a:ext cx="10515600" cy="703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Which energy providers tended to be the most unreliable?</a:t>
            </a:r>
          </a:p>
          <a:p>
            <a:pPr marL="0" indent="0">
              <a:buNone/>
            </a:pPr>
            <a:r>
              <a:rPr lang="en-US" sz="2000" i="1" dirty="0"/>
              <a:t>- </a:t>
            </a:r>
            <a:r>
              <a:rPr lang="en-US" sz="2000" b="1" i="1" u="sng" dirty="0"/>
              <a:t>PMC &amp; COLLGAR</a:t>
            </a:r>
            <a:r>
              <a:rPr lang="en-US" sz="2000" i="1" dirty="0"/>
              <a:t> are the MOST Energy inefficient.</a:t>
            </a:r>
            <a:endParaRPr lang="en-IN" sz="2000" i="1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870D2C3-7938-449F-9D5B-39983EF2C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912090"/>
              </p:ext>
            </p:extLst>
          </p:nvPr>
        </p:nvGraphicFramePr>
        <p:xfrm>
          <a:off x="6432000" y="1270498"/>
          <a:ext cx="576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901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222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</dc:title>
  <dc:creator>shahrukh khan</dc:creator>
  <cp:lastModifiedBy>Siddarth Iyer</cp:lastModifiedBy>
  <cp:revision>14</cp:revision>
  <dcterms:created xsi:type="dcterms:W3CDTF">2020-02-03T17:38:49Z</dcterms:created>
  <dcterms:modified xsi:type="dcterms:W3CDTF">2020-03-28T06:53:38Z</dcterms:modified>
</cp:coreProperties>
</file>