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3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gvlEKJ4eM3Mc49NYNYSs5koSO/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howGuides="1">
      <p:cViewPr varScale="1">
        <p:scale>
          <a:sx n="112" d="100"/>
          <a:sy n="112" d="100"/>
        </p:scale>
        <p:origin x="154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elu\Documents\Contract%20Work%20Engagements\Springboard%20Work\Content\Module%202\Financial%20Rubric\SW%20Corp%20Student%20Reference%20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elu\Documents\Contract%20Work%20Engagements\Springboard%20Work\Content\Module%202\Financial%20Rubric\SW%20Corp%20Student%20Reference%20S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elu\Documents\Contract%20Work%20Engagements\Springboard%20Work\Content\Module%202\Financial%20Rubric\SW%20Corp%20Student%20Reference%20S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1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2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3900853488395435E-2"/>
          <c:w val="0.94057624032210485"/>
          <c:h val="0.9707878457364055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70AD47"/>
            </a:solidFill>
            <a:ln>
              <a:noFill/>
            </a:ln>
            <a:effectLst/>
          </c:spPr>
          <c:invertIfNegative val="1"/>
          <c:dLbls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Revenue Source A</c:v>
                </c:pt>
                <c:pt idx="1">
                  <c:v>Revenue Source B</c:v>
                </c:pt>
                <c:pt idx="2">
                  <c:v>Revenue Source C</c:v>
                </c:pt>
                <c:pt idx="3">
                  <c:v>Revenue Source D</c:v>
                </c:pt>
                <c:pt idx="4">
                  <c:v>Revenue Source 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-2.5</c:v>
                </c:pt>
                <c:pt idx="1">
                  <c:v>-3.8999999999999986</c:v>
                </c:pt>
                <c:pt idx="2">
                  <c:v>-9.9999999999999645E-2</c:v>
                </c:pt>
                <c:pt idx="3">
                  <c:v>0.30000000000000004</c:v>
                </c:pt>
                <c:pt idx="4">
                  <c:v>0.8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0000"/>
                  </a:solidFill>
                  <a:ln>
                    <a:noFill/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8D51-4324-8E2D-5B96B89F48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2035052640"/>
        <c:axId val="2035058624"/>
      </c:barChart>
      <c:catAx>
        <c:axId val="2035052640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2035058624"/>
        <c:crosses val="autoZero"/>
        <c:auto val="1"/>
        <c:lblAlgn val="ctr"/>
        <c:lblOffset val="100"/>
        <c:noMultiLvlLbl val="0"/>
      </c:catAx>
      <c:valAx>
        <c:axId val="203505862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2035052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3900853488395435E-2"/>
          <c:w val="0.94057624032210485"/>
          <c:h val="0.9707878457364055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70AD47"/>
            </a:solidFill>
            <a:ln>
              <a:noFill/>
            </a:ln>
            <a:effectLst/>
          </c:spPr>
          <c:invertIfNegative val="1"/>
          <c:dLbls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Sheet1!$A$7:$A$9</c:f>
              <c:strCache>
                <c:ptCount val="3"/>
                <c:pt idx="0">
                  <c:v>Production Cost A</c:v>
                </c:pt>
                <c:pt idx="1">
                  <c:v>Production Cost B</c:v>
                </c:pt>
                <c:pt idx="2">
                  <c:v>Production Cost C</c:v>
                </c:pt>
              </c:strCache>
            </c:strRef>
          </c:cat>
          <c:val>
            <c:numRef>
              <c:f>Sheet1!$D$7:$D$9</c:f>
              <c:numCache>
                <c:formatCode>General</c:formatCode>
                <c:ptCount val="3"/>
                <c:pt idx="0">
                  <c:v>0.60000000000000009</c:v>
                </c:pt>
                <c:pt idx="1">
                  <c:v>0.4</c:v>
                </c:pt>
                <c:pt idx="2">
                  <c:v>-0.19999999999999996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0000"/>
                  </a:solidFill>
                  <a:ln>
                    <a:noFill/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6DED-48D1-AF27-F8E823E9D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2035056992"/>
        <c:axId val="2035053184"/>
      </c:barChart>
      <c:catAx>
        <c:axId val="2035056992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2035053184"/>
        <c:crosses val="autoZero"/>
        <c:auto val="1"/>
        <c:lblAlgn val="ctr"/>
        <c:lblOffset val="100"/>
        <c:noMultiLvlLbl val="0"/>
      </c:catAx>
      <c:valAx>
        <c:axId val="203505318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2035056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3900853488395435E-2"/>
          <c:w val="0.94057624032210485"/>
          <c:h val="0.9707878457364055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70AD47"/>
            </a:solidFill>
            <a:ln>
              <a:noFill/>
            </a:ln>
            <a:effectLst/>
          </c:spPr>
          <c:invertIfNegative val="1"/>
          <c:dLbls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Sheet1!$A$10:$A$17</c:f>
              <c:strCache>
                <c:ptCount val="8"/>
                <c:pt idx="0">
                  <c:v>Overhead A</c:v>
                </c:pt>
                <c:pt idx="1">
                  <c:v>Overhead B</c:v>
                </c:pt>
                <c:pt idx="2">
                  <c:v>Overhead C</c:v>
                </c:pt>
                <c:pt idx="3">
                  <c:v>Overhead D</c:v>
                </c:pt>
                <c:pt idx="4">
                  <c:v>Overhead E</c:v>
                </c:pt>
                <c:pt idx="5">
                  <c:v>Overhead F</c:v>
                </c:pt>
                <c:pt idx="6">
                  <c:v>Overhead G</c:v>
                </c:pt>
                <c:pt idx="7">
                  <c:v>EBITDA</c:v>
                </c:pt>
              </c:strCache>
            </c:strRef>
          </c:cat>
          <c:val>
            <c:numRef>
              <c:f>Sheet1!$D$10:$D$17</c:f>
              <c:numCache>
                <c:formatCode>General</c:formatCode>
                <c:ptCount val="8"/>
                <c:pt idx="0">
                  <c:v>-0.80000000000000071</c:v>
                </c:pt>
                <c:pt idx="1">
                  <c:v>-2.1999999999999993</c:v>
                </c:pt>
                <c:pt idx="2">
                  <c:v>-2</c:v>
                </c:pt>
                <c:pt idx="3">
                  <c:v>0.5</c:v>
                </c:pt>
                <c:pt idx="4">
                  <c:v>-0.19999999999999996</c:v>
                </c:pt>
                <c:pt idx="5">
                  <c:v>0.60000000000000009</c:v>
                </c:pt>
                <c:pt idx="6">
                  <c:v>0.20000000000000018</c:v>
                </c:pt>
                <c:pt idx="7">
                  <c:v>-8.5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0000"/>
                  </a:solidFill>
                  <a:ln>
                    <a:noFill/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669E-4B42-9F88-B9853BB4AC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35054816"/>
        <c:axId val="2035059168"/>
      </c:barChart>
      <c:catAx>
        <c:axId val="2035054816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2035059168"/>
        <c:crosses val="autoZero"/>
        <c:auto val="1"/>
        <c:lblAlgn val="ctr"/>
        <c:lblOffset val="100"/>
        <c:noMultiLvlLbl val="0"/>
      </c:catAx>
      <c:valAx>
        <c:axId val="2035059168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2035054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 dirty="0">
                <a:effectLst/>
              </a:rPr>
              <a:t>Actuals EBIT vs. the Budget EBIT </a:t>
            </a:r>
            <a:r>
              <a:rPr lang="en-AU" b="1" baseline="0" dirty="0"/>
              <a:t>for All Units [July-13 to June-14]</a:t>
            </a:r>
            <a:endParaRPr lang="en-AU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v>Actuals</c:v>
          </c:tx>
          <c:spPr>
            <a:solidFill>
              <a:schemeClr val="accent1"/>
            </a:solidFill>
            <a:ln>
              <a:solidFill>
                <a:schemeClr val="accent6"/>
              </a:solidFill>
            </a:ln>
            <a:effectLst/>
          </c:spPr>
          <c:invertIfNegative val="0"/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"$"#,##0.00_);[Red]\("$"#,##0.00\)</c:formatCode>
                <c:ptCount val="12"/>
                <c:pt idx="0">
                  <c:v>40667768.119999997</c:v>
                </c:pt>
                <c:pt idx="1">
                  <c:v>36410081.880000003</c:v>
                </c:pt>
                <c:pt idx="2">
                  <c:v>38062487.909999996</c:v>
                </c:pt>
                <c:pt idx="3">
                  <c:v>32036906.73</c:v>
                </c:pt>
                <c:pt idx="4">
                  <c:v>37598700.829999998</c:v>
                </c:pt>
                <c:pt idx="5">
                  <c:v>38136663.219999999</c:v>
                </c:pt>
                <c:pt idx="6">
                  <c:v>47017962.68</c:v>
                </c:pt>
                <c:pt idx="7">
                  <c:v>44981710.899999999</c:v>
                </c:pt>
                <c:pt idx="8">
                  <c:v>45435104.350000001</c:v>
                </c:pt>
                <c:pt idx="9">
                  <c:v>42682973.399999999</c:v>
                </c:pt>
                <c:pt idx="10">
                  <c:v>41546626.119999997</c:v>
                </c:pt>
                <c:pt idx="11">
                  <c:v>44627029.560000002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B2-4987-9D1B-9110BB91334C}"/>
            </c:ext>
          </c:extLst>
        </c:ser>
        <c:ser>
          <c:idx val="1"/>
          <c:order val="1"/>
          <c:tx>
            <c:v>Budget</c:v>
          </c:tx>
          <c:spPr>
            <a:solidFill>
              <a:schemeClr val="accent2"/>
            </a:solidFill>
            <a:ln w="38100">
              <a:solidFill>
                <a:schemeClr val="bg1">
                  <a:lumMod val="85000"/>
                  <a:alpha val="99000"/>
                </a:schemeClr>
              </a:solidFill>
              <a:prstDash val="solid"/>
            </a:ln>
            <a:effectLst/>
          </c:spPr>
          <c:invertIfNegative val="0"/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"$"#,##0.00_);[Red]\("$"#,##0.00\)</c:formatCode>
                <c:ptCount val="12"/>
                <c:pt idx="0">
                  <c:v>41803728.579999998</c:v>
                </c:pt>
                <c:pt idx="1">
                  <c:v>39948661.560000002</c:v>
                </c:pt>
                <c:pt idx="2">
                  <c:v>39013309.019999996</c:v>
                </c:pt>
                <c:pt idx="3">
                  <c:v>36287088.75</c:v>
                </c:pt>
                <c:pt idx="4">
                  <c:v>36422222.189999998</c:v>
                </c:pt>
                <c:pt idx="5">
                  <c:v>36205249.109999999</c:v>
                </c:pt>
                <c:pt idx="6">
                  <c:v>53187092.230000004</c:v>
                </c:pt>
                <c:pt idx="7">
                  <c:v>49922282.349999994</c:v>
                </c:pt>
                <c:pt idx="8">
                  <c:v>47941399.560000002</c:v>
                </c:pt>
                <c:pt idx="9">
                  <c:v>42346768.010000005</c:v>
                </c:pt>
                <c:pt idx="10">
                  <c:v>40362818.890000001</c:v>
                </c:pt>
                <c:pt idx="11">
                  <c:v>42918944.870000005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B2-4987-9D1B-9110BB913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35057536"/>
        <c:axId val="2035044480"/>
      </c:barChart>
      <c:dateAx>
        <c:axId val="2035057536"/>
        <c:scaling>
          <c:orientation val="minMax"/>
        </c:scaling>
        <c:delete val="0"/>
        <c:axPos val="l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044480"/>
        <c:crosses val="autoZero"/>
        <c:auto val="1"/>
        <c:lblOffset val="100"/>
        <c:baseTimeUnit val="months"/>
      </c:dateAx>
      <c:valAx>
        <c:axId val="2035044480"/>
        <c:scaling>
          <c:orientation val="minMax"/>
          <c:min val="30000000"/>
        </c:scaling>
        <c:delete val="0"/>
        <c:axPos val="b"/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057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 dirty="0">
                <a:effectLst/>
              </a:rPr>
              <a:t>Actuals vs. Budgets for Revenues </a:t>
            </a:r>
            <a:r>
              <a:rPr lang="en-AU" b="1" baseline="0" dirty="0"/>
              <a:t>for Unit X</a:t>
            </a:r>
            <a:endParaRPr lang="en-AU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v>Actuals</c:v>
          </c:tx>
          <c:spPr>
            <a:solidFill>
              <a:schemeClr val="accent1"/>
            </a:solidFill>
            <a:ln>
              <a:solidFill>
                <a:schemeClr val="accent6"/>
              </a:solidFill>
            </a:ln>
            <a:effectLst/>
          </c:spPr>
          <c:invertIfNegative val="0"/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"$"#,##0.00_);[Red]\("$"#,##0.00\)</c:formatCode>
                <c:ptCount val="12"/>
                <c:pt idx="0">
                  <c:v>40667768.119999997</c:v>
                </c:pt>
                <c:pt idx="1">
                  <c:v>36410081.880000003</c:v>
                </c:pt>
                <c:pt idx="2">
                  <c:v>38062487.909999996</c:v>
                </c:pt>
                <c:pt idx="3">
                  <c:v>32036906.73</c:v>
                </c:pt>
                <c:pt idx="4">
                  <c:v>37598700.829999998</c:v>
                </c:pt>
                <c:pt idx="5">
                  <c:v>38136663.219999999</c:v>
                </c:pt>
                <c:pt idx="6">
                  <c:v>47017962.68</c:v>
                </c:pt>
                <c:pt idx="7">
                  <c:v>44981710.899999999</c:v>
                </c:pt>
                <c:pt idx="8">
                  <c:v>45435104.350000001</c:v>
                </c:pt>
                <c:pt idx="9">
                  <c:v>42682973.399999999</c:v>
                </c:pt>
                <c:pt idx="10">
                  <c:v>41546626.119999997</c:v>
                </c:pt>
                <c:pt idx="11">
                  <c:v>44627029.560000002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B0-478E-A75E-58A9300CAB1F}"/>
            </c:ext>
          </c:extLst>
        </c:ser>
        <c:ser>
          <c:idx val="1"/>
          <c:order val="1"/>
          <c:tx>
            <c:v>Budget</c:v>
          </c:tx>
          <c:spPr>
            <a:solidFill>
              <a:schemeClr val="accent2"/>
            </a:solidFill>
            <a:ln w="38100">
              <a:solidFill>
                <a:schemeClr val="bg1">
                  <a:lumMod val="85000"/>
                  <a:alpha val="99000"/>
                </a:schemeClr>
              </a:solidFill>
              <a:prstDash val="solid"/>
            </a:ln>
            <a:effectLst/>
          </c:spPr>
          <c:invertIfNegative val="0"/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"$"#,##0.00_);[Red]\("$"#,##0.00\)</c:formatCode>
                <c:ptCount val="12"/>
                <c:pt idx="0">
                  <c:v>41803728.579999998</c:v>
                </c:pt>
                <c:pt idx="1">
                  <c:v>39948661.560000002</c:v>
                </c:pt>
                <c:pt idx="2">
                  <c:v>39013309.019999996</c:v>
                </c:pt>
                <c:pt idx="3">
                  <c:v>36287088.75</c:v>
                </c:pt>
                <c:pt idx="4">
                  <c:v>36422222.189999998</c:v>
                </c:pt>
                <c:pt idx="5">
                  <c:v>36205249.109999999</c:v>
                </c:pt>
                <c:pt idx="6">
                  <c:v>53187092.230000004</c:v>
                </c:pt>
                <c:pt idx="7">
                  <c:v>49922282.349999994</c:v>
                </c:pt>
                <c:pt idx="8">
                  <c:v>47941399.560000002</c:v>
                </c:pt>
                <c:pt idx="9">
                  <c:v>42346768.010000005</c:v>
                </c:pt>
                <c:pt idx="10">
                  <c:v>40362818.890000001</c:v>
                </c:pt>
                <c:pt idx="11">
                  <c:v>42918944.870000005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B0-478E-A75E-58A9300CAB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35049920"/>
        <c:axId val="2035045024"/>
      </c:barChart>
      <c:dateAx>
        <c:axId val="2035049920"/>
        <c:scaling>
          <c:orientation val="minMax"/>
        </c:scaling>
        <c:delete val="0"/>
        <c:axPos val="l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045024"/>
        <c:crosses val="autoZero"/>
        <c:auto val="1"/>
        <c:lblOffset val="100"/>
        <c:baseTimeUnit val="months"/>
      </c:dateAx>
      <c:valAx>
        <c:axId val="2035045024"/>
        <c:scaling>
          <c:orientation val="minMax"/>
          <c:min val="30000000"/>
        </c:scaling>
        <c:delete val="0"/>
        <c:axPos val="b"/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04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 dirty="0">
                <a:effectLst/>
              </a:rPr>
              <a:t>Actuals vs. </a:t>
            </a:r>
            <a:r>
              <a:rPr lang="en-IN" sz="1400" b="1" i="0" u="none" strike="noStrike" baseline="0" dirty="0">
                <a:effectLst/>
              </a:rPr>
              <a:t>operating expenses</a:t>
            </a:r>
            <a:r>
              <a:rPr lang="en-US" sz="1400" b="1" i="0" u="none" strike="noStrike" baseline="0" dirty="0">
                <a:effectLst/>
              </a:rPr>
              <a:t> for Revenues </a:t>
            </a:r>
            <a:r>
              <a:rPr lang="en-AU" b="1" baseline="0" dirty="0"/>
              <a:t>for Unit Y</a:t>
            </a:r>
            <a:endParaRPr lang="en-AU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v>Actuals</c:v>
          </c:tx>
          <c:spPr>
            <a:solidFill>
              <a:schemeClr val="accent1"/>
            </a:solidFill>
            <a:ln>
              <a:solidFill>
                <a:schemeClr val="accent6"/>
              </a:solidFill>
            </a:ln>
            <a:effectLst/>
          </c:spPr>
          <c:invertIfNegative val="0"/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"$"#,##0.00_);[Red]\("$"#,##0.00\)</c:formatCode>
                <c:ptCount val="12"/>
                <c:pt idx="0">
                  <c:v>40667768.119999997</c:v>
                </c:pt>
                <c:pt idx="1">
                  <c:v>36410081.880000003</c:v>
                </c:pt>
                <c:pt idx="2">
                  <c:v>38062487.909999996</c:v>
                </c:pt>
                <c:pt idx="3">
                  <c:v>32036906.73</c:v>
                </c:pt>
                <c:pt idx="4">
                  <c:v>37598700.829999998</c:v>
                </c:pt>
                <c:pt idx="5">
                  <c:v>38136663.219999999</c:v>
                </c:pt>
                <c:pt idx="6">
                  <c:v>47017962.68</c:v>
                </c:pt>
                <c:pt idx="7">
                  <c:v>44981710.899999999</c:v>
                </c:pt>
                <c:pt idx="8">
                  <c:v>45435104.350000001</c:v>
                </c:pt>
                <c:pt idx="9">
                  <c:v>42682973.399999999</c:v>
                </c:pt>
                <c:pt idx="10">
                  <c:v>41546626.119999997</c:v>
                </c:pt>
                <c:pt idx="11">
                  <c:v>44627029.560000002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12-4429-9500-1AE9A353FD30}"/>
            </c:ext>
          </c:extLst>
        </c:ser>
        <c:ser>
          <c:idx val="1"/>
          <c:order val="1"/>
          <c:tx>
            <c:v>Budget</c:v>
          </c:tx>
          <c:spPr>
            <a:solidFill>
              <a:schemeClr val="accent2"/>
            </a:solidFill>
            <a:ln w="38100">
              <a:solidFill>
                <a:schemeClr val="bg1">
                  <a:lumMod val="85000"/>
                  <a:alpha val="99000"/>
                </a:schemeClr>
              </a:solidFill>
              <a:prstDash val="solid"/>
            </a:ln>
            <a:effectLst/>
          </c:spPr>
          <c:invertIfNegative val="0"/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"$"#,##0.00_);[Red]\("$"#,##0.00\)</c:formatCode>
                <c:ptCount val="12"/>
                <c:pt idx="0">
                  <c:v>41803728.579999998</c:v>
                </c:pt>
                <c:pt idx="1">
                  <c:v>39948661.560000002</c:v>
                </c:pt>
                <c:pt idx="2">
                  <c:v>39013309.019999996</c:v>
                </c:pt>
                <c:pt idx="3">
                  <c:v>36287088.75</c:v>
                </c:pt>
                <c:pt idx="4">
                  <c:v>36422222.189999998</c:v>
                </c:pt>
                <c:pt idx="5">
                  <c:v>36205249.109999999</c:v>
                </c:pt>
                <c:pt idx="6">
                  <c:v>53187092.230000004</c:v>
                </c:pt>
                <c:pt idx="7">
                  <c:v>49922282.349999994</c:v>
                </c:pt>
                <c:pt idx="8">
                  <c:v>47941399.560000002</c:v>
                </c:pt>
                <c:pt idx="9">
                  <c:v>42346768.010000005</c:v>
                </c:pt>
                <c:pt idx="10">
                  <c:v>40362818.890000001</c:v>
                </c:pt>
                <c:pt idx="11">
                  <c:v>42918944.870000005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12-4429-9500-1AE9A353FD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35047744"/>
        <c:axId val="2035048288"/>
      </c:barChart>
      <c:dateAx>
        <c:axId val="2035047744"/>
        <c:scaling>
          <c:orientation val="minMax"/>
        </c:scaling>
        <c:delete val="0"/>
        <c:axPos val="l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048288"/>
        <c:crosses val="autoZero"/>
        <c:auto val="1"/>
        <c:lblOffset val="100"/>
        <c:baseTimeUnit val="months"/>
      </c:dateAx>
      <c:valAx>
        <c:axId val="2035048288"/>
        <c:scaling>
          <c:orientation val="minMax"/>
          <c:min val="30000000"/>
        </c:scaling>
        <c:delete val="0"/>
        <c:axPos val="b"/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04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 dirty="0">
                <a:effectLst/>
              </a:rPr>
              <a:t>Actuals vs. </a:t>
            </a:r>
            <a:r>
              <a:rPr lang="en-IN" sz="1400" b="1" i="0" u="none" strike="noStrike" baseline="0" dirty="0">
                <a:effectLst/>
              </a:rPr>
              <a:t>Overheads</a:t>
            </a:r>
            <a:r>
              <a:rPr lang="en-US" sz="1400" b="1" i="0" u="none" strike="noStrike" baseline="0" dirty="0">
                <a:effectLst/>
              </a:rPr>
              <a:t> </a:t>
            </a:r>
            <a:r>
              <a:rPr lang="en-AU" b="1" baseline="0" dirty="0"/>
              <a:t>for Unit Z</a:t>
            </a:r>
            <a:endParaRPr lang="en-AU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v>Actuals</c:v>
          </c:tx>
          <c:spPr>
            <a:solidFill>
              <a:schemeClr val="accent1"/>
            </a:solidFill>
            <a:ln>
              <a:solidFill>
                <a:schemeClr val="accent6"/>
              </a:solidFill>
            </a:ln>
            <a:effectLst/>
          </c:spPr>
          <c:invertIfNegative val="0"/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"$"#,##0.00_);[Red]\("$"#,##0.00\)</c:formatCode>
                <c:ptCount val="12"/>
                <c:pt idx="0">
                  <c:v>40667768.119999997</c:v>
                </c:pt>
                <c:pt idx="1">
                  <c:v>36410081.880000003</c:v>
                </c:pt>
                <c:pt idx="2">
                  <c:v>38062487.909999996</c:v>
                </c:pt>
                <c:pt idx="3">
                  <c:v>32036906.73</c:v>
                </c:pt>
                <c:pt idx="4">
                  <c:v>37598700.829999998</c:v>
                </c:pt>
                <c:pt idx="5">
                  <c:v>38136663.219999999</c:v>
                </c:pt>
                <c:pt idx="6">
                  <c:v>47017962.68</c:v>
                </c:pt>
                <c:pt idx="7">
                  <c:v>44981710.899999999</c:v>
                </c:pt>
                <c:pt idx="8">
                  <c:v>45435104.350000001</c:v>
                </c:pt>
                <c:pt idx="9">
                  <c:v>42682973.399999999</c:v>
                </c:pt>
                <c:pt idx="10">
                  <c:v>41546626.119999997</c:v>
                </c:pt>
                <c:pt idx="11">
                  <c:v>44627029.560000002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2C-48B8-8923-A1662249C245}"/>
            </c:ext>
          </c:extLst>
        </c:ser>
        <c:ser>
          <c:idx val="1"/>
          <c:order val="1"/>
          <c:tx>
            <c:v>Budget</c:v>
          </c:tx>
          <c:spPr>
            <a:solidFill>
              <a:schemeClr val="accent2"/>
            </a:solidFill>
            <a:ln w="38100">
              <a:solidFill>
                <a:schemeClr val="bg1">
                  <a:lumMod val="85000"/>
                  <a:alpha val="99000"/>
                </a:schemeClr>
              </a:solidFill>
              <a:prstDash val="solid"/>
            </a:ln>
            <a:effectLst/>
          </c:spPr>
          <c:invertIfNegative val="0"/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"$"#,##0.00_);[Red]\("$"#,##0.00\)</c:formatCode>
                <c:ptCount val="12"/>
                <c:pt idx="0">
                  <c:v>41803728.579999998</c:v>
                </c:pt>
                <c:pt idx="1">
                  <c:v>39948661.560000002</c:v>
                </c:pt>
                <c:pt idx="2">
                  <c:v>39013309.019999996</c:v>
                </c:pt>
                <c:pt idx="3">
                  <c:v>36287088.75</c:v>
                </c:pt>
                <c:pt idx="4">
                  <c:v>36422222.189999998</c:v>
                </c:pt>
                <c:pt idx="5">
                  <c:v>36205249.109999999</c:v>
                </c:pt>
                <c:pt idx="6">
                  <c:v>53187092.230000004</c:v>
                </c:pt>
                <c:pt idx="7">
                  <c:v>49922282.349999994</c:v>
                </c:pt>
                <c:pt idx="8">
                  <c:v>47941399.560000002</c:v>
                </c:pt>
                <c:pt idx="9">
                  <c:v>42346768.010000005</c:v>
                </c:pt>
                <c:pt idx="10">
                  <c:v>40362818.890000001</c:v>
                </c:pt>
                <c:pt idx="11">
                  <c:v>42918944.870000005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2C-48B8-8923-A1662249C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35048832"/>
        <c:axId val="2035049376"/>
      </c:barChart>
      <c:dateAx>
        <c:axId val="2035048832"/>
        <c:scaling>
          <c:orientation val="minMax"/>
        </c:scaling>
        <c:delete val="0"/>
        <c:axPos val="l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049376"/>
        <c:crosses val="autoZero"/>
        <c:auto val="1"/>
        <c:lblOffset val="100"/>
        <c:baseTimeUnit val="months"/>
      </c:dateAx>
      <c:valAx>
        <c:axId val="2035049376"/>
        <c:scaling>
          <c:orientation val="minMax"/>
          <c:min val="30000000"/>
        </c:scaling>
        <c:delete val="0"/>
        <c:axPos val="b"/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048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067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in EBIT assignment </a:t>
            </a: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91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in Revenue and COGS assignments </a:t>
            </a: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976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▪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69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–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69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▫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/>
          <p:nvPr/>
        </p:nvSpPr>
        <p:spPr>
          <a:xfrm>
            <a:off x="8843223" y="6633870"/>
            <a:ext cx="125835" cy="12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/>
          <p:nvPr/>
        </p:nvSpPr>
        <p:spPr>
          <a:xfrm>
            <a:off x="174967" y="614205"/>
            <a:ext cx="8594109" cy="554993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300" tIns="44650" rIns="89300" bIns="446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97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191152" y="6512702"/>
            <a:ext cx="7027814" cy="10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468584" marR="0" lvl="0" indent="-46858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Financial and operational data from Exemplar</a:t>
            </a:r>
            <a:endParaRPr/>
          </a:p>
        </p:txBody>
      </p:sp>
      <p:cxnSp>
        <p:nvCxnSpPr>
          <p:cNvPr id="62" name="Google Shape;62;p2"/>
          <p:cNvCxnSpPr/>
          <p:nvPr/>
        </p:nvCxnSpPr>
        <p:spPr>
          <a:xfrm>
            <a:off x="257760" y="846016"/>
            <a:ext cx="724333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2"/>
          <p:cNvSpPr/>
          <p:nvPr/>
        </p:nvSpPr>
        <p:spPr>
          <a:xfrm>
            <a:off x="7684722" y="353010"/>
            <a:ext cx="178880" cy="132972"/>
          </a:xfrm>
          <a:prstGeom prst="rect">
            <a:avLst/>
          </a:prstGeom>
          <a:solidFill>
            <a:srgbClr val="4F7E2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5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6590869" y="353010"/>
            <a:ext cx="178880" cy="132972"/>
          </a:xfrm>
          <a:prstGeom prst="rect">
            <a:avLst/>
          </a:prstGeom>
          <a:solidFill>
            <a:srgbClr val="F4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5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7914259" y="349844"/>
            <a:ext cx="687022" cy="15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Positive var.</a:t>
            </a:r>
            <a:endParaRPr sz="99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6820405" y="349844"/>
            <a:ext cx="763006" cy="15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 Var.</a:t>
            </a:r>
            <a:endParaRPr sz="99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257758" y="650107"/>
            <a:ext cx="7243336" cy="18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7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Actual vs Budget PL variances, </a:t>
            </a:r>
            <a:r>
              <a:rPr lang="en-US" sz="1197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/>
          </a:p>
        </p:txBody>
      </p:sp>
      <p:cxnSp>
        <p:nvCxnSpPr>
          <p:cNvPr id="68" name="Google Shape;68;p2"/>
          <p:cNvCxnSpPr/>
          <p:nvPr/>
        </p:nvCxnSpPr>
        <p:spPr>
          <a:xfrm>
            <a:off x="271358" y="3817530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69" name="Google Shape;69;p2"/>
          <p:cNvCxnSpPr/>
          <p:nvPr/>
        </p:nvCxnSpPr>
        <p:spPr>
          <a:xfrm>
            <a:off x="262034" y="3162527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0" name="Google Shape;70;p2"/>
          <p:cNvCxnSpPr/>
          <p:nvPr/>
        </p:nvCxnSpPr>
        <p:spPr>
          <a:xfrm>
            <a:off x="262034" y="4472532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1" name="Google Shape;71;p2"/>
          <p:cNvCxnSpPr/>
          <p:nvPr/>
        </p:nvCxnSpPr>
        <p:spPr>
          <a:xfrm>
            <a:off x="262034" y="5455035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72;p2"/>
          <p:cNvCxnSpPr/>
          <p:nvPr/>
        </p:nvCxnSpPr>
        <p:spPr>
          <a:xfrm>
            <a:off x="262034" y="5782540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73;p2"/>
          <p:cNvCxnSpPr/>
          <p:nvPr/>
        </p:nvCxnSpPr>
        <p:spPr>
          <a:xfrm>
            <a:off x="262034" y="4145031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4" name="Google Shape;74;p2"/>
          <p:cNvCxnSpPr/>
          <p:nvPr/>
        </p:nvCxnSpPr>
        <p:spPr>
          <a:xfrm>
            <a:off x="262034" y="1525021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5" name="Google Shape;75;p2"/>
          <p:cNvCxnSpPr/>
          <p:nvPr/>
        </p:nvCxnSpPr>
        <p:spPr>
          <a:xfrm>
            <a:off x="262034" y="1197520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6" name="Google Shape;76;p2"/>
          <p:cNvCxnSpPr/>
          <p:nvPr/>
        </p:nvCxnSpPr>
        <p:spPr>
          <a:xfrm>
            <a:off x="262034" y="2180024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7" name="Google Shape;77;p2"/>
          <p:cNvCxnSpPr/>
          <p:nvPr/>
        </p:nvCxnSpPr>
        <p:spPr>
          <a:xfrm>
            <a:off x="262034" y="1852523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8" name="Google Shape;78;p2"/>
          <p:cNvCxnSpPr/>
          <p:nvPr/>
        </p:nvCxnSpPr>
        <p:spPr>
          <a:xfrm>
            <a:off x="262034" y="2835026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9" name="Google Shape;79;p2"/>
          <p:cNvCxnSpPr/>
          <p:nvPr/>
        </p:nvCxnSpPr>
        <p:spPr>
          <a:xfrm>
            <a:off x="7605003" y="846016"/>
            <a:ext cx="4859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2"/>
          <p:cNvSpPr txBox="1"/>
          <p:nvPr/>
        </p:nvSpPr>
        <p:spPr>
          <a:xfrm>
            <a:off x="7667396" y="953325"/>
            <a:ext cx="386828" cy="16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42.5</a:t>
            </a:r>
            <a:endParaRPr/>
          </a:p>
        </p:txBody>
      </p:sp>
      <p:sp>
        <p:nvSpPr>
          <p:cNvPr id="81" name="Google Shape;81;p2"/>
          <p:cNvSpPr txBox="1"/>
          <p:nvPr/>
        </p:nvSpPr>
        <p:spPr>
          <a:xfrm>
            <a:off x="7667396" y="1279336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31.1</a:t>
            </a:r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7667396" y="1605348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10.9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7667396" y="1931359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0.8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7667396" y="2257371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1.3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7667396" y="2583382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0.8</a:t>
            </a:r>
            <a:endParaRPr/>
          </a:p>
        </p:txBody>
      </p:sp>
      <p:sp>
        <p:nvSpPr>
          <p:cNvPr id="86" name="Google Shape;86;p2"/>
          <p:cNvSpPr txBox="1"/>
          <p:nvPr/>
        </p:nvSpPr>
        <p:spPr>
          <a:xfrm>
            <a:off x="7667396" y="2909393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0.6</a:t>
            </a:r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7667396" y="3235405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1.2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7667396" y="3561416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9.8</a:t>
            </a:r>
            <a:endParaRPr sz="1097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7667396" y="3887428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14.2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7667396" y="4213439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4.0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7667396" y="4539450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4.5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7667396" y="4865462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7667396" y="5517485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</a:t>
            </a:r>
            <a:endParaRPr sz="1097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7605003" y="650108"/>
            <a:ext cx="485932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</a:t>
            </a:r>
            <a:endParaRPr sz="1097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2"/>
          <p:cNvCxnSpPr/>
          <p:nvPr/>
        </p:nvCxnSpPr>
        <p:spPr>
          <a:xfrm>
            <a:off x="8194843" y="846016"/>
            <a:ext cx="4859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2"/>
          <p:cNvSpPr txBox="1"/>
          <p:nvPr/>
        </p:nvSpPr>
        <p:spPr>
          <a:xfrm>
            <a:off x="8261978" y="953325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45.0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8261978" y="1279336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35.0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8261978" y="1605348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11.0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8261978" y="1931359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8261978" y="2257371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8261978" y="2583382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0.2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8261978" y="2909393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0.2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8261978" y="3235405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8261978" y="3561416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9.0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8261978" y="3887428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12.0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8261978" y="4213439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8261978" y="4539450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5.0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8261978" y="4865462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1.8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8261978" y="5517485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1.6</a:t>
            </a:r>
            <a:endParaRPr sz="1097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8194843" y="650108"/>
            <a:ext cx="485932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Budget</a:t>
            </a:r>
            <a:endParaRPr sz="1097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2"/>
          <p:cNvCxnSpPr/>
          <p:nvPr/>
        </p:nvCxnSpPr>
        <p:spPr>
          <a:xfrm>
            <a:off x="262034" y="4800033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12" name="Google Shape;112;p2"/>
          <p:cNvCxnSpPr/>
          <p:nvPr/>
        </p:nvCxnSpPr>
        <p:spPr>
          <a:xfrm>
            <a:off x="262034" y="5127534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13" name="Google Shape;113;p2"/>
          <p:cNvCxnSpPr/>
          <p:nvPr/>
        </p:nvCxnSpPr>
        <p:spPr>
          <a:xfrm>
            <a:off x="4537717" y="5784285"/>
            <a:ext cx="0" cy="9498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114" name="Google Shape;114;p2"/>
          <p:cNvCxnSpPr/>
          <p:nvPr/>
        </p:nvCxnSpPr>
        <p:spPr>
          <a:xfrm>
            <a:off x="4851151" y="3799202"/>
            <a:ext cx="0" cy="9498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115" name="Google Shape;115;p2"/>
          <p:cNvCxnSpPr/>
          <p:nvPr/>
        </p:nvCxnSpPr>
        <p:spPr>
          <a:xfrm>
            <a:off x="6047900" y="1491187"/>
            <a:ext cx="0" cy="9498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116" name="Google Shape;116;p2"/>
          <p:cNvCxnSpPr/>
          <p:nvPr/>
        </p:nvCxnSpPr>
        <p:spPr>
          <a:xfrm>
            <a:off x="5667980" y="1814119"/>
            <a:ext cx="0" cy="9498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17" name="Google Shape;117;p2"/>
          <p:cNvSpPr/>
          <p:nvPr/>
        </p:nvSpPr>
        <p:spPr>
          <a:xfrm>
            <a:off x="3600581" y="4593869"/>
            <a:ext cx="873816" cy="16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Overhead D</a:t>
            </a: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2217039" y="3200800"/>
            <a:ext cx="2257360" cy="2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 Cost C</a:t>
            </a:r>
            <a:endParaRPr sz="1097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2217039" y="2909393"/>
            <a:ext cx="2257358" cy="19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 Cost B</a:t>
            </a:r>
            <a:endParaRPr sz="1097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2037030" y="2603784"/>
            <a:ext cx="2437369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 Cost A</a:t>
            </a:r>
            <a:endParaRPr sz="1097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2676108" y="2262872"/>
            <a:ext cx="1798291" cy="18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Source E</a:t>
            </a:r>
            <a:endParaRPr dirty="0"/>
          </a:p>
        </p:txBody>
      </p:sp>
      <p:sp>
        <p:nvSpPr>
          <p:cNvPr id="122" name="Google Shape;122;p2"/>
          <p:cNvSpPr/>
          <p:nvPr/>
        </p:nvSpPr>
        <p:spPr>
          <a:xfrm>
            <a:off x="2217039" y="1943925"/>
            <a:ext cx="2257359" cy="16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Source D</a:t>
            </a: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2959466" y="1616245"/>
            <a:ext cx="1514932" cy="16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Source C</a:t>
            </a:r>
            <a:endParaRPr/>
          </a:p>
        </p:txBody>
      </p:sp>
      <p:sp>
        <p:nvSpPr>
          <p:cNvPr id="124" name="Google Shape;124;p2"/>
          <p:cNvSpPr/>
          <p:nvPr/>
        </p:nvSpPr>
        <p:spPr>
          <a:xfrm>
            <a:off x="3616412" y="4261438"/>
            <a:ext cx="857986" cy="16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Overhead C</a:t>
            </a: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3157340" y="3929008"/>
            <a:ext cx="1317057" cy="16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Overhead B</a:t>
            </a:r>
            <a:endParaRPr/>
          </a:p>
        </p:txBody>
      </p:sp>
      <p:sp>
        <p:nvSpPr>
          <p:cNvPr id="126" name="Google Shape;126;p2"/>
          <p:cNvSpPr/>
          <p:nvPr/>
        </p:nvSpPr>
        <p:spPr>
          <a:xfrm>
            <a:off x="3079774" y="3601328"/>
            <a:ext cx="1394624" cy="16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Overhead A</a:t>
            </a: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3963880" y="5884520"/>
            <a:ext cx="520808" cy="16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¹EBIT</a:t>
            </a:r>
            <a:endParaRPr/>
          </a:p>
        </p:txBody>
      </p:sp>
      <p:sp>
        <p:nvSpPr>
          <p:cNvPr id="128" name="Google Shape;128;p2"/>
          <p:cNvSpPr/>
          <p:nvPr/>
        </p:nvSpPr>
        <p:spPr>
          <a:xfrm>
            <a:off x="2935720" y="4926299"/>
            <a:ext cx="1538677" cy="16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Overhead E</a:t>
            </a:r>
            <a:endParaRPr/>
          </a:p>
        </p:txBody>
      </p:sp>
      <p:sp>
        <p:nvSpPr>
          <p:cNvPr id="129" name="Google Shape;129;p2"/>
          <p:cNvSpPr/>
          <p:nvPr/>
        </p:nvSpPr>
        <p:spPr>
          <a:xfrm>
            <a:off x="2676108" y="1288563"/>
            <a:ext cx="1798289" cy="16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Source B</a:t>
            </a:r>
            <a:endParaRPr/>
          </a:p>
        </p:txBody>
      </p:sp>
      <p:sp>
        <p:nvSpPr>
          <p:cNvPr id="130" name="Google Shape;130;p2"/>
          <p:cNvSpPr/>
          <p:nvPr/>
        </p:nvSpPr>
        <p:spPr>
          <a:xfrm>
            <a:off x="2826494" y="956133"/>
            <a:ext cx="1647904" cy="16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Revenue Source A </a:t>
            </a:r>
            <a:endParaRPr/>
          </a:p>
        </p:txBody>
      </p:sp>
      <p:sp>
        <p:nvSpPr>
          <p:cNvPr id="131" name="Google Shape;131;p2"/>
          <p:cNvSpPr/>
          <p:nvPr/>
        </p:nvSpPr>
        <p:spPr>
          <a:xfrm>
            <a:off x="257759" y="931714"/>
            <a:ext cx="1311870" cy="1563095"/>
          </a:xfrm>
          <a:prstGeom prst="rect">
            <a:avLst/>
          </a:prstGeom>
          <a:solidFill>
            <a:srgbClr val="2FBE9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225" tIns="73225" rIns="73225" bIns="732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7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/>
          </a:p>
        </p:txBody>
      </p:sp>
      <p:sp>
        <p:nvSpPr>
          <p:cNvPr id="132" name="Google Shape;132;p2"/>
          <p:cNvSpPr/>
          <p:nvPr/>
        </p:nvSpPr>
        <p:spPr>
          <a:xfrm>
            <a:off x="257758" y="2517742"/>
            <a:ext cx="1311870" cy="958441"/>
          </a:xfrm>
          <a:prstGeom prst="rect">
            <a:avLst/>
          </a:prstGeom>
          <a:solidFill>
            <a:srgbClr val="2FBE9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225" tIns="73225" rIns="73225" bIns="732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7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7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(Production Costs)</a:t>
            </a:r>
            <a:endParaRPr/>
          </a:p>
        </p:txBody>
      </p:sp>
      <p:sp>
        <p:nvSpPr>
          <p:cNvPr id="133" name="Google Shape;133;p2"/>
          <p:cNvSpPr/>
          <p:nvPr/>
        </p:nvSpPr>
        <p:spPr>
          <a:xfrm>
            <a:off x="257757" y="3510461"/>
            <a:ext cx="1311870" cy="2238995"/>
          </a:xfrm>
          <a:prstGeom prst="rect">
            <a:avLst/>
          </a:prstGeom>
          <a:solidFill>
            <a:srgbClr val="2FBE9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225" tIns="73225" rIns="73225" bIns="732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7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Operational Expenses (Overheads)</a:t>
            </a:r>
            <a:endParaRPr/>
          </a:p>
        </p:txBody>
      </p:sp>
      <p:cxnSp>
        <p:nvCxnSpPr>
          <p:cNvPr id="134" name="Google Shape;134;p2"/>
          <p:cNvCxnSpPr/>
          <p:nvPr/>
        </p:nvCxnSpPr>
        <p:spPr>
          <a:xfrm>
            <a:off x="262034" y="2507525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2"/>
          <p:cNvCxnSpPr/>
          <p:nvPr/>
        </p:nvCxnSpPr>
        <p:spPr>
          <a:xfrm>
            <a:off x="262034" y="3490028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" name="Google Shape;136;p2"/>
          <p:cNvSpPr txBox="1">
            <a:spLocks noGrp="1"/>
          </p:cNvSpPr>
          <p:nvPr>
            <p:ph type="title"/>
          </p:nvPr>
        </p:nvSpPr>
        <p:spPr>
          <a:xfrm>
            <a:off x="171604" y="229536"/>
            <a:ext cx="8626171" cy="228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December-13 Performance: EBIT Exemplar</a:t>
            </a:r>
            <a:endParaRPr dirty="0"/>
          </a:p>
        </p:txBody>
      </p:sp>
      <p:sp>
        <p:nvSpPr>
          <p:cNvPr id="137" name="Google Shape;137;p2"/>
          <p:cNvSpPr/>
          <p:nvPr/>
        </p:nvSpPr>
        <p:spPr>
          <a:xfrm>
            <a:off x="191151" y="6404655"/>
            <a:ext cx="7027814" cy="10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468584" marR="0" lvl="0" indent="-46858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¹ EBIT is calculated as Revenues – COGS – Operational Expenses</a:t>
            </a:r>
            <a:endParaRPr/>
          </a:p>
        </p:txBody>
      </p:sp>
      <p:sp>
        <p:nvSpPr>
          <p:cNvPr id="138" name="Google Shape;138;p2"/>
          <p:cNvSpPr/>
          <p:nvPr/>
        </p:nvSpPr>
        <p:spPr>
          <a:xfrm>
            <a:off x="2947593" y="5214518"/>
            <a:ext cx="1538677" cy="16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Overhead F</a:t>
            </a:r>
            <a:endParaRPr/>
          </a:p>
        </p:txBody>
      </p:sp>
      <p:graphicFrame>
        <p:nvGraphicFramePr>
          <p:cNvPr id="139" name="Google Shape;139;p2"/>
          <p:cNvGraphicFramePr/>
          <p:nvPr/>
        </p:nvGraphicFramePr>
        <p:xfrm>
          <a:off x="4851151" y="844271"/>
          <a:ext cx="2608491" cy="1673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0" name="Google Shape;140;p2"/>
          <p:cNvSpPr/>
          <p:nvPr/>
        </p:nvSpPr>
        <p:spPr>
          <a:xfrm>
            <a:off x="2948805" y="5494484"/>
            <a:ext cx="1538677" cy="16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Overhead G</a:t>
            </a:r>
            <a:endParaRPr/>
          </a:p>
        </p:txBody>
      </p:sp>
      <p:sp>
        <p:nvSpPr>
          <p:cNvPr id="141" name="Google Shape;141;p2"/>
          <p:cNvSpPr txBox="1"/>
          <p:nvPr/>
        </p:nvSpPr>
        <p:spPr>
          <a:xfrm>
            <a:off x="7667396" y="5863220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45.0</a:t>
            </a:r>
            <a:endParaRPr sz="1097" b="1" u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 txBox="1"/>
          <p:nvPr/>
        </p:nvSpPr>
        <p:spPr>
          <a:xfrm>
            <a:off x="8261978" y="5863220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53.5</a:t>
            </a:r>
            <a:endParaRPr sz="1097" b="1" u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 txBox="1"/>
          <p:nvPr/>
        </p:nvSpPr>
        <p:spPr>
          <a:xfrm>
            <a:off x="7672816" y="5189846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u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2.9</a:t>
            </a:r>
            <a:endParaRPr/>
          </a:p>
        </p:txBody>
      </p:sp>
      <p:sp>
        <p:nvSpPr>
          <p:cNvPr id="144" name="Google Shape;144;p2"/>
          <p:cNvSpPr txBox="1"/>
          <p:nvPr/>
        </p:nvSpPr>
        <p:spPr>
          <a:xfrm>
            <a:off x="8267398" y="5189846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u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3.5</a:t>
            </a:r>
            <a:endParaRPr/>
          </a:p>
        </p:txBody>
      </p:sp>
      <p:graphicFrame>
        <p:nvGraphicFramePr>
          <p:cNvPr id="145" name="Google Shape;145;p2"/>
          <p:cNvGraphicFramePr/>
          <p:nvPr/>
        </p:nvGraphicFramePr>
        <p:xfrm>
          <a:off x="5947367" y="2519066"/>
          <a:ext cx="1495389" cy="9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6" name="Google Shape;146;p2"/>
          <p:cNvGraphicFramePr/>
          <p:nvPr/>
        </p:nvGraphicFramePr>
        <p:xfrm>
          <a:off x="5348397" y="3441444"/>
          <a:ext cx="2610000" cy="268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4" name="Google Shape;154;p3"/>
          <p:cNvGraphicFramePr/>
          <p:nvPr>
            <p:extLst>
              <p:ext uri="{D42A27DB-BD31-4B8C-83A1-F6EECF244321}">
                <p14:modId xmlns:p14="http://schemas.microsoft.com/office/powerpoint/2010/main" val="2743161383"/>
              </p:ext>
            </p:extLst>
          </p:nvPr>
        </p:nvGraphicFramePr>
        <p:xfrm>
          <a:off x="204198" y="903306"/>
          <a:ext cx="8616528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5" name="Google Shape;155;p3"/>
          <p:cNvGraphicFramePr/>
          <p:nvPr>
            <p:extLst>
              <p:ext uri="{D42A27DB-BD31-4B8C-83A1-F6EECF244321}">
                <p14:modId xmlns:p14="http://schemas.microsoft.com/office/powerpoint/2010/main" val="1747833802"/>
              </p:ext>
            </p:extLst>
          </p:nvPr>
        </p:nvGraphicFramePr>
        <p:xfrm>
          <a:off x="127998" y="3537188"/>
          <a:ext cx="2908872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6" name="Google Shape;156;p3"/>
          <p:cNvGraphicFramePr/>
          <p:nvPr>
            <p:extLst>
              <p:ext uri="{D42A27DB-BD31-4B8C-83A1-F6EECF244321}">
                <p14:modId xmlns:p14="http://schemas.microsoft.com/office/powerpoint/2010/main" val="3274122269"/>
              </p:ext>
            </p:extLst>
          </p:nvPr>
        </p:nvGraphicFramePr>
        <p:xfrm>
          <a:off x="3155946" y="3537188"/>
          <a:ext cx="2908872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7" name="Google Shape;157;p3"/>
          <p:cNvGraphicFramePr/>
          <p:nvPr>
            <p:extLst>
              <p:ext uri="{D42A27DB-BD31-4B8C-83A1-F6EECF244321}">
                <p14:modId xmlns:p14="http://schemas.microsoft.com/office/powerpoint/2010/main" val="641211488"/>
              </p:ext>
            </p:extLst>
          </p:nvPr>
        </p:nvGraphicFramePr>
        <p:xfrm>
          <a:off x="6137529" y="3500588"/>
          <a:ext cx="2802273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175</Words>
  <Application>Microsoft Macintosh PowerPoint</Application>
  <PresentationFormat>On-screen Show (4:3)</PresentationFormat>
  <Paragraphs>66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Synergy_CF_YNR002</vt:lpstr>
      <vt:lpstr>December-13 Performance: EBIT Exemplar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June-14 Performance: Financials</dc:title>
  <dc:creator>Hui, Chris</dc:creator>
  <cp:lastModifiedBy>Shichy Seanan</cp:lastModifiedBy>
  <cp:revision>3</cp:revision>
  <dcterms:created xsi:type="dcterms:W3CDTF">2019-06-11T08:26:49Z</dcterms:created>
  <dcterms:modified xsi:type="dcterms:W3CDTF">2020-12-26T11:52:27Z</dcterms:modified>
</cp:coreProperties>
</file>