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6"/>
  </p:sldMasterIdLst>
  <p:notesMasterIdLst>
    <p:notesMasterId r:id="rId17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lastIdx="1" clrIdx="0" name="lvguanying" initials="l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tblBg/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/>
</file>

<file path=ppt/_rels/presentation.xml.rels><?xml version="1.0" encoding="UTF-8" standalone="yes"?><Relationships xmlns="http://schemas.openxmlformats.org/package/2006/relationships"><Relationship Id="rId16" Type="http://schemas.openxmlformats.org/officeDocument/2006/relationships/slideMaster" Target="slideMasters/slideMaster1.xml"/><Relationship Id="rId2" Type="http://schemas.openxmlformats.org/officeDocument/2006/relationships/slide" Target="slides/slide2.xml"/><Relationship Id="rId7" Type="http://schemas.openxmlformats.org/officeDocument/2006/relationships/slide" Target="slides/slide7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8" Type="http://schemas.openxmlformats.org/officeDocument/2006/relationships/slide" Target="slides/slide8.xml"/><Relationship Id="rId12" Type="http://schemas.openxmlformats.org/officeDocument/2006/relationships/slide" Target="slides/slide12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6" Type="http://schemas.openxmlformats.org/officeDocument/2006/relationships/slide" Target="slides/slide6.xml"/><Relationship Id="rId1" Type="http://schemas.openxmlformats.org/officeDocument/2006/relationships/slide" Target="slides/slide1.xml"/><Relationship Id="rId9" Type="http://schemas.openxmlformats.org/officeDocument/2006/relationships/slide" Target="slides/slide9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19" Type="http://schemas.openxmlformats.org/officeDocument/2006/relationships/viewProps" Target="viewProps.xml"/><Relationship Id="rId20" Type="http://schemas.openxmlformats.org/officeDocument/2006/relationships/presProps" Target="presProps.xml"/><Relationship Id="rId21" Type="http://schemas.openxmlformats.org/officeDocument/2006/relationships/tableStyles" Target="tableStyles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D5E5-110F-4995-A0C7-CD5DFD21C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C444-4483-412E-98D0-3B9EA8C301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image" Target="../media/TVES3kQNsRr1X8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image" Target="../media/XhT7koQNsRr1X8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image" Target="../media/XhT7koQNsRr1X8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image" Target="../media/XhT7koQNsRr1X8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image" Target="../media/btimQtQNsRr1X8.png"/><Relationship Id="rId2" Type="http://schemas.openxmlformats.org/officeDocument/2006/relationships/image" Target="../media/f5yR7yQNsRr1X8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image" Target="../media/jHD7o2RNsRr1X8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/>
      <p:sp>
        <p:nvSpPr>
          <p:cNvPr id="6" name="等腰三角形 5"/>
          <p:cNvSpPr/>
          <p:nvPr userDrawn="1"/>
        </p:nvSpPr>
        <p:spPr>
          <a:xfrm flipV="1">
            <a:off x="-739206" y="-307875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84348" y="-307875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1838531" y="-1183086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52102" y="2780530"/>
            <a:ext cx="8323217" cy="1325563"/>
          </a:xfrm>
        </p:spPr>
        <p:txBody>
          <a:bodyPr>
            <a:normAutofit/>
          </a:bodyPr>
          <a:lstStyle>
            <a:lvl1pPr algn="dist">
              <a:defRPr sz="4800" b="1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8807761" y="233726"/>
            <a:ext cx="3091415" cy="503693"/>
          </a:xfrm>
          <a:prstGeom prst="rect">
            <a:avLst/>
          </a:prstGeom>
        </p:spPr>
      </p:pic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>
          <a:xfrm>
            <a:off x="5928259" y="5979222"/>
            <a:ext cx="1032165" cy="365125"/>
          </a:xfrm>
        </p:spPr>
        <p:txBody>
          <a:bodyPr/>
          <a:lstStyle>
            <a:lvl1pPr>
              <a:defRPr>
                <a:solidFill>
                  <a:srgbClr val="5E6A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2021.4.25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 userDrawn="1"/>
        </p:nvGrpSpPr>
        <p:grpSpPr>
          <a:xfrm>
            <a:off x="630652" y="390922"/>
            <a:ext cx="2617273" cy="2299848"/>
            <a:chOff x="1881963" y="1073888"/>
            <a:chExt cx="2617273" cy="2299848"/>
          </a:xfrm>
        </p:grpSpPr>
        <p:sp>
          <p:nvSpPr>
            <p:cNvPr id="11" name="矩形 10"/>
            <p:cNvSpPr/>
            <p:nvPr userDrawn="1"/>
          </p:nvSpPr>
          <p:spPr>
            <a:xfrm>
              <a:off x="1881963" y="1073888"/>
              <a:ext cx="2020186" cy="746762"/>
            </a:xfrm>
            <a:prstGeom prst="rect">
              <a:avLst/>
            </a:prstGeom>
            <a:noFill/>
            <a:ln w="28575">
              <a:solidFill>
                <a:srgbClr val="1F4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78803" y="1353550"/>
              <a:ext cx="2220433" cy="202018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1355649"/>
            <a:ext cx="12192000" cy="5502351"/>
          </a:xfrm>
          <a:prstGeom prst="rect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文本框 127"/>
          <p:cNvSpPr>
            <a:spLocks noChangeArrowheads="1"/>
          </p:cNvSpPr>
          <p:nvPr userDrawn="1"/>
        </p:nvSpPr>
        <p:spPr bwMode="auto">
          <a:xfrm>
            <a:off x="1120983" y="711140"/>
            <a:ext cx="28678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cap="none" spc="0" normalizeH="false" baseline="0">
                <a:gradFill>
                  <a:gsLst>
                    <a:gs pos="0">
                      <a:srgbClr val="439EF7"/>
                    </a:gs>
                    <a:gs pos="100000">
                      <a:srgbClr val="105ADE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阿里巴巴普惠体 M" pitchFamily="18" charset="-122"/>
                <a:ea typeface="阿里巴巴普惠体 M" pitchFamily="18" charset="-122"/>
                <a:cs typeface="阿里巴巴普惠体 M" pitchFamily="18" charset="-122"/>
              </a:defRPr>
            </a:lvl1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false" baseline="0" noProof="0" dirty="0">
                <a:solidFill>
                  <a:srgbClr val="0A23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zh-CN" altLang="en-US" sz="2400" b="1" i="0" u="none" strike="noStrike" kern="1200" cap="none" spc="300" normalizeH="false" baseline="0" noProof="0" dirty="0">
              <a:solidFill>
                <a:srgbClr val="0A23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9776693" y="478971"/>
            <a:ext cx="1954564" cy="318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 userDrawn="1"/>
        </p:nvGrpSpPr>
        <p:grpSpPr>
          <a:xfrm>
            <a:off x="1881963" y="1073888"/>
            <a:ext cx="2828261" cy="2655306"/>
            <a:chOff x="1881963" y="1073888"/>
            <a:chExt cx="2828261" cy="2655306"/>
          </a:xfrm>
        </p:grpSpPr>
        <p:sp>
          <p:nvSpPr>
            <p:cNvPr id="11" name="矩形 10"/>
            <p:cNvSpPr/>
            <p:nvPr userDrawn="1"/>
          </p:nvSpPr>
          <p:spPr>
            <a:xfrm>
              <a:off x="1881963" y="1073888"/>
              <a:ext cx="2020186" cy="2020186"/>
            </a:xfrm>
            <a:prstGeom prst="rect">
              <a:avLst/>
            </a:prstGeom>
            <a:noFill/>
            <a:ln w="28575">
              <a:solidFill>
                <a:srgbClr val="1F4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489791" y="1709008"/>
              <a:ext cx="2220433" cy="202018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" y="1887277"/>
            <a:ext cx="12192000" cy="2567765"/>
          </a:xfrm>
          <a:prstGeom prst="rect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501443" y="2262352"/>
            <a:ext cx="7694856" cy="896983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9776693" y="478971"/>
            <a:ext cx="1954564" cy="318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/>
        </p:nvSpPr>
        <p:spPr>
          <a:xfrm>
            <a:off x="0" y="478970"/>
            <a:ext cx="287079" cy="896983"/>
          </a:xfrm>
          <a:prstGeom prst="rect">
            <a:avLst/>
          </a:prstGeom>
          <a:solidFill>
            <a:srgbClr val="0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7079" y="478970"/>
            <a:ext cx="9224602" cy="89698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9776693" y="478971"/>
            <a:ext cx="1954564" cy="318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/>
      <p:sp>
        <p:nvSpPr>
          <p:cNvPr id="5" name="等腰三角形 4"/>
          <p:cNvSpPr/>
          <p:nvPr userDrawn="1"/>
        </p:nvSpPr>
        <p:spPr>
          <a:xfrm flipV="1">
            <a:off x="6096000" y="-279253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 userDrawn="1"/>
        </p:nvSpPr>
        <p:spPr>
          <a:xfrm flipV="1">
            <a:off x="7319554" y="-279253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 userDrawn="1"/>
        </p:nvSpPr>
        <p:spPr>
          <a:xfrm flipV="1">
            <a:off x="8673737" y="-1154464"/>
            <a:ext cx="4605811" cy="3059783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4608491" y="3548719"/>
            <a:ext cx="3195808" cy="520702"/>
          </a:xfrm>
          <a:prstGeom prst="rect">
            <a:avLst/>
          </a:prstGeom>
        </p:spPr>
      </p:pic>
      <p:sp>
        <p:nvSpPr>
          <p:cNvPr id="12" name="文本框 11"/>
          <p:cNvSpPr/>
          <p:nvPr userDrawn="1"/>
        </p:nvSpPr>
        <p:spPr>
          <a:xfrm>
            <a:off x="4391507" y="2724499"/>
            <a:ext cx="3550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悦享每一公里</a:t>
            </a:r>
            <a:endParaRPr lang="zh-CN" altLang="en-US" sz="3600" b="1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>
            <a:off x="-1127334" y="5303622"/>
            <a:ext cx="4605811" cy="2868816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/>
          <p:cNvSpPr/>
          <p:nvPr userDrawn="1"/>
        </p:nvSpPr>
        <p:spPr>
          <a:xfrm>
            <a:off x="1028225" y="6256603"/>
            <a:ext cx="4605811" cy="2868816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 userDrawn="1"/>
        </p:nvSpPr>
        <p:spPr>
          <a:xfrm>
            <a:off x="-261165" y="5303622"/>
            <a:ext cx="4605811" cy="2868816"/>
          </a:xfrm>
          <a:prstGeom prst="triangle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358926" y="5178482"/>
            <a:ext cx="1543221" cy="1559548"/>
          </a:xfrm>
          <a:prstGeom prst="rect">
            <a:avLst/>
          </a:prstGeom>
        </p:spPr>
      </p:pic>
      <p:sp>
        <p:nvSpPr>
          <p:cNvPr id="17" name="文本框 16"/>
          <p:cNvSpPr/>
          <p:nvPr userDrawn="1"/>
        </p:nvSpPr>
        <p:spPr>
          <a:xfrm>
            <a:off x="4529561" y="5389961"/>
            <a:ext cx="5829365" cy="117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合创汽车科技有限公司</a:t>
            </a:r>
            <a:endParaRPr kumimoji="1" lang="en-US" altLang="zh-CN" sz="1200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HYCAN Automotive Technology </a:t>
            </a:r>
            <a:r>
              <a:rPr kumimoji="1" lang="en-US" altLang="zh-CN" sz="1200" dirty="0" err="1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kumimoji="1" lang="en-US" altLang="zh-CN" sz="1200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kumimoji="1" lang="en-GB" altLang="zh-CN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: </a:t>
            </a:r>
            <a:r>
              <a:rPr kumimoji="1" lang="zh-CN" altLang="en-US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广州市南沙区香江国际科创中心</a:t>
            </a:r>
            <a:r>
              <a:rPr kumimoji="1" lang="en-US" altLang="zh-CN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1200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1" lang="en-US" altLang="zh-CN" sz="1200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200" dirty="0">
                <a:solidFill>
                  <a:srgbClr val="0A233C"/>
                </a:solidFill>
              </a:rPr>
              <a:t>   Heung Kong Sci-tech Innovation Center 12/</a:t>
            </a:r>
            <a:r>
              <a:rPr lang="en-US" altLang="zh-CN" sz="1200" dirty="0" err="1">
                <a:solidFill>
                  <a:srgbClr val="0A233C"/>
                </a:solidFill>
              </a:rPr>
              <a:t>F,Nansha</a:t>
            </a:r>
            <a:r>
              <a:rPr lang="en-US" altLang="zh-CN" sz="1200" dirty="0">
                <a:solidFill>
                  <a:srgbClr val="0A233C"/>
                </a:solidFill>
              </a:rPr>
              <a:t> </a:t>
            </a:r>
            <a:r>
              <a:rPr lang="en-US" altLang="zh-CN" sz="1200" dirty="0" err="1">
                <a:solidFill>
                  <a:srgbClr val="0A233C"/>
                </a:solidFill>
              </a:rPr>
              <a:t>District,Guangzhou,China</a:t>
            </a:r>
            <a:endParaRPr kumimoji="1" lang="zh-CN" altLang="en-US" sz="1200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 userDrawn="1"/>
        </p:nvGrpSpPr>
        <p:grpSpPr>
          <a:xfrm>
            <a:off x="630652" y="390922"/>
            <a:ext cx="2617273" cy="2299848"/>
            <a:chOff x="1881963" y="1073888"/>
            <a:chExt cx="2617273" cy="2299848"/>
          </a:xfrm>
        </p:grpSpPr>
        <p:sp>
          <p:nvSpPr>
            <p:cNvPr id="11" name="矩形 10"/>
            <p:cNvSpPr/>
            <p:nvPr userDrawn="1"/>
          </p:nvSpPr>
          <p:spPr>
            <a:xfrm>
              <a:off x="1881963" y="1073888"/>
              <a:ext cx="2020186" cy="746762"/>
            </a:xfrm>
            <a:prstGeom prst="rect">
              <a:avLst/>
            </a:prstGeom>
            <a:noFill/>
            <a:ln w="28575">
              <a:solidFill>
                <a:srgbClr val="1F4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78803" y="1353550"/>
              <a:ext cx="2220433" cy="202018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1355649"/>
            <a:ext cx="12291237" cy="5502351"/>
          </a:xfrm>
          <a:prstGeom prst="rect">
            <a:avLst/>
          </a:prstGeom>
          <a:solidFill>
            <a:srgbClr val="00C8D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文本框 127"/>
          <p:cNvSpPr>
            <a:spLocks noChangeArrowheads="1"/>
          </p:cNvSpPr>
          <p:nvPr userDrawn="1"/>
        </p:nvSpPr>
        <p:spPr bwMode="auto">
          <a:xfrm>
            <a:off x="1120983" y="711140"/>
            <a:ext cx="28678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cap="none" spc="0" normalizeH="false" baseline="0">
                <a:gradFill>
                  <a:gsLst>
                    <a:gs pos="0">
                      <a:srgbClr val="439EF7"/>
                    </a:gs>
                    <a:gs pos="100000">
                      <a:srgbClr val="105ADE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阿里巴巴普惠体 M" pitchFamily="18" charset="-122"/>
                <a:ea typeface="阿里巴巴普惠体 M" pitchFamily="18" charset="-122"/>
                <a:cs typeface="阿里巴巴普惠体 M" pitchFamily="18" charset="-122"/>
              </a:defRPr>
            </a:lvl1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false" baseline="0" noProof="0" dirty="0">
                <a:solidFill>
                  <a:srgbClr val="0A23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zh-CN" altLang="en-US" sz="2400" b="1" i="0" u="none" strike="noStrike" kern="1200" cap="none" spc="300" normalizeH="false" baseline="0" noProof="0" dirty="0">
              <a:solidFill>
                <a:srgbClr val="0A23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0634" t="34353" r="11429" b="34983"/>
          <a:stretch>
            <a:fillRect/>
          </a:stretch>
        </p:blipFill>
        <p:spPr>
          <a:xfrm>
            <a:off x="9776693" y="478971"/>
            <a:ext cx="1954564" cy="3184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image" Target="../media/nTSmU7RNsRr1X8.png"/><Relationship Id="rId2" Type="http://schemas.openxmlformats.org/officeDocument/2006/relationships/image" Target="../media/rfhRBCRNsRr1X8.png"/><Relationship Id="rId3" Type="http://schemas.openxmlformats.org/officeDocument/2006/relationships/image" Target="../media/vrw6sGRNsRr1X8.png"/><Relationship Id="rId4" Type="http://schemas.openxmlformats.org/officeDocument/2006/relationships/image" Target="../media/z3CmYLRNsRr1X8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2683-6C30-4B21-9C1F-4911D3889C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C1B-5544-459A-8403-551613106B3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7"/>
          <p:cNvGrpSpPr/>
          <p:nvPr userDrawn="1"/>
        </p:nvGrpSpPr>
        <p:grpSpPr bwMode="auto">
          <a:xfrm>
            <a:off x="12372975" y="15875"/>
            <a:ext cx="3108325" cy="6784975"/>
            <a:chOff x="12544926" y="-48710"/>
            <a:chExt cx="2937332" cy="6410779"/>
          </a:xfrm>
        </p:grpSpPr>
        <p:sp>
          <p:nvSpPr>
            <p:cNvPr id="8" name="矩形 7"/>
            <p:cNvSpPr/>
            <p:nvPr userDrawn="1"/>
          </p:nvSpPr>
          <p:spPr>
            <a:xfrm>
              <a:off x="12544926" y="719264"/>
              <a:ext cx="838595" cy="364488"/>
            </a:xfrm>
            <a:prstGeom prst="rect">
              <a:avLst/>
            </a:prstGeom>
            <a:solidFill>
              <a:srgbClr val="00C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54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3572543" y="638266"/>
              <a:ext cx="1233139" cy="54898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1000">
                  <a:latin typeface="FZDESHS_508R--GB1-0"/>
                  <a:ea typeface="FZDESHS_508R--GB1-0"/>
                  <a:cs typeface="FZDESHS_508R--GB1-0"/>
                </a:rPr>
                <a:t>智创蓝 </a:t>
              </a:r>
              <a:endParaRPr lang="zh-CN" altLang="en-US" sz="1000">
                <a:latin typeface="FZDESHS_508R--GB1-0"/>
                <a:ea typeface="FZDESHS_508R--GB1-0"/>
                <a:cs typeface="FZDESHS_508R--GB1-0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1000">
                  <a:latin typeface="Saira" panose="00000500000000000000" pitchFamily="2" charset="0"/>
                </a:rPr>
                <a:t>RGB: 0/200/210 </a:t>
              </a:r>
              <a:endParaRPr lang="en-US" altLang="zh-CN" sz="1000">
                <a:latin typeface="Saira" panose="00000500000000000000" pitchFamily="2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544926" y="39787"/>
              <a:ext cx="838595" cy="36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54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3572543" y="-48710"/>
              <a:ext cx="1504670" cy="54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60" dirty="0">
                  <a:latin typeface="FZDESHS_508R--GB1-0" panose="02000000000000000000" pitchFamily="2" charset="-122"/>
                  <a:ea typeface="FZDESHS_508R--GB1-0" panose="02000000000000000000" pitchFamily="2" charset="-122"/>
                </a:rPr>
                <a:t>高雅白</a:t>
              </a:r>
              <a:endParaRPr lang="en-US" altLang="zh-CN" sz="1060" dirty="0">
                <a:latin typeface="FZDESHS_508R--GB1-0" panose="02000000000000000000" pitchFamily="2" charset="-122"/>
                <a:ea typeface="FZDESHS_508R--GB1-0" panose="02000000000000000000" pitchFamily="2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60" dirty="0">
                  <a:latin typeface="Saira" panose="00000500000000000000" pitchFamily="2" charset="0"/>
                  <a:ea typeface="+mn-ea"/>
                </a:rPr>
                <a:t>RGB: 255/255/255 </a:t>
              </a:r>
              <a:endParaRPr lang="en-US" altLang="zh-CN" sz="2540" dirty="0">
                <a:latin typeface="+mn-lt"/>
                <a:ea typeface="+mn-ea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2544926" y="1395741"/>
              <a:ext cx="838595" cy="364487"/>
            </a:xfrm>
            <a:prstGeom prst="rect">
              <a:avLst/>
            </a:prstGeom>
            <a:solidFill>
              <a:srgbClr val="0A2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54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3572543" y="1319243"/>
              <a:ext cx="1233139" cy="54898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1000">
                  <a:latin typeface="FZDESHS_508R--GB1-0"/>
                  <a:ea typeface="FZDESHS_508R--GB1-0"/>
                  <a:cs typeface="FZDESHS_508R--GB1-0"/>
                </a:rPr>
                <a:t>合创蓝 </a:t>
              </a:r>
              <a:endParaRPr lang="zh-CN" altLang="en-US" sz="1000">
                <a:latin typeface="FZDESHS_508R--GB1-0"/>
                <a:ea typeface="FZDESHS_508R--GB1-0"/>
                <a:cs typeface="FZDESHS_508R--GB1-0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1000">
                  <a:latin typeface="Saira" panose="00000500000000000000" pitchFamily="2" charset="0"/>
                </a:rPr>
                <a:t>RGB: 10/35/60 </a:t>
              </a:r>
              <a:endParaRPr lang="en-US" altLang="zh-CN" sz="1000">
                <a:latin typeface="Saira" panose="00000500000000000000" pitchFamily="2" charset="0"/>
              </a:endParaRPr>
            </a:p>
          </p:txBody>
        </p:sp>
        <p:sp>
          <p:nvSpPr>
            <p:cNvPr id="14" name="文本框 13"/>
            <p:cNvSpPr/>
            <p:nvPr userDrawn="1"/>
          </p:nvSpPr>
          <p:spPr>
            <a:xfrm>
              <a:off x="12544926" y="5997582"/>
              <a:ext cx="2238253" cy="3644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677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905" dirty="0">
                  <a:latin typeface="Saira" panose="00000500000000000000" pitchFamily="2" charset="0"/>
                  <a:ea typeface="FZDeSaiHeiS 504L" panose="02000000000000000000" pitchFamily="2" charset="-122"/>
                </a:rPr>
                <a:t>English font</a:t>
              </a:r>
              <a:r>
                <a:rPr kumimoji="1" lang="zh-CN" altLang="en-US" sz="1905" dirty="0">
                  <a:latin typeface="Saira" panose="00000500000000000000" pitchFamily="2" charset="0"/>
                  <a:ea typeface="FZDeSaiHeiS 504L" panose="02000000000000000000" pitchFamily="2" charset="-122"/>
                </a:rPr>
                <a:t>：</a:t>
              </a:r>
              <a:r>
                <a:rPr lang="en-US" altLang="zh-CN" sz="1905" dirty="0">
                  <a:latin typeface="Saira" panose="00000500000000000000" pitchFamily="2" charset="0"/>
                  <a:ea typeface="+mn-ea"/>
                </a:rPr>
                <a:t>Saira</a:t>
              </a:r>
              <a:endParaRPr lang="zh-CN" altLang="en-US" sz="1060" dirty="0">
                <a:latin typeface="Saira" panose="00000500000000000000" pitchFamily="2" charset="0"/>
                <a:ea typeface="+mn-ea"/>
              </a:endParaRPr>
            </a:p>
          </p:txBody>
        </p:sp>
        <p:sp>
          <p:nvSpPr>
            <p:cNvPr id="15" name="文本框 14"/>
            <p:cNvSpPr/>
            <p:nvPr userDrawn="1"/>
          </p:nvSpPr>
          <p:spPr>
            <a:xfrm>
              <a:off x="12544926" y="5537097"/>
              <a:ext cx="2937332" cy="3629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905" dirty="0">
                  <a:latin typeface="FZDeSaiHeiS 504L" panose="02000000000000000000" pitchFamily="2" charset="-122"/>
                  <a:ea typeface="FZDeSaiHeiS 504L" panose="02000000000000000000" pitchFamily="2" charset="-122"/>
                </a:rPr>
                <a:t>中文字体：方正德赛黑简体</a:t>
              </a:r>
              <a:endParaRPr kumimoji="1" lang="zh-CN" altLang="en-US" sz="1905" dirty="0">
                <a:latin typeface="FZDeSaiHeiS 504L" panose="02000000000000000000" pitchFamily="2" charset="-122"/>
                <a:ea typeface="FZDeSaiHeiS 504L" panose="02000000000000000000" pitchFamily="2" charset="-122"/>
              </a:endParaRPr>
            </a:p>
          </p:txBody>
        </p:sp>
        <p:pic>
          <p:nvPicPr>
            <p:cNvPr id="16" name="Picture 1" descr="page17image22967232"/>
            <p:cNvPicPr>
              <a:picLocks noChangeAspect="1" noChangeArrowheads="1"/>
            </p:cNvPicPr>
            <p:nvPr userDrawn="1"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544926" y="2451687"/>
              <a:ext cx="838200" cy="36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2" descr="page17image22954752"/>
            <p:cNvPicPr>
              <a:picLocks noChangeAspect="1" noChangeArrowheads="1"/>
            </p:cNvPicPr>
            <p:nvPr userDrawn="1"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12544926" y="3127773"/>
              <a:ext cx="838200" cy="365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3" descr="page17image22967808"/>
            <p:cNvPicPr>
              <a:picLocks noChangeAspect="1" noChangeArrowheads="1"/>
            </p:cNvPicPr>
            <p:nvPr userDrawn="1"/>
          </p:nvPicPr>
          <p:blipFill>
            <a:blip xmlns:r="http://schemas.openxmlformats.org/officeDocument/2006/relationships" r:embed="rId3"/>
            <a:srcRect/>
            <a:stretch>
              <a:fillRect/>
            </a:stretch>
          </p:blipFill>
          <p:spPr bwMode="auto">
            <a:xfrm>
              <a:off x="12544926" y="3803861"/>
              <a:ext cx="838200" cy="365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4" descr="page17image22968000"/>
            <p:cNvPicPr>
              <a:picLocks noChangeAspect="1" noChangeArrowheads="1"/>
            </p:cNvPicPr>
            <p:nvPr userDrawn="1"/>
          </p:nvPicPr>
          <p:blipFill>
            <a:blip xmlns:r="http://schemas.openxmlformats.org/officeDocument/2006/relationships" r:embed="rId4"/>
            <a:srcRect/>
            <a:stretch>
              <a:fillRect/>
            </a:stretch>
          </p:blipFill>
          <p:spPr bwMode="auto">
            <a:xfrm>
              <a:off x="12544927" y="4479950"/>
              <a:ext cx="838200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矩形 19"/>
            <p:cNvSpPr/>
            <p:nvPr userDrawn="1"/>
          </p:nvSpPr>
          <p:spPr>
            <a:xfrm>
              <a:off x="13572543" y="2375206"/>
              <a:ext cx="1504670" cy="54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60" dirty="0">
                  <a:latin typeface="FZDESHS_508R--GB1-0" panose="02000000000000000000" pitchFamily="2" charset="-122"/>
                  <a:ea typeface="FZDESHS_508R--GB1-0" panose="02000000000000000000" pitchFamily="2" charset="-122"/>
                </a:rPr>
                <a:t>暮青蓝 </a:t>
              </a:r>
              <a:endParaRPr lang="zh-CN" altLang="en-US" sz="1060" dirty="0">
                <a:latin typeface="FZDESHS_508R--GB1-0" panose="02000000000000000000" pitchFamily="2" charset="-122"/>
                <a:ea typeface="FZDESHS_508R--GB1-0" panose="02000000000000000000" pitchFamily="2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60" dirty="0">
                  <a:latin typeface="Saira Light" pitchFamily="2" charset="0"/>
                  <a:ea typeface="FZDESHS_508R--GB1-0" panose="02000000000000000000" pitchFamily="2" charset="-122"/>
                </a:rPr>
                <a:t>RGB: 0/70/100 </a:t>
              </a:r>
              <a:endParaRPr lang="en-US" altLang="zh-CN" sz="1060" dirty="0">
                <a:latin typeface="Saira Light" pitchFamily="2" charset="0"/>
                <a:ea typeface="FZDESHS_508R--GB1-0" panose="02000000000000000000" pitchFamily="2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13572543" y="4391137"/>
              <a:ext cx="1504670" cy="54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60" dirty="0">
                  <a:latin typeface="FZDESHS_508R--GB1-0" panose="02000000000000000000" pitchFamily="2" charset="-122"/>
                  <a:ea typeface="FZDESHS_508R--GB1-0" panose="02000000000000000000" pitchFamily="2" charset="-122"/>
                </a:rPr>
                <a:t>墨蓝灰 </a:t>
              </a:r>
              <a:endParaRPr lang="zh-CN" altLang="en-US" sz="1060" dirty="0">
                <a:latin typeface="FZDESHS_508R--GB1-0" panose="02000000000000000000" pitchFamily="2" charset="-122"/>
                <a:ea typeface="FZDESHS_508R--GB1-0" panose="02000000000000000000" pitchFamily="2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60" dirty="0">
                  <a:latin typeface="Saira" panose="00000500000000000000" pitchFamily="2" charset="0"/>
                  <a:ea typeface="FZDESHS_508R--GB1-0" panose="02000000000000000000" pitchFamily="2" charset="-122"/>
                </a:rPr>
                <a:t>RGB: 100/110/125 </a:t>
              </a:r>
              <a:endParaRPr lang="en-US" altLang="zh-CN" sz="1060" dirty="0">
                <a:latin typeface="Saira" panose="00000500000000000000" pitchFamily="2" charset="0"/>
                <a:ea typeface="FZDESHS_508R--GB1-0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13572543" y="3719160"/>
              <a:ext cx="1504670" cy="54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60" dirty="0">
                  <a:latin typeface="FZDESHS_508R--GB1-0" panose="02000000000000000000" pitchFamily="2" charset="-122"/>
                  <a:ea typeface="FZDESHS_508R--GB1-0" panose="02000000000000000000" pitchFamily="2" charset="-122"/>
                </a:rPr>
                <a:t>阳光黄 </a:t>
              </a:r>
              <a:endParaRPr lang="zh-CN" altLang="en-US" sz="1060" dirty="0">
                <a:latin typeface="FZDESHS_508R--GB1-0" panose="02000000000000000000" pitchFamily="2" charset="-122"/>
                <a:ea typeface="FZDESHS_508R--GB1-0" panose="02000000000000000000" pitchFamily="2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60" dirty="0">
                  <a:latin typeface="Saira" panose="00000500000000000000" pitchFamily="2" charset="0"/>
                  <a:ea typeface="FZDESHS_508R--GB1-0" panose="02000000000000000000" pitchFamily="2" charset="-122"/>
                </a:rPr>
                <a:t>RGB: 255/230/125 </a:t>
              </a:r>
              <a:endParaRPr lang="en-US" altLang="zh-CN" sz="1060" dirty="0">
                <a:latin typeface="Saira" panose="00000500000000000000" pitchFamily="2" charset="0"/>
                <a:ea typeface="FZDESHS_508R--GB1-0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13572543" y="3047183"/>
              <a:ext cx="1504670" cy="548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60" dirty="0">
                  <a:latin typeface="FZDESHS_508R--GB1-0" panose="02000000000000000000" pitchFamily="2" charset="-122"/>
                  <a:ea typeface="FZDESHS_508R--GB1-0" panose="02000000000000000000" pitchFamily="2" charset="-122"/>
                </a:rPr>
                <a:t>柔和蓝 </a:t>
              </a:r>
              <a:endParaRPr lang="zh-CN" altLang="en-US" sz="1060" dirty="0">
                <a:latin typeface="FZDESHS_508R--GB1-0" panose="02000000000000000000" pitchFamily="2" charset="-122"/>
                <a:ea typeface="FZDESHS_508R--GB1-0" panose="02000000000000000000" pitchFamily="2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60" dirty="0">
                  <a:latin typeface="Saira" panose="00000500000000000000" pitchFamily="2" charset="0"/>
                  <a:ea typeface="FZDESHS_508R--GB1-0" panose="02000000000000000000" pitchFamily="2" charset="-122"/>
                </a:rPr>
                <a:t>RGB: 150/225/230 </a:t>
              </a:r>
              <a:endParaRPr lang="en-US" altLang="zh-CN" sz="1060" dirty="0">
                <a:latin typeface="Saira" panose="00000500000000000000" pitchFamily="2" charset="0"/>
                <a:ea typeface="FZDESHS_508R--GB1-0" panose="02000000000000000000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image" Target="../media/jLpdBbQkW6hgNEZ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image" Target="../media/nX4JsfQkW6hgNEZ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image" Target="../media/rjJyYkQkW6hgNEZ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../media/TZqyQIQkW6hgNEZ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image" Target="../media/Xl5e7NQkW6hgNEZ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image" Target="../media/bxKJoRQkW6hgNEZ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image" Target="../media/f9ayUWQkW6hgNEZ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026" y="2798553"/>
            <a:ext cx="4307692" cy="1290025"/>
          </a:xfrm>
        </p:spPr>
        <p:txBody>
          <a:bodyPr tIns="72000" bIns="36000">
            <a:normAutofit fontScale="90000"/>
          </a:bodyPr>
          <a:lstStyle/>
          <a:p>
            <a:pPr algn="l"/>
            <a:r>
              <a:rPr lang="zh-CN" altLang="en-US" sz="6000" dirty="0"/>
              <a:t>G08车型接入</a:t>
            </a:r>
            <a:endParaRPr lang="zh-CN" altLang="en-US" sz="6000" dirty="0"/>
          </a:p>
        </p:txBody>
      </p:sp>
      <p:sp>
        <p:nvSpPr>
          <p:cNvPr id="5" name="文本框 4"/>
          <p:cNvSpPr/>
          <p:nvPr/>
        </p:nvSpPr>
        <p:spPr>
          <a:xfrm>
            <a:off x="1336026" y="4019754"/>
            <a:ext cx="1017638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MQTT协议</a:t>
            </a:r>
            <a:r>
              <a:rPr lang="zh-CN" altLang="en-US" sz="4800" b="1" dirty="0">
                <a:solidFill>
                  <a:srgbClr val="0A2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技术澄清</a:t>
            </a:r>
            <a:endParaRPr lang="zh-CN" altLang="en-US" sz="4800" b="1" dirty="0">
              <a:solidFill>
                <a:srgbClr val="0A23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MQTTX</a:t>
            </a:r>
            <a:r>
              <a:rPr lang="zh-CN" altLang="en-US" dirty="0"/>
              <a:t>优化内容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8425" y="1472565"/>
          <a:ext cx="11995150" cy="530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878840"/>
                <a:gridCol w="1164590"/>
                <a:gridCol w="1166495"/>
                <a:gridCol w="7584440"/>
              </a:tblGrid>
              <a:tr h="528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困难等级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人天评估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身份认证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定义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标准鉴权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接口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，兼容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T-BOX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、充电桩等设备的身份认证请求，需要优先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实现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T-BOX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鉴权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能力，满足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G08 T-BOX MQTT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鉴权请求。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离线消息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持久化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方案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由当前使用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改造为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MongoDB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，并配置定期老化策略。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适配器服务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新开发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一个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微服务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，作为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MQTT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协议的适配层，可以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兼容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同时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EMXQ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MQTTX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两类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MQTT Broker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推送和订阅消息。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优雅启停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服务滚动升级场景下，需要支持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优雅启停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能力，防止升级期间出现短暂的业务呼损。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共享订阅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订阅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Topic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时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需要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携带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$share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前缀，服务端保留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需要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携带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$share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前缀订阅。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指令接口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提供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下发指令接口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给到适配器服务，指定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MQTTX POD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发送消息提高寻址性能。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寻址优化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需要使用发布订阅的方式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优化寻址方式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，作为指令接口的兜底方案配合使用。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访问控制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配置客户端的</a:t>
                      </a:r>
                      <a:r>
                        <a:rPr 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访问控制权限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，包括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、账号、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Client-ID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Topic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等多维度权限控制。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协议引擎</a:t>
                      </a:r>
                      <a:endParaRPr lang="zh-CN" altLang="en-US" sz="1600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新增适配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MQTT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协议编解码部分代码，该部分代码与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ACP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协议编解码比较相似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9300" y="2262352"/>
            <a:ext cx="7694856" cy="896983"/>
          </a:xfrm>
        </p:spPr>
        <p:txBody>
          <a:bodyPr/>
          <a:lstStyle/>
          <a:p>
            <a:r>
              <a:rPr lang="en-US" altLang="zh-CN" sz="8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en-US" altLang="zh-CN" sz="4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切换方案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车辆接入开源</a:t>
            </a:r>
            <a:r>
              <a:rPr lang="en-US" altLang="zh-CN" dirty="0"/>
              <a:t>EMQX</a:t>
            </a:r>
            <a:endParaRPr lang="en-US" altLang="zh-CN" dirty="0"/>
          </a:p>
        </p:txBody>
      </p:sp>
      <p:pic>
        <p:nvPicPr>
          <p:cNvPr id="3" name="图片 2" descr="MQTT方案-切换方案1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61080" y="1225550"/>
            <a:ext cx="5048250" cy="5632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分批</a:t>
            </a:r>
            <a:r>
              <a:rPr lang="en-US" altLang="zh-CN" dirty="0"/>
              <a:t>OTA</a:t>
            </a:r>
            <a:r>
              <a:rPr lang="zh-CN" altLang="en-US" dirty="0"/>
              <a:t>切换到</a:t>
            </a:r>
            <a:r>
              <a:rPr lang="en-US" altLang="zh-CN" dirty="0"/>
              <a:t>MQTTX</a:t>
            </a:r>
            <a:endParaRPr lang="en-US" altLang="zh-CN" dirty="0"/>
          </a:p>
        </p:txBody>
      </p:sp>
      <p:pic>
        <p:nvPicPr>
          <p:cNvPr id="5" name="图片 4" descr="MQTT方案-切换方案2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2695" y="1129665"/>
            <a:ext cx="491109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所有车辆接入</a:t>
            </a:r>
            <a:r>
              <a:rPr lang="en-US" altLang="zh-CN" dirty="0"/>
              <a:t>MQTTX</a:t>
            </a:r>
            <a:endParaRPr lang="en-US" altLang="zh-CN" dirty="0"/>
          </a:p>
        </p:txBody>
      </p:sp>
      <p:pic>
        <p:nvPicPr>
          <p:cNvPr id="4" name="图片 3" descr="MQTT方案-切换方案3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13150" y="1188720"/>
            <a:ext cx="511746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/>
          <p:nvPr/>
        </p:nvSpPr>
        <p:spPr>
          <a:xfrm>
            <a:off x="5543550" y="1366520"/>
            <a:ext cx="6028690" cy="549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44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4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44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选型分析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44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4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性能澄清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44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en-US" altLang="zh-CN" sz="36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技术方案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44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r>
              <a:rPr lang="en-US" altLang="zh-CN" sz="36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切换方案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92629" y="2079174"/>
            <a:ext cx="3701142" cy="3701142"/>
          </a:xfrm>
          <a:prstGeom prst="ellipse">
            <a:avLst/>
          </a:prstGeom>
          <a:solidFill>
            <a:srgbClr val="91E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/>
          <p:nvPr/>
        </p:nvSpPr>
        <p:spPr>
          <a:xfrm>
            <a:off x="2173061" y="2867916"/>
            <a:ext cx="11402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9300" y="2262352"/>
            <a:ext cx="7694856" cy="896983"/>
          </a:xfrm>
        </p:spPr>
        <p:txBody>
          <a:bodyPr/>
          <a:lstStyle/>
          <a:p>
            <a:r>
              <a:rPr lang="en-US" altLang="zh-CN" sz="8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4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性能澄清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MQTTX</a:t>
            </a:r>
            <a:r>
              <a:rPr lang="zh-CN" altLang="en-US" dirty="0"/>
              <a:t>性能瓶颈分析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7020" y="1376045"/>
            <a:ext cx="11209020" cy="3390900"/>
          </a:xfrm>
          <a:prstGeom prst="rect">
            <a:avLst/>
          </a:prstGeom>
        </p:spPr>
      </p:pic>
      <p:sp>
        <p:nvSpPr>
          <p:cNvPr id="16" name="矩形: 圆角 7"/>
          <p:cNvSpPr/>
          <p:nvPr/>
        </p:nvSpPr>
        <p:spPr>
          <a:xfrm>
            <a:off x="287020" y="5109845"/>
            <a:ext cx="11209020" cy="1747520"/>
          </a:xfrm>
          <a:prstGeom prst="roundRect">
            <a:avLst/>
          </a:prstGeom>
          <a:solidFill>
            <a:schemeClr val="bg1"/>
          </a:solidFill>
          <a:ln>
            <a:solidFill>
              <a:srgbClr val="9BFA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/>
          <p:nvPr/>
        </p:nvSpPr>
        <p:spPr>
          <a:xfrm>
            <a:off x="393700" y="5448935"/>
            <a:ext cx="10836275" cy="1100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问题一：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ProbeHandler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调用频次非常高，该类用于统计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Broker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接收和发送的消息数量，实际业务用不上该功能；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问题二：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Broker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提供了一个根据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列表的方法，内部实现逻辑为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列表，进而查找到对应的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，查找到匹配的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后，仍然会继续循环完所有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，导致执行效率较低。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: 圆角 3"/>
          <p:cNvSpPr/>
          <p:nvPr/>
        </p:nvSpPr>
        <p:spPr>
          <a:xfrm>
            <a:off x="574040" y="4924425"/>
            <a:ext cx="1664970" cy="387985"/>
          </a:xfrm>
          <a:prstGeom prst="roundRect">
            <a:avLst/>
          </a:prstGeom>
          <a:solidFill>
            <a:srgbClr val="0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MQTTX</a:t>
            </a:r>
            <a:r>
              <a:rPr lang="zh-CN" altLang="en-US" dirty="0"/>
              <a:t>性能问题代码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7020" y="1348105"/>
            <a:ext cx="10457815" cy="5509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MQTTX</a:t>
            </a:r>
            <a:r>
              <a:rPr lang="zh-CN" altLang="en-US" dirty="0"/>
              <a:t>性能问题处理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87020" y="1376045"/>
            <a:ext cx="11929745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: 圆角 7"/>
          <p:cNvSpPr/>
          <p:nvPr/>
        </p:nvSpPr>
        <p:spPr>
          <a:xfrm>
            <a:off x="470535" y="1699895"/>
            <a:ext cx="10920730" cy="1121410"/>
          </a:xfrm>
          <a:prstGeom prst="roundRect">
            <a:avLst/>
          </a:prstGeom>
          <a:solidFill>
            <a:schemeClr val="bg1"/>
          </a:solidFill>
          <a:ln>
            <a:solidFill>
              <a:srgbClr val="9BFA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MQTT</a:t>
            </a:r>
            <a:r>
              <a:rPr lang="en-US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性能优化前后结果对比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5" name="表格 4" hidden="0"/>
          <p:cNvGraphicFramePr/>
          <p:nvPr isPhoto="0" userDrawn="0"/>
        </p:nvGraphicFramePr>
        <p:xfrm rot="0" flipH="0" flipV="0">
          <a:off x="287020" y="3079115"/>
          <a:ext cx="11624813" cy="342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965835"/>
                <a:gridCol w="1046480"/>
                <a:gridCol w="1080135"/>
                <a:gridCol w="1111250"/>
                <a:gridCol w="1521460"/>
                <a:gridCol w="1428920"/>
                <a:gridCol w="1161180"/>
                <a:gridCol w="1026981"/>
                <a:gridCol w="1084962"/>
              </a:tblGrid>
              <a:tr h="908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MQTTX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成功率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CPU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占用率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(8C)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内存占用率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(8G)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90%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请求响应时间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(ms)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95%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请求响应时间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(ms)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平均响应时间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(ms)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平均吞吐量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总耗时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(min)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8D2"/>
                    </a:solidFill>
                  </a:tcPr>
                </a:tc>
              </a:tr>
              <a:tr h="6146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优化前</a:t>
                      </a:r>
                      <a:r>
                        <a:rPr lang="en-US" altLang="zh-CN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PUB</a:t>
                      </a:r>
                      <a:endParaRPr lang="en-US" altLang="zh-CN" sz="1800" b="0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100%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42%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67%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26.84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3619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6430">
                <a:tc v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SUB</a:t>
                      </a:r>
                      <a:endParaRPr lang="en-US" altLang="zh-CN" sz="1800" b="0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100%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28.58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2448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 vMerge="1"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6832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等线" panose="02010600030101010101" charset="-122"/>
                        </a:rPr>
                        <a:t>优化后</a:t>
                      </a:r>
                      <a:r>
                        <a:rPr lang="en-US" altLang="zh-CN" b="1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b="1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PUB</a:t>
                      </a:r>
                      <a:endParaRPr lang="en-US" altLang="zh-CN" sz="1800" b="0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100%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34%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微软雅黑"/>
                        </a:rPr>
                        <a:t>8</a:t>
                      </a:r>
                      <a:endParaRPr lang="en-US">
                        <a:latin typeface="Microsoft YaHei"/>
                        <a:ea typeface="微软雅黑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微软雅黑"/>
                        </a:rPr>
                        <a:t>9</a:t>
                      </a:r>
                      <a:endParaRPr lang="en-US">
                        <a:latin typeface="微软雅黑"/>
                        <a:ea typeface="微软雅黑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微软雅黑"/>
                        </a:rPr>
                        <a:t>27.54</a:t>
                      </a:r>
                      <a:endParaRPr lang="en-US">
                        <a:latin typeface="微软雅黑"/>
                        <a:ea typeface="微软雅黑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8918.5</a:t>
                      </a:r>
                      <a:endParaRPr lang="en-US" altLang="zh-CN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</a:tr>
              <a:tr h="635634">
                <a:tc vMerge="1"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A233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SUB</a:t>
                      </a:r>
                      <a:endParaRPr lang="en-US" altLang="zh-CN" sz="1800" b="0">
                        <a:solidFill>
                          <a:srgbClr val="0A233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100%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微软雅黑"/>
                        </a:rPr>
                        <a:t>8</a:t>
                      </a:r>
                      <a:endParaRPr lang="en-US">
                        <a:latin typeface="微软雅黑"/>
                        <a:ea typeface="微软雅黑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微软雅黑"/>
                        </a:rPr>
                        <a:t>28.31</a:t>
                      </a:r>
                      <a:endParaRPr lang="en-US">
                        <a:latin typeface="微软雅黑"/>
                        <a:ea typeface="微软雅黑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8917.9</a:t>
                      </a:r>
                      <a:endParaRPr lang="en-US" altLang="zh-CN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9"/>
                    </a:solidFill>
                  </a:tcPr>
                </a:tc>
                <a:tc vMerge="1"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/>
          <p:nvPr/>
        </p:nvSpPr>
        <p:spPr>
          <a:xfrm>
            <a:off x="857885" y="1950720"/>
            <a:ext cx="10234930" cy="779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4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100/600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个发布者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(PUB)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200/600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个订阅者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(SUB)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、发布和订阅的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QoS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，消息报文大小为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1KB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，一共发布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条消息，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个，分配资源为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8C8G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，分别测试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MQTTX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优化前后性能指标。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696595" y="1499235"/>
            <a:ext cx="1664970" cy="387985"/>
          </a:xfrm>
          <a:prstGeom prst="roundRect">
            <a:avLst/>
          </a:prstGeom>
          <a:solidFill>
            <a:srgbClr val="0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测试规格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9300" y="2262352"/>
            <a:ext cx="7694856" cy="896983"/>
          </a:xfrm>
        </p:spPr>
        <p:txBody>
          <a:bodyPr/>
          <a:lstStyle/>
          <a:p>
            <a:r>
              <a:rPr lang="en-US" altLang="zh-CN" sz="8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4000" b="1" dirty="0">
                <a:solidFill>
                  <a:srgbClr val="00C8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技术方案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ACP-ACCESS</a:t>
            </a:r>
            <a:r>
              <a:rPr lang="zh-CN" altLang="en-US" dirty="0"/>
              <a:t>与</a:t>
            </a:r>
            <a:r>
              <a:rPr lang="en-US" altLang="zh-CN" dirty="0"/>
              <a:t>MQTTX</a:t>
            </a:r>
            <a:r>
              <a:rPr lang="zh-CN" altLang="en-US" dirty="0"/>
              <a:t>技术栈对比</a:t>
            </a:r>
            <a:endParaRPr lang="zh-CN" altLang="en-US" dirty="0"/>
          </a:p>
        </p:txBody>
      </p:sp>
      <p:pic>
        <p:nvPicPr>
          <p:cNvPr id="3" name="图片 2" descr="MQTT方案-第 8 页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" y="1376045"/>
            <a:ext cx="12161520" cy="5412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