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6"/>
  </p:notesMasterIdLst>
  <p:sldIdLst>
    <p:sldId id="298" r:id="rId5"/>
    <p:sldId id="301" r:id="rId6"/>
    <p:sldId id="302" r:id="rId7"/>
    <p:sldId id="303" r:id="rId8"/>
    <p:sldId id="304" r:id="rId9"/>
    <p:sldId id="305" r:id="rId10"/>
    <p:sldId id="310" r:id="rId11"/>
    <p:sldId id="306" r:id="rId12"/>
    <p:sldId id="315" r:id="rId13"/>
    <p:sldId id="316" r:id="rId14"/>
    <p:sldId id="307" r:id="rId15"/>
    <p:sldId id="313" r:id="rId16"/>
    <p:sldId id="314" r:id="rId17"/>
    <p:sldId id="311" r:id="rId18"/>
    <p:sldId id="312" r:id="rId19"/>
    <p:sldId id="308" r:id="rId20"/>
    <p:sldId id="317" r:id="rId21"/>
    <p:sldId id="319" r:id="rId22"/>
    <p:sldId id="320" r:id="rId23"/>
    <p:sldId id="309" r:id="rId24"/>
    <p:sldId id="321" r:id="rId25"/>
    <p:sldId id="323" r:id="rId26"/>
    <p:sldId id="324" r:id="rId27"/>
    <p:sldId id="325" r:id="rId28"/>
    <p:sldId id="326" r:id="rId29"/>
    <p:sldId id="327" r:id="rId30"/>
    <p:sldId id="328" r:id="rId31"/>
    <p:sldId id="331" r:id="rId32"/>
    <p:sldId id="332" r:id="rId33"/>
    <p:sldId id="318" r:id="rId34"/>
    <p:sldId id="33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05" autoAdjust="0"/>
    <p:restoredTop sz="79886" autoAdjust="0"/>
  </p:normalViewPr>
  <p:slideViewPr>
    <p:cSldViewPr snapToGrid="0">
      <p:cViewPr varScale="1">
        <p:scale>
          <a:sx n="64" d="100"/>
          <a:sy n="64" d="100"/>
        </p:scale>
        <p:origin x="134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C8AF3-2467-4581-8A5A-696D581A0EDE}"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D2514-A445-4924-B33B-06316436EAFC}" type="slidenum">
              <a:rPr lang="en-US" smtClean="0"/>
              <a:t>‹#›</a:t>
            </a:fld>
            <a:endParaRPr lang="en-US"/>
          </a:p>
        </p:txBody>
      </p:sp>
    </p:spTree>
    <p:extLst>
      <p:ext uri="{BB962C8B-B14F-4D97-AF65-F5344CB8AC3E}">
        <p14:creationId xmlns:p14="http://schemas.microsoft.com/office/powerpoint/2010/main" val="267324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D2514-A445-4924-B33B-06316436EAFC}" type="slidenum">
              <a:rPr lang="en-US" smtClean="0"/>
              <a:t>18</a:t>
            </a:fld>
            <a:endParaRPr lang="en-US"/>
          </a:p>
        </p:txBody>
      </p:sp>
    </p:spTree>
    <p:extLst>
      <p:ext uri="{BB962C8B-B14F-4D97-AF65-F5344CB8AC3E}">
        <p14:creationId xmlns:p14="http://schemas.microsoft.com/office/powerpoint/2010/main" val="396682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D2514-A445-4924-B33B-06316436EAFC}" type="slidenum">
              <a:rPr lang="en-US" smtClean="0"/>
              <a:t>19</a:t>
            </a:fld>
            <a:endParaRPr lang="en-US"/>
          </a:p>
        </p:txBody>
      </p:sp>
    </p:spTree>
    <p:extLst>
      <p:ext uri="{BB962C8B-B14F-4D97-AF65-F5344CB8AC3E}">
        <p14:creationId xmlns:p14="http://schemas.microsoft.com/office/powerpoint/2010/main" val="417805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D2514-A445-4924-B33B-06316436EAFC}" type="slidenum">
              <a:rPr lang="en-US" smtClean="0"/>
              <a:t>20</a:t>
            </a:fld>
            <a:endParaRPr lang="en-US"/>
          </a:p>
        </p:txBody>
      </p:sp>
    </p:spTree>
    <p:extLst>
      <p:ext uri="{BB962C8B-B14F-4D97-AF65-F5344CB8AC3E}">
        <p14:creationId xmlns:p14="http://schemas.microsoft.com/office/powerpoint/2010/main" val="3934443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D2514-A445-4924-B33B-06316436EAFC}" type="slidenum">
              <a:rPr lang="en-US" smtClean="0"/>
              <a:t>21</a:t>
            </a:fld>
            <a:endParaRPr lang="en-US"/>
          </a:p>
        </p:txBody>
      </p:sp>
    </p:spTree>
    <p:extLst>
      <p:ext uri="{BB962C8B-B14F-4D97-AF65-F5344CB8AC3E}">
        <p14:creationId xmlns:p14="http://schemas.microsoft.com/office/powerpoint/2010/main" val="6924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D2514-A445-4924-B33B-06316436EAFC}" type="slidenum">
              <a:rPr lang="en-US" smtClean="0"/>
              <a:t>28</a:t>
            </a:fld>
            <a:endParaRPr lang="en-US"/>
          </a:p>
        </p:txBody>
      </p:sp>
    </p:spTree>
    <p:extLst>
      <p:ext uri="{BB962C8B-B14F-4D97-AF65-F5344CB8AC3E}">
        <p14:creationId xmlns:p14="http://schemas.microsoft.com/office/powerpoint/2010/main" val="2304103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D2514-A445-4924-B33B-06316436EAFC}" type="slidenum">
              <a:rPr lang="en-US" smtClean="0"/>
              <a:t>29</a:t>
            </a:fld>
            <a:endParaRPr lang="en-US"/>
          </a:p>
        </p:txBody>
      </p:sp>
    </p:spTree>
    <p:extLst>
      <p:ext uri="{BB962C8B-B14F-4D97-AF65-F5344CB8AC3E}">
        <p14:creationId xmlns:p14="http://schemas.microsoft.com/office/powerpoint/2010/main" val="202821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placement%20commands.tx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4430" y="1475234"/>
            <a:ext cx="3263294" cy="2901694"/>
          </a:xfrm>
        </p:spPr>
        <p:txBody>
          <a:bodyPr anchor="b">
            <a:normAutofit fontScale="90000"/>
          </a:bodyPr>
          <a:lstStyle/>
          <a:p>
            <a:r>
              <a:rPr lang="en-US" sz="4400" dirty="0">
                <a:solidFill>
                  <a:schemeClr val="tx1"/>
                </a:solidFill>
              </a:rPr>
              <a:t>16-bit RO Physical Unclonable Function </a:t>
            </a:r>
            <a:br>
              <a:rPr lang="en-US" sz="4400" dirty="0">
                <a:solidFill>
                  <a:schemeClr val="tx1"/>
                </a:solidFill>
              </a:rPr>
            </a:br>
            <a:r>
              <a:rPr lang="en-US" sz="4400" dirty="0">
                <a:solidFill>
                  <a:schemeClr val="tx1"/>
                </a:solidFill>
              </a:rPr>
              <a:t>---</a:t>
            </a:r>
            <a:r>
              <a:rPr lang="en-US" sz="2000" dirty="0">
                <a:solidFill>
                  <a:schemeClr val="tx1"/>
                </a:solidFill>
              </a:rPr>
              <a:t>EEL4720 Final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Shida yang</a:t>
            </a:r>
          </a:p>
          <a:p>
            <a:pPr>
              <a:lnSpc>
                <a:spcPct val="100000"/>
              </a:lnSpc>
            </a:pPr>
            <a:r>
              <a:rPr lang="en-US" sz="1600" dirty="0"/>
              <a:t>Beichen Su</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293C-789A-4009-A668-AB89A126F46C}"/>
              </a:ext>
            </a:extLst>
          </p:cNvPr>
          <p:cNvSpPr>
            <a:spLocks noGrp="1"/>
          </p:cNvSpPr>
          <p:nvPr>
            <p:ph type="title"/>
          </p:nvPr>
        </p:nvSpPr>
        <p:spPr/>
        <p:txBody>
          <a:bodyPr/>
          <a:lstStyle/>
          <a:p>
            <a:r>
              <a:rPr lang="en-US" dirty="0"/>
              <a:t>Test and Demo </a:t>
            </a:r>
            <a:br>
              <a:rPr lang="en-US" dirty="0"/>
            </a:br>
            <a:r>
              <a:rPr lang="en-US" dirty="0"/>
              <a:t>(Method and Goal)</a:t>
            </a:r>
          </a:p>
        </p:txBody>
      </p:sp>
      <p:sp>
        <p:nvSpPr>
          <p:cNvPr id="4" name="Content Placeholder 3">
            <a:extLst>
              <a:ext uri="{FF2B5EF4-FFF2-40B4-BE49-F238E27FC236}">
                <a16:creationId xmlns:a16="http://schemas.microsoft.com/office/drawing/2014/main" id="{BCE17756-5AC2-433A-8FAF-77CB2022189D}"/>
              </a:ext>
            </a:extLst>
          </p:cNvPr>
          <p:cNvSpPr>
            <a:spLocks noGrp="1"/>
          </p:cNvSpPr>
          <p:nvPr>
            <p:ph idx="1"/>
          </p:nvPr>
        </p:nvSpPr>
        <p:spPr>
          <a:xfrm>
            <a:off x="1097280" y="2108202"/>
            <a:ext cx="4998720" cy="2319420"/>
          </a:xfrm>
        </p:spPr>
        <p:txBody>
          <a:bodyPr/>
          <a:lstStyle/>
          <a:p>
            <a:r>
              <a:rPr lang="en-US" dirty="0"/>
              <a:t>Intra-HD</a:t>
            </a:r>
          </a:p>
          <a:p>
            <a:pPr lvl="1"/>
            <a:r>
              <a:rPr lang="en-US" dirty="0"/>
              <a:t>Give same set of input to the same chip multiple times</a:t>
            </a:r>
          </a:p>
          <a:p>
            <a:pPr lvl="1"/>
            <a:r>
              <a:rPr lang="en-US" dirty="0"/>
              <a:t>Compare the HD between the outputs</a:t>
            </a:r>
          </a:p>
          <a:p>
            <a:pPr lvl="1"/>
            <a:r>
              <a:rPr lang="en-US" dirty="0"/>
              <a:t>Tells how reliable the design is</a:t>
            </a:r>
          </a:p>
          <a:p>
            <a:pPr lvl="1"/>
            <a:r>
              <a:rPr lang="en-US" dirty="0"/>
              <a:t>I</a:t>
            </a:r>
            <a:r>
              <a:rPr lang="en-US" altLang="zh-CN" dirty="0"/>
              <a:t>deally close to 0 because a reliable design should have the same output for the same input</a:t>
            </a:r>
            <a:endParaRPr lang="en-US" dirty="0"/>
          </a:p>
        </p:txBody>
      </p:sp>
      <p:sp>
        <p:nvSpPr>
          <p:cNvPr id="5" name="Content Placeholder 3">
            <a:extLst>
              <a:ext uri="{FF2B5EF4-FFF2-40B4-BE49-F238E27FC236}">
                <a16:creationId xmlns:a16="http://schemas.microsoft.com/office/drawing/2014/main" id="{72B098C4-DCB1-4010-94AA-436A99F6D032}"/>
              </a:ext>
            </a:extLst>
          </p:cNvPr>
          <p:cNvSpPr txBox="1">
            <a:spLocks/>
          </p:cNvSpPr>
          <p:nvPr/>
        </p:nvSpPr>
        <p:spPr>
          <a:xfrm>
            <a:off x="6096000" y="2108201"/>
            <a:ext cx="499872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Inter-HD</a:t>
            </a:r>
          </a:p>
          <a:p>
            <a:pPr lvl="1"/>
            <a:r>
              <a:rPr lang="en-US" dirty="0"/>
              <a:t>Give same set of input to different chips</a:t>
            </a:r>
          </a:p>
          <a:p>
            <a:pPr lvl="1"/>
            <a:r>
              <a:rPr lang="en-US" dirty="0"/>
              <a:t>Compare the HD between the outputs across chips</a:t>
            </a:r>
          </a:p>
          <a:p>
            <a:pPr lvl="1"/>
            <a:r>
              <a:rPr lang="en-US" dirty="0"/>
              <a:t>Tells how unique each chip is when implementing the same design</a:t>
            </a:r>
          </a:p>
          <a:p>
            <a:pPr lvl="1"/>
            <a:r>
              <a:rPr lang="en-US" dirty="0"/>
              <a:t>Ideally close to 0.5 because each bit has two possible outcomes, so half of the bits should be different on average</a:t>
            </a:r>
          </a:p>
        </p:txBody>
      </p:sp>
      <p:cxnSp>
        <p:nvCxnSpPr>
          <p:cNvPr id="6" name="Straight Connector 5">
            <a:extLst>
              <a:ext uri="{FF2B5EF4-FFF2-40B4-BE49-F238E27FC236}">
                <a16:creationId xmlns:a16="http://schemas.microsoft.com/office/drawing/2014/main" id="{601357A6-4642-4531-A722-7AF5DFC5E14A}"/>
              </a:ext>
            </a:extLst>
          </p:cNvPr>
          <p:cNvCxnSpPr>
            <a:cxnSpLocks/>
          </p:cNvCxnSpPr>
          <p:nvPr/>
        </p:nvCxnSpPr>
        <p:spPr>
          <a:xfrm>
            <a:off x="6096000" y="2108201"/>
            <a:ext cx="0" cy="3378199"/>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636CB73-0745-4E89-85AA-8D828D57EEF8}"/>
                  </a:ext>
                </a:extLst>
              </p:cNvPr>
              <p:cNvSpPr txBox="1"/>
              <p:nvPr/>
            </p:nvSpPr>
            <p:spPr>
              <a:xfrm>
                <a:off x="241658" y="4582994"/>
                <a:ext cx="5287345" cy="78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𝐼𝑛𝑡𝑟𝑎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𝐻𝐷</m:t>
                              </m:r>
                            </m:sub>
                          </m:sSub>
                        </m:e>
                      </m:acc>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𝑘</m:t>
                          </m:r>
                          <m:r>
                            <a:rPr lang="en-US" b="0" i="1" smtClean="0">
                              <a:latin typeface="Cambria Math" panose="02040503050406030204" pitchFamily="18" charset="0"/>
                            </a:rPr>
                            <m:t>−1</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𝐻𝐷</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𝑚</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𝑛</m:t>
                                          </m:r>
                                        </m:sub>
                                      </m:sSub>
                                    </m:e>
                                  </m:d>
                                </m:num>
                                <m:den>
                                  <m:r>
                                    <a:rPr lang="en-US" b="0" i="1" smtClean="0">
                                      <a:latin typeface="Cambria Math" panose="02040503050406030204" pitchFamily="18" charset="0"/>
                                    </a:rPr>
                                    <m:t>𝑛</m:t>
                                  </m:r>
                                </m:den>
                              </m:f>
                            </m:e>
                          </m:nary>
                        </m:e>
                      </m:nary>
                    </m:oMath>
                  </m:oMathPara>
                </a14:m>
                <a:endParaRPr lang="en-US" dirty="0"/>
              </a:p>
            </p:txBody>
          </p:sp>
        </mc:Choice>
        <mc:Fallback xmlns="">
          <p:sp>
            <p:nvSpPr>
              <p:cNvPr id="3" name="TextBox 2">
                <a:extLst>
                  <a:ext uri="{FF2B5EF4-FFF2-40B4-BE49-F238E27FC236}">
                    <a16:creationId xmlns:a16="http://schemas.microsoft.com/office/drawing/2014/main" id="{4636CB73-0745-4E89-85AA-8D828D57EEF8}"/>
                  </a:ext>
                </a:extLst>
              </p:cNvPr>
              <p:cNvSpPr txBox="1">
                <a:spLocks noRot="1" noChangeAspect="1" noMove="1" noResize="1" noEditPoints="1" noAdjustHandles="1" noChangeArrowheads="1" noChangeShapeType="1" noTextEdit="1"/>
              </p:cNvSpPr>
              <p:nvPr/>
            </p:nvSpPr>
            <p:spPr>
              <a:xfrm>
                <a:off x="241658" y="4582994"/>
                <a:ext cx="5287345" cy="7845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A74C1EA-7245-4B32-AC56-55CEBAAB3862}"/>
                  </a:ext>
                </a:extLst>
              </p:cNvPr>
              <p:cNvSpPr txBox="1"/>
              <p:nvPr/>
            </p:nvSpPr>
            <p:spPr>
              <a:xfrm>
                <a:off x="6355393" y="4728386"/>
                <a:ext cx="5306324" cy="78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𝐼𝑛</m:t>
                          </m:r>
                          <m:r>
                            <a:rPr lang="en-US" b="0" i="1" smtClean="0">
                              <a:latin typeface="Cambria Math" panose="02040503050406030204" pitchFamily="18" charset="0"/>
                            </a:rPr>
                            <m:t>𝑡𝑒𝑟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𝐻𝐷</m:t>
                              </m:r>
                            </m:sub>
                          </m:sSub>
                        </m:e>
                      </m:acc>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𝑘</m:t>
                          </m:r>
                          <m:r>
                            <a:rPr lang="en-US" b="0" i="1" smtClean="0">
                              <a:latin typeface="Cambria Math" panose="02040503050406030204" pitchFamily="18" charset="0"/>
                            </a:rPr>
                            <m:t>−1</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𝑘</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𝐻𝐷</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rPr>
                                            <m:t>𝑛</m:t>
                                          </m:r>
                                        </m:sub>
                                      </m:sSub>
                                    </m:e>
                                  </m:d>
                                </m:num>
                                <m:den>
                                  <m:r>
                                    <a:rPr lang="en-US" b="0" i="1" smtClean="0">
                                      <a:latin typeface="Cambria Math" panose="02040503050406030204" pitchFamily="18" charset="0"/>
                                    </a:rPr>
                                    <m:t>𝑛</m:t>
                                  </m:r>
                                </m:den>
                              </m:f>
                            </m:e>
                          </m:nary>
                        </m:e>
                      </m:nary>
                    </m:oMath>
                  </m:oMathPara>
                </a14:m>
                <a:endParaRPr lang="en-US" dirty="0"/>
              </a:p>
            </p:txBody>
          </p:sp>
        </mc:Choice>
        <mc:Fallback xmlns="">
          <p:sp>
            <p:nvSpPr>
              <p:cNvPr id="9" name="TextBox 8">
                <a:extLst>
                  <a:ext uri="{FF2B5EF4-FFF2-40B4-BE49-F238E27FC236}">
                    <a16:creationId xmlns:a16="http://schemas.microsoft.com/office/drawing/2014/main" id="{EA74C1EA-7245-4B32-AC56-55CEBAAB3862}"/>
                  </a:ext>
                </a:extLst>
              </p:cNvPr>
              <p:cNvSpPr txBox="1">
                <a:spLocks noRot="1" noChangeAspect="1" noMove="1" noResize="1" noEditPoints="1" noAdjustHandles="1" noChangeArrowheads="1" noChangeShapeType="1" noTextEdit="1"/>
              </p:cNvSpPr>
              <p:nvPr/>
            </p:nvSpPr>
            <p:spPr>
              <a:xfrm>
                <a:off x="6355393" y="4728386"/>
                <a:ext cx="5306324" cy="7845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295EF6D-527A-4DFA-B55D-C34ED3938289}"/>
                  </a:ext>
                </a:extLst>
              </p:cNvPr>
              <p:cNvSpPr txBox="1"/>
              <p:nvPr/>
            </p:nvSpPr>
            <p:spPr>
              <a:xfrm>
                <a:off x="4458050" y="5797314"/>
                <a:ext cx="3255378" cy="3102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𝑏𝑜𝑎𝑟𝑑</m:t>
                      </m:r>
                      <m:r>
                        <a:rPr lang="en-US" b="0" i="1" smtClean="0">
                          <a:latin typeface="Cambria Math" panose="02040503050406030204" pitchFamily="18" charset="0"/>
                        </a:rPr>
                        <m:t> </m:t>
                      </m:r>
                      <m:r>
                        <a:rPr lang="en-US" b="0" i="1" smtClean="0">
                          <a:latin typeface="Cambria Math" panose="02040503050406030204" pitchFamily="18" charset="0"/>
                        </a:rPr>
                        <m:t>𝑥</m:t>
                      </m:r>
                    </m:oMath>
                  </m:oMathPara>
                </a14:m>
                <a:endParaRPr lang="en-US" dirty="0"/>
              </a:p>
            </p:txBody>
          </p:sp>
        </mc:Choice>
        <mc:Fallback xmlns="">
          <p:sp>
            <p:nvSpPr>
              <p:cNvPr id="11" name="TextBox 10">
                <a:extLst>
                  <a:ext uri="{FF2B5EF4-FFF2-40B4-BE49-F238E27FC236}">
                    <a16:creationId xmlns:a16="http://schemas.microsoft.com/office/drawing/2014/main" id="{D295EF6D-527A-4DFA-B55D-C34ED3938289}"/>
                  </a:ext>
                </a:extLst>
              </p:cNvPr>
              <p:cNvSpPr txBox="1">
                <a:spLocks noRot="1" noChangeAspect="1" noMove="1" noResize="1" noEditPoints="1" noAdjustHandles="1" noChangeArrowheads="1" noChangeShapeType="1" noTextEdit="1"/>
              </p:cNvSpPr>
              <p:nvPr/>
            </p:nvSpPr>
            <p:spPr>
              <a:xfrm>
                <a:off x="4458050" y="5797314"/>
                <a:ext cx="3255378" cy="310213"/>
              </a:xfrm>
              <a:prstGeom prst="rect">
                <a:avLst/>
              </a:prstGeom>
              <a:blipFill>
                <a:blip r:embed="rId4"/>
                <a:stretch>
                  <a:fillRect l="-1124" t="-1961" r="-187" b="-23529"/>
                </a:stretch>
              </a:blipFill>
            </p:spPr>
            <p:txBody>
              <a:bodyPr/>
              <a:lstStyle/>
              <a:p>
                <a:r>
                  <a:rPr lang="en-US">
                    <a:noFill/>
                  </a:rPr>
                  <a:t> </a:t>
                </a:r>
              </a:p>
            </p:txBody>
          </p:sp>
        </mc:Fallback>
      </mc:AlternateContent>
    </p:spTree>
    <p:extLst>
      <p:ext uri="{BB962C8B-B14F-4D97-AF65-F5344CB8AC3E}">
        <p14:creationId xmlns:p14="http://schemas.microsoft.com/office/powerpoint/2010/main" val="33666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293C-789A-4009-A668-AB89A126F46C}"/>
              </a:ext>
            </a:extLst>
          </p:cNvPr>
          <p:cNvSpPr>
            <a:spLocks noGrp="1"/>
          </p:cNvSpPr>
          <p:nvPr>
            <p:ph type="title"/>
          </p:nvPr>
        </p:nvSpPr>
        <p:spPr/>
        <p:txBody>
          <a:bodyPr/>
          <a:lstStyle/>
          <a:p>
            <a:r>
              <a:rPr lang="en-US" dirty="0"/>
              <a:t>Test and Demo </a:t>
            </a:r>
            <a:br>
              <a:rPr lang="en-US" dirty="0"/>
            </a:br>
            <a:r>
              <a:rPr lang="en-US" dirty="0"/>
              <a:t>(Data and Control Flow)</a:t>
            </a:r>
          </a:p>
        </p:txBody>
      </p:sp>
      <p:pic>
        <p:nvPicPr>
          <p:cNvPr id="5" name="Content Placeholder 4" descr="A screenshot of a cell phone&#10;&#10;Description automatically generated">
            <a:extLst>
              <a:ext uri="{FF2B5EF4-FFF2-40B4-BE49-F238E27FC236}">
                <a16:creationId xmlns:a16="http://schemas.microsoft.com/office/drawing/2014/main" id="{A8917DCC-408B-42CF-9B81-6C3A3BF435B6}"/>
              </a:ext>
            </a:extLst>
          </p:cNvPr>
          <p:cNvPicPr>
            <a:picLocks noGrp="1" noChangeAspect="1"/>
          </p:cNvPicPr>
          <p:nvPr>
            <p:ph idx="1"/>
          </p:nvPr>
        </p:nvPicPr>
        <p:blipFill>
          <a:blip r:embed="rId2"/>
          <a:stretch>
            <a:fillRect/>
          </a:stretch>
        </p:blipFill>
        <p:spPr>
          <a:xfrm>
            <a:off x="835640" y="1978050"/>
            <a:ext cx="10508919" cy="3390363"/>
          </a:xfrm>
        </p:spPr>
      </p:pic>
    </p:spTree>
    <p:extLst>
      <p:ext uri="{BB962C8B-B14F-4D97-AF65-F5344CB8AC3E}">
        <p14:creationId xmlns:p14="http://schemas.microsoft.com/office/powerpoint/2010/main" val="360995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293C-789A-4009-A668-AB89A126F46C}"/>
              </a:ext>
            </a:extLst>
          </p:cNvPr>
          <p:cNvSpPr>
            <a:spLocks noGrp="1"/>
          </p:cNvSpPr>
          <p:nvPr>
            <p:ph type="title"/>
          </p:nvPr>
        </p:nvSpPr>
        <p:spPr/>
        <p:txBody>
          <a:bodyPr>
            <a:normAutofit/>
          </a:bodyPr>
          <a:lstStyle/>
          <a:p>
            <a:r>
              <a:rPr lang="en-US" dirty="0"/>
              <a:t>Test and Demo </a:t>
            </a:r>
            <a:br>
              <a:rPr lang="en-US" dirty="0"/>
            </a:br>
            <a:r>
              <a:rPr lang="en-US" dirty="0"/>
              <a:t>(main.cpp – Input/Output)</a:t>
            </a:r>
          </a:p>
        </p:txBody>
      </p:sp>
      <p:pic>
        <p:nvPicPr>
          <p:cNvPr id="7" name="Content Placeholder 6" descr="A screenshot of a cell phone&#10;&#10;Description automatically generated">
            <a:extLst>
              <a:ext uri="{FF2B5EF4-FFF2-40B4-BE49-F238E27FC236}">
                <a16:creationId xmlns:a16="http://schemas.microsoft.com/office/drawing/2014/main" id="{122FF72A-35B3-4099-A01B-A3E5FF8082C1}"/>
              </a:ext>
            </a:extLst>
          </p:cNvPr>
          <p:cNvPicPr>
            <a:picLocks noGrp="1" noChangeAspect="1"/>
          </p:cNvPicPr>
          <p:nvPr>
            <p:ph idx="1"/>
          </p:nvPr>
        </p:nvPicPr>
        <p:blipFill>
          <a:blip r:embed="rId2"/>
          <a:stretch>
            <a:fillRect/>
          </a:stretch>
        </p:blipFill>
        <p:spPr>
          <a:xfrm>
            <a:off x="1002991" y="1980573"/>
            <a:ext cx="10152689" cy="4023184"/>
          </a:xfrm>
        </p:spPr>
      </p:pic>
    </p:spTree>
    <p:extLst>
      <p:ext uri="{BB962C8B-B14F-4D97-AF65-F5344CB8AC3E}">
        <p14:creationId xmlns:p14="http://schemas.microsoft.com/office/powerpoint/2010/main" val="92524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293C-789A-4009-A668-AB89A126F46C}"/>
              </a:ext>
            </a:extLst>
          </p:cNvPr>
          <p:cNvSpPr>
            <a:spLocks noGrp="1"/>
          </p:cNvSpPr>
          <p:nvPr>
            <p:ph type="title"/>
          </p:nvPr>
        </p:nvSpPr>
        <p:spPr/>
        <p:txBody>
          <a:bodyPr/>
          <a:lstStyle/>
          <a:p>
            <a:r>
              <a:rPr lang="en-US" dirty="0"/>
              <a:t>Test and Demo </a:t>
            </a:r>
            <a:br>
              <a:rPr lang="en-US" dirty="0"/>
            </a:br>
            <a:r>
              <a:rPr lang="en-US" dirty="0"/>
              <a:t>(main.cpp – Intra-HD)</a:t>
            </a:r>
          </a:p>
        </p:txBody>
      </p:sp>
      <p:sp>
        <p:nvSpPr>
          <p:cNvPr id="3" name="Content Placeholder 2">
            <a:extLst>
              <a:ext uri="{FF2B5EF4-FFF2-40B4-BE49-F238E27FC236}">
                <a16:creationId xmlns:a16="http://schemas.microsoft.com/office/drawing/2014/main" id="{F0ADB0CB-E6C1-4E33-BF90-2BCB12D8201A}"/>
              </a:ext>
            </a:extLst>
          </p:cNvPr>
          <p:cNvSpPr>
            <a:spLocks noGrp="1"/>
          </p:cNvSpPr>
          <p:nvPr>
            <p:ph idx="1"/>
          </p:nvPr>
        </p:nvSpPr>
        <p:spPr>
          <a:xfrm>
            <a:off x="1097279" y="2108201"/>
            <a:ext cx="10349049" cy="4161970"/>
          </a:xfrm>
        </p:spPr>
        <p:txBody>
          <a:bodyPr>
            <a:normAutofit/>
          </a:bodyPr>
          <a:lstStyle/>
          <a:p>
            <a:pPr lvl="1"/>
            <a:r>
              <a:rPr lang="en-US" sz="1600" dirty="0"/>
              <a:t>25 outputs in the same test from 25 trials</a:t>
            </a:r>
          </a:p>
          <a:p>
            <a:pPr lvl="2"/>
            <a:r>
              <a:rPr lang="en-US" sz="1600" dirty="0"/>
              <a:t>Output 0 ~ Output 24</a:t>
            </a:r>
          </a:p>
          <a:p>
            <a:pPr lvl="1"/>
            <a:r>
              <a:rPr lang="en-US" sz="1600" dirty="0"/>
              <a:t>Pairing output (every possible combination)</a:t>
            </a:r>
          </a:p>
          <a:p>
            <a:pPr lvl="2"/>
            <a:r>
              <a:rPr lang="en-US" sz="1600" dirty="0"/>
              <a:t>Output 0 – Output 1, Output 0 – Output 2, Output 0 – Output 3, Output 0 – Output 4, …Output 0 – Output 23, Output 0 – Output 24</a:t>
            </a:r>
          </a:p>
          <a:p>
            <a:pPr lvl="2"/>
            <a:r>
              <a:rPr lang="en-US" sz="1600" dirty="0"/>
              <a:t>Output 1 – Output 2, Output 1 – Output 3, Output 1 – Output 4, …Output 1 – Output 23, Output 1 – Output 24</a:t>
            </a:r>
          </a:p>
          <a:p>
            <a:pPr lvl="2"/>
            <a:r>
              <a:rPr lang="en-US" sz="1600" dirty="0"/>
              <a:t>Output 2 – Output 3, Output 2 – Output 4, … Output 2 – Output 23, Output 2 – Output 24</a:t>
            </a:r>
          </a:p>
          <a:p>
            <a:pPr lvl="2"/>
            <a:r>
              <a:rPr lang="en-US" sz="1600" dirty="0"/>
              <a:t>……</a:t>
            </a:r>
          </a:p>
          <a:p>
            <a:pPr lvl="2"/>
            <a:r>
              <a:rPr lang="en-US" sz="1600" dirty="0"/>
              <a:t>Output 23 – Output 24</a:t>
            </a:r>
          </a:p>
          <a:p>
            <a:pPr lvl="1"/>
            <a:r>
              <a:rPr lang="en-US" sz="1600" dirty="0"/>
              <a:t>For each pair, calculate intra-HD</a:t>
            </a:r>
          </a:p>
          <a:p>
            <a:pPr lvl="2"/>
            <a:r>
              <a:rPr lang="en-US" sz="1600" dirty="0"/>
              <a:t>Find number of different bits (n), divide by total number of bits (32)</a:t>
            </a:r>
          </a:p>
          <a:p>
            <a:pPr lvl="2"/>
            <a:r>
              <a:rPr lang="en-US" sz="1600" dirty="0"/>
              <a:t>n/32</a:t>
            </a:r>
          </a:p>
          <a:p>
            <a:pPr lvl="1"/>
            <a:r>
              <a:rPr lang="en-US" sz="1600" dirty="0"/>
              <a:t>Average the intra-HDs</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69372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293C-789A-4009-A668-AB89A126F46C}"/>
              </a:ext>
            </a:extLst>
          </p:cNvPr>
          <p:cNvSpPr>
            <a:spLocks noGrp="1"/>
          </p:cNvSpPr>
          <p:nvPr>
            <p:ph type="title"/>
          </p:nvPr>
        </p:nvSpPr>
        <p:spPr/>
        <p:txBody>
          <a:bodyPr/>
          <a:lstStyle/>
          <a:p>
            <a:r>
              <a:rPr lang="en-US" dirty="0"/>
              <a:t>Test and Demo </a:t>
            </a:r>
            <a:br>
              <a:rPr lang="en-US" dirty="0"/>
            </a:br>
            <a:r>
              <a:rPr lang="en-US" dirty="0"/>
              <a:t>(top.cpp – Inter-HD)</a:t>
            </a:r>
          </a:p>
        </p:txBody>
      </p:sp>
      <p:sp>
        <p:nvSpPr>
          <p:cNvPr id="3" name="Content Placeholder 2">
            <a:extLst>
              <a:ext uri="{FF2B5EF4-FFF2-40B4-BE49-F238E27FC236}">
                <a16:creationId xmlns:a16="http://schemas.microsoft.com/office/drawing/2014/main" id="{F0ADB0CB-E6C1-4E33-BF90-2BCB12D8201A}"/>
              </a:ext>
            </a:extLst>
          </p:cNvPr>
          <p:cNvSpPr>
            <a:spLocks noGrp="1"/>
          </p:cNvSpPr>
          <p:nvPr>
            <p:ph idx="1"/>
          </p:nvPr>
        </p:nvSpPr>
        <p:spPr/>
        <p:txBody>
          <a:bodyPr/>
          <a:lstStyle/>
          <a:p>
            <a:pPr lvl="1"/>
            <a:r>
              <a:rPr lang="en-US" sz="2400" dirty="0"/>
              <a:t>Keep doing test until get results from two different boards</a:t>
            </a:r>
          </a:p>
          <a:p>
            <a:pPr lvl="1"/>
            <a:r>
              <a:rPr lang="en-US" sz="2400" dirty="0"/>
              <a:t>25 outputs from board 1, 25 outputs from board 2</a:t>
            </a:r>
          </a:p>
          <a:p>
            <a:pPr lvl="1"/>
            <a:r>
              <a:rPr lang="en-US" sz="2400" dirty="0"/>
              <a:t>Pair them up just like in the previous slide</a:t>
            </a:r>
          </a:p>
          <a:p>
            <a:pPr lvl="2"/>
            <a:r>
              <a:rPr lang="en-US" sz="1800" dirty="0"/>
              <a:t>First element in the pair is from board 1, second element is from board 2</a:t>
            </a:r>
          </a:p>
          <a:p>
            <a:pPr lvl="1"/>
            <a:r>
              <a:rPr lang="en-US" sz="2400" dirty="0"/>
              <a:t>For each pair, calculate inter-HD</a:t>
            </a:r>
          </a:p>
          <a:p>
            <a:pPr lvl="2"/>
            <a:r>
              <a:rPr lang="en-US" sz="1800" dirty="0"/>
              <a:t>Find number of different bits (n), divide by total number of bits (32)</a:t>
            </a:r>
          </a:p>
          <a:p>
            <a:pPr lvl="2"/>
            <a:r>
              <a:rPr lang="en-US" sz="1800" dirty="0"/>
              <a:t>n/32</a:t>
            </a:r>
          </a:p>
          <a:p>
            <a:pPr lvl="2"/>
            <a:r>
              <a:rPr lang="en-US" sz="1800" dirty="0"/>
              <a:t>Same algorithm for calculating Hamming Distance, just the pairs are from different boards</a:t>
            </a:r>
          </a:p>
          <a:p>
            <a:pPr lvl="1"/>
            <a:r>
              <a:rPr lang="en-US" sz="2400" dirty="0"/>
              <a:t>Average the inter-HDs</a:t>
            </a:r>
          </a:p>
          <a:p>
            <a:pPr lvl="2"/>
            <a:endParaRPr lang="en-US" dirty="0"/>
          </a:p>
          <a:p>
            <a:pPr lvl="1"/>
            <a:endParaRPr lang="en-US" dirty="0"/>
          </a:p>
        </p:txBody>
      </p:sp>
    </p:spTree>
    <p:extLst>
      <p:ext uri="{BB962C8B-B14F-4D97-AF65-F5344CB8AC3E}">
        <p14:creationId xmlns:p14="http://schemas.microsoft.com/office/powerpoint/2010/main" val="352636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293C-789A-4009-A668-AB89A126F46C}"/>
              </a:ext>
            </a:extLst>
          </p:cNvPr>
          <p:cNvSpPr>
            <a:spLocks noGrp="1"/>
          </p:cNvSpPr>
          <p:nvPr>
            <p:ph type="title"/>
          </p:nvPr>
        </p:nvSpPr>
        <p:spPr/>
        <p:txBody>
          <a:bodyPr/>
          <a:lstStyle/>
          <a:p>
            <a:r>
              <a:rPr lang="en-US" dirty="0"/>
              <a:t>Test and Demo </a:t>
            </a:r>
            <a:br>
              <a:rPr lang="en-US" dirty="0"/>
            </a:br>
            <a:r>
              <a:rPr lang="en-US" dirty="0"/>
              <a:t>(Command Line)</a:t>
            </a:r>
          </a:p>
        </p:txBody>
      </p:sp>
      <p:sp>
        <p:nvSpPr>
          <p:cNvPr id="3" name="Content Placeholder 2">
            <a:extLst>
              <a:ext uri="{FF2B5EF4-FFF2-40B4-BE49-F238E27FC236}">
                <a16:creationId xmlns:a16="http://schemas.microsoft.com/office/drawing/2014/main" id="{F0ADB0CB-E6C1-4E33-BF90-2BCB12D8201A}"/>
              </a:ext>
            </a:extLst>
          </p:cNvPr>
          <p:cNvSpPr>
            <a:spLocks noGrp="1"/>
          </p:cNvSpPr>
          <p:nvPr>
            <p:ph idx="1"/>
          </p:nvPr>
        </p:nvSpPr>
        <p:spPr/>
        <p:txBody>
          <a:bodyPr>
            <a:normAutofit/>
          </a:bodyPr>
          <a:lstStyle/>
          <a:p>
            <a:pPr lvl="1">
              <a:buFont typeface="Arial" panose="020B0604020202020204" pitchFamily="34" charset="0"/>
              <a:buChar char="•"/>
            </a:pPr>
            <a:r>
              <a:rPr lang="en-US" sz="2800" dirty="0"/>
              <a:t>./</a:t>
            </a:r>
            <a:r>
              <a:rPr lang="en-US" sz="2800" dirty="0" err="1"/>
              <a:t>top.o</a:t>
            </a:r>
            <a:r>
              <a:rPr lang="en-US" sz="2800" dirty="0"/>
              <a:t>   RAND_SEED   INTRA_OR_INTER</a:t>
            </a:r>
          </a:p>
          <a:p>
            <a:pPr lvl="2">
              <a:buFont typeface="Arial" panose="020B0604020202020204" pitchFamily="34" charset="0"/>
              <a:buChar char="•"/>
            </a:pPr>
            <a:r>
              <a:rPr lang="en-US" sz="2000" dirty="0"/>
              <a:t>RAND_SEED: make sure the same set of input is given to the board</a:t>
            </a:r>
          </a:p>
          <a:p>
            <a:pPr lvl="2">
              <a:buFont typeface="Arial" panose="020B0604020202020204" pitchFamily="34" charset="0"/>
              <a:buChar char="•"/>
            </a:pPr>
            <a:r>
              <a:rPr lang="en-US" sz="2000" dirty="0"/>
              <a:t>INTRA_OR_INTER: 0=inter-HD, 1=intra-HD</a:t>
            </a:r>
          </a:p>
          <a:p>
            <a:pPr lvl="1">
              <a:buFont typeface="Arial" panose="020B0604020202020204" pitchFamily="34" charset="0"/>
              <a:buChar char="•"/>
            </a:pPr>
            <a:r>
              <a:rPr lang="en-US" sz="2800" dirty="0"/>
              <a:t>Printed Result</a:t>
            </a:r>
          </a:p>
          <a:p>
            <a:pPr lvl="2">
              <a:buFont typeface="Arial" panose="020B0604020202020204" pitchFamily="34" charset="0"/>
              <a:buChar char="•"/>
            </a:pPr>
            <a:r>
              <a:rPr lang="en-US" sz="2000" dirty="0"/>
              <a:t>6 tests, each test is the average of 25 trials</a:t>
            </a:r>
          </a:p>
        </p:txBody>
      </p:sp>
    </p:spTree>
    <p:extLst>
      <p:ext uri="{BB962C8B-B14F-4D97-AF65-F5344CB8AC3E}">
        <p14:creationId xmlns:p14="http://schemas.microsoft.com/office/powerpoint/2010/main" val="298558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B01F-3341-4EBF-ADE5-9560B1EC68EC}"/>
              </a:ext>
            </a:extLst>
          </p:cNvPr>
          <p:cNvSpPr>
            <a:spLocks noGrp="1"/>
          </p:cNvSpPr>
          <p:nvPr>
            <p:ph type="title"/>
          </p:nvPr>
        </p:nvSpPr>
        <p:spPr/>
        <p:txBody>
          <a:bodyPr/>
          <a:lstStyle/>
          <a:p>
            <a:r>
              <a:rPr lang="en-US" dirty="0"/>
              <a:t>Result</a:t>
            </a:r>
            <a:br>
              <a:rPr lang="en-US" dirty="0"/>
            </a:br>
            <a:r>
              <a:rPr lang="en-US" dirty="0"/>
              <a:t>(Intra-HD)</a:t>
            </a:r>
          </a:p>
        </p:txBody>
      </p:sp>
      <p:pic>
        <p:nvPicPr>
          <p:cNvPr id="4" name="Content Placeholder 3">
            <a:extLst>
              <a:ext uri="{FF2B5EF4-FFF2-40B4-BE49-F238E27FC236}">
                <a16:creationId xmlns:a16="http://schemas.microsoft.com/office/drawing/2014/main" id="{16350F62-D1C9-429C-BB04-4F5A8639B8D8}"/>
              </a:ext>
            </a:extLst>
          </p:cNvPr>
          <p:cNvPicPr>
            <a:picLocks noGrp="1" noChangeAspect="1"/>
          </p:cNvPicPr>
          <p:nvPr>
            <p:ph idx="1"/>
          </p:nvPr>
        </p:nvPicPr>
        <p:blipFill>
          <a:blip r:embed="rId2"/>
          <a:stretch>
            <a:fillRect/>
          </a:stretch>
        </p:blipFill>
        <p:spPr>
          <a:xfrm>
            <a:off x="700995" y="2455069"/>
            <a:ext cx="5200650" cy="3295650"/>
          </a:xfrm>
          <a:prstGeom prst="rect">
            <a:avLst/>
          </a:prstGeom>
        </p:spPr>
      </p:pic>
      <p:pic>
        <p:nvPicPr>
          <p:cNvPr id="6" name="Picture 5">
            <a:extLst>
              <a:ext uri="{FF2B5EF4-FFF2-40B4-BE49-F238E27FC236}">
                <a16:creationId xmlns:a16="http://schemas.microsoft.com/office/drawing/2014/main" id="{9DC32972-E2DC-49C6-A11A-A83C1AD93A51}"/>
              </a:ext>
            </a:extLst>
          </p:cNvPr>
          <p:cNvPicPr>
            <a:picLocks noChangeAspect="1"/>
          </p:cNvPicPr>
          <p:nvPr/>
        </p:nvPicPr>
        <p:blipFill>
          <a:blip r:embed="rId3"/>
          <a:stretch>
            <a:fillRect/>
          </a:stretch>
        </p:blipFill>
        <p:spPr>
          <a:xfrm>
            <a:off x="6585630" y="2621756"/>
            <a:ext cx="4905375" cy="2962275"/>
          </a:xfrm>
          <a:prstGeom prst="rect">
            <a:avLst/>
          </a:prstGeom>
        </p:spPr>
      </p:pic>
    </p:spTree>
    <p:extLst>
      <p:ext uri="{BB962C8B-B14F-4D97-AF65-F5344CB8AC3E}">
        <p14:creationId xmlns:p14="http://schemas.microsoft.com/office/powerpoint/2010/main" val="368315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B01F-3341-4EBF-ADE5-9560B1EC68EC}"/>
              </a:ext>
            </a:extLst>
          </p:cNvPr>
          <p:cNvSpPr>
            <a:spLocks noGrp="1"/>
          </p:cNvSpPr>
          <p:nvPr>
            <p:ph type="title"/>
          </p:nvPr>
        </p:nvSpPr>
        <p:spPr/>
        <p:txBody>
          <a:bodyPr/>
          <a:lstStyle/>
          <a:p>
            <a:r>
              <a:rPr lang="en-US" dirty="0"/>
              <a:t>Result</a:t>
            </a:r>
            <a:br>
              <a:rPr lang="en-US" dirty="0"/>
            </a:br>
            <a:r>
              <a:rPr lang="en-US" dirty="0"/>
              <a:t>(Inter-HD)</a:t>
            </a:r>
          </a:p>
        </p:txBody>
      </p:sp>
      <p:pic>
        <p:nvPicPr>
          <p:cNvPr id="5" name="Content Placeholder 4" descr="A screenshot of a cell phone&#10;&#10;Description automatically generated">
            <a:extLst>
              <a:ext uri="{FF2B5EF4-FFF2-40B4-BE49-F238E27FC236}">
                <a16:creationId xmlns:a16="http://schemas.microsoft.com/office/drawing/2014/main" id="{05391F3D-3A9B-43B6-B3F9-D902B62E53C0}"/>
              </a:ext>
            </a:extLst>
          </p:cNvPr>
          <p:cNvPicPr>
            <a:picLocks noGrp="1" noChangeAspect="1"/>
          </p:cNvPicPr>
          <p:nvPr>
            <p:ph idx="1"/>
          </p:nvPr>
        </p:nvPicPr>
        <p:blipFill>
          <a:blip r:embed="rId2"/>
          <a:stretch>
            <a:fillRect/>
          </a:stretch>
        </p:blipFill>
        <p:spPr>
          <a:xfrm>
            <a:off x="6392781" y="2158601"/>
            <a:ext cx="5273774" cy="3660089"/>
          </a:xfrm>
        </p:spPr>
      </p:pic>
      <p:sp>
        <p:nvSpPr>
          <p:cNvPr id="6" name="TextBox 5">
            <a:extLst>
              <a:ext uri="{FF2B5EF4-FFF2-40B4-BE49-F238E27FC236}">
                <a16:creationId xmlns:a16="http://schemas.microsoft.com/office/drawing/2014/main" id="{7DCA12E6-ACD6-4994-856C-7C390CFADA68}"/>
              </a:ext>
            </a:extLst>
          </p:cNvPr>
          <p:cNvSpPr txBox="1"/>
          <p:nvPr/>
        </p:nvSpPr>
        <p:spPr>
          <a:xfrm>
            <a:off x="1097280" y="2638425"/>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US" dirty="0"/>
          </a:p>
        </p:txBody>
      </p:sp>
      <p:sp>
        <p:nvSpPr>
          <p:cNvPr id="9" name="Content Placeholder 2">
            <a:extLst>
              <a:ext uri="{FF2B5EF4-FFF2-40B4-BE49-F238E27FC236}">
                <a16:creationId xmlns:a16="http://schemas.microsoft.com/office/drawing/2014/main" id="{27CA1D32-9A16-449D-9BBE-100C11C0CC56}"/>
              </a:ext>
            </a:extLst>
          </p:cNvPr>
          <p:cNvSpPr txBox="1">
            <a:spLocks/>
          </p:cNvSpPr>
          <p:nvPr/>
        </p:nvSpPr>
        <p:spPr>
          <a:xfrm>
            <a:off x="1097280" y="2108201"/>
            <a:ext cx="5086952"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800" dirty="0"/>
              <a:t>The average inter-HDs we measured from our boards are far from ideal</a:t>
            </a:r>
          </a:p>
          <a:p>
            <a:pPr lvl="2"/>
            <a:r>
              <a:rPr lang="en-US" sz="2000" dirty="0"/>
              <a:t>Should be around 0.5 ideally</a:t>
            </a:r>
          </a:p>
          <a:p>
            <a:pPr lvl="2"/>
            <a:r>
              <a:rPr lang="en-US" sz="2000" dirty="0"/>
              <a:t>Our data ranges from 0.03 to 0.18</a:t>
            </a:r>
          </a:p>
          <a:p>
            <a:pPr lvl="2"/>
            <a:r>
              <a:rPr lang="en-US" sz="2000" dirty="0"/>
              <a:t>The implemented design favors certain ROs over others (explained in the next slide)</a:t>
            </a:r>
          </a:p>
        </p:txBody>
      </p:sp>
    </p:spTree>
    <p:extLst>
      <p:ext uri="{BB962C8B-B14F-4D97-AF65-F5344CB8AC3E}">
        <p14:creationId xmlns:p14="http://schemas.microsoft.com/office/powerpoint/2010/main" val="2746759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8386-9922-4A3A-944B-3FE30C707EBD}"/>
              </a:ext>
            </a:extLst>
          </p:cNvPr>
          <p:cNvSpPr>
            <a:spLocks noGrp="1"/>
          </p:cNvSpPr>
          <p:nvPr>
            <p:ph type="title"/>
          </p:nvPr>
        </p:nvSpPr>
        <p:spPr/>
        <p:txBody>
          <a:bodyPr/>
          <a:lstStyle/>
          <a:p>
            <a:r>
              <a:rPr lang="en-US" dirty="0"/>
              <a:t>Problem Encountered</a:t>
            </a:r>
          </a:p>
        </p:txBody>
      </p:sp>
      <p:sp>
        <p:nvSpPr>
          <p:cNvPr id="3" name="TextBox 2">
            <a:extLst>
              <a:ext uri="{FF2B5EF4-FFF2-40B4-BE49-F238E27FC236}">
                <a16:creationId xmlns:a16="http://schemas.microsoft.com/office/drawing/2014/main" id="{7EBD0582-2C70-461C-BC60-83E2FE21E482}"/>
              </a:ext>
            </a:extLst>
          </p:cNvPr>
          <p:cNvSpPr txBox="1"/>
          <p:nvPr/>
        </p:nvSpPr>
        <p:spPr>
          <a:xfrm>
            <a:off x="252662" y="2877832"/>
            <a:ext cx="399861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output bit ultimately depends on the </a:t>
            </a:r>
            <a:r>
              <a:rPr lang="en-US" sz="2000" b="1" dirty="0">
                <a:highlight>
                  <a:srgbClr val="FFFF00"/>
                </a:highlight>
              </a:rPr>
              <a:t>difference</a:t>
            </a:r>
            <a:r>
              <a:rPr lang="en-US" sz="2000" dirty="0"/>
              <a:t> between the propagation delays along different paths</a:t>
            </a:r>
          </a:p>
          <a:p>
            <a:pPr marL="742950" lvl="1" indent="-285750">
              <a:buFont typeface="Arial" panose="020B0604020202020204" pitchFamily="34" charset="0"/>
              <a:buChar char="•"/>
            </a:pPr>
            <a:r>
              <a:rPr lang="en-US" sz="2000" dirty="0"/>
              <a:t>The choice of path is determined by the challenge</a:t>
            </a:r>
          </a:p>
        </p:txBody>
      </p:sp>
      <p:pic>
        <p:nvPicPr>
          <p:cNvPr id="5" name="Picture 4" descr="A screenshot of a cell phone&#10;&#10;Description automatically generated">
            <a:extLst>
              <a:ext uri="{FF2B5EF4-FFF2-40B4-BE49-F238E27FC236}">
                <a16:creationId xmlns:a16="http://schemas.microsoft.com/office/drawing/2014/main" id="{BBF5309B-16EB-4094-83B2-C0066A95DF1E}"/>
              </a:ext>
            </a:extLst>
          </p:cNvPr>
          <p:cNvPicPr>
            <a:picLocks noChangeAspect="1"/>
          </p:cNvPicPr>
          <p:nvPr/>
        </p:nvPicPr>
        <p:blipFill>
          <a:blip r:embed="rId3"/>
          <a:stretch>
            <a:fillRect/>
          </a:stretch>
        </p:blipFill>
        <p:spPr>
          <a:xfrm>
            <a:off x="4251272" y="2190997"/>
            <a:ext cx="7940728" cy="3558848"/>
          </a:xfrm>
          <a:prstGeom prst="rect">
            <a:avLst/>
          </a:prstGeom>
        </p:spPr>
      </p:pic>
    </p:spTree>
    <p:extLst>
      <p:ext uri="{BB962C8B-B14F-4D97-AF65-F5344CB8AC3E}">
        <p14:creationId xmlns:p14="http://schemas.microsoft.com/office/powerpoint/2010/main" val="331557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8386-9922-4A3A-944B-3FE30C707EBD}"/>
              </a:ext>
            </a:extLst>
          </p:cNvPr>
          <p:cNvSpPr>
            <a:spLocks noGrp="1"/>
          </p:cNvSpPr>
          <p:nvPr>
            <p:ph type="title"/>
          </p:nvPr>
        </p:nvSpPr>
        <p:spPr/>
        <p:txBody>
          <a:bodyPr/>
          <a:lstStyle/>
          <a:p>
            <a:r>
              <a:rPr lang="en-US" dirty="0"/>
              <a:t>Problem Encountered</a:t>
            </a:r>
          </a:p>
        </p:txBody>
      </p:sp>
      <p:sp>
        <p:nvSpPr>
          <p:cNvPr id="3" name="TextBox 2">
            <a:extLst>
              <a:ext uri="{FF2B5EF4-FFF2-40B4-BE49-F238E27FC236}">
                <a16:creationId xmlns:a16="http://schemas.microsoft.com/office/drawing/2014/main" id="{7EBD0582-2C70-461C-BC60-83E2FE21E482}"/>
              </a:ext>
            </a:extLst>
          </p:cNvPr>
          <p:cNvSpPr txBox="1"/>
          <p:nvPr/>
        </p:nvSpPr>
        <p:spPr>
          <a:xfrm>
            <a:off x="252662" y="2696323"/>
            <a:ext cx="3998610" cy="3293209"/>
          </a:xfrm>
          <a:prstGeom prst="rect">
            <a:avLst/>
          </a:prstGeom>
          <a:noFill/>
        </p:spPr>
        <p:txBody>
          <a:bodyPr wrap="square" rtlCol="0">
            <a:spAutoFit/>
          </a:bodyPr>
          <a:lstStyle/>
          <a:p>
            <a:pPr marL="742950" lvl="1" indent="-285750">
              <a:buFont typeface="Arial" panose="020B0604020202020204" pitchFamily="34" charset="0"/>
              <a:buChar char="•"/>
            </a:pPr>
            <a:r>
              <a:rPr lang="en-US" dirty="0"/>
              <a:t>Delay1: enable signal from the controller to the ROs</a:t>
            </a:r>
          </a:p>
          <a:p>
            <a:pPr marL="742950" lvl="1" indent="-285750">
              <a:buFont typeface="Arial" panose="020B0604020202020204" pitchFamily="34" charset="0"/>
              <a:buChar char="•"/>
            </a:pPr>
            <a:r>
              <a:rPr lang="en-US" dirty="0"/>
              <a:t>Delay2: signal traveling through the internal routing of the ROs</a:t>
            </a:r>
          </a:p>
          <a:p>
            <a:pPr marL="742950" lvl="1" indent="-285750">
              <a:buFont typeface="Arial" panose="020B0604020202020204" pitchFamily="34" charset="0"/>
              <a:buChar char="•"/>
            </a:pPr>
            <a:r>
              <a:rPr lang="en-US" dirty="0"/>
              <a:t>Delay3: RO output to counters</a:t>
            </a:r>
          </a:p>
          <a:p>
            <a:pPr marL="742950" lvl="1" indent="-285750">
              <a:buFont typeface="Arial" panose="020B0604020202020204" pitchFamily="34" charset="0"/>
              <a:buChar char="•"/>
            </a:pPr>
            <a:r>
              <a:rPr lang="en-US" dirty="0"/>
              <a:t>PV: process variation</a:t>
            </a:r>
          </a:p>
          <a:p>
            <a:pPr marL="285750" indent="-285750">
              <a:buFont typeface="Arial" panose="020B0604020202020204" pitchFamily="34" charset="0"/>
              <a:buChar char="•"/>
            </a:pPr>
            <a:r>
              <a:rPr lang="en-US" sz="2000" dirty="0"/>
              <a:t>Successful ROPUF design should be symmetric enough to keep Delay1, Delay2, and Delay3 the same so that the output only depends on PV</a:t>
            </a:r>
          </a:p>
        </p:txBody>
      </p:sp>
      <p:pic>
        <p:nvPicPr>
          <p:cNvPr id="5" name="Picture 4" descr="A screenshot of a cell phone&#10;&#10;Description automatically generated">
            <a:extLst>
              <a:ext uri="{FF2B5EF4-FFF2-40B4-BE49-F238E27FC236}">
                <a16:creationId xmlns:a16="http://schemas.microsoft.com/office/drawing/2014/main" id="{BBF5309B-16EB-4094-83B2-C0066A95DF1E}"/>
              </a:ext>
            </a:extLst>
          </p:cNvPr>
          <p:cNvPicPr>
            <a:picLocks noChangeAspect="1"/>
          </p:cNvPicPr>
          <p:nvPr/>
        </p:nvPicPr>
        <p:blipFill>
          <a:blip r:embed="rId3"/>
          <a:stretch>
            <a:fillRect/>
          </a:stretch>
        </p:blipFill>
        <p:spPr>
          <a:xfrm>
            <a:off x="4251272" y="2792575"/>
            <a:ext cx="7940728" cy="3558848"/>
          </a:xfrm>
          <a:prstGeom prst="rect">
            <a:avLst/>
          </a:prstGeom>
        </p:spPr>
      </p:pic>
      <p:sp>
        <p:nvSpPr>
          <p:cNvPr id="4" name="TextBox 3">
            <a:extLst>
              <a:ext uri="{FF2B5EF4-FFF2-40B4-BE49-F238E27FC236}">
                <a16:creationId xmlns:a16="http://schemas.microsoft.com/office/drawing/2014/main" id="{34FCBC5D-6DCF-4887-96D9-9EEBCD58B6A5}"/>
              </a:ext>
            </a:extLst>
          </p:cNvPr>
          <p:cNvSpPr txBox="1"/>
          <p:nvPr/>
        </p:nvSpPr>
        <p:spPr>
          <a:xfrm>
            <a:off x="252662" y="2375117"/>
            <a:ext cx="5252464"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Total delay = Delay1 + Delay2 + Delay3 + PV</a:t>
            </a:r>
          </a:p>
        </p:txBody>
      </p:sp>
    </p:spTree>
    <p:extLst>
      <p:ext uri="{BB962C8B-B14F-4D97-AF65-F5344CB8AC3E}">
        <p14:creationId xmlns:p14="http://schemas.microsoft.com/office/powerpoint/2010/main" val="143729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F0FB-FA43-4B2A-8D05-BD2818BE77DA}"/>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68EED1C4-0E87-445F-A38A-FC40B909A415}"/>
              </a:ext>
            </a:extLst>
          </p:cNvPr>
          <p:cNvSpPr>
            <a:spLocks noGrp="1"/>
          </p:cNvSpPr>
          <p:nvPr>
            <p:ph idx="1"/>
          </p:nvPr>
        </p:nvSpPr>
        <p:spPr/>
        <p:txBody>
          <a:bodyPr>
            <a:normAutofit/>
          </a:bodyPr>
          <a:lstStyle/>
          <a:p>
            <a:pPr lvl="1">
              <a:buFont typeface="Arial" panose="020B0604020202020204" pitchFamily="34" charset="0"/>
              <a:buChar char="•"/>
            </a:pPr>
            <a:r>
              <a:rPr lang="en-US" sz="2800" dirty="0"/>
              <a:t>Introduction to the application</a:t>
            </a:r>
          </a:p>
          <a:p>
            <a:pPr lvl="1">
              <a:buFont typeface="Arial" panose="020B0604020202020204" pitchFamily="34" charset="0"/>
              <a:buChar char="•"/>
            </a:pPr>
            <a:r>
              <a:rPr lang="en-US" sz="2800" dirty="0"/>
              <a:t>Design and Implementation</a:t>
            </a:r>
          </a:p>
          <a:p>
            <a:pPr lvl="1">
              <a:buFont typeface="Arial" panose="020B0604020202020204" pitchFamily="34" charset="0"/>
              <a:buChar char="•"/>
            </a:pPr>
            <a:r>
              <a:rPr lang="en-US" sz="2800" dirty="0"/>
              <a:t>Testing and demonstration</a:t>
            </a:r>
          </a:p>
          <a:p>
            <a:pPr lvl="1">
              <a:buFont typeface="Arial" panose="020B0604020202020204" pitchFamily="34" charset="0"/>
              <a:buChar char="•"/>
            </a:pPr>
            <a:r>
              <a:rPr lang="en-US" sz="2800" dirty="0"/>
              <a:t>Test Results</a:t>
            </a:r>
          </a:p>
          <a:p>
            <a:pPr lvl="1">
              <a:buFont typeface="Arial" panose="020B0604020202020204" pitchFamily="34" charset="0"/>
              <a:buChar char="•"/>
            </a:pPr>
            <a:r>
              <a:rPr lang="en-US" sz="2800" dirty="0"/>
              <a:t>Problem Encountered</a:t>
            </a:r>
          </a:p>
          <a:p>
            <a:pPr lvl="1">
              <a:buFont typeface="Arial" panose="020B0604020202020204" pitchFamily="34" charset="0"/>
              <a:buChar char="•"/>
            </a:pPr>
            <a:r>
              <a:rPr lang="en-US" sz="2800" dirty="0"/>
              <a:t>Potential Solution and New Results</a:t>
            </a:r>
          </a:p>
          <a:p>
            <a:pPr lvl="1">
              <a:buFont typeface="Arial" panose="020B0604020202020204" pitchFamily="34" charset="0"/>
              <a:buChar char="•"/>
            </a:pPr>
            <a:r>
              <a:rPr lang="en-US" sz="2800" dirty="0"/>
              <a:t>Conclusion</a:t>
            </a:r>
          </a:p>
        </p:txBody>
      </p:sp>
    </p:spTree>
    <p:extLst>
      <p:ext uri="{BB962C8B-B14F-4D97-AF65-F5344CB8AC3E}">
        <p14:creationId xmlns:p14="http://schemas.microsoft.com/office/powerpoint/2010/main" val="317093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8386-9922-4A3A-944B-3FE30C707EBD}"/>
              </a:ext>
            </a:extLst>
          </p:cNvPr>
          <p:cNvSpPr>
            <a:spLocks noGrp="1"/>
          </p:cNvSpPr>
          <p:nvPr>
            <p:ph type="title"/>
          </p:nvPr>
        </p:nvSpPr>
        <p:spPr/>
        <p:txBody>
          <a:bodyPr/>
          <a:lstStyle/>
          <a:p>
            <a:r>
              <a:rPr lang="en-US" dirty="0"/>
              <a:t>Problem Encountered</a:t>
            </a:r>
          </a:p>
        </p:txBody>
      </p:sp>
      <p:pic>
        <p:nvPicPr>
          <p:cNvPr id="11" name="Picture 10">
            <a:extLst>
              <a:ext uri="{FF2B5EF4-FFF2-40B4-BE49-F238E27FC236}">
                <a16:creationId xmlns:a16="http://schemas.microsoft.com/office/drawing/2014/main" id="{CDB47BB6-B2F9-4F68-9AA5-5257D8CDC70C}"/>
              </a:ext>
            </a:extLst>
          </p:cNvPr>
          <p:cNvPicPr>
            <a:picLocks noChangeAspect="1"/>
          </p:cNvPicPr>
          <p:nvPr/>
        </p:nvPicPr>
        <p:blipFill>
          <a:blip r:embed="rId3"/>
          <a:stretch>
            <a:fillRect/>
          </a:stretch>
        </p:blipFill>
        <p:spPr>
          <a:xfrm>
            <a:off x="5904832" y="2604231"/>
            <a:ext cx="6157494" cy="2636748"/>
          </a:xfrm>
          <a:prstGeom prst="rect">
            <a:avLst/>
          </a:prstGeom>
        </p:spPr>
      </p:pic>
      <p:sp>
        <p:nvSpPr>
          <p:cNvPr id="12" name="TextBox 11">
            <a:extLst>
              <a:ext uri="{FF2B5EF4-FFF2-40B4-BE49-F238E27FC236}">
                <a16:creationId xmlns:a16="http://schemas.microsoft.com/office/drawing/2014/main" id="{E99C32C0-3EBA-4D9D-A3C7-09368A340C25}"/>
              </a:ext>
            </a:extLst>
          </p:cNvPr>
          <p:cNvSpPr txBox="1"/>
          <p:nvPr/>
        </p:nvSpPr>
        <p:spPr>
          <a:xfrm>
            <a:off x="782053" y="2185906"/>
            <a:ext cx="5122779"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internal routing of each Ring-Oscillator is different when using automatic place and route</a:t>
            </a:r>
          </a:p>
          <a:p>
            <a:pPr marL="742950" lvl="1" indent="-285750">
              <a:buFont typeface="Arial" panose="020B0604020202020204" pitchFamily="34" charset="0"/>
              <a:buChar char="•"/>
            </a:pPr>
            <a:r>
              <a:rPr lang="en-US" sz="2400" dirty="0"/>
              <a:t>If a challenge is 0b10000000 00000000</a:t>
            </a:r>
          </a:p>
          <a:p>
            <a:pPr marL="742950" lvl="1" indent="-285750">
              <a:buFont typeface="Arial" panose="020B0604020202020204" pitchFamily="34" charset="0"/>
              <a:buChar char="•"/>
            </a:pPr>
            <a:r>
              <a:rPr lang="en-US" sz="2400" dirty="0"/>
              <a:t>Mux1 selects RO_128, Mux0 selects RO_0</a:t>
            </a:r>
          </a:p>
          <a:p>
            <a:pPr marL="742950" lvl="1" indent="-285750">
              <a:buFont typeface="Arial" panose="020B0604020202020204" pitchFamily="34" charset="0"/>
              <a:buChar char="•"/>
            </a:pPr>
            <a:r>
              <a:rPr lang="en-US" sz="2400" dirty="0"/>
              <a:t>Internal routing lengths are different, making Delay2 different</a:t>
            </a:r>
          </a:p>
        </p:txBody>
      </p:sp>
    </p:spTree>
    <p:extLst>
      <p:ext uri="{BB962C8B-B14F-4D97-AF65-F5344CB8AC3E}">
        <p14:creationId xmlns:p14="http://schemas.microsoft.com/office/powerpoint/2010/main" val="2710027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8386-9922-4A3A-944B-3FE30C707EBD}"/>
              </a:ext>
            </a:extLst>
          </p:cNvPr>
          <p:cNvSpPr>
            <a:spLocks noGrp="1"/>
          </p:cNvSpPr>
          <p:nvPr>
            <p:ph type="title"/>
          </p:nvPr>
        </p:nvSpPr>
        <p:spPr/>
        <p:txBody>
          <a:bodyPr/>
          <a:lstStyle/>
          <a:p>
            <a:r>
              <a:rPr lang="en-US" dirty="0"/>
              <a:t>Problem Encountered</a:t>
            </a:r>
          </a:p>
        </p:txBody>
      </p:sp>
      <p:graphicFrame>
        <p:nvGraphicFramePr>
          <p:cNvPr id="3" name="Table 3">
            <a:extLst>
              <a:ext uri="{FF2B5EF4-FFF2-40B4-BE49-F238E27FC236}">
                <a16:creationId xmlns:a16="http://schemas.microsoft.com/office/drawing/2014/main" id="{A0B476F1-1572-4814-9DDD-398338ACABDB}"/>
              </a:ext>
            </a:extLst>
          </p:cNvPr>
          <p:cNvGraphicFramePr>
            <a:graphicFrameLocks noGrp="1"/>
          </p:cNvGraphicFramePr>
          <p:nvPr>
            <p:extLst>
              <p:ext uri="{D42A27DB-BD31-4B8C-83A1-F6EECF244321}">
                <p14:modId xmlns:p14="http://schemas.microsoft.com/office/powerpoint/2010/main" val="1074481253"/>
              </p:ext>
            </p:extLst>
          </p:nvPr>
        </p:nvGraphicFramePr>
        <p:xfrm>
          <a:off x="6356685" y="1938415"/>
          <a:ext cx="5421966" cy="2225040"/>
        </p:xfrm>
        <a:graphic>
          <a:graphicData uri="http://schemas.openxmlformats.org/drawingml/2006/table">
            <a:tbl>
              <a:tblPr firstRow="1" bandRow="1">
                <a:tableStyleId>{5C22544A-7EE6-4342-B048-85BDC9FD1C3A}</a:tableStyleId>
              </a:tblPr>
              <a:tblGrid>
                <a:gridCol w="1807322">
                  <a:extLst>
                    <a:ext uri="{9D8B030D-6E8A-4147-A177-3AD203B41FA5}">
                      <a16:colId xmlns:a16="http://schemas.microsoft.com/office/drawing/2014/main" val="345322743"/>
                    </a:ext>
                  </a:extLst>
                </a:gridCol>
                <a:gridCol w="1807322">
                  <a:extLst>
                    <a:ext uri="{9D8B030D-6E8A-4147-A177-3AD203B41FA5}">
                      <a16:colId xmlns:a16="http://schemas.microsoft.com/office/drawing/2014/main" val="3413512532"/>
                    </a:ext>
                  </a:extLst>
                </a:gridCol>
                <a:gridCol w="1807322">
                  <a:extLst>
                    <a:ext uri="{9D8B030D-6E8A-4147-A177-3AD203B41FA5}">
                      <a16:colId xmlns:a16="http://schemas.microsoft.com/office/drawing/2014/main" val="3322585756"/>
                    </a:ext>
                  </a:extLst>
                </a:gridCol>
              </a:tblGrid>
              <a:tr h="370840">
                <a:tc>
                  <a:txBody>
                    <a:bodyPr/>
                    <a:lstStyle/>
                    <a:p>
                      <a:r>
                        <a:rPr lang="en-US" dirty="0"/>
                        <a:t>Delay Type</a:t>
                      </a:r>
                    </a:p>
                  </a:txBody>
                  <a:tcPr/>
                </a:tc>
                <a:tc>
                  <a:txBody>
                    <a:bodyPr/>
                    <a:lstStyle/>
                    <a:p>
                      <a:r>
                        <a:rPr lang="en-US" dirty="0"/>
                        <a:t>RO_0 Path</a:t>
                      </a:r>
                    </a:p>
                  </a:txBody>
                  <a:tcPr/>
                </a:tc>
                <a:tc>
                  <a:txBody>
                    <a:bodyPr/>
                    <a:lstStyle/>
                    <a:p>
                      <a:r>
                        <a:rPr lang="en-US" dirty="0"/>
                        <a:t>RO_128 Path</a:t>
                      </a:r>
                    </a:p>
                  </a:txBody>
                  <a:tcPr/>
                </a:tc>
                <a:extLst>
                  <a:ext uri="{0D108BD9-81ED-4DB2-BD59-A6C34878D82A}">
                    <a16:rowId xmlns:a16="http://schemas.microsoft.com/office/drawing/2014/main" val="655592209"/>
                  </a:ext>
                </a:extLst>
              </a:tr>
              <a:tr h="370840">
                <a:tc>
                  <a:txBody>
                    <a:bodyPr/>
                    <a:lstStyle/>
                    <a:p>
                      <a:r>
                        <a:rPr lang="en-US" dirty="0"/>
                        <a:t>Delay1</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33254110"/>
                  </a:ext>
                </a:extLst>
              </a:tr>
              <a:tr h="370840">
                <a:tc>
                  <a:txBody>
                    <a:bodyPr/>
                    <a:lstStyle/>
                    <a:p>
                      <a:r>
                        <a:rPr lang="en-US" dirty="0"/>
                        <a:t>Delay2</a:t>
                      </a:r>
                    </a:p>
                  </a:txBody>
                  <a:tcPr/>
                </a:tc>
                <a:tc>
                  <a:txBody>
                    <a:bodyPr/>
                    <a:lstStyle/>
                    <a:p>
                      <a:r>
                        <a:rPr lang="en-US" dirty="0"/>
                        <a:t>25</a:t>
                      </a:r>
                    </a:p>
                  </a:txBody>
                  <a:tcPr/>
                </a:tc>
                <a:tc>
                  <a:txBody>
                    <a:bodyPr/>
                    <a:lstStyle/>
                    <a:p>
                      <a:r>
                        <a:rPr lang="en-US" dirty="0"/>
                        <a:t>15</a:t>
                      </a:r>
                    </a:p>
                  </a:txBody>
                  <a:tcPr/>
                </a:tc>
                <a:extLst>
                  <a:ext uri="{0D108BD9-81ED-4DB2-BD59-A6C34878D82A}">
                    <a16:rowId xmlns:a16="http://schemas.microsoft.com/office/drawing/2014/main" val="1887423555"/>
                  </a:ext>
                </a:extLst>
              </a:tr>
              <a:tr h="370840">
                <a:tc>
                  <a:txBody>
                    <a:bodyPr/>
                    <a:lstStyle/>
                    <a:p>
                      <a:r>
                        <a:rPr lang="en-US" dirty="0"/>
                        <a:t>Delay3</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570995142"/>
                  </a:ext>
                </a:extLst>
              </a:tr>
              <a:tr h="370840">
                <a:tc>
                  <a:txBody>
                    <a:bodyPr/>
                    <a:lstStyle/>
                    <a:p>
                      <a:r>
                        <a:rPr lang="en-US" dirty="0"/>
                        <a:t>PV</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8716104"/>
                  </a:ext>
                </a:extLst>
              </a:tr>
              <a:tr h="370840">
                <a:tc>
                  <a:txBody>
                    <a:bodyPr/>
                    <a:lstStyle/>
                    <a:p>
                      <a:r>
                        <a:rPr lang="en-US" dirty="0"/>
                        <a:t>Total Delay</a:t>
                      </a:r>
                    </a:p>
                  </a:txBody>
                  <a:tcPr/>
                </a:tc>
                <a:tc>
                  <a:txBody>
                    <a:bodyPr/>
                    <a:lstStyle/>
                    <a:p>
                      <a:r>
                        <a:rPr lang="en-US" dirty="0"/>
                        <a:t>36</a:t>
                      </a:r>
                    </a:p>
                  </a:txBody>
                  <a:tcPr/>
                </a:tc>
                <a:tc>
                  <a:txBody>
                    <a:bodyPr/>
                    <a:lstStyle/>
                    <a:p>
                      <a:r>
                        <a:rPr lang="en-US" dirty="0">
                          <a:highlight>
                            <a:srgbClr val="FFFF00"/>
                          </a:highlight>
                        </a:rPr>
                        <a:t>24</a:t>
                      </a:r>
                    </a:p>
                  </a:txBody>
                  <a:tcPr/>
                </a:tc>
                <a:extLst>
                  <a:ext uri="{0D108BD9-81ED-4DB2-BD59-A6C34878D82A}">
                    <a16:rowId xmlns:a16="http://schemas.microsoft.com/office/drawing/2014/main" val="4018068355"/>
                  </a:ext>
                </a:extLst>
              </a:tr>
            </a:tbl>
          </a:graphicData>
        </a:graphic>
      </p:graphicFrame>
      <p:sp>
        <p:nvSpPr>
          <p:cNvPr id="5" name="Rectangle 4">
            <a:extLst>
              <a:ext uri="{FF2B5EF4-FFF2-40B4-BE49-F238E27FC236}">
                <a16:creationId xmlns:a16="http://schemas.microsoft.com/office/drawing/2014/main" id="{F4B89178-C430-4B74-8C3B-FF4C8698B7FE}"/>
              </a:ext>
            </a:extLst>
          </p:cNvPr>
          <p:cNvSpPr/>
          <p:nvPr/>
        </p:nvSpPr>
        <p:spPr>
          <a:xfrm>
            <a:off x="6186571" y="3362546"/>
            <a:ext cx="5762191" cy="4451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EEE1DEF-1523-4CA3-AEC1-CB40896CE066}"/>
              </a:ext>
            </a:extLst>
          </p:cNvPr>
          <p:cNvSpPr txBox="1"/>
          <p:nvPr/>
        </p:nvSpPr>
        <p:spPr>
          <a:xfrm>
            <a:off x="286386" y="2173772"/>
            <a:ext cx="4644189" cy="4431983"/>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Internal Routing (Delay2) is a major source of delay because we have many NOT gates </a:t>
            </a:r>
            <a:r>
              <a:rPr lang="en-US" altLang="zh-CN" sz="2200" dirty="0"/>
              <a:t>in each RO</a:t>
            </a:r>
            <a:endParaRPr lang="en-US" sz="2200" dirty="0"/>
          </a:p>
          <a:p>
            <a:pPr marL="285750" indent="-285750">
              <a:buFont typeface="Arial" panose="020B0604020202020204" pitchFamily="34" charset="0"/>
              <a:buChar char="•"/>
            </a:pPr>
            <a:r>
              <a:rPr lang="en-US" sz="2200" dirty="0"/>
              <a:t>Ideal cases, when putting design on different boards, only PV should change</a:t>
            </a:r>
          </a:p>
          <a:p>
            <a:pPr marL="285750" indent="-285750">
              <a:buFont typeface="Arial" panose="020B0604020202020204" pitchFamily="34" charset="0"/>
              <a:buChar char="•"/>
            </a:pPr>
            <a:r>
              <a:rPr lang="en-US" sz="2200" dirty="0"/>
              <a:t>The difference between Delay2’s along different paths makes the PV insignificant</a:t>
            </a:r>
          </a:p>
          <a:p>
            <a:pPr marL="285750" indent="-285750">
              <a:buFont typeface="Arial" panose="020B0604020202020204" pitchFamily="34" charset="0"/>
              <a:buChar char="•"/>
            </a:pPr>
            <a:r>
              <a:rPr lang="en-US" sz="2200" dirty="0"/>
              <a:t>No matter which board you run the design on, the output will favor RO_128 in this case</a:t>
            </a:r>
          </a:p>
          <a:p>
            <a:pPr marL="285750" indent="-285750">
              <a:buFont typeface="Arial" panose="020B0604020202020204" pitchFamily="34" charset="0"/>
              <a:buChar char="•"/>
            </a:pPr>
            <a:endParaRPr lang="en-US" dirty="0"/>
          </a:p>
        </p:txBody>
      </p:sp>
      <p:graphicFrame>
        <p:nvGraphicFramePr>
          <p:cNvPr id="9" name="Table 3">
            <a:extLst>
              <a:ext uri="{FF2B5EF4-FFF2-40B4-BE49-F238E27FC236}">
                <a16:creationId xmlns:a16="http://schemas.microsoft.com/office/drawing/2014/main" id="{0854DC08-1E4A-4454-B61C-5270F4110233}"/>
              </a:ext>
            </a:extLst>
          </p:cNvPr>
          <p:cNvGraphicFramePr>
            <a:graphicFrameLocks noGrp="1"/>
          </p:cNvGraphicFramePr>
          <p:nvPr>
            <p:extLst>
              <p:ext uri="{D42A27DB-BD31-4B8C-83A1-F6EECF244321}">
                <p14:modId xmlns:p14="http://schemas.microsoft.com/office/powerpoint/2010/main" val="130786568"/>
              </p:ext>
            </p:extLst>
          </p:nvPr>
        </p:nvGraphicFramePr>
        <p:xfrm>
          <a:off x="6356685" y="4364510"/>
          <a:ext cx="5421966" cy="2225040"/>
        </p:xfrm>
        <a:graphic>
          <a:graphicData uri="http://schemas.openxmlformats.org/drawingml/2006/table">
            <a:tbl>
              <a:tblPr firstRow="1" bandRow="1">
                <a:tableStyleId>{5C22544A-7EE6-4342-B048-85BDC9FD1C3A}</a:tableStyleId>
              </a:tblPr>
              <a:tblGrid>
                <a:gridCol w="1807322">
                  <a:extLst>
                    <a:ext uri="{9D8B030D-6E8A-4147-A177-3AD203B41FA5}">
                      <a16:colId xmlns:a16="http://schemas.microsoft.com/office/drawing/2014/main" val="345322743"/>
                    </a:ext>
                  </a:extLst>
                </a:gridCol>
                <a:gridCol w="1807322">
                  <a:extLst>
                    <a:ext uri="{9D8B030D-6E8A-4147-A177-3AD203B41FA5}">
                      <a16:colId xmlns:a16="http://schemas.microsoft.com/office/drawing/2014/main" val="3413512532"/>
                    </a:ext>
                  </a:extLst>
                </a:gridCol>
                <a:gridCol w="1807322">
                  <a:extLst>
                    <a:ext uri="{9D8B030D-6E8A-4147-A177-3AD203B41FA5}">
                      <a16:colId xmlns:a16="http://schemas.microsoft.com/office/drawing/2014/main" val="3322585756"/>
                    </a:ext>
                  </a:extLst>
                </a:gridCol>
              </a:tblGrid>
              <a:tr h="370840">
                <a:tc>
                  <a:txBody>
                    <a:bodyPr/>
                    <a:lstStyle/>
                    <a:p>
                      <a:r>
                        <a:rPr lang="en-US" dirty="0"/>
                        <a:t>Delay Type</a:t>
                      </a:r>
                    </a:p>
                  </a:txBody>
                  <a:tcPr/>
                </a:tc>
                <a:tc>
                  <a:txBody>
                    <a:bodyPr/>
                    <a:lstStyle/>
                    <a:p>
                      <a:r>
                        <a:rPr lang="en-US" dirty="0"/>
                        <a:t>RO_0 Path</a:t>
                      </a:r>
                    </a:p>
                  </a:txBody>
                  <a:tcPr/>
                </a:tc>
                <a:tc>
                  <a:txBody>
                    <a:bodyPr/>
                    <a:lstStyle/>
                    <a:p>
                      <a:r>
                        <a:rPr lang="en-US" dirty="0"/>
                        <a:t>RO_128 Path</a:t>
                      </a:r>
                    </a:p>
                  </a:txBody>
                  <a:tcPr/>
                </a:tc>
                <a:extLst>
                  <a:ext uri="{0D108BD9-81ED-4DB2-BD59-A6C34878D82A}">
                    <a16:rowId xmlns:a16="http://schemas.microsoft.com/office/drawing/2014/main" val="655592209"/>
                  </a:ext>
                </a:extLst>
              </a:tr>
              <a:tr h="370840">
                <a:tc>
                  <a:txBody>
                    <a:bodyPr/>
                    <a:lstStyle/>
                    <a:p>
                      <a:r>
                        <a:rPr lang="en-US" dirty="0"/>
                        <a:t>Delay1</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33254110"/>
                  </a:ext>
                </a:extLst>
              </a:tr>
              <a:tr h="370840">
                <a:tc>
                  <a:txBody>
                    <a:bodyPr/>
                    <a:lstStyle/>
                    <a:p>
                      <a:r>
                        <a:rPr lang="en-US" dirty="0"/>
                        <a:t>Delay2</a:t>
                      </a:r>
                    </a:p>
                  </a:txBody>
                  <a:tcPr/>
                </a:tc>
                <a:tc>
                  <a:txBody>
                    <a:bodyPr/>
                    <a:lstStyle/>
                    <a:p>
                      <a:r>
                        <a:rPr lang="en-US" dirty="0"/>
                        <a:t>25</a:t>
                      </a:r>
                    </a:p>
                  </a:txBody>
                  <a:tcPr/>
                </a:tc>
                <a:tc>
                  <a:txBody>
                    <a:bodyPr/>
                    <a:lstStyle/>
                    <a:p>
                      <a:r>
                        <a:rPr lang="en-US" dirty="0"/>
                        <a:t>15</a:t>
                      </a:r>
                    </a:p>
                  </a:txBody>
                  <a:tcPr/>
                </a:tc>
                <a:extLst>
                  <a:ext uri="{0D108BD9-81ED-4DB2-BD59-A6C34878D82A}">
                    <a16:rowId xmlns:a16="http://schemas.microsoft.com/office/drawing/2014/main" val="1887423555"/>
                  </a:ext>
                </a:extLst>
              </a:tr>
              <a:tr h="370840">
                <a:tc>
                  <a:txBody>
                    <a:bodyPr/>
                    <a:lstStyle/>
                    <a:p>
                      <a:r>
                        <a:rPr lang="en-US" dirty="0"/>
                        <a:t>Delay3</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570995142"/>
                  </a:ext>
                </a:extLst>
              </a:tr>
              <a:tr h="370840">
                <a:tc>
                  <a:txBody>
                    <a:bodyPr/>
                    <a:lstStyle/>
                    <a:p>
                      <a:r>
                        <a:rPr lang="en-US" dirty="0"/>
                        <a:t>PV</a:t>
                      </a:r>
                    </a:p>
                  </a:txBody>
                  <a:tcPr/>
                </a:tc>
                <a:tc>
                  <a:txBody>
                    <a:bodyPr/>
                    <a:lstStyle/>
                    <a:p>
                      <a:r>
                        <a:rPr lang="en-US" dirty="0"/>
                        <a:t>1</a:t>
                      </a:r>
                    </a:p>
                  </a:txBody>
                  <a:tcPr/>
                </a:tc>
                <a:tc>
                  <a:txBody>
                    <a:bodyPr/>
                    <a:lstStyle/>
                    <a:p>
                      <a:r>
                        <a:rPr lang="en-US" dirty="0"/>
                        <a:t>4</a:t>
                      </a:r>
                    </a:p>
                  </a:txBody>
                  <a:tcPr/>
                </a:tc>
                <a:extLst>
                  <a:ext uri="{0D108BD9-81ED-4DB2-BD59-A6C34878D82A}">
                    <a16:rowId xmlns:a16="http://schemas.microsoft.com/office/drawing/2014/main" val="8716104"/>
                  </a:ext>
                </a:extLst>
              </a:tr>
              <a:tr h="370840">
                <a:tc>
                  <a:txBody>
                    <a:bodyPr/>
                    <a:lstStyle/>
                    <a:p>
                      <a:r>
                        <a:rPr lang="en-US" dirty="0"/>
                        <a:t>Total Delay</a:t>
                      </a:r>
                    </a:p>
                  </a:txBody>
                  <a:tcPr/>
                </a:tc>
                <a:tc>
                  <a:txBody>
                    <a:bodyPr/>
                    <a:lstStyle/>
                    <a:p>
                      <a:r>
                        <a:rPr lang="en-US" dirty="0"/>
                        <a:t>33</a:t>
                      </a:r>
                    </a:p>
                  </a:txBody>
                  <a:tcPr/>
                </a:tc>
                <a:tc>
                  <a:txBody>
                    <a:bodyPr/>
                    <a:lstStyle/>
                    <a:p>
                      <a:r>
                        <a:rPr lang="en-US" dirty="0">
                          <a:highlight>
                            <a:srgbClr val="FFFF00"/>
                          </a:highlight>
                        </a:rPr>
                        <a:t>25</a:t>
                      </a:r>
                    </a:p>
                  </a:txBody>
                  <a:tcPr/>
                </a:tc>
                <a:extLst>
                  <a:ext uri="{0D108BD9-81ED-4DB2-BD59-A6C34878D82A}">
                    <a16:rowId xmlns:a16="http://schemas.microsoft.com/office/drawing/2014/main" val="4018068355"/>
                  </a:ext>
                </a:extLst>
              </a:tr>
            </a:tbl>
          </a:graphicData>
        </a:graphic>
      </p:graphicFrame>
      <p:sp>
        <p:nvSpPr>
          <p:cNvPr id="10" name="Rectangle 9">
            <a:extLst>
              <a:ext uri="{FF2B5EF4-FFF2-40B4-BE49-F238E27FC236}">
                <a16:creationId xmlns:a16="http://schemas.microsoft.com/office/drawing/2014/main" id="{EA4FC4F3-C662-4AAF-9262-C6CF9BD03E3E}"/>
              </a:ext>
            </a:extLst>
          </p:cNvPr>
          <p:cNvSpPr/>
          <p:nvPr/>
        </p:nvSpPr>
        <p:spPr>
          <a:xfrm>
            <a:off x="6186572" y="5781423"/>
            <a:ext cx="5762191" cy="4451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4BE248-48D0-45D4-ADDE-59B6F6A743F0}"/>
              </a:ext>
            </a:extLst>
          </p:cNvPr>
          <p:cNvSpPr txBox="1"/>
          <p:nvPr/>
        </p:nvSpPr>
        <p:spPr>
          <a:xfrm>
            <a:off x="5459195" y="1989106"/>
            <a:ext cx="897490" cy="369332"/>
          </a:xfrm>
          <a:prstGeom prst="rect">
            <a:avLst/>
          </a:prstGeom>
          <a:noFill/>
        </p:spPr>
        <p:txBody>
          <a:bodyPr wrap="none" rtlCol="0">
            <a:spAutoFit/>
          </a:bodyPr>
          <a:lstStyle/>
          <a:p>
            <a:r>
              <a:rPr lang="en-US" dirty="0"/>
              <a:t>Board1</a:t>
            </a:r>
          </a:p>
        </p:txBody>
      </p:sp>
      <p:sp>
        <p:nvSpPr>
          <p:cNvPr id="13" name="TextBox 12">
            <a:extLst>
              <a:ext uri="{FF2B5EF4-FFF2-40B4-BE49-F238E27FC236}">
                <a16:creationId xmlns:a16="http://schemas.microsoft.com/office/drawing/2014/main" id="{459401B8-7B84-4E02-8011-FCE14B8B3036}"/>
              </a:ext>
            </a:extLst>
          </p:cNvPr>
          <p:cNvSpPr txBox="1"/>
          <p:nvPr/>
        </p:nvSpPr>
        <p:spPr>
          <a:xfrm>
            <a:off x="5477677" y="4361387"/>
            <a:ext cx="897490" cy="369332"/>
          </a:xfrm>
          <a:prstGeom prst="rect">
            <a:avLst/>
          </a:prstGeom>
          <a:noFill/>
        </p:spPr>
        <p:txBody>
          <a:bodyPr wrap="none" rtlCol="0">
            <a:spAutoFit/>
          </a:bodyPr>
          <a:lstStyle/>
          <a:p>
            <a:r>
              <a:rPr lang="en-US" dirty="0"/>
              <a:t>Board2</a:t>
            </a:r>
          </a:p>
        </p:txBody>
      </p:sp>
      <p:cxnSp>
        <p:nvCxnSpPr>
          <p:cNvPr id="14" name="Straight Connector 13">
            <a:extLst>
              <a:ext uri="{FF2B5EF4-FFF2-40B4-BE49-F238E27FC236}">
                <a16:creationId xmlns:a16="http://schemas.microsoft.com/office/drawing/2014/main" id="{507BF5AE-6B42-422E-A1D6-E463D7383ECD}"/>
              </a:ext>
            </a:extLst>
          </p:cNvPr>
          <p:cNvCxnSpPr/>
          <p:nvPr/>
        </p:nvCxnSpPr>
        <p:spPr>
          <a:xfrm>
            <a:off x="5299444" y="1989106"/>
            <a:ext cx="0" cy="436356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3482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9519-7762-4762-B07B-419C26BBD08C}"/>
              </a:ext>
            </a:extLst>
          </p:cNvPr>
          <p:cNvSpPr>
            <a:spLocks noGrp="1"/>
          </p:cNvSpPr>
          <p:nvPr>
            <p:ph type="title"/>
          </p:nvPr>
        </p:nvSpPr>
        <p:spPr/>
        <p:txBody>
          <a:bodyPr/>
          <a:lstStyle/>
          <a:p>
            <a:r>
              <a:rPr lang="en-US" dirty="0"/>
              <a:t>Solution</a:t>
            </a:r>
          </a:p>
        </p:txBody>
      </p:sp>
      <p:sp>
        <p:nvSpPr>
          <p:cNvPr id="4" name="TextBox 3">
            <a:extLst>
              <a:ext uri="{FF2B5EF4-FFF2-40B4-BE49-F238E27FC236}">
                <a16:creationId xmlns:a16="http://schemas.microsoft.com/office/drawing/2014/main" id="{05836E13-1BB1-4589-8A4A-E618622CE8C7}"/>
              </a:ext>
            </a:extLst>
          </p:cNvPr>
          <p:cNvSpPr txBox="1"/>
          <p:nvPr/>
        </p:nvSpPr>
        <p:spPr>
          <a:xfrm>
            <a:off x="1097280" y="2213811"/>
            <a:ext cx="9868301"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Use </a:t>
            </a:r>
            <a:r>
              <a:rPr lang="en-US" sz="2400" dirty="0" err="1"/>
              <a:t>Tcl</a:t>
            </a:r>
            <a:r>
              <a:rPr lang="en-US" sz="2400" dirty="0"/>
              <a:t> commands to manually place and route the Ros</a:t>
            </a:r>
          </a:p>
          <a:p>
            <a:pPr marL="742950" lvl="1" indent="-285750">
              <a:buFont typeface="Arial" panose="020B0604020202020204" pitchFamily="34" charset="0"/>
              <a:buChar char="•"/>
            </a:pPr>
            <a:r>
              <a:rPr lang="en-US" sz="2400" dirty="0"/>
              <a:t>Use </a:t>
            </a:r>
            <a:r>
              <a:rPr lang="en-US" sz="2400" dirty="0" err="1"/>
              <a:t>unplace_cell</a:t>
            </a:r>
            <a:r>
              <a:rPr lang="en-US" sz="2400" dirty="0"/>
              <a:t> to clear an area</a:t>
            </a:r>
          </a:p>
          <a:p>
            <a:pPr marL="742950" lvl="1" indent="-285750">
              <a:buFont typeface="Arial" panose="020B0604020202020204" pitchFamily="34" charset="0"/>
              <a:buChar char="•"/>
            </a:pPr>
            <a:r>
              <a:rPr lang="en-US" sz="2400" dirty="0"/>
              <a:t>Use </a:t>
            </a:r>
            <a:r>
              <a:rPr lang="en-US" sz="2400" dirty="0" err="1"/>
              <a:t>place_cell</a:t>
            </a:r>
            <a:r>
              <a:rPr lang="en-US" sz="2400" dirty="0"/>
              <a:t> to place the LUTs of each RO identically</a:t>
            </a:r>
          </a:p>
        </p:txBody>
      </p:sp>
      <p:sp>
        <p:nvSpPr>
          <p:cNvPr id="5" name="TextBox 4">
            <a:extLst>
              <a:ext uri="{FF2B5EF4-FFF2-40B4-BE49-F238E27FC236}">
                <a16:creationId xmlns:a16="http://schemas.microsoft.com/office/drawing/2014/main" id="{D7313B06-68BE-4409-B0EA-0A32D2E858A9}"/>
              </a:ext>
            </a:extLst>
          </p:cNvPr>
          <p:cNvSpPr txBox="1"/>
          <p:nvPr/>
        </p:nvSpPr>
        <p:spPr>
          <a:xfrm>
            <a:off x="1275347" y="3946358"/>
            <a:ext cx="2596673" cy="369332"/>
          </a:xfrm>
          <a:prstGeom prst="rect">
            <a:avLst/>
          </a:prstGeom>
          <a:noFill/>
        </p:spPr>
        <p:txBody>
          <a:bodyPr wrap="none" rtlCol="0">
            <a:spAutoFit/>
          </a:bodyPr>
          <a:lstStyle/>
          <a:p>
            <a:r>
              <a:rPr lang="en-US" dirty="0">
                <a:hlinkClick r:id="rId2" action="ppaction://hlinkfile"/>
              </a:rPr>
              <a:t>Link to the command file</a:t>
            </a:r>
            <a:endParaRPr lang="en-US" dirty="0"/>
          </a:p>
        </p:txBody>
      </p:sp>
    </p:spTree>
    <p:extLst>
      <p:ext uri="{BB962C8B-B14F-4D97-AF65-F5344CB8AC3E}">
        <p14:creationId xmlns:p14="http://schemas.microsoft.com/office/powerpoint/2010/main" val="401432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9519-7762-4762-B07B-419C26BBD08C}"/>
              </a:ext>
            </a:extLst>
          </p:cNvPr>
          <p:cNvSpPr>
            <a:spLocks noGrp="1"/>
          </p:cNvSpPr>
          <p:nvPr>
            <p:ph type="title"/>
          </p:nvPr>
        </p:nvSpPr>
        <p:spPr/>
        <p:txBody>
          <a:bodyPr/>
          <a:lstStyle/>
          <a:p>
            <a:r>
              <a:rPr lang="en-US" dirty="0"/>
              <a:t>Solution</a:t>
            </a:r>
            <a:br>
              <a:rPr lang="en-US" dirty="0"/>
            </a:br>
            <a:r>
              <a:rPr lang="en-US" dirty="0"/>
              <a:t>(Placement)</a:t>
            </a:r>
          </a:p>
        </p:txBody>
      </p:sp>
      <p:pic>
        <p:nvPicPr>
          <p:cNvPr id="9" name="Picture 8" descr="A sign on the side of a building&#10;&#10;Description automatically generated">
            <a:extLst>
              <a:ext uri="{FF2B5EF4-FFF2-40B4-BE49-F238E27FC236}">
                <a16:creationId xmlns:a16="http://schemas.microsoft.com/office/drawing/2014/main" id="{316CD515-4823-4AA7-91D5-F1651D46A22D}"/>
              </a:ext>
            </a:extLst>
          </p:cNvPr>
          <p:cNvPicPr>
            <a:picLocks noChangeAspect="1"/>
          </p:cNvPicPr>
          <p:nvPr/>
        </p:nvPicPr>
        <p:blipFill>
          <a:blip r:embed="rId2"/>
          <a:stretch>
            <a:fillRect/>
          </a:stretch>
        </p:blipFill>
        <p:spPr>
          <a:xfrm>
            <a:off x="4733604" y="99763"/>
            <a:ext cx="6624207" cy="6604345"/>
          </a:xfrm>
          <a:prstGeom prst="rect">
            <a:avLst/>
          </a:prstGeom>
        </p:spPr>
      </p:pic>
    </p:spTree>
    <p:extLst>
      <p:ext uri="{BB962C8B-B14F-4D97-AF65-F5344CB8AC3E}">
        <p14:creationId xmlns:p14="http://schemas.microsoft.com/office/powerpoint/2010/main" val="114038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9519-7762-4762-B07B-419C26BBD08C}"/>
              </a:ext>
            </a:extLst>
          </p:cNvPr>
          <p:cNvSpPr>
            <a:spLocks noGrp="1"/>
          </p:cNvSpPr>
          <p:nvPr>
            <p:ph type="title"/>
          </p:nvPr>
        </p:nvSpPr>
        <p:spPr/>
        <p:txBody>
          <a:bodyPr/>
          <a:lstStyle/>
          <a:p>
            <a:r>
              <a:rPr lang="en-US" dirty="0"/>
              <a:t>Solution</a:t>
            </a:r>
            <a:br>
              <a:rPr lang="en-US" dirty="0"/>
            </a:br>
            <a:r>
              <a:rPr lang="en-US" dirty="0"/>
              <a:t>(Placement)</a:t>
            </a:r>
          </a:p>
        </p:txBody>
      </p:sp>
      <p:pic>
        <p:nvPicPr>
          <p:cNvPr id="6" name="Picture 5" descr="A picture containing sitting, computer, blue, city&#10;&#10;Description automatically generated">
            <a:extLst>
              <a:ext uri="{FF2B5EF4-FFF2-40B4-BE49-F238E27FC236}">
                <a16:creationId xmlns:a16="http://schemas.microsoft.com/office/drawing/2014/main" id="{DF9287EB-4B31-4C21-81D6-62B0F500E1A0}"/>
              </a:ext>
            </a:extLst>
          </p:cNvPr>
          <p:cNvPicPr>
            <a:picLocks noChangeAspect="1"/>
          </p:cNvPicPr>
          <p:nvPr/>
        </p:nvPicPr>
        <p:blipFill>
          <a:blip r:embed="rId2"/>
          <a:stretch>
            <a:fillRect/>
          </a:stretch>
        </p:blipFill>
        <p:spPr>
          <a:xfrm>
            <a:off x="4556098" y="134285"/>
            <a:ext cx="7635902" cy="6180356"/>
          </a:xfrm>
          <a:prstGeom prst="rect">
            <a:avLst/>
          </a:prstGeom>
        </p:spPr>
      </p:pic>
      <p:sp>
        <p:nvSpPr>
          <p:cNvPr id="8" name="TextBox 7">
            <a:extLst>
              <a:ext uri="{FF2B5EF4-FFF2-40B4-BE49-F238E27FC236}">
                <a16:creationId xmlns:a16="http://schemas.microsoft.com/office/drawing/2014/main" id="{4D1CAF5E-9C9C-41B7-8763-675F99A40EC6}"/>
              </a:ext>
            </a:extLst>
          </p:cNvPr>
          <p:cNvSpPr txBox="1"/>
          <p:nvPr/>
        </p:nvSpPr>
        <p:spPr>
          <a:xfrm>
            <a:off x="1097280" y="2548672"/>
            <a:ext cx="2879419" cy="1477328"/>
          </a:xfrm>
          <a:prstGeom prst="rect">
            <a:avLst/>
          </a:prstGeom>
          <a:noFill/>
        </p:spPr>
        <p:txBody>
          <a:bodyPr wrap="square" rtlCol="0">
            <a:spAutoFit/>
          </a:bodyPr>
          <a:lstStyle/>
          <a:p>
            <a:r>
              <a:rPr lang="en-US" dirty="0"/>
              <a:t>Need to skip some columns because we want to place blocks at locations where the available routing resources are identical</a:t>
            </a:r>
          </a:p>
        </p:txBody>
      </p:sp>
    </p:spTree>
    <p:extLst>
      <p:ext uri="{BB962C8B-B14F-4D97-AF65-F5344CB8AC3E}">
        <p14:creationId xmlns:p14="http://schemas.microsoft.com/office/powerpoint/2010/main" val="906844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9519-7762-4762-B07B-419C26BBD08C}"/>
              </a:ext>
            </a:extLst>
          </p:cNvPr>
          <p:cNvSpPr>
            <a:spLocks noGrp="1"/>
          </p:cNvSpPr>
          <p:nvPr>
            <p:ph type="title"/>
          </p:nvPr>
        </p:nvSpPr>
        <p:spPr/>
        <p:txBody>
          <a:bodyPr/>
          <a:lstStyle/>
          <a:p>
            <a:r>
              <a:rPr lang="en-US" dirty="0"/>
              <a:t>Solution</a:t>
            </a:r>
            <a:br>
              <a:rPr lang="en-US" dirty="0"/>
            </a:br>
            <a:r>
              <a:rPr lang="en-US" dirty="0"/>
              <a:t>(Routing)</a:t>
            </a:r>
          </a:p>
        </p:txBody>
      </p:sp>
      <p:pic>
        <p:nvPicPr>
          <p:cNvPr id="3" name="Picture 2">
            <a:extLst>
              <a:ext uri="{FF2B5EF4-FFF2-40B4-BE49-F238E27FC236}">
                <a16:creationId xmlns:a16="http://schemas.microsoft.com/office/drawing/2014/main" id="{1E33B1A8-9662-43CE-AF43-A024FE559BE5}"/>
              </a:ext>
            </a:extLst>
          </p:cNvPr>
          <p:cNvPicPr>
            <a:picLocks noChangeAspect="1"/>
          </p:cNvPicPr>
          <p:nvPr/>
        </p:nvPicPr>
        <p:blipFill>
          <a:blip r:embed="rId2"/>
          <a:stretch>
            <a:fillRect/>
          </a:stretch>
        </p:blipFill>
        <p:spPr>
          <a:xfrm>
            <a:off x="4987841" y="2051384"/>
            <a:ext cx="7077075" cy="3886200"/>
          </a:xfrm>
          <a:prstGeom prst="rect">
            <a:avLst/>
          </a:prstGeom>
        </p:spPr>
      </p:pic>
      <p:sp>
        <p:nvSpPr>
          <p:cNvPr id="4" name="TextBox 3">
            <a:extLst>
              <a:ext uri="{FF2B5EF4-FFF2-40B4-BE49-F238E27FC236}">
                <a16:creationId xmlns:a16="http://schemas.microsoft.com/office/drawing/2014/main" id="{E301AED7-5213-495B-AB17-C192A72EC6BE}"/>
              </a:ext>
            </a:extLst>
          </p:cNvPr>
          <p:cNvSpPr txBox="1"/>
          <p:nvPr/>
        </p:nvSpPr>
        <p:spPr>
          <a:xfrm>
            <a:off x="6244389" y="2967335"/>
            <a:ext cx="4483920" cy="461665"/>
          </a:xfrm>
          <a:prstGeom prst="rect">
            <a:avLst/>
          </a:prstGeom>
          <a:noFill/>
        </p:spPr>
        <p:txBody>
          <a:bodyPr wrap="none" rtlCol="0">
            <a:spAutoFit/>
          </a:bodyPr>
          <a:lstStyle/>
          <a:p>
            <a:r>
              <a:rPr lang="en-US" sz="2400" b="1" dirty="0">
                <a:solidFill>
                  <a:srgbClr val="FFFF00"/>
                </a:solidFill>
              </a:rPr>
              <a:t>A        B                                        C</a:t>
            </a:r>
          </a:p>
        </p:txBody>
      </p:sp>
      <p:sp>
        <p:nvSpPr>
          <p:cNvPr id="5" name="TextBox 4">
            <a:extLst>
              <a:ext uri="{FF2B5EF4-FFF2-40B4-BE49-F238E27FC236}">
                <a16:creationId xmlns:a16="http://schemas.microsoft.com/office/drawing/2014/main" id="{8ECB84E7-8BB1-4B09-9C7A-DB6A70AE1AEE}"/>
              </a:ext>
            </a:extLst>
          </p:cNvPr>
          <p:cNvSpPr txBox="1"/>
          <p:nvPr/>
        </p:nvSpPr>
        <p:spPr>
          <a:xfrm>
            <a:off x="395940" y="2274838"/>
            <a:ext cx="4511842"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A, B, and C are three adjacent tiles locate in different columns</a:t>
            </a:r>
          </a:p>
          <a:p>
            <a:pPr marL="285750" indent="-285750">
              <a:buFont typeface="Arial" panose="020B0604020202020204" pitchFamily="34" charset="0"/>
              <a:buChar char="•"/>
            </a:pPr>
            <a:r>
              <a:rPr lang="en-US" sz="2000" dirty="0"/>
              <a:t>Each RO needs two tiles</a:t>
            </a:r>
          </a:p>
          <a:p>
            <a:pPr marL="285750" indent="-285750">
              <a:buFont typeface="Arial" panose="020B0604020202020204" pitchFamily="34" charset="0"/>
              <a:buChar char="•"/>
            </a:pPr>
            <a:r>
              <a:rPr lang="en-US" sz="2000" dirty="0"/>
              <a:t>Choose AB vs. BC results in different available internal routing resources</a:t>
            </a:r>
          </a:p>
          <a:p>
            <a:pPr marL="285750" indent="-285750">
              <a:buFont typeface="Arial" panose="020B0604020202020204" pitchFamily="34" charset="0"/>
              <a:buChar char="•"/>
            </a:pPr>
            <a:r>
              <a:rPr lang="en-US" sz="2000" dirty="0"/>
              <a:t>Since ROs in other columns have available routing resources like BC does, we have to skip column A and use BC</a:t>
            </a:r>
          </a:p>
        </p:txBody>
      </p:sp>
    </p:spTree>
    <p:extLst>
      <p:ext uri="{BB962C8B-B14F-4D97-AF65-F5344CB8AC3E}">
        <p14:creationId xmlns:p14="http://schemas.microsoft.com/office/powerpoint/2010/main" val="193934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3C94-9985-4C51-AF79-88F3EB30E861}"/>
              </a:ext>
            </a:extLst>
          </p:cNvPr>
          <p:cNvSpPr>
            <a:spLocks noGrp="1"/>
          </p:cNvSpPr>
          <p:nvPr>
            <p:ph type="title"/>
          </p:nvPr>
        </p:nvSpPr>
        <p:spPr/>
        <p:txBody>
          <a:bodyPr/>
          <a:lstStyle/>
          <a:p>
            <a:r>
              <a:rPr lang="en-US" dirty="0"/>
              <a:t>New Result</a:t>
            </a:r>
            <a:br>
              <a:rPr lang="en-US" dirty="0"/>
            </a:br>
            <a:r>
              <a:rPr lang="en-US" dirty="0"/>
              <a:t>(Intra-HD)</a:t>
            </a:r>
          </a:p>
        </p:txBody>
      </p:sp>
      <p:pic>
        <p:nvPicPr>
          <p:cNvPr id="4" name="Picture 3">
            <a:extLst>
              <a:ext uri="{FF2B5EF4-FFF2-40B4-BE49-F238E27FC236}">
                <a16:creationId xmlns:a16="http://schemas.microsoft.com/office/drawing/2014/main" id="{9C13ECE0-779D-452E-A9E5-35F00EE4D093}"/>
              </a:ext>
            </a:extLst>
          </p:cNvPr>
          <p:cNvPicPr>
            <a:picLocks noChangeAspect="1"/>
          </p:cNvPicPr>
          <p:nvPr/>
        </p:nvPicPr>
        <p:blipFill>
          <a:blip r:embed="rId2"/>
          <a:stretch>
            <a:fillRect/>
          </a:stretch>
        </p:blipFill>
        <p:spPr>
          <a:xfrm>
            <a:off x="5664366" y="2107532"/>
            <a:ext cx="6341779" cy="3727784"/>
          </a:xfrm>
          <a:prstGeom prst="rect">
            <a:avLst/>
          </a:prstGeom>
        </p:spPr>
      </p:pic>
      <p:sp>
        <p:nvSpPr>
          <p:cNvPr id="5" name="TextBox 4">
            <a:extLst>
              <a:ext uri="{FF2B5EF4-FFF2-40B4-BE49-F238E27FC236}">
                <a16:creationId xmlns:a16="http://schemas.microsoft.com/office/drawing/2014/main" id="{628DC564-B7A3-4828-90A2-F922C9C3EA92}"/>
              </a:ext>
            </a:extLst>
          </p:cNvPr>
          <p:cNvSpPr txBox="1"/>
          <p:nvPr/>
        </p:nvSpPr>
        <p:spPr>
          <a:xfrm>
            <a:off x="1215190" y="3105834"/>
            <a:ext cx="3609473" cy="646331"/>
          </a:xfrm>
          <a:prstGeom prst="rect">
            <a:avLst/>
          </a:prstGeom>
          <a:noFill/>
        </p:spPr>
        <p:txBody>
          <a:bodyPr wrap="square" rtlCol="0">
            <a:spAutoFit/>
          </a:bodyPr>
          <a:lstStyle/>
          <a:p>
            <a:r>
              <a:rPr lang="en-US" dirty="0"/>
              <a:t>After making these changes, the intra-HDs are still good</a:t>
            </a:r>
          </a:p>
        </p:txBody>
      </p:sp>
    </p:spTree>
    <p:extLst>
      <p:ext uri="{BB962C8B-B14F-4D97-AF65-F5344CB8AC3E}">
        <p14:creationId xmlns:p14="http://schemas.microsoft.com/office/powerpoint/2010/main" val="2766153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3C94-9985-4C51-AF79-88F3EB30E861}"/>
              </a:ext>
            </a:extLst>
          </p:cNvPr>
          <p:cNvSpPr>
            <a:spLocks noGrp="1"/>
          </p:cNvSpPr>
          <p:nvPr>
            <p:ph type="title"/>
          </p:nvPr>
        </p:nvSpPr>
        <p:spPr/>
        <p:txBody>
          <a:bodyPr/>
          <a:lstStyle/>
          <a:p>
            <a:r>
              <a:rPr lang="en-US" dirty="0"/>
              <a:t>New Result</a:t>
            </a:r>
            <a:br>
              <a:rPr lang="en-US" dirty="0"/>
            </a:br>
            <a:r>
              <a:rPr lang="en-US" dirty="0"/>
              <a:t>(Inter-HD)</a:t>
            </a:r>
          </a:p>
        </p:txBody>
      </p:sp>
      <p:pic>
        <p:nvPicPr>
          <p:cNvPr id="3" name="Content Placeholder 4" descr="A screenshot of a cell phone&#10;&#10;Description automatically generated">
            <a:extLst>
              <a:ext uri="{FF2B5EF4-FFF2-40B4-BE49-F238E27FC236}">
                <a16:creationId xmlns:a16="http://schemas.microsoft.com/office/drawing/2014/main" id="{EFEAD6E2-F6A6-4333-B105-B84358322C6E}"/>
              </a:ext>
            </a:extLst>
          </p:cNvPr>
          <p:cNvPicPr>
            <a:picLocks noGrp="1" noChangeAspect="1"/>
          </p:cNvPicPr>
          <p:nvPr>
            <p:ph idx="1"/>
          </p:nvPr>
        </p:nvPicPr>
        <p:blipFill>
          <a:blip r:embed="rId2"/>
          <a:stretch>
            <a:fillRect/>
          </a:stretch>
        </p:blipFill>
        <p:spPr>
          <a:xfrm>
            <a:off x="822226" y="1985638"/>
            <a:ext cx="5273774" cy="3660089"/>
          </a:xfrm>
        </p:spPr>
      </p:pic>
      <p:pic>
        <p:nvPicPr>
          <p:cNvPr id="4" name="Picture 3">
            <a:extLst>
              <a:ext uri="{FF2B5EF4-FFF2-40B4-BE49-F238E27FC236}">
                <a16:creationId xmlns:a16="http://schemas.microsoft.com/office/drawing/2014/main" id="{DEDC4B71-8956-40B0-AF61-F204B94CB3B1}"/>
              </a:ext>
            </a:extLst>
          </p:cNvPr>
          <p:cNvPicPr>
            <a:picLocks noChangeAspect="1"/>
          </p:cNvPicPr>
          <p:nvPr/>
        </p:nvPicPr>
        <p:blipFill>
          <a:blip r:embed="rId3"/>
          <a:stretch>
            <a:fillRect/>
          </a:stretch>
        </p:blipFill>
        <p:spPr>
          <a:xfrm>
            <a:off x="6505324" y="1848769"/>
            <a:ext cx="5076825" cy="3933825"/>
          </a:xfrm>
          <a:prstGeom prst="rect">
            <a:avLst/>
          </a:prstGeom>
        </p:spPr>
      </p:pic>
      <p:sp>
        <p:nvSpPr>
          <p:cNvPr id="5" name="TextBox 4">
            <a:extLst>
              <a:ext uri="{FF2B5EF4-FFF2-40B4-BE49-F238E27FC236}">
                <a16:creationId xmlns:a16="http://schemas.microsoft.com/office/drawing/2014/main" id="{E4221D4B-E2CF-4704-8A9D-3E34DA84A701}"/>
              </a:ext>
            </a:extLst>
          </p:cNvPr>
          <p:cNvSpPr txBox="1"/>
          <p:nvPr/>
        </p:nvSpPr>
        <p:spPr>
          <a:xfrm>
            <a:off x="1733546" y="5782594"/>
            <a:ext cx="8163197" cy="523220"/>
          </a:xfrm>
          <a:prstGeom prst="rect">
            <a:avLst/>
          </a:prstGeom>
          <a:noFill/>
        </p:spPr>
        <p:txBody>
          <a:bodyPr wrap="none" rtlCol="0">
            <a:spAutoFit/>
          </a:bodyPr>
          <a:lstStyle/>
          <a:p>
            <a:r>
              <a:rPr lang="en-US" sz="2800" b="1" dirty="0"/>
              <a:t>Before change                                           After change</a:t>
            </a:r>
          </a:p>
        </p:txBody>
      </p:sp>
    </p:spTree>
    <p:extLst>
      <p:ext uri="{BB962C8B-B14F-4D97-AF65-F5344CB8AC3E}">
        <p14:creationId xmlns:p14="http://schemas.microsoft.com/office/powerpoint/2010/main" val="199330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8386-9922-4A3A-944B-3FE30C707EBD}"/>
              </a:ext>
            </a:extLst>
          </p:cNvPr>
          <p:cNvSpPr>
            <a:spLocks noGrp="1"/>
          </p:cNvSpPr>
          <p:nvPr>
            <p:ph type="title"/>
          </p:nvPr>
        </p:nvSpPr>
        <p:spPr/>
        <p:txBody>
          <a:bodyPr/>
          <a:lstStyle/>
          <a:p>
            <a:r>
              <a:rPr lang="en-US" dirty="0"/>
              <a:t>Possible Improvements and Limitations</a:t>
            </a:r>
          </a:p>
        </p:txBody>
      </p:sp>
      <p:graphicFrame>
        <p:nvGraphicFramePr>
          <p:cNvPr id="3" name="Table 3">
            <a:extLst>
              <a:ext uri="{FF2B5EF4-FFF2-40B4-BE49-F238E27FC236}">
                <a16:creationId xmlns:a16="http://schemas.microsoft.com/office/drawing/2014/main" id="{A0B476F1-1572-4814-9DDD-398338ACABDB}"/>
              </a:ext>
            </a:extLst>
          </p:cNvPr>
          <p:cNvGraphicFramePr>
            <a:graphicFrameLocks noGrp="1"/>
          </p:cNvGraphicFramePr>
          <p:nvPr>
            <p:extLst>
              <p:ext uri="{D42A27DB-BD31-4B8C-83A1-F6EECF244321}">
                <p14:modId xmlns:p14="http://schemas.microsoft.com/office/powerpoint/2010/main" val="766272947"/>
              </p:ext>
            </p:extLst>
          </p:nvPr>
        </p:nvGraphicFramePr>
        <p:xfrm>
          <a:off x="6356685" y="1938415"/>
          <a:ext cx="5421966" cy="2225040"/>
        </p:xfrm>
        <a:graphic>
          <a:graphicData uri="http://schemas.openxmlformats.org/drawingml/2006/table">
            <a:tbl>
              <a:tblPr firstRow="1" bandRow="1">
                <a:tableStyleId>{5C22544A-7EE6-4342-B048-85BDC9FD1C3A}</a:tableStyleId>
              </a:tblPr>
              <a:tblGrid>
                <a:gridCol w="1807322">
                  <a:extLst>
                    <a:ext uri="{9D8B030D-6E8A-4147-A177-3AD203B41FA5}">
                      <a16:colId xmlns:a16="http://schemas.microsoft.com/office/drawing/2014/main" val="345322743"/>
                    </a:ext>
                  </a:extLst>
                </a:gridCol>
                <a:gridCol w="1807322">
                  <a:extLst>
                    <a:ext uri="{9D8B030D-6E8A-4147-A177-3AD203B41FA5}">
                      <a16:colId xmlns:a16="http://schemas.microsoft.com/office/drawing/2014/main" val="3413512532"/>
                    </a:ext>
                  </a:extLst>
                </a:gridCol>
                <a:gridCol w="1807322">
                  <a:extLst>
                    <a:ext uri="{9D8B030D-6E8A-4147-A177-3AD203B41FA5}">
                      <a16:colId xmlns:a16="http://schemas.microsoft.com/office/drawing/2014/main" val="3322585756"/>
                    </a:ext>
                  </a:extLst>
                </a:gridCol>
              </a:tblGrid>
              <a:tr h="370840">
                <a:tc>
                  <a:txBody>
                    <a:bodyPr/>
                    <a:lstStyle/>
                    <a:p>
                      <a:r>
                        <a:rPr lang="en-US" dirty="0"/>
                        <a:t>Delay Type</a:t>
                      </a:r>
                    </a:p>
                  </a:txBody>
                  <a:tcPr/>
                </a:tc>
                <a:tc>
                  <a:txBody>
                    <a:bodyPr/>
                    <a:lstStyle/>
                    <a:p>
                      <a:r>
                        <a:rPr lang="en-US" dirty="0"/>
                        <a:t>RO_0 Path</a:t>
                      </a:r>
                    </a:p>
                  </a:txBody>
                  <a:tcPr/>
                </a:tc>
                <a:tc>
                  <a:txBody>
                    <a:bodyPr/>
                    <a:lstStyle/>
                    <a:p>
                      <a:r>
                        <a:rPr lang="en-US" dirty="0"/>
                        <a:t>RO_128 Path</a:t>
                      </a:r>
                    </a:p>
                  </a:txBody>
                  <a:tcPr/>
                </a:tc>
                <a:extLst>
                  <a:ext uri="{0D108BD9-81ED-4DB2-BD59-A6C34878D82A}">
                    <a16:rowId xmlns:a16="http://schemas.microsoft.com/office/drawing/2014/main" val="655592209"/>
                  </a:ext>
                </a:extLst>
              </a:tr>
              <a:tr h="370840">
                <a:tc>
                  <a:txBody>
                    <a:bodyPr/>
                    <a:lstStyle/>
                    <a:p>
                      <a:r>
                        <a:rPr lang="en-US" dirty="0"/>
                        <a:t>Delay1</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33254110"/>
                  </a:ext>
                </a:extLst>
              </a:tr>
              <a:tr h="370840">
                <a:tc>
                  <a:txBody>
                    <a:bodyPr/>
                    <a:lstStyle/>
                    <a:p>
                      <a:r>
                        <a:rPr lang="en-US" dirty="0"/>
                        <a:t>Delay2</a:t>
                      </a:r>
                    </a:p>
                  </a:txBody>
                  <a:tcPr/>
                </a:tc>
                <a:tc>
                  <a:txBody>
                    <a:bodyPr/>
                    <a:lstStyle/>
                    <a:p>
                      <a:r>
                        <a:rPr lang="en-US" dirty="0"/>
                        <a:t>15</a:t>
                      </a:r>
                    </a:p>
                  </a:txBody>
                  <a:tcPr/>
                </a:tc>
                <a:tc>
                  <a:txBody>
                    <a:bodyPr/>
                    <a:lstStyle/>
                    <a:p>
                      <a:r>
                        <a:rPr lang="en-US" dirty="0"/>
                        <a:t>15</a:t>
                      </a:r>
                    </a:p>
                  </a:txBody>
                  <a:tcPr/>
                </a:tc>
                <a:extLst>
                  <a:ext uri="{0D108BD9-81ED-4DB2-BD59-A6C34878D82A}">
                    <a16:rowId xmlns:a16="http://schemas.microsoft.com/office/drawing/2014/main" val="1887423555"/>
                  </a:ext>
                </a:extLst>
              </a:tr>
              <a:tr h="370840">
                <a:tc>
                  <a:txBody>
                    <a:bodyPr/>
                    <a:lstStyle/>
                    <a:p>
                      <a:r>
                        <a:rPr lang="en-US" dirty="0"/>
                        <a:t>Delay3</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570995142"/>
                  </a:ext>
                </a:extLst>
              </a:tr>
              <a:tr h="370840">
                <a:tc>
                  <a:txBody>
                    <a:bodyPr/>
                    <a:lstStyle/>
                    <a:p>
                      <a:r>
                        <a:rPr lang="en-US" dirty="0"/>
                        <a:t>PV</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8716104"/>
                  </a:ext>
                </a:extLst>
              </a:tr>
              <a:tr h="370840">
                <a:tc>
                  <a:txBody>
                    <a:bodyPr/>
                    <a:lstStyle/>
                    <a:p>
                      <a:r>
                        <a:rPr lang="en-US" dirty="0"/>
                        <a:t>Total Delay</a:t>
                      </a:r>
                    </a:p>
                  </a:txBody>
                  <a:tcPr/>
                </a:tc>
                <a:tc>
                  <a:txBody>
                    <a:bodyPr/>
                    <a:lstStyle/>
                    <a:p>
                      <a:r>
                        <a:rPr lang="en-US" dirty="0"/>
                        <a:t>36</a:t>
                      </a:r>
                    </a:p>
                  </a:txBody>
                  <a:tcPr/>
                </a:tc>
                <a:tc>
                  <a:txBody>
                    <a:bodyPr/>
                    <a:lstStyle/>
                    <a:p>
                      <a:r>
                        <a:rPr lang="en-US" dirty="0">
                          <a:highlight>
                            <a:srgbClr val="FFFF00"/>
                          </a:highlight>
                        </a:rPr>
                        <a:t>24</a:t>
                      </a:r>
                    </a:p>
                  </a:txBody>
                  <a:tcPr/>
                </a:tc>
                <a:extLst>
                  <a:ext uri="{0D108BD9-81ED-4DB2-BD59-A6C34878D82A}">
                    <a16:rowId xmlns:a16="http://schemas.microsoft.com/office/drawing/2014/main" val="4018068355"/>
                  </a:ext>
                </a:extLst>
              </a:tr>
            </a:tbl>
          </a:graphicData>
        </a:graphic>
      </p:graphicFrame>
      <p:graphicFrame>
        <p:nvGraphicFramePr>
          <p:cNvPr id="9" name="Table 3">
            <a:extLst>
              <a:ext uri="{FF2B5EF4-FFF2-40B4-BE49-F238E27FC236}">
                <a16:creationId xmlns:a16="http://schemas.microsoft.com/office/drawing/2014/main" id="{0854DC08-1E4A-4454-B61C-5270F4110233}"/>
              </a:ext>
            </a:extLst>
          </p:cNvPr>
          <p:cNvGraphicFramePr>
            <a:graphicFrameLocks noGrp="1"/>
          </p:cNvGraphicFramePr>
          <p:nvPr>
            <p:extLst>
              <p:ext uri="{D42A27DB-BD31-4B8C-83A1-F6EECF244321}">
                <p14:modId xmlns:p14="http://schemas.microsoft.com/office/powerpoint/2010/main" val="586896728"/>
              </p:ext>
            </p:extLst>
          </p:nvPr>
        </p:nvGraphicFramePr>
        <p:xfrm>
          <a:off x="6356685" y="4364510"/>
          <a:ext cx="5421966" cy="2225040"/>
        </p:xfrm>
        <a:graphic>
          <a:graphicData uri="http://schemas.openxmlformats.org/drawingml/2006/table">
            <a:tbl>
              <a:tblPr firstRow="1" bandRow="1">
                <a:tableStyleId>{5C22544A-7EE6-4342-B048-85BDC9FD1C3A}</a:tableStyleId>
              </a:tblPr>
              <a:tblGrid>
                <a:gridCol w="1807322">
                  <a:extLst>
                    <a:ext uri="{9D8B030D-6E8A-4147-A177-3AD203B41FA5}">
                      <a16:colId xmlns:a16="http://schemas.microsoft.com/office/drawing/2014/main" val="345322743"/>
                    </a:ext>
                  </a:extLst>
                </a:gridCol>
                <a:gridCol w="1807322">
                  <a:extLst>
                    <a:ext uri="{9D8B030D-6E8A-4147-A177-3AD203B41FA5}">
                      <a16:colId xmlns:a16="http://schemas.microsoft.com/office/drawing/2014/main" val="3413512532"/>
                    </a:ext>
                  </a:extLst>
                </a:gridCol>
                <a:gridCol w="1807322">
                  <a:extLst>
                    <a:ext uri="{9D8B030D-6E8A-4147-A177-3AD203B41FA5}">
                      <a16:colId xmlns:a16="http://schemas.microsoft.com/office/drawing/2014/main" val="3322585756"/>
                    </a:ext>
                  </a:extLst>
                </a:gridCol>
              </a:tblGrid>
              <a:tr h="370840">
                <a:tc>
                  <a:txBody>
                    <a:bodyPr/>
                    <a:lstStyle/>
                    <a:p>
                      <a:r>
                        <a:rPr lang="en-US" dirty="0"/>
                        <a:t>Delay Type</a:t>
                      </a:r>
                    </a:p>
                  </a:txBody>
                  <a:tcPr/>
                </a:tc>
                <a:tc>
                  <a:txBody>
                    <a:bodyPr/>
                    <a:lstStyle/>
                    <a:p>
                      <a:r>
                        <a:rPr lang="en-US" dirty="0"/>
                        <a:t>RO_0 Path</a:t>
                      </a:r>
                    </a:p>
                  </a:txBody>
                  <a:tcPr/>
                </a:tc>
                <a:tc>
                  <a:txBody>
                    <a:bodyPr/>
                    <a:lstStyle/>
                    <a:p>
                      <a:r>
                        <a:rPr lang="en-US" dirty="0"/>
                        <a:t>RO_128 Path</a:t>
                      </a:r>
                    </a:p>
                  </a:txBody>
                  <a:tcPr/>
                </a:tc>
                <a:extLst>
                  <a:ext uri="{0D108BD9-81ED-4DB2-BD59-A6C34878D82A}">
                    <a16:rowId xmlns:a16="http://schemas.microsoft.com/office/drawing/2014/main" val="655592209"/>
                  </a:ext>
                </a:extLst>
              </a:tr>
              <a:tr h="370840">
                <a:tc>
                  <a:txBody>
                    <a:bodyPr/>
                    <a:lstStyle/>
                    <a:p>
                      <a:r>
                        <a:rPr lang="en-US" dirty="0"/>
                        <a:t>Delay1</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33254110"/>
                  </a:ext>
                </a:extLst>
              </a:tr>
              <a:tr h="370840">
                <a:tc>
                  <a:txBody>
                    <a:bodyPr/>
                    <a:lstStyle/>
                    <a:p>
                      <a:r>
                        <a:rPr lang="en-US" dirty="0"/>
                        <a:t>Delay2</a:t>
                      </a:r>
                    </a:p>
                  </a:txBody>
                  <a:tcPr/>
                </a:tc>
                <a:tc>
                  <a:txBody>
                    <a:bodyPr/>
                    <a:lstStyle/>
                    <a:p>
                      <a:r>
                        <a:rPr lang="en-US" dirty="0"/>
                        <a:t>15</a:t>
                      </a:r>
                    </a:p>
                  </a:txBody>
                  <a:tcPr/>
                </a:tc>
                <a:tc>
                  <a:txBody>
                    <a:bodyPr/>
                    <a:lstStyle/>
                    <a:p>
                      <a:r>
                        <a:rPr lang="en-US" dirty="0"/>
                        <a:t>15</a:t>
                      </a:r>
                    </a:p>
                  </a:txBody>
                  <a:tcPr/>
                </a:tc>
                <a:extLst>
                  <a:ext uri="{0D108BD9-81ED-4DB2-BD59-A6C34878D82A}">
                    <a16:rowId xmlns:a16="http://schemas.microsoft.com/office/drawing/2014/main" val="1887423555"/>
                  </a:ext>
                </a:extLst>
              </a:tr>
              <a:tr h="370840">
                <a:tc>
                  <a:txBody>
                    <a:bodyPr/>
                    <a:lstStyle/>
                    <a:p>
                      <a:r>
                        <a:rPr lang="en-US" dirty="0"/>
                        <a:t>Delay3</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570995142"/>
                  </a:ext>
                </a:extLst>
              </a:tr>
              <a:tr h="370840">
                <a:tc>
                  <a:txBody>
                    <a:bodyPr/>
                    <a:lstStyle/>
                    <a:p>
                      <a:r>
                        <a:rPr lang="en-US" dirty="0"/>
                        <a:t>PV</a:t>
                      </a:r>
                    </a:p>
                  </a:txBody>
                  <a:tcPr/>
                </a:tc>
                <a:tc>
                  <a:txBody>
                    <a:bodyPr/>
                    <a:lstStyle/>
                    <a:p>
                      <a:r>
                        <a:rPr lang="en-US" dirty="0"/>
                        <a:t>1</a:t>
                      </a:r>
                    </a:p>
                  </a:txBody>
                  <a:tcPr/>
                </a:tc>
                <a:tc>
                  <a:txBody>
                    <a:bodyPr/>
                    <a:lstStyle/>
                    <a:p>
                      <a:r>
                        <a:rPr lang="en-US" dirty="0"/>
                        <a:t>4</a:t>
                      </a:r>
                    </a:p>
                  </a:txBody>
                  <a:tcPr/>
                </a:tc>
                <a:extLst>
                  <a:ext uri="{0D108BD9-81ED-4DB2-BD59-A6C34878D82A}">
                    <a16:rowId xmlns:a16="http://schemas.microsoft.com/office/drawing/2014/main" val="8716104"/>
                  </a:ext>
                </a:extLst>
              </a:tr>
              <a:tr h="370840">
                <a:tc>
                  <a:txBody>
                    <a:bodyPr/>
                    <a:lstStyle/>
                    <a:p>
                      <a:r>
                        <a:rPr lang="en-US" dirty="0"/>
                        <a:t>Total Delay</a:t>
                      </a:r>
                    </a:p>
                  </a:txBody>
                  <a:tcPr/>
                </a:tc>
                <a:tc>
                  <a:txBody>
                    <a:bodyPr/>
                    <a:lstStyle/>
                    <a:p>
                      <a:r>
                        <a:rPr lang="en-US" dirty="0">
                          <a:highlight>
                            <a:srgbClr val="FFFF00"/>
                          </a:highlight>
                        </a:rPr>
                        <a:t>23</a:t>
                      </a:r>
                    </a:p>
                  </a:txBody>
                  <a:tcPr/>
                </a:tc>
                <a:tc>
                  <a:txBody>
                    <a:bodyPr/>
                    <a:lstStyle/>
                    <a:p>
                      <a:r>
                        <a:rPr lang="en-US" dirty="0"/>
                        <a:t>25</a:t>
                      </a:r>
                    </a:p>
                  </a:txBody>
                  <a:tcPr/>
                </a:tc>
                <a:extLst>
                  <a:ext uri="{0D108BD9-81ED-4DB2-BD59-A6C34878D82A}">
                    <a16:rowId xmlns:a16="http://schemas.microsoft.com/office/drawing/2014/main" val="4018068355"/>
                  </a:ext>
                </a:extLst>
              </a:tr>
            </a:tbl>
          </a:graphicData>
        </a:graphic>
      </p:graphicFrame>
      <p:sp>
        <p:nvSpPr>
          <p:cNvPr id="7" name="TextBox 6">
            <a:extLst>
              <a:ext uri="{FF2B5EF4-FFF2-40B4-BE49-F238E27FC236}">
                <a16:creationId xmlns:a16="http://schemas.microsoft.com/office/drawing/2014/main" id="{094BE248-48D0-45D4-ADDE-59B6F6A743F0}"/>
              </a:ext>
            </a:extLst>
          </p:cNvPr>
          <p:cNvSpPr txBox="1"/>
          <p:nvPr/>
        </p:nvSpPr>
        <p:spPr>
          <a:xfrm>
            <a:off x="5459195" y="1989106"/>
            <a:ext cx="897490" cy="369332"/>
          </a:xfrm>
          <a:prstGeom prst="rect">
            <a:avLst/>
          </a:prstGeom>
          <a:noFill/>
        </p:spPr>
        <p:txBody>
          <a:bodyPr wrap="none" rtlCol="0">
            <a:spAutoFit/>
          </a:bodyPr>
          <a:lstStyle/>
          <a:p>
            <a:r>
              <a:rPr lang="en-US" dirty="0"/>
              <a:t>Board1</a:t>
            </a:r>
          </a:p>
        </p:txBody>
      </p:sp>
      <p:sp>
        <p:nvSpPr>
          <p:cNvPr id="13" name="TextBox 12">
            <a:extLst>
              <a:ext uri="{FF2B5EF4-FFF2-40B4-BE49-F238E27FC236}">
                <a16:creationId xmlns:a16="http://schemas.microsoft.com/office/drawing/2014/main" id="{459401B8-7B84-4E02-8011-FCE14B8B3036}"/>
              </a:ext>
            </a:extLst>
          </p:cNvPr>
          <p:cNvSpPr txBox="1"/>
          <p:nvPr/>
        </p:nvSpPr>
        <p:spPr>
          <a:xfrm>
            <a:off x="5477677" y="4361387"/>
            <a:ext cx="897490" cy="369332"/>
          </a:xfrm>
          <a:prstGeom prst="rect">
            <a:avLst/>
          </a:prstGeom>
          <a:noFill/>
        </p:spPr>
        <p:txBody>
          <a:bodyPr wrap="none" rtlCol="0">
            <a:spAutoFit/>
          </a:bodyPr>
          <a:lstStyle/>
          <a:p>
            <a:r>
              <a:rPr lang="en-US" dirty="0"/>
              <a:t>Board2</a:t>
            </a:r>
          </a:p>
        </p:txBody>
      </p:sp>
      <p:cxnSp>
        <p:nvCxnSpPr>
          <p:cNvPr id="14" name="Straight Connector 13">
            <a:extLst>
              <a:ext uri="{FF2B5EF4-FFF2-40B4-BE49-F238E27FC236}">
                <a16:creationId xmlns:a16="http://schemas.microsoft.com/office/drawing/2014/main" id="{507BF5AE-6B42-422E-A1D6-E463D7383ECD}"/>
              </a:ext>
            </a:extLst>
          </p:cNvPr>
          <p:cNvCxnSpPr/>
          <p:nvPr/>
        </p:nvCxnSpPr>
        <p:spPr>
          <a:xfrm>
            <a:off x="5299444" y="1989106"/>
            <a:ext cx="0" cy="436356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AD9C5C08-07BE-4FB6-B294-FDB7C1ED4EC4}"/>
              </a:ext>
            </a:extLst>
          </p:cNvPr>
          <p:cNvSpPr txBox="1"/>
          <p:nvPr/>
        </p:nvSpPr>
        <p:spPr>
          <a:xfrm>
            <a:off x="254533" y="1989355"/>
            <a:ext cx="467604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PV has a greater change to dominate the output</a:t>
            </a:r>
          </a:p>
          <a:p>
            <a:pPr marL="285750" indent="-285750">
              <a:buFont typeface="Arial" panose="020B0604020202020204" pitchFamily="34" charset="0"/>
              <a:buChar char="•"/>
            </a:pPr>
            <a:r>
              <a:rPr lang="en-US" dirty="0"/>
              <a:t>But Delay1 and Delay3 can sometimes dominate, making inter-HD less than 0.5</a:t>
            </a:r>
          </a:p>
          <a:p>
            <a:pPr marL="285750" indent="-285750">
              <a:buFont typeface="Arial" panose="020B0604020202020204" pitchFamily="34" charset="0"/>
              <a:buChar char="•"/>
            </a:pPr>
            <a:r>
              <a:rPr lang="en-US" dirty="0"/>
              <a:t>Possible solution:</a:t>
            </a:r>
          </a:p>
          <a:p>
            <a:pPr marL="742950" lvl="1" indent="-285750">
              <a:buFont typeface="Arial" panose="020B0604020202020204" pitchFamily="34" charset="0"/>
              <a:buChar char="•"/>
            </a:pPr>
            <a:r>
              <a:rPr lang="en-US" dirty="0"/>
              <a:t>Change placement so that the routing between the </a:t>
            </a:r>
            <a:r>
              <a:rPr lang="en-US" b="1" dirty="0"/>
              <a:t>controller</a:t>
            </a:r>
            <a:r>
              <a:rPr lang="en-US" dirty="0"/>
              <a:t> and each </a:t>
            </a:r>
            <a:r>
              <a:rPr lang="en-US" b="1" dirty="0"/>
              <a:t>RO</a:t>
            </a:r>
            <a:r>
              <a:rPr lang="en-US" dirty="0"/>
              <a:t> are the same (decrease difference between Delay1’s)</a:t>
            </a:r>
          </a:p>
          <a:p>
            <a:pPr marL="742950" lvl="1" indent="-285750">
              <a:buFont typeface="Arial" panose="020B0604020202020204" pitchFamily="34" charset="0"/>
              <a:buChar char="•"/>
            </a:pPr>
            <a:r>
              <a:rPr lang="en-US" dirty="0"/>
              <a:t>Change placement so that the routing between the </a:t>
            </a:r>
            <a:r>
              <a:rPr lang="en-US" b="1" dirty="0"/>
              <a:t>RO</a:t>
            </a:r>
            <a:r>
              <a:rPr lang="en-US" dirty="0"/>
              <a:t> and the </a:t>
            </a:r>
            <a:r>
              <a:rPr lang="en-US" b="1" dirty="0"/>
              <a:t>counter</a:t>
            </a:r>
            <a:r>
              <a:rPr lang="en-US" dirty="0"/>
              <a:t> are the same (decrease difference between Delay3’s)</a:t>
            </a:r>
          </a:p>
          <a:p>
            <a:pPr marL="742950" lvl="1" indent="-285750">
              <a:buFont typeface="Arial" panose="020B0604020202020204" pitchFamily="34" charset="0"/>
              <a:buChar char="•"/>
            </a:pPr>
            <a:r>
              <a:rPr lang="en-US" dirty="0"/>
              <a:t>Choose FPGAs with greater process variation (increase difference between PV)</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49445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8386-9922-4A3A-944B-3FE30C707EBD}"/>
              </a:ext>
            </a:extLst>
          </p:cNvPr>
          <p:cNvSpPr>
            <a:spLocks noGrp="1"/>
          </p:cNvSpPr>
          <p:nvPr>
            <p:ph type="title"/>
          </p:nvPr>
        </p:nvSpPr>
        <p:spPr/>
        <p:txBody>
          <a:bodyPr/>
          <a:lstStyle/>
          <a:p>
            <a:r>
              <a:rPr lang="en-US" dirty="0"/>
              <a:t>Possible Improvements and Limitations</a:t>
            </a:r>
          </a:p>
        </p:txBody>
      </p:sp>
      <p:graphicFrame>
        <p:nvGraphicFramePr>
          <p:cNvPr id="3" name="Table 3">
            <a:extLst>
              <a:ext uri="{FF2B5EF4-FFF2-40B4-BE49-F238E27FC236}">
                <a16:creationId xmlns:a16="http://schemas.microsoft.com/office/drawing/2014/main" id="{A0B476F1-1572-4814-9DDD-398338ACABDB}"/>
              </a:ext>
            </a:extLst>
          </p:cNvPr>
          <p:cNvGraphicFramePr>
            <a:graphicFrameLocks noGrp="1"/>
          </p:cNvGraphicFramePr>
          <p:nvPr/>
        </p:nvGraphicFramePr>
        <p:xfrm>
          <a:off x="6356685" y="1938415"/>
          <a:ext cx="5421966" cy="2225040"/>
        </p:xfrm>
        <a:graphic>
          <a:graphicData uri="http://schemas.openxmlformats.org/drawingml/2006/table">
            <a:tbl>
              <a:tblPr firstRow="1" bandRow="1">
                <a:tableStyleId>{5C22544A-7EE6-4342-B048-85BDC9FD1C3A}</a:tableStyleId>
              </a:tblPr>
              <a:tblGrid>
                <a:gridCol w="1807322">
                  <a:extLst>
                    <a:ext uri="{9D8B030D-6E8A-4147-A177-3AD203B41FA5}">
                      <a16:colId xmlns:a16="http://schemas.microsoft.com/office/drawing/2014/main" val="345322743"/>
                    </a:ext>
                  </a:extLst>
                </a:gridCol>
                <a:gridCol w="1807322">
                  <a:extLst>
                    <a:ext uri="{9D8B030D-6E8A-4147-A177-3AD203B41FA5}">
                      <a16:colId xmlns:a16="http://schemas.microsoft.com/office/drawing/2014/main" val="3413512532"/>
                    </a:ext>
                  </a:extLst>
                </a:gridCol>
                <a:gridCol w="1807322">
                  <a:extLst>
                    <a:ext uri="{9D8B030D-6E8A-4147-A177-3AD203B41FA5}">
                      <a16:colId xmlns:a16="http://schemas.microsoft.com/office/drawing/2014/main" val="3322585756"/>
                    </a:ext>
                  </a:extLst>
                </a:gridCol>
              </a:tblGrid>
              <a:tr h="370840">
                <a:tc>
                  <a:txBody>
                    <a:bodyPr/>
                    <a:lstStyle/>
                    <a:p>
                      <a:r>
                        <a:rPr lang="en-US" dirty="0"/>
                        <a:t>Delay Type</a:t>
                      </a:r>
                    </a:p>
                  </a:txBody>
                  <a:tcPr/>
                </a:tc>
                <a:tc>
                  <a:txBody>
                    <a:bodyPr/>
                    <a:lstStyle/>
                    <a:p>
                      <a:r>
                        <a:rPr lang="en-US" dirty="0"/>
                        <a:t>RO_0 Path</a:t>
                      </a:r>
                    </a:p>
                  </a:txBody>
                  <a:tcPr/>
                </a:tc>
                <a:tc>
                  <a:txBody>
                    <a:bodyPr/>
                    <a:lstStyle/>
                    <a:p>
                      <a:r>
                        <a:rPr lang="en-US" dirty="0"/>
                        <a:t>RO_128 Path</a:t>
                      </a:r>
                    </a:p>
                  </a:txBody>
                  <a:tcPr/>
                </a:tc>
                <a:extLst>
                  <a:ext uri="{0D108BD9-81ED-4DB2-BD59-A6C34878D82A}">
                    <a16:rowId xmlns:a16="http://schemas.microsoft.com/office/drawing/2014/main" val="655592209"/>
                  </a:ext>
                </a:extLst>
              </a:tr>
              <a:tr h="370840">
                <a:tc>
                  <a:txBody>
                    <a:bodyPr/>
                    <a:lstStyle/>
                    <a:p>
                      <a:r>
                        <a:rPr lang="en-US" dirty="0"/>
                        <a:t>Delay1</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33254110"/>
                  </a:ext>
                </a:extLst>
              </a:tr>
              <a:tr h="370840">
                <a:tc>
                  <a:txBody>
                    <a:bodyPr/>
                    <a:lstStyle/>
                    <a:p>
                      <a:r>
                        <a:rPr lang="en-US" dirty="0"/>
                        <a:t>Delay2</a:t>
                      </a:r>
                    </a:p>
                  </a:txBody>
                  <a:tcPr/>
                </a:tc>
                <a:tc>
                  <a:txBody>
                    <a:bodyPr/>
                    <a:lstStyle/>
                    <a:p>
                      <a:r>
                        <a:rPr lang="en-US" dirty="0"/>
                        <a:t>15</a:t>
                      </a:r>
                    </a:p>
                  </a:txBody>
                  <a:tcPr/>
                </a:tc>
                <a:tc>
                  <a:txBody>
                    <a:bodyPr/>
                    <a:lstStyle/>
                    <a:p>
                      <a:r>
                        <a:rPr lang="en-US" dirty="0"/>
                        <a:t>15</a:t>
                      </a:r>
                    </a:p>
                  </a:txBody>
                  <a:tcPr/>
                </a:tc>
                <a:extLst>
                  <a:ext uri="{0D108BD9-81ED-4DB2-BD59-A6C34878D82A}">
                    <a16:rowId xmlns:a16="http://schemas.microsoft.com/office/drawing/2014/main" val="1887423555"/>
                  </a:ext>
                </a:extLst>
              </a:tr>
              <a:tr h="370840">
                <a:tc>
                  <a:txBody>
                    <a:bodyPr/>
                    <a:lstStyle/>
                    <a:p>
                      <a:r>
                        <a:rPr lang="en-US" dirty="0"/>
                        <a:t>Delay3</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570995142"/>
                  </a:ext>
                </a:extLst>
              </a:tr>
              <a:tr h="370840">
                <a:tc>
                  <a:txBody>
                    <a:bodyPr/>
                    <a:lstStyle/>
                    <a:p>
                      <a:r>
                        <a:rPr lang="en-US" dirty="0"/>
                        <a:t>PV</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8716104"/>
                  </a:ext>
                </a:extLst>
              </a:tr>
              <a:tr h="370840">
                <a:tc>
                  <a:txBody>
                    <a:bodyPr/>
                    <a:lstStyle/>
                    <a:p>
                      <a:r>
                        <a:rPr lang="en-US" dirty="0"/>
                        <a:t>Total Delay</a:t>
                      </a:r>
                    </a:p>
                  </a:txBody>
                  <a:tcPr/>
                </a:tc>
                <a:tc>
                  <a:txBody>
                    <a:bodyPr/>
                    <a:lstStyle/>
                    <a:p>
                      <a:r>
                        <a:rPr lang="en-US" dirty="0"/>
                        <a:t>36</a:t>
                      </a:r>
                    </a:p>
                  </a:txBody>
                  <a:tcPr/>
                </a:tc>
                <a:tc>
                  <a:txBody>
                    <a:bodyPr/>
                    <a:lstStyle/>
                    <a:p>
                      <a:r>
                        <a:rPr lang="en-US" dirty="0">
                          <a:highlight>
                            <a:srgbClr val="FFFF00"/>
                          </a:highlight>
                        </a:rPr>
                        <a:t>24</a:t>
                      </a:r>
                    </a:p>
                  </a:txBody>
                  <a:tcPr/>
                </a:tc>
                <a:extLst>
                  <a:ext uri="{0D108BD9-81ED-4DB2-BD59-A6C34878D82A}">
                    <a16:rowId xmlns:a16="http://schemas.microsoft.com/office/drawing/2014/main" val="4018068355"/>
                  </a:ext>
                </a:extLst>
              </a:tr>
            </a:tbl>
          </a:graphicData>
        </a:graphic>
      </p:graphicFrame>
      <p:graphicFrame>
        <p:nvGraphicFramePr>
          <p:cNvPr id="9" name="Table 3">
            <a:extLst>
              <a:ext uri="{FF2B5EF4-FFF2-40B4-BE49-F238E27FC236}">
                <a16:creationId xmlns:a16="http://schemas.microsoft.com/office/drawing/2014/main" id="{0854DC08-1E4A-4454-B61C-5270F4110233}"/>
              </a:ext>
            </a:extLst>
          </p:cNvPr>
          <p:cNvGraphicFramePr>
            <a:graphicFrameLocks noGrp="1"/>
          </p:cNvGraphicFramePr>
          <p:nvPr/>
        </p:nvGraphicFramePr>
        <p:xfrm>
          <a:off x="6356685" y="4364510"/>
          <a:ext cx="5421966" cy="2225040"/>
        </p:xfrm>
        <a:graphic>
          <a:graphicData uri="http://schemas.openxmlformats.org/drawingml/2006/table">
            <a:tbl>
              <a:tblPr firstRow="1" bandRow="1">
                <a:tableStyleId>{5C22544A-7EE6-4342-B048-85BDC9FD1C3A}</a:tableStyleId>
              </a:tblPr>
              <a:tblGrid>
                <a:gridCol w="1807322">
                  <a:extLst>
                    <a:ext uri="{9D8B030D-6E8A-4147-A177-3AD203B41FA5}">
                      <a16:colId xmlns:a16="http://schemas.microsoft.com/office/drawing/2014/main" val="345322743"/>
                    </a:ext>
                  </a:extLst>
                </a:gridCol>
                <a:gridCol w="1807322">
                  <a:extLst>
                    <a:ext uri="{9D8B030D-6E8A-4147-A177-3AD203B41FA5}">
                      <a16:colId xmlns:a16="http://schemas.microsoft.com/office/drawing/2014/main" val="3413512532"/>
                    </a:ext>
                  </a:extLst>
                </a:gridCol>
                <a:gridCol w="1807322">
                  <a:extLst>
                    <a:ext uri="{9D8B030D-6E8A-4147-A177-3AD203B41FA5}">
                      <a16:colId xmlns:a16="http://schemas.microsoft.com/office/drawing/2014/main" val="3322585756"/>
                    </a:ext>
                  </a:extLst>
                </a:gridCol>
              </a:tblGrid>
              <a:tr h="370840">
                <a:tc>
                  <a:txBody>
                    <a:bodyPr/>
                    <a:lstStyle/>
                    <a:p>
                      <a:r>
                        <a:rPr lang="en-US" dirty="0"/>
                        <a:t>Delay Type</a:t>
                      </a:r>
                    </a:p>
                  </a:txBody>
                  <a:tcPr/>
                </a:tc>
                <a:tc>
                  <a:txBody>
                    <a:bodyPr/>
                    <a:lstStyle/>
                    <a:p>
                      <a:r>
                        <a:rPr lang="en-US" dirty="0"/>
                        <a:t>RO_0 Path</a:t>
                      </a:r>
                    </a:p>
                  </a:txBody>
                  <a:tcPr/>
                </a:tc>
                <a:tc>
                  <a:txBody>
                    <a:bodyPr/>
                    <a:lstStyle/>
                    <a:p>
                      <a:r>
                        <a:rPr lang="en-US" dirty="0"/>
                        <a:t>RO_128 Path</a:t>
                      </a:r>
                    </a:p>
                  </a:txBody>
                  <a:tcPr/>
                </a:tc>
                <a:extLst>
                  <a:ext uri="{0D108BD9-81ED-4DB2-BD59-A6C34878D82A}">
                    <a16:rowId xmlns:a16="http://schemas.microsoft.com/office/drawing/2014/main" val="655592209"/>
                  </a:ext>
                </a:extLst>
              </a:tr>
              <a:tr h="370840">
                <a:tc>
                  <a:txBody>
                    <a:bodyPr/>
                    <a:lstStyle/>
                    <a:p>
                      <a:r>
                        <a:rPr lang="en-US" dirty="0"/>
                        <a:t>Delay1</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33254110"/>
                  </a:ext>
                </a:extLst>
              </a:tr>
              <a:tr h="370840">
                <a:tc>
                  <a:txBody>
                    <a:bodyPr/>
                    <a:lstStyle/>
                    <a:p>
                      <a:r>
                        <a:rPr lang="en-US" dirty="0"/>
                        <a:t>Delay2</a:t>
                      </a:r>
                    </a:p>
                  </a:txBody>
                  <a:tcPr/>
                </a:tc>
                <a:tc>
                  <a:txBody>
                    <a:bodyPr/>
                    <a:lstStyle/>
                    <a:p>
                      <a:r>
                        <a:rPr lang="en-US" dirty="0"/>
                        <a:t>15</a:t>
                      </a:r>
                    </a:p>
                  </a:txBody>
                  <a:tcPr/>
                </a:tc>
                <a:tc>
                  <a:txBody>
                    <a:bodyPr/>
                    <a:lstStyle/>
                    <a:p>
                      <a:r>
                        <a:rPr lang="en-US" dirty="0"/>
                        <a:t>15</a:t>
                      </a:r>
                    </a:p>
                  </a:txBody>
                  <a:tcPr/>
                </a:tc>
                <a:extLst>
                  <a:ext uri="{0D108BD9-81ED-4DB2-BD59-A6C34878D82A}">
                    <a16:rowId xmlns:a16="http://schemas.microsoft.com/office/drawing/2014/main" val="1887423555"/>
                  </a:ext>
                </a:extLst>
              </a:tr>
              <a:tr h="370840">
                <a:tc>
                  <a:txBody>
                    <a:bodyPr/>
                    <a:lstStyle/>
                    <a:p>
                      <a:r>
                        <a:rPr lang="en-US" dirty="0"/>
                        <a:t>Delay3</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val="2570995142"/>
                  </a:ext>
                </a:extLst>
              </a:tr>
              <a:tr h="370840">
                <a:tc>
                  <a:txBody>
                    <a:bodyPr/>
                    <a:lstStyle/>
                    <a:p>
                      <a:r>
                        <a:rPr lang="en-US" dirty="0"/>
                        <a:t>PV</a:t>
                      </a:r>
                    </a:p>
                  </a:txBody>
                  <a:tcPr/>
                </a:tc>
                <a:tc>
                  <a:txBody>
                    <a:bodyPr/>
                    <a:lstStyle/>
                    <a:p>
                      <a:r>
                        <a:rPr lang="en-US" dirty="0"/>
                        <a:t>1</a:t>
                      </a:r>
                    </a:p>
                  </a:txBody>
                  <a:tcPr/>
                </a:tc>
                <a:tc>
                  <a:txBody>
                    <a:bodyPr/>
                    <a:lstStyle/>
                    <a:p>
                      <a:r>
                        <a:rPr lang="en-US" dirty="0"/>
                        <a:t>4</a:t>
                      </a:r>
                    </a:p>
                  </a:txBody>
                  <a:tcPr/>
                </a:tc>
                <a:extLst>
                  <a:ext uri="{0D108BD9-81ED-4DB2-BD59-A6C34878D82A}">
                    <a16:rowId xmlns:a16="http://schemas.microsoft.com/office/drawing/2014/main" val="8716104"/>
                  </a:ext>
                </a:extLst>
              </a:tr>
              <a:tr h="370840">
                <a:tc>
                  <a:txBody>
                    <a:bodyPr/>
                    <a:lstStyle/>
                    <a:p>
                      <a:r>
                        <a:rPr lang="en-US" dirty="0"/>
                        <a:t>Total Delay</a:t>
                      </a:r>
                    </a:p>
                  </a:txBody>
                  <a:tcPr/>
                </a:tc>
                <a:tc>
                  <a:txBody>
                    <a:bodyPr/>
                    <a:lstStyle/>
                    <a:p>
                      <a:r>
                        <a:rPr lang="en-US" dirty="0">
                          <a:highlight>
                            <a:srgbClr val="FFFF00"/>
                          </a:highlight>
                        </a:rPr>
                        <a:t>23</a:t>
                      </a:r>
                    </a:p>
                  </a:txBody>
                  <a:tcPr/>
                </a:tc>
                <a:tc>
                  <a:txBody>
                    <a:bodyPr/>
                    <a:lstStyle/>
                    <a:p>
                      <a:r>
                        <a:rPr lang="en-US" dirty="0"/>
                        <a:t>25</a:t>
                      </a:r>
                    </a:p>
                  </a:txBody>
                  <a:tcPr/>
                </a:tc>
                <a:extLst>
                  <a:ext uri="{0D108BD9-81ED-4DB2-BD59-A6C34878D82A}">
                    <a16:rowId xmlns:a16="http://schemas.microsoft.com/office/drawing/2014/main" val="4018068355"/>
                  </a:ext>
                </a:extLst>
              </a:tr>
            </a:tbl>
          </a:graphicData>
        </a:graphic>
      </p:graphicFrame>
      <p:sp>
        <p:nvSpPr>
          <p:cNvPr id="7" name="TextBox 6">
            <a:extLst>
              <a:ext uri="{FF2B5EF4-FFF2-40B4-BE49-F238E27FC236}">
                <a16:creationId xmlns:a16="http://schemas.microsoft.com/office/drawing/2014/main" id="{094BE248-48D0-45D4-ADDE-59B6F6A743F0}"/>
              </a:ext>
            </a:extLst>
          </p:cNvPr>
          <p:cNvSpPr txBox="1"/>
          <p:nvPr/>
        </p:nvSpPr>
        <p:spPr>
          <a:xfrm>
            <a:off x="5459195" y="1989106"/>
            <a:ext cx="897490" cy="369332"/>
          </a:xfrm>
          <a:prstGeom prst="rect">
            <a:avLst/>
          </a:prstGeom>
          <a:noFill/>
        </p:spPr>
        <p:txBody>
          <a:bodyPr wrap="none" rtlCol="0">
            <a:spAutoFit/>
          </a:bodyPr>
          <a:lstStyle/>
          <a:p>
            <a:r>
              <a:rPr lang="en-US" dirty="0"/>
              <a:t>Board1</a:t>
            </a:r>
          </a:p>
        </p:txBody>
      </p:sp>
      <p:sp>
        <p:nvSpPr>
          <p:cNvPr id="13" name="TextBox 12">
            <a:extLst>
              <a:ext uri="{FF2B5EF4-FFF2-40B4-BE49-F238E27FC236}">
                <a16:creationId xmlns:a16="http://schemas.microsoft.com/office/drawing/2014/main" id="{459401B8-7B84-4E02-8011-FCE14B8B3036}"/>
              </a:ext>
            </a:extLst>
          </p:cNvPr>
          <p:cNvSpPr txBox="1"/>
          <p:nvPr/>
        </p:nvSpPr>
        <p:spPr>
          <a:xfrm>
            <a:off x="5477677" y="4361387"/>
            <a:ext cx="897490" cy="369332"/>
          </a:xfrm>
          <a:prstGeom prst="rect">
            <a:avLst/>
          </a:prstGeom>
          <a:noFill/>
        </p:spPr>
        <p:txBody>
          <a:bodyPr wrap="none" rtlCol="0">
            <a:spAutoFit/>
          </a:bodyPr>
          <a:lstStyle/>
          <a:p>
            <a:r>
              <a:rPr lang="en-US" dirty="0"/>
              <a:t>Board2</a:t>
            </a:r>
          </a:p>
        </p:txBody>
      </p:sp>
      <p:cxnSp>
        <p:nvCxnSpPr>
          <p:cNvPr id="14" name="Straight Connector 13">
            <a:extLst>
              <a:ext uri="{FF2B5EF4-FFF2-40B4-BE49-F238E27FC236}">
                <a16:creationId xmlns:a16="http://schemas.microsoft.com/office/drawing/2014/main" id="{507BF5AE-6B42-422E-A1D6-E463D7383ECD}"/>
              </a:ext>
            </a:extLst>
          </p:cNvPr>
          <p:cNvCxnSpPr/>
          <p:nvPr/>
        </p:nvCxnSpPr>
        <p:spPr>
          <a:xfrm>
            <a:off x="5299444" y="1989106"/>
            <a:ext cx="0" cy="436356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AD9C5C08-07BE-4FB6-B294-FDB7C1ED4EC4}"/>
              </a:ext>
            </a:extLst>
          </p:cNvPr>
          <p:cNvSpPr txBox="1"/>
          <p:nvPr/>
        </p:nvSpPr>
        <p:spPr>
          <a:xfrm>
            <a:off x="254533" y="1989355"/>
            <a:ext cx="467604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Limitations (why we did not make those improvement):</a:t>
            </a:r>
          </a:p>
          <a:p>
            <a:pPr marL="742950" lvl="1" indent="-285750">
              <a:buFont typeface="Arial" panose="020B0604020202020204" pitchFamily="34" charset="0"/>
              <a:buChar char="•"/>
            </a:pPr>
            <a:r>
              <a:rPr lang="en-US" dirty="0"/>
              <a:t>To change placement, we need to consider the routing resources as well. If the ROs are not placed column by column, it is hard to keep track of the internal routing of 256 ROs manually</a:t>
            </a:r>
          </a:p>
          <a:p>
            <a:pPr marL="742950" lvl="1" indent="-285750">
              <a:buFont typeface="Arial" panose="020B0604020202020204" pitchFamily="34" charset="0"/>
              <a:buChar char="•"/>
            </a:pPr>
            <a:r>
              <a:rPr lang="en-US" dirty="0"/>
              <a:t>We are limited to the kind of boards we have</a:t>
            </a:r>
          </a:p>
        </p:txBody>
      </p:sp>
    </p:spTree>
    <p:extLst>
      <p:ext uri="{BB962C8B-B14F-4D97-AF65-F5344CB8AC3E}">
        <p14:creationId xmlns:p14="http://schemas.microsoft.com/office/powerpoint/2010/main" val="146214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4A29-125A-4D33-9F33-8CC69BA6DAA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2AB1749-CA16-406A-9AC1-89CC5D382044}"/>
              </a:ext>
            </a:extLst>
          </p:cNvPr>
          <p:cNvSpPr>
            <a:spLocks noGrp="1"/>
          </p:cNvSpPr>
          <p:nvPr>
            <p:ph idx="1"/>
          </p:nvPr>
        </p:nvSpPr>
        <p:spPr>
          <a:xfrm>
            <a:off x="1097280" y="2108201"/>
            <a:ext cx="4200137" cy="3760891"/>
          </a:xfrm>
        </p:spPr>
        <p:txBody>
          <a:bodyPr/>
          <a:lstStyle/>
          <a:p>
            <a:pPr>
              <a:buFont typeface="Wingdings" panose="05000000000000000000" pitchFamily="2" charset="2"/>
              <a:buChar char="q"/>
            </a:pPr>
            <a:r>
              <a:rPr lang="en-US" dirty="0"/>
              <a:t> Nowadays, people rely more and more on their digital devices, which stored so many important privacy information like radio-frequency identification (RFID). </a:t>
            </a:r>
            <a:r>
              <a:rPr lang="en-US" b="1" dirty="0"/>
              <a:t>Hardware security is becoming increasingly important. </a:t>
            </a:r>
          </a:p>
          <a:p>
            <a:pPr>
              <a:buFont typeface="Wingdings" panose="05000000000000000000" pitchFamily="2" charset="2"/>
              <a:buChar char="q"/>
            </a:pPr>
            <a:r>
              <a:rPr lang="en-US" b="1" dirty="0"/>
              <a:t> </a:t>
            </a:r>
            <a:r>
              <a:rPr lang="en-US" dirty="0"/>
              <a:t>Our application is mainly focused on hardware authentication</a:t>
            </a:r>
            <a:endParaRPr lang="en-US" b="1" dirty="0"/>
          </a:p>
        </p:txBody>
      </p:sp>
      <p:pic>
        <p:nvPicPr>
          <p:cNvPr id="4" name="Picture 3">
            <a:extLst>
              <a:ext uri="{FF2B5EF4-FFF2-40B4-BE49-F238E27FC236}">
                <a16:creationId xmlns:a16="http://schemas.microsoft.com/office/drawing/2014/main" id="{F1574422-DD4A-45F0-90C7-490554CF1599}"/>
              </a:ext>
            </a:extLst>
          </p:cNvPr>
          <p:cNvPicPr>
            <a:picLocks noChangeAspect="1"/>
          </p:cNvPicPr>
          <p:nvPr/>
        </p:nvPicPr>
        <p:blipFill>
          <a:blip r:embed="rId2"/>
          <a:stretch>
            <a:fillRect/>
          </a:stretch>
        </p:blipFill>
        <p:spPr>
          <a:xfrm>
            <a:off x="5297417" y="2108201"/>
            <a:ext cx="6545449" cy="3970191"/>
          </a:xfrm>
          <a:prstGeom prst="rect">
            <a:avLst/>
          </a:prstGeom>
        </p:spPr>
      </p:pic>
      <p:sp>
        <p:nvSpPr>
          <p:cNvPr id="8" name="Left Arrow 7">
            <a:extLst>
              <a:ext uri="{FF2B5EF4-FFF2-40B4-BE49-F238E27FC236}">
                <a16:creationId xmlns:a16="http://schemas.microsoft.com/office/drawing/2014/main" id="{DFE7DEFB-CC55-D34A-9942-B391785DF32E}"/>
              </a:ext>
            </a:extLst>
          </p:cNvPr>
          <p:cNvSpPr/>
          <p:nvPr/>
        </p:nvSpPr>
        <p:spPr>
          <a:xfrm>
            <a:off x="11155680" y="4637314"/>
            <a:ext cx="687186" cy="2775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794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3BDB-94A4-114F-A885-33BA18C83F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62BA595-DEF4-A94A-A749-280900A21CC7}"/>
              </a:ext>
            </a:extLst>
          </p:cNvPr>
          <p:cNvSpPr>
            <a:spLocks noGrp="1"/>
          </p:cNvSpPr>
          <p:nvPr>
            <p:ph idx="1"/>
          </p:nvPr>
        </p:nvSpPr>
        <p:spPr/>
        <p:txBody>
          <a:bodyPr/>
          <a:lstStyle/>
          <a:p>
            <a:pPr>
              <a:buFont typeface="Wingdings" pitchFamily="2" charset="2"/>
              <a:buChar char="Ø"/>
            </a:pPr>
            <a:r>
              <a:rPr lang="en-US" dirty="0"/>
              <a:t> </a:t>
            </a:r>
            <a:r>
              <a:rPr lang="en-US" sz="2400" dirty="0"/>
              <a:t>We build a 16-bit Ring Oscillator Physical Unclonable Function with great complexity in both hardware structure and software algorithm, which can be used in hardware security protection in the real world.</a:t>
            </a:r>
          </a:p>
          <a:p>
            <a:pPr>
              <a:buFont typeface="Wingdings" pitchFamily="2" charset="2"/>
              <a:buChar char="Ø"/>
            </a:pPr>
            <a:r>
              <a:rPr lang="en-US" sz="2400" dirty="0"/>
              <a:t> Currently it is highly reliable and relatively special for each devices, which can be shown from our test output and data analysis. We are satisfied about our progress and result.</a:t>
            </a:r>
          </a:p>
        </p:txBody>
      </p:sp>
    </p:spTree>
    <p:extLst>
      <p:ext uri="{BB962C8B-B14F-4D97-AF65-F5344CB8AC3E}">
        <p14:creationId xmlns:p14="http://schemas.microsoft.com/office/powerpoint/2010/main" val="2074797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A6FB-67DF-254E-A89F-1264B9139AF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8687920-D533-4A4F-8132-C6E50B8046BF}"/>
              </a:ext>
            </a:extLst>
          </p:cNvPr>
          <p:cNvSpPr>
            <a:spLocks noGrp="1"/>
          </p:cNvSpPr>
          <p:nvPr>
            <p:ph idx="1"/>
          </p:nvPr>
        </p:nvSpPr>
        <p:spPr>
          <a:xfrm>
            <a:off x="1097280" y="2108201"/>
            <a:ext cx="10058400" cy="3908551"/>
          </a:xfrm>
        </p:spPr>
        <p:txBody>
          <a:bodyPr/>
          <a:lstStyle/>
          <a:p>
            <a:r>
              <a:rPr lang="en-US" dirty="0"/>
              <a:t>[1] </a:t>
            </a:r>
            <a:r>
              <a:rPr lang="en-US" dirty="0" err="1"/>
              <a:t>Tehranipoor</a:t>
            </a:r>
            <a:r>
              <a:rPr lang="en-US" dirty="0"/>
              <a:t> and C. Wang (Eds.), Introduction to Hardware Security and Trust, </a:t>
            </a:r>
            <a:r>
              <a:rPr lang="en-US" i="1" dirty="0"/>
              <a:t>Springer</a:t>
            </a:r>
            <a:r>
              <a:rPr lang="en-US" dirty="0"/>
              <a:t>, 2011</a:t>
            </a:r>
          </a:p>
          <a:p>
            <a:r>
              <a:rPr lang="en-US" dirty="0"/>
              <a:t>[2] R. </a:t>
            </a:r>
            <a:r>
              <a:rPr lang="en-US" dirty="0" err="1"/>
              <a:t>Pappu</a:t>
            </a:r>
            <a:r>
              <a:rPr lang="en-US" dirty="0"/>
              <a:t>, B. </a:t>
            </a:r>
            <a:r>
              <a:rPr lang="en-US" dirty="0" err="1"/>
              <a:t>Recht</a:t>
            </a:r>
            <a:r>
              <a:rPr lang="en-US" dirty="0"/>
              <a:t>, J. Taylor, and N. </a:t>
            </a:r>
            <a:r>
              <a:rPr lang="en-US" dirty="0" err="1"/>
              <a:t>Gershenfeld</a:t>
            </a:r>
            <a:r>
              <a:rPr lang="en-US" dirty="0"/>
              <a:t>. 2002. Physical one-way functions. Science 297(2002), 2026–2030.</a:t>
            </a:r>
          </a:p>
          <a:p>
            <a:r>
              <a:rPr lang="en-US" dirty="0"/>
              <a:t>[3] B. </a:t>
            </a:r>
            <a:r>
              <a:rPr lang="en-US" dirty="0" err="1"/>
              <a:t>Gassend</a:t>
            </a:r>
            <a:r>
              <a:rPr lang="en-US" dirty="0"/>
              <a:t>, D. Clarke, M. van Dijk, and S. Devadas. 2002. Silicon physical random functions. In CCS. 148–160.</a:t>
            </a:r>
          </a:p>
          <a:p>
            <a:r>
              <a:rPr lang="en-US" dirty="0"/>
              <a:t>[4] M. </a:t>
            </a:r>
            <a:r>
              <a:rPr lang="en-US" dirty="0" err="1"/>
              <a:t>Majzoobi</a:t>
            </a:r>
            <a:r>
              <a:rPr lang="en-US" dirty="0"/>
              <a:t>, M. Rostami, F. </a:t>
            </a:r>
            <a:r>
              <a:rPr lang="en-US" dirty="0" err="1"/>
              <a:t>Koushanfar</a:t>
            </a:r>
            <a:r>
              <a:rPr lang="en-US" dirty="0"/>
              <a:t>, D.S. Wallach, and S. Devadas. 2012. Slender PUF Protocol: A Lightweight, Robust, and Secure Authentication by Substring Matching. In IEEE Symposium on Security and Privacy Workshops (SPW). 33 – </a:t>
            </a:r>
            <a:r>
              <a:rPr lang="en-US"/>
              <a:t>44.</a:t>
            </a:r>
            <a:endParaRPr lang="en-US" dirty="0"/>
          </a:p>
          <a:p>
            <a:endParaRPr lang="en-US" dirty="0"/>
          </a:p>
        </p:txBody>
      </p:sp>
    </p:spTree>
    <p:extLst>
      <p:ext uri="{BB962C8B-B14F-4D97-AF65-F5344CB8AC3E}">
        <p14:creationId xmlns:p14="http://schemas.microsoft.com/office/powerpoint/2010/main" val="295776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5899-FC0F-4190-843D-2205B437A3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C7BE3FE-E89E-4B7C-8779-F373CBB52E2B}"/>
              </a:ext>
            </a:extLst>
          </p:cNvPr>
          <p:cNvSpPr>
            <a:spLocks noGrp="1"/>
          </p:cNvSpPr>
          <p:nvPr>
            <p:ph idx="1"/>
          </p:nvPr>
        </p:nvSpPr>
        <p:spPr/>
        <p:txBody>
          <a:bodyPr/>
          <a:lstStyle/>
          <a:p>
            <a:pPr>
              <a:buFont typeface="Wingdings" panose="05000000000000000000" pitchFamily="2" charset="2"/>
              <a:buChar char="q"/>
            </a:pPr>
            <a:r>
              <a:rPr lang="en-US" dirty="0"/>
              <a:t> In traditional methods, secret keys are stored digitally in a nonvolatile memory which is always vulnerable based on hardware implementation and key storage.</a:t>
            </a:r>
          </a:p>
          <a:p>
            <a:pPr>
              <a:buFont typeface="Wingdings" panose="05000000000000000000" pitchFamily="2" charset="2"/>
              <a:buChar char="q"/>
            </a:pPr>
            <a:r>
              <a:rPr lang="en-US" dirty="0"/>
              <a:t> For extremely resource contained platform such as radio-frequency identification (RFID), even simple cryptographic operations can be too costly.</a:t>
            </a:r>
          </a:p>
          <a:p>
            <a:pPr>
              <a:buFont typeface="Wingdings" panose="05000000000000000000" pitchFamily="2" charset="2"/>
              <a:buChar char="q"/>
            </a:pPr>
            <a:r>
              <a:rPr lang="en-US" dirty="0"/>
              <a:t> Software-only protection is not enough. Non-volatile memory technologies are vulnerable to invasive attack as secrets always exist in digital form.</a:t>
            </a:r>
          </a:p>
          <a:p>
            <a:pPr lvl="1">
              <a:buFont typeface="Wingdings" panose="05000000000000000000" pitchFamily="2" charset="2"/>
              <a:buChar char="q"/>
            </a:pPr>
            <a:r>
              <a:rPr lang="en-US" dirty="0"/>
              <a:t> adversaries can physically extract secret keys from EEPROM while processor is off</a:t>
            </a:r>
          </a:p>
          <a:p>
            <a:pPr>
              <a:buFont typeface="Wingdings" panose="05000000000000000000" pitchFamily="2" charset="2"/>
              <a:buChar char="q"/>
            </a:pPr>
            <a:r>
              <a:rPr lang="en-US" dirty="0"/>
              <a:t> Due to the differences between each devices (length, width, oxide thickness) in circuit and system (</a:t>
            </a:r>
            <a:r>
              <a:rPr lang="en-US" b="1" dirty="0"/>
              <a:t>Process Variation</a:t>
            </a:r>
            <a:r>
              <a:rPr lang="en-US" dirty="0"/>
              <a:t>), each IC has unique properties.</a:t>
            </a:r>
          </a:p>
        </p:txBody>
      </p:sp>
    </p:spTree>
    <p:extLst>
      <p:ext uri="{BB962C8B-B14F-4D97-AF65-F5344CB8AC3E}">
        <p14:creationId xmlns:p14="http://schemas.microsoft.com/office/powerpoint/2010/main" val="293666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F818-E2B2-4BD3-9BCA-EC2E1625B4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F0B043E-15BC-4239-9100-8EC942749048}"/>
              </a:ext>
            </a:extLst>
          </p:cNvPr>
          <p:cNvSpPr>
            <a:spLocks noGrp="1"/>
          </p:cNvSpPr>
          <p:nvPr>
            <p:ph idx="1"/>
          </p:nvPr>
        </p:nvSpPr>
        <p:spPr>
          <a:xfrm>
            <a:off x="1097280" y="2108201"/>
            <a:ext cx="6012873" cy="3760891"/>
          </a:xfrm>
        </p:spPr>
        <p:txBody>
          <a:bodyPr/>
          <a:lstStyle/>
          <a:p>
            <a:pPr>
              <a:buFont typeface="Wingdings" panose="05000000000000000000" pitchFamily="2" charset="2"/>
              <a:buChar char="q"/>
            </a:pPr>
            <a:r>
              <a:rPr lang="en-US" dirty="0"/>
              <a:t> Physical Unclonable Function (PUF) is a function that is:</a:t>
            </a:r>
          </a:p>
          <a:p>
            <a:pPr lvl="1">
              <a:buFont typeface="Wingdings" panose="05000000000000000000" pitchFamily="2" charset="2"/>
              <a:buChar char="q"/>
            </a:pPr>
            <a:r>
              <a:rPr lang="en-US" dirty="0"/>
              <a:t> Based on a physical system</a:t>
            </a:r>
          </a:p>
          <a:p>
            <a:pPr lvl="1">
              <a:buFont typeface="Wingdings" panose="05000000000000000000" pitchFamily="2" charset="2"/>
              <a:buChar char="q"/>
            </a:pPr>
            <a:r>
              <a:rPr lang="en-US" dirty="0"/>
              <a:t> Easy to evaluate (using the physical system)</a:t>
            </a:r>
          </a:p>
          <a:p>
            <a:pPr lvl="1">
              <a:buFont typeface="Wingdings" panose="05000000000000000000" pitchFamily="2" charset="2"/>
              <a:buChar char="q"/>
            </a:pPr>
            <a:r>
              <a:rPr lang="en-US" dirty="0"/>
              <a:t> Outputs looks like random function</a:t>
            </a:r>
          </a:p>
          <a:p>
            <a:pPr lvl="1">
              <a:buFont typeface="Wingdings" panose="05000000000000000000" pitchFamily="2" charset="2"/>
              <a:buChar char="q"/>
            </a:pPr>
            <a:r>
              <a:rPr lang="en-US" dirty="0"/>
              <a:t> Unpredictable even for an attacker with physical access</a:t>
            </a:r>
          </a:p>
        </p:txBody>
      </p:sp>
      <p:pic>
        <p:nvPicPr>
          <p:cNvPr id="4" name="Picture 3">
            <a:extLst>
              <a:ext uri="{FF2B5EF4-FFF2-40B4-BE49-F238E27FC236}">
                <a16:creationId xmlns:a16="http://schemas.microsoft.com/office/drawing/2014/main" id="{2ECDCD7A-1C79-452C-A136-0DA28FCB8E44}"/>
              </a:ext>
            </a:extLst>
          </p:cNvPr>
          <p:cNvPicPr>
            <a:picLocks noChangeAspect="1"/>
          </p:cNvPicPr>
          <p:nvPr/>
        </p:nvPicPr>
        <p:blipFill>
          <a:blip r:embed="rId2"/>
          <a:stretch>
            <a:fillRect/>
          </a:stretch>
        </p:blipFill>
        <p:spPr>
          <a:xfrm>
            <a:off x="2623664" y="3868917"/>
            <a:ext cx="7005632" cy="2122095"/>
          </a:xfrm>
          <a:prstGeom prst="rect">
            <a:avLst/>
          </a:prstGeom>
        </p:spPr>
      </p:pic>
      <p:sp>
        <p:nvSpPr>
          <p:cNvPr id="5" name="TextBox 4">
            <a:extLst>
              <a:ext uri="{FF2B5EF4-FFF2-40B4-BE49-F238E27FC236}">
                <a16:creationId xmlns:a16="http://schemas.microsoft.com/office/drawing/2014/main" id="{E1187A15-3123-438B-99A2-9FBC49D57AC1}"/>
              </a:ext>
            </a:extLst>
          </p:cNvPr>
          <p:cNvSpPr txBox="1"/>
          <p:nvPr/>
        </p:nvSpPr>
        <p:spPr>
          <a:xfrm>
            <a:off x="7581207" y="2082802"/>
            <a:ext cx="3574473" cy="1554272"/>
          </a:xfrm>
          <a:prstGeom prst="rect">
            <a:avLst/>
          </a:prstGeom>
          <a:noFill/>
        </p:spPr>
        <p:txBody>
          <a:bodyPr wrap="square" rtlCol="0">
            <a:spAutoFit/>
          </a:bodyPr>
          <a:lstStyle/>
          <a:p>
            <a:r>
              <a:rPr lang="en-US" sz="1900" dirty="0"/>
              <a:t>Path delays in an IC are statistically distributed due to random manufacturing variations</a:t>
            </a:r>
          </a:p>
          <a:p>
            <a:endParaRPr lang="en-US" sz="1900" dirty="0"/>
          </a:p>
          <a:p>
            <a:endParaRPr lang="en-US" sz="1900" dirty="0"/>
          </a:p>
        </p:txBody>
      </p:sp>
    </p:spTree>
    <p:extLst>
      <p:ext uri="{BB962C8B-B14F-4D97-AF65-F5344CB8AC3E}">
        <p14:creationId xmlns:p14="http://schemas.microsoft.com/office/powerpoint/2010/main" val="139594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04D9-6198-49FD-966F-7A908FA91DE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9182F3-8ABB-49D1-A816-13E16ACCA440}"/>
              </a:ext>
            </a:extLst>
          </p:cNvPr>
          <p:cNvSpPr>
            <a:spLocks noGrp="1"/>
          </p:cNvSpPr>
          <p:nvPr>
            <p:ph idx="1"/>
          </p:nvPr>
        </p:nvSpPr>
        <p:spPr>
          <a:xfrm>
            <a:off x="1097280" y="2108201"/>
            <a:ext cx="5292436" cy="3760891"/>
          </a:xfrm>
        </p:spPr>
        <p:txBody>
          <a:bodyPr/>
          <a:lstStyle/>
          <a:p>
            <a:r>
              <a:rPr lang="en-US" dirty="0"/>
              <a:t>Ring-Oscillator (RO) PUF replies on delay loops and counters instead of MUX and arbiters because it will be more stable on FPGA.</a:t>
            </a:r>
          </a:p>
          <a:p>
            <a:r>
              <a:rPr lang="en-US" dirty="0"/>
              <a:t>Our design is implementing a 16-bit RO PUF. Input (Challenge) is 16 bit and the output is 1 bit. We store 32 different 16</a:t>
            </a:r>
            <a:r>
              <a:rPr lang="en-US" altLang="zh-CN" dirty="0"/>
              <a:t>-</a:t>
            </a:r>
            <a:r>
              <a:rPr lang="en-US" dirty="0"/>
              <a:t>bit challenges, generated by a random generator function, in RAM and pass through all challenges one by one to form a 32</a:t>
            </a:r>
            <a:r>
              <a:rPr lang="en-US" altLang="zh-CN" dirty="0"/>
              <a:t>-</a:t>
            </a:r>
            <a:r>
              <a:rPr lang="en-US" dirty="0"/>
              <a:t>bit response sequences.</a:t>
            </a:r>
          </a:p>
        </p:txBody>
      </p:sp>
      <p:pic>
        <p:nvPicPr>
          <p:cNvPr id="4" name="Picture 3">
            <a:extLst>
              <a:ext uri="{FF2B5EF4-FFF2-40B4-BE49-F238E27FC236}">
                <a16:creationId xmlns:a16="http://schemas.microsoft.com/office/drawing/2014/main" id="{CDC0FD81-2199-4914-8010-52C83E5D53D7}"/>
              </a:ext>
            </a:extLst>
          </p:cNvPr>
          <p:cNvPicPr>
            <a:picLocks noChangeAspect="1"/>
          </p:cNvPicPr>
          <p:nvPr/>
        </p:nvPicPr>
        <p:blipFill>
          <a:blip r:embed="rId2"/>
          <a:stretch>
            <a:fillRect/>
          </a:stretch>
        </p:blipFill>
        <p:spPr>
          <a:xfrm>
            <a:off x="6389716" y="1954194"/>
            <a:ext cx="5070764" cy="2551149"/>
          </a:xfrm>
          <a:prstGeom prst="rect">
            <a:avLst/>
          </a:prstGeom>
        </p:spPr>
      </p:pic>
    </p:spTree>
    <p:extLst>
      <p:ext uri="{BB962C8B-B14F-4D97-AF65-F5344CB8AC3E}">
        <p14:creationId xmlns:p14="http://schemas.microsoft.com/office/powerpoint/2010/main" val="263364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E047-F9EF-445C-9D02-20D020BD7BF2}"/>
              </a:ext>
            </a:extLst>
          </p:cNvPr>
          <p:cNvSpPr>
            <a:spLocks noGrp="1"/>
          </p:cNvSpPr>
          <p:nvPr>
            <p:ph type="title"/>
          </p:nvPr>
        </p:nvSpPr>
        <p:spPr/>
        <p:txBody>
          <a:bodyPr/>
          <a:lstStyle/>
          <a:p>
            <a:r>
              <a:rPr lang="en-US" dirty="0"/>
              <a:t>Design and Implementation</a:t>
            </a:r>
          </a:p>
        </p:txBody>
      </p:sp>
      <p:sp>
        <p:nvSpPr>
          <p:cNvPr id="3" name="Content Placeholder 2">
            <a:extLst>
              <a:ext uri="{FF2B5EF4-FFF2-40B4-BE49-F238E27FC236}">
                <a16:creationId xmlns:a16="http://schemas.microsoft.com/office/drawing/2014/main" id="{276F140C-B1C8-47A7-82E4-9CD3230E613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06425D6-3449-4616-B7FA-E2AFBE3DA2E6}"/>
              </a:ext>
            </a:extLst>
          </p:cNvPr>
          <p:cNvPicPr>
            <a:picLocks noChangeAspect="1"/>
          </p:cNvPicPr>
          <p:nvPr/>
        </p:nvPicPr>
        <p:blipFill>
          <a:blip r:embed="rId2"/>
          <a:stretch>
            <a:fillRect/>
          </a:stretch>
        </p:blipFill>
        <p:spPr>
          <a:xfrm>
            <a:off x="2744803" y="1879467"/>
            <a:ext cx="6199691" cy="4446518"/>
          </a:xfrm>
          <a:prstGeom prst="rect">
            <a:avLst/>
          </a:prstGeom>
        </p:spPr>
      </p:pic>
    </p:spTree>
    <p:extLst>
      <p:ext uri="{BB962C8B-B14F-4D97-AF65-F5344CB8AC3E}">
        <p14:creationId xmlns:p14="http://schemas.microsoft.com/office/powerpoint/2010/main" val="394377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9DAA-127E-48CA-B1E4-E2F2335C3785}"/>
              </a:ext>
            </a:extLst>
          </p:cNvPr>
          <p:cNvSpPr>
            <a:spLocks noGrp="1"/>
          </p:cNvSpPr>
          <p:nvPr>
            <p:ph type="title"/>
          </p:nvPr>
        </p:nvSpPr>
        <p:spPr/>
        <p:txBody>
          <a:bodyPr/>
          <a:lstStyle/>
          <a:p>
            <a:r>
              <a:rPr lang="en-US" dirty="0"/>
              <a:t>Design and Implementation</a:t>
            </a:r>
          </a:p>
        </p:txBody>
      </p:sp>
      <p:pic>
        <p:nvPicPr>
          <p:cNvPr id="4" name="Content Placeholder 3">
            <a:extLst>
              <a:ext uri="{FF2B5EF4-FFF2-40B4-BE49-F238E27FC236}">
                <a16:creationId xmlns:a16="http://schemas.microsoft.com/office/drawing/2014/main" id="{2A164E68-924B-48F3-8FEE-34436A53EDD0}"/>
              </a:ext>
            </a:extLst>
          </p:cNvPr>
          <p:cNvPicPr>
            <a:picLocks noGrp="1" noChangeAspect="1"/>
          </p:cNvPicPr>
          <p:nvPr>
            <p:ph idx="1"/>
          </p:nvPr>
        </p:nvPicPr>
        <p:blipFill>
          <a:blip r:embed="rId2"/>
          <a:stretch>
            <a:fillRect/>
          </a:stretch>
        </p:blipFill>
        <p:spPr>
          <a:xfrm>
            <a:off x="2022749" y="2135907"/>
            <a:ext cx="7342924" cy="3766127"/>
          </a:xfrm>
          <a:prstGeom prst="rect">
            <a:avLst/>
          </a:prstGeom>
        </p:spPr>
      </p:pic>
    </p:spTree>
    <p:extLst>
      <p:ext uri="{BB962C8B-B14F-4D97-AF65-F5344CB8AC3E}">
        <p14:creationId xmlns:p14="http://schemas.microsoft.com/office/powerpoint/2010/main" val="173805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293C-789A-4009-A668-AB89A126F46C}"/>
              </a:ext>
            </a:extLst>
          </p:cNvPr>
          <p:cNvSpPr>
            <a:spLocks noGrp="1"/>
          </p:cNvSpPr>
          <p:nvPr>
            <p:ph type="title"/>
          </p:nvPr>
        </p:nvSpPr>
        <p:spPr/>
        <p:txBody>
          <a:bodyPr/>
          <a:lstStyle/>
          <a:p>
            <a:r>
              <a:rPr lang="en-US" dirty="0"/>
              <a:t>Test and Demo </a:t>
            </a:r>
            <a:br>
              <a:rPr lang="en-US" dirty="0"/>
            </a:br>
            <a:r>
              <a:rPr lang="en-US" dirty="0"/>
              <a:t>(Method and Goal)</a:t>
            </a:r>
          </a:p>
        </p:txBody>
      </p:sp>
      <p:sp>
        <p:nvSpPr>
          <p:cNvPr id="4" name="Content Placeholder 3">
            <a:extLst>
              <a:ext uri="{FF2B5EF4-FFF2-40B4-BE49-F238E27FC236}">
                <a16:creationId xmlns:a16="http://schemas.microsoft.com/office/drawing/2014/main" id="{BCE17756-5AC2-433A-8FAF-77CB2022189D}"/>
              </a:ext>
            </a:extLst>
          </p:cNvPr>
          <p:cNvSpPr>
            <a:spLocks noGrp="1"/>
          </p:cNvSpPr>
          <p:nvPr>
            <p:ph idx="1"/>
          </p:nvPr>
        </p:nvSpPr>
        <p:spPr/>
        <p:txBody>
          <a:bodyPr/>
          <a:lstStyle/>
          <a:p>
            <a:r>
              <a:rPr lang="en-US" dirty="0"/>
              <a:t>We will use intra-Hamming Distance and inter-Hamming Distance to test our design.</a:t>
            </a:r>
          </a:p>
          <a:p>
            <a:r>
              <a:rPr lang="en-US" dirty="0"/>
              <a:t>What is Hamming Distance?</a:t>
            </a:r>
          </a:p>
          <a:p>
            <a:pPr lvl="1"/>
            <a:r>
              <a:rPr lang="en-US" dirty="0"/>
              <a:t>Given two numbers, calculate the fraction of bits that are different</a:t>
            </a:r>
          </a:p>
          <a:p>
            <a:pPr lvl="1"/>
            <a:r>
              <a:rPr lang="en-US" dirty="0"/>
              <a:t>For example, use two 8-bit number</a:t>
            </a:r>
          </a:p>
          <a:p>
            <a:pPr lvl="2"/>
            <a:r>
              <a:rPr lang="en-US" dirty="0"/>
              <a:t>0b1</a:t>
            </a:r>
            <a:r>
              <a:rPr lang="en-US" dirty="0">
                <a:highlight>
                  <a:srgbClr val="FFFF00"/>
                </a:highlight>
              </a:rPr>
              <a:t>1</a:t>
            </a:r>
            <a:r>
              <a:rPr lang="en-US" dirty="0"/>
              <a:t>00101</a:t>
            </a:r>
            <a:r>
              <a:rPr lang="en-US" dirty="0">
                <a:highlight>
                  <a:srgbClr val="FFFF00"/>
                </a:highlight>
              </a:rPr>
              <a:t>0</a:t>
            </a:r>
          </a:p>
          <a:p>
            <a:pPr lvl="2"/>
            <a:r>
              <a:rPr lang="en-US" dirty="0"/>
              <a:t>0b1</a:t>
            </a:r>
            <a:r>
              <a:rPr lang="en-US" dirty="0">
                <a:highlight>
                  <a:srgbClr val="FFFF00"/>
                </a:highlight>
              </a:rPr>
              <a:t>0</a:t>
            </a:r>
            <a:r>
              <a:rPr lang="en-US" dirty="0"/>
              <a:t>00101</a:t>
            </a:r>
            <a:r>
              <a:rPr lang="en-US" dirty="0">
                <a:highlight>
                  <a:srgbClr val="FFFF00"/>
                </a:highlight>
              </a:rPr>
              <a:t>1</a:t>
            </a:r>
          </a:p>
          <a:p>
            <a:pPr lvl="2"/>
            <a:r>
              <a:rPr lang="en-US" dirty="0"/>
              <a:t>2 different bits, so HD=2/8=0.25</a:t>
            </a:r>
          </a:p>
        </p:txBody>
      </p:sp>
    </p:spTree>
    <p:extLst>
      <p:ext uri="{BB962C8B-B14F-4D97-AF65-F5344CB8AC3E}">
        <p14:creationId xmlns:p14="http://schemas.microsoft.com/office/powerpoint/2010/main" val="2820917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{EBA9B0AF-3E95-4A20-BB74-5CBEFC93E65B}tf22712842</Template>
  <TotalTime>0</TotalTime>
  <Words>1786</Words>
  <Application>Microsoft Office PowerPoint</Application>
  <PresentationFormat>Widescreen</PresentationFormat>
  <Paragraphs>269</Paragraphs>
  <Slides>31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Bookman Old Style</vt:lpstr>
      <vt:lpstr>Calibri</vt:lpstr>
      <vt:lpstr>Cambria Math</vt:lpstr>
      <vt:lpstr>Franklin Gothic Book</vt:lpstr>
      <vt:lpstr>Wingdings</vt:lpstr>
      <vt:lpstr>1_RetrospectVTI</vt:lpstr>
      <vt:lpstr>16-bit RO Physical Unclonable Function  ---EEL4720 Final Project</vt:lpstr>
      <vt:lpstr>Table of Content</vt:lpstr>
      <vt:lpstr>Introduction</vt:lpstr>
      <vt:lpstr>Introduction</vt:lpstr>
      <vt:lpstr>Introduction</vt:lpstr>
      <vt:lpstr>Introduction</vt:lpstr>
      <vt:lpstr>Design and Implementation</vt:lpstr>
      <vt:lpstr>Design and Implementation</vt:lpstr>
      <vt:lpstr>Test and Demo  (Method and Goal)</vt:lpstr>
      <vt:lpstr>Test and Demo  (Method and Goal)</vt:lpstr>
      <vt:lpstr>Test and Demo  (Data and Control Flow)</vt:lpstr>
      <vt:lpstr>Test and Demo  (main.cpp – Input/Output)</vt:lpstr>
      <vt:lpstr>Test and Demo  (main.cpp – Intra-HD)</vt:lpstr>
      <vt:lpstr>Test and Demo  (top.cpp – Inter-HD)</vt:lpstr>
      <vt:lpstr>Test and Demo  (Command Line)</vt:lpstr>
      <vt:lpstr>Result (Intra-HD)</vt:lpstr>
      <vt:lpstr>Result (Inter-HD)</vt:lpstr>
      <vt:lpstr>Problem Encountered</vt:lpstr>
      <vt:lpstr>Problem Encountered</vt:lpstr>
      <vt:lpstr>Problem Encountered</vt:lpstr>
      <vt:lpstr>Problem Encountered</vt:lpstr>
      <vt:lpstr>Solution</vt:lpstr>
      <vt:lpstr>Solution (Placement)</vt:lpstr>
      <vt:lpstr>Solution (Placement)</vt:lpstr>
      <vt:lpstr>Solution (Routing)</vt:lpstr>
      <vt:lpstr>New Result (Intra-HD)</vt:lpstr>
      <vt:lpstr>New Result (Inter-HD)</vt:lpstr>
      <vt:lpstr>Possible Improvements and Limitations</vt:lpstr>
      <vt:lpstr>Possible Improvements and Limitations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2020-04-13T00:42:13Z</dcterms:created>
  <dcterms:modified xsi:type="dcterms:W3CDTF">2020-04-24T18:40:30Z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