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4"/>
  </p:notesMasterIdLst>
  <p:sldIdLst>
    <p:sldId id="298" r:id="rId5"/>
    <p:sldId id="301" r:id="rId6"/>
    <p:sldId id="302" r:id="rId7"/>
    <p:sldId id="303" r:id="rId8"/>
    <p:sldId id="304" r:id="rId9"/>
    <p:sldId id="305" r:id="rId10"/>
    <p:sldId id="310" r:id="rId11"/>
    <p:sldId id="306" r:id="rId12"/>
    <p:sldId id="315" r:id="rId13"/>
    <p:sldId id="316" r:id="rId14"/>
    <p:sldId id="307" r:id="rId15"/>
    <p:sldId id="313" r:id="rId16"/>
    <p:sldId id="314" r:id="rId17"/>
    <p:sldId id="311" r:id="rId18"/>
    <p:sldId id="312" r:id="rId19"/>
    <p:sldId id="308" r:id="rId20"/>
    <p:sldId id="317" r:id="rId21"/>
    <p:sldId id="309" r:id="rId22"/>
    <p:sldId id="3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 autoAdjust="0"/>
    <p:restoredTop sz="79962" autoAdjust="0"/>
  </p:normalViewPr>
  <p:slideViewPr>
    <p:cSldViewPr snapToGrid="0">
      <p:cViewPr varScale="1">
        <p:scale>
          <a:sx n="64" d="100"/>
          <a:sy n="64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C8AF3-2467-4581-8A5A-696D581A0ED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D2514-A445-4924-B33B-06316436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D2514-A445-4924-B33B-06316436EA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4430" y="1475234"/>
            <a:ext cx="3263294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16-bit RO Physical Unclonable Function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---</a:t>
            </a:r>
            <a:r>
              <a:rPr lang="en-US" sz="2000" dirty="0">
                <a:solidFill>
                  <a:schemeClr val="tx1"/>
                </a:solidFill>
              </a:rPr>
              <a:t>EEL4720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Shida yang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Beichen Su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293C-789A-4009-A668-AB89A12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Demo </a:t>
            </a:r>
            <a:br>
              <a:rPr lang="en-US" dirty="0"/>
            </a:br>
            <a:r>
              <a:rPr lang="en-US" dirty="0"/>
              <a:t>(Method and Goal)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17756-5AC2-433A-8FAF-77CB2022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4998720" cy="2319420"/>
          </a:xfrm>
        </p:spPr>
        <p:txBody>
          <a:bodyPr/>
          <a:lstStyle/>
          <a:p>
            <a:r>
              <a:rPr lang="en-US" dirty="0"/>
              <a:t>Intra-HD</a:t>
            </a:r>
          </a:p>
          <a:p>
            <a:pPr lvl="1"/>
            <a:r>
              <a:rPr lang="en-US" dirty="0"/>
              <a:t>Give same set of input to the same chip multiple times</a:t>
            </a:r>
          </a:p>
          <a:p>
            <a:pPr lvl="1"/>
            <a:r>
              <a:rPr lang="en-US" dirty="0"/>
              <a:t>Compare the HD between the outputs</a:t>
            </a:r>
          </a:p>
          <a:p>
            <a:pPr lvl="1"/>
            <a:r>
              <a:rPr lang="en-US" dirty="0"/>
              <a:t>Tells how reliable the design is</a:t>
            </a:r>
          </a:p>
          <a:p>
            <a:pPr lvl="1"/>
            <a:r>
              <a:rPr lang="en-US" dirty="0"/>
              <a:t>I</a:t>
            </a:r>
            <a:r>
              <a:rPr lang="en-US" altLang="zh-CN" dirty="0"/>
              <a:t>deally close to 0 because a reliable design should have the same output for the same input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B098C4-DCB1-4010-94AA-436A99F6D032}"/>
              </a:ext>
            </a:extLst>
          </p:cNvPr>
          <p:cNvSpPr txBox="1">
            <a:spLocks/>
          </p:cNvSpPr>
          <p:nvPr/>
        </p:nvSpPr>
        <p:spPr>
          <a:xfrm>
            <a:off x="6096000" y="2108201"/>
            <a:ext cx="49987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Inter-HD</a:t>
            </a:r>
          </a:p>
          <a:p>
            <a:pPr lvl="1"/>
            <a:r>
              <a:rPr lang="en-US" dirty="0"/>
              <a:t>Give same set of input to different chips</a:t>
            </a:r>
          </a:p>
          <a:p>
            <a:pPr lvl="1"/>
            <a:r>
              <a:rPr lang="en-US" dirty="0"/>
              <a:t>Compare the HD between the outputs across chips</a:t>
            </a:r>
          </a:p>
          <a:p>
            <a:pPr lvl="1"/>
            <a:r>
              <a:rPr lang="en-US" dirty="0"/>
              <a:t>Tells how unique each chip is when implementing the same design</a:t>
            </a:r>
          </a:p>
          <a:p>
            <a:pPr lvl="1"/>
            <a:r>
              <a:rPr lang="en-US" dirty="0"/>
              <a:t>Ideally close to 0.5 because each bit has two possible outcomes, so half of the bits should be different on average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1357A6-4642-4531-A722-7AF5DFC5E14A}"/>
              </a:ext>
            </a:extLst>
          </p:cNvPr>
          <p:cNvCxnSpPr>
            <a:cxnSpLocks/>
          </p:cNvCxnSpPr>
          <p:nvPr/>
        </p:nvCxnSpPr>
        <p:spPr>
          <a:xfrm>
            <a:off x="6096000" y="2108201"/>
            <a:ext cx="0" cy="33781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6CB73-0745-4E89-85AA-8D828D57EEF8}"/>
                  </a:ext>
                </a:extLst>
              </p:cNvPr>
              <p:cNvSpPr txBox="1"/>
              <p:nvPr/>
            </p:nvSpPr>
            <p:spPr>
              <a:xfrm>
                <a:off x="241658" y="4582994"/>
                <a:ext cx="5287345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𝐼𝑛𝑡𝑟𝑎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6CB73-0745-4E89-85AA-8D828D57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58" y="4582994"/>
                <a:ext cx="5287345" cy="784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4C1EA-7245-4B32-AC56-55CEBAAB3862}"/>
                  </a:ext>
                </a:extLst>
              </p:cNvPr>
              <p:cNvSpPr txBox="1"/>
              <p:nvPr/>
            </p:nvSpPr>
            <p:spPr>
              <a:xfrm>
                <a:off x="6355393" y="4728386"/>
                <a:ext cx="5306324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4C1EA-7245-4B32-AC56-55CEBAAB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393" y="4728386"/>
                <a:ext cx="5306324" cy="784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95EF6D-527A-4DFA-B55D-C34ED3938289}"/>
                  </a:ext>
                </a:extLst>
              </p:cNvPr>
              <p:cNvSpPr txBox="1"/>
              <p:nvPr/>
            </p:nvSpPr>
            <p:spPr>
              <a:xfrm>
                <a:off x="4458050" y="5797314"/>
                <a:ext cx="3255378" cy="310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95EF6D-527A-4DFA-B55D-C34ED3938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50" y="5797314"/>
                <a:ext cx="3255378" cy="310213"/>
              </a:xfrm>
              <a:prstGeom prst="rect">
                <a:avLst/>
              </a:prstGeom>
              <a:blipFill>
                <a:blip r:embed="rId4"/>
                <a:stretch>
                  <a:fillRect l="-1124" t="-1961" r="-18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7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293C-789A-4009-A668-AB89A12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Demo </a:t>
            </a:r>
            <a:br>
              <a:rPr lang="en-US" dirty="0"/>
            </a:br>
            <a:r>
              <a:rPr lang="en-US" dirty="0"/>
              <a:t>(Data and Control Flow)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917DCC-408B-42CF-9B81-6C3A3BF43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640" y="1978050"/>
            <a:ext cx="10508919" cy="3390363"/>
          </a:xfrm>
        </p:spPr>
      </p:pic>
    </p:spTree>
    <p:extLst>
      <p:ext uri="{BB962C8B-B14F-4D97-AF65-F5344CB8AC3E}">
        <p14:creationId xmlns:p14="http://schemas.microsoft.com/office/powerpoint/2010/main" val="360995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293C-789A-4009-A668-AB89A12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and Demo </a:t>
            </a:r>
            <a:br>
              <a:rPr lang="en-US" dirty="0"/>
            </a:br>
            <a:r>
              <a:rPr lang="en-US" dirty="0"/>
              <a:t>(main.cpp – Input/Output)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FF72A-35B3-4099-A01B-A3E5FF808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991" y="1980573"/>
            <a:ext cx="10152689" cy="4023184"/>
          </a:xfrm>
        </p:spPr>
      </p:pic>
    </p:spTree>
    <p:extLst>
      <p:ext uri="{BB962C8B-B14F-4D97-AF65-F5344CB8AC3E}">
        <p14:creationId xmlns:p14="http://schemas.microsoft.com/office/powerpoint/2010/main" val="92524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293C-789A-4009-A668-AB89A12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Demo </a:t>
            </a:r>
            <a:br>
              <a:rPr lang="en-US" dirty="0"/>
            </a:br>
            <a:r>
              <a:rPr lang="en-US" dirty="0"/>
              <a:t>(main.cpp – Intra-HD)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B0CB-E6C1-4E33-BF90-2BCB12D8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49049" cy="416197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25 outputs in the same test from 25 trials</a:t>
            </a:r>
          </a:p>
          <a:p>
            <a:pPr lvl="2"/>
            <a:r>
              <a:rPr lang="en-US" sz="1600" dirty="0"/>
              <a:t>Output 0 ~ Output 24</a:t>
            </a:r>
          </a:p>
          <a:p>
            <a:pPr lvl="1"/>
            <a:r>
              <a:rPr lang="en-US" sz="1600" dirty="0"/>
              <a:t>Pairing output (every possible combination)</a:t>
            </a:r>
          </a:p>
          <a:p>
            <a:pPr lvl="2"/>
            <a:r>
              <a:rPr lang="en-US" sz="1600" dirty="0"/>
              <a:t>Output 0 – Output 1, Output 0 – Output 2, Output 0 – Output 3, Output 0 – Output 4, …Output 0 – Output 23, Output 0 – Output 24</a:t>
            </a:r>
          </a:p>
          <a:p>
            <a:pPr lvl="2"/>
            <a:r>
              <a:rPr lang="en-US" sz="1600" dirty="0"/>
              <a:t>Output 1 – Output 2, Output 1 – Output 3, Output 1 – Output 4, …Output 1 – Output 23, Output 1 – Output 24</a:t>
            </a:r>
          </a:p>
          <a:p>
            <a:pPr lvl="2"/>
            <a:r>
              <a:rPr lang="en-US" sz="1600" dirty="0"/>
              <a:t>Output 2 – Output 3, Output 2 – Output 4, … Output 2 – Output 23, Output 2 – Output 24</a:t>
            </a:r>
          </a:p>
          <a:p>
            <a:pPr lvl="2"/>
            <a:r>
              <a:rPr lang="en-US" sz="1600" dirty="0"/>
              <a:t>……</a:t>
            </a:r>
          </a:p>
          <a:p>
            <a:pPr lvl="2"/>
            <a:r>
              <a:rPr lang="en-US" sz="1600" dirty="0"/>
              <a:t>Output 23 – Output 24</a:t>
            </a:r>
          </a:p>
          <a:p>
            <a:pPr lvl="1"/>
            <a:r>
              <a:rPr lang="en-US" sz="1600" dirty="0"/>
              <a:t>For each pair, calculate intra-HD</a:t>
            </a:r>
          </a:p>
          <a:p>
            <a:pPr lvl="2"/>
            <a:r>
              <a:rPr lang="en-US" sz="1600" dirty="0"/>
              <a:t>Find number of different bits (n), divide by total number of bits (32)</a:t>
            </a:r>
          </a:p>
          <a:p>
            <a:pPr lvl="2"/>
            <a:r>
              <a:rPr lang="en-US" sz="1600" dirty="0"/>
              <a:t>n/32</a:t>
            </a:r>
          </a:p>
          <a:p>
            <a:pPr lvl="1"/>
            <a:r>
              <a:rPr lang="en-US" sz="1600" dirty="0"/>
              <a:t>Average the intra-HDs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2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293C-789A-4009-A668-AB89A12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Demo </a:t>
            </a:r>
            <a:br>
              <a:rPr lang="en-US" dirty="0"/>
            </a:br>
            <a:r>
              <a:rPr lang="en-US" dirty="0"/>
              <a:t>(top.cpp – Inter-HD)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B0CB-E6C1-4E33-BF90-2BCB12D8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Keep doing test until get results from two different boards</a:t>
            </a:r>
          </a:p>
          <a:p>
            <a:pPr lvl="1"/>
            <a:r>
              <a:rPr lang="en-US" sz="2400" dirty="0"/>
              <a:t>25 outputs from board 1, 25 outputs from board 2</a:t>
            </a:r>
          </a:p>
          <a:p>
            <a:pPr lvl="1"/>
            <a:r>
              <a:rPr lang="en-US" sz="2400" dirty="0"/>
              <a:t>Pair them up just like in the previous slide</a:t>
            </a:r>
          </a:p>
          <a:p>
            <a:pPr lvl="2"/>
            <a:r>
              <a:rPr lang="en-US" sz="1800" dirty="0"/>
              <a:t>First element in the pair is from board 1, second element is from board 2</a:t>
            </a:r>
          </a:p>
          <a:p>
            <a:pPr lvl="1"/>
            <a:r>
              <a:rPr lang="en-US" sz="2400" dirty="0"/>
              <a:t>For each pair, calculate inter-HD</a:t>
            </a:r>
          </a:p>
          <a:p>
            <a:pPr lvl="2"/>
            <a:r>
              <a:rPr lang="en-US" sz="1800" dirty="0"/>
              <a:t>Find number of different bits (n), divide by total number of bits (32)</a:t>
            </a:r>
          </a:p>
          <a:p>
            <a:pPr lvl="2"/>
            <a:r>
              <a:rPr lang="en-US" sz="1800" dirty="0"/>
              <a:t>n/32</a:t>
            </a:r>
          </a:p>
          <a:p>
            <a:pPr lvl="2"/>
            <a:r>
              <a:rPr lang="en-US" sz="1800" dirty="0"/>
              <a:t>Same algorithm for calculating Hamming Distance, just the pairs are from different boards</a:t>
            </a:r>
          </a:p>
          <a:p>
            <a:pPr lvl="1"/>
            <a:r>
              <a:rPr lang="en-US" sz="2400" dirty="0"/>
              <a:t>Average the inter-HDs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6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293C-789A-4009-A668-AB89A12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Demo </a:t>
            </a:r>
            <a:br>
              <a:rPr lang="en-US" dirty="0"/>
            </a:br>
            <a:r>
              <a:rPr lang="en-US" dirty="0"/>
              <a:t>(Command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B0CB-E6C1-4E33-BF90-2BCB12D8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./</a:t>
            </a:r>
            <a:r>
              <a:rPr lang="en-US" sz="2800" dirty="0" err="1"/>
              <a:t>top.o</a:t>
            </a:r>
            <a:r>
              <a:rPr lang="en-US" sz="2800" dirty="0"/>
              <a:t>   RAND_SEED   INTRA_OR_INTER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RAND_SEED: make sure the same set of input is given to the board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INTRA_OR_INTER: 0=inter-HD, 1=intra-HD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Printed Result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6 tests, each test is the average of 25 trials</a:t>
            </a:r>
          </a:p>
        </p:txBody>
      </p:sp>
    </p:spTree>
    <p:extLst>
      <p:ext uri="{BB962C8B-B14F-4D97-AF65-F5344CB8AC3E}">
        <p14:creationId xmlns:p14="http://schemas.microsoft.com/office/powerpoint/2010/main" val="298558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01F-3341-4EBF-ADE5-9560B1EC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(Intra-HD)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50F62-D1C9-429C-BB04-4F5A8639B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95" y="2455069"/>
            <a:ext cx="5200650" cy="3295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32972-E2DC-49C6-A11A-A83C1AD9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30" y="2621756"/>
            <a:ext cx="49053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01F-3341-4EBF-ADE5-9560B1EC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(Inter-HD)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391F3D-3A9B-43B6-B3F9-D902B62E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781" y="2158601"/>
            <a:ext cx="5273774" cy="3660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A12E6-ACD6-4994-856C-7C390CFADA68}"/>
              </a:ext>
            </a:extLst>
          </p:cNvPr>
          <p:cNvSpPr txBox="1"/>
          <p:nvPr/>
        </p:nvSpPr>
        <p:spPr>
          <a:xfrm>
            <a:off x="1097280" y="263842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CA1D32-9A16-449D-9BBE-100C11C0CC5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50869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average inter-HDs we measured from our boards are far from ideal</a:t>
            </a:r>
          </a:p>
          <a:p>
            <a:pPr lvl="2"/>
            <a:r>
              <a:rPr lang="en-US" sz="2000" dirty="0"/>
              <a:t>Should be around 0.5 ideally</a:t>
            </a:r>
          </a:p>
          <a:p>
            <a:pPr lvl="2"/>
            <a:r>
              <a:rPr lang="en-US" sz="2000" dirty="0"/>
              <a:t>Our data ranges from 0.03 to 0.18</a:t>
            </a:r>
          </a:p>
          <a:p>
            <a:pPr lvl="2"/>
            <a:r>
              <a:rPr lang="en-US" sz="2000" dirty="0"/>
              <a:t>The implemented design favors certain ROs over others (explained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274675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8386-9922-4A3A-944B-3FE30C70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Encountered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B47BB6-B2F9-4F68-9AA5-5257D8CD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16" y="2676111"/>
            <a:ext cx="6157494" cy="2636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9C32C0-3EBA-4D9D-A3C7-09368A340C25}"/>
              </a:ext>
            </a:extLst>
          </p:cNvPr>
          <p:cNvSpPr txBox="1"/>
          <p:nvPr/>
        </p:nvSpPr>
        <p:spPr>
          <a:xfrm>
            <a:off x="854242" y="2352945"/>
            <a:ext cx="4930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Ring-Oscillator is routed differently internally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RO_0 and RO_128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RO_0 is in the first mux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R0_128 is in the second mux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Routing lengths are different (RO_128 looks shorter)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challenge </a:t>
            </a:r>
            <a:r>
              <a:rPr lang="en-US"/>
              <a:t>is 0b1000000000000000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output would favor second mux in either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find a way to place internal routing for all the ROs equally </a:t>
            </a:r>
          </a:p>
        </p:txBody>
      </p:sp>
    </p:spTree>
    <p:extLst>
      <p:ext uri="{BB962C8B-B14F-4D97-AF65-F5344CB8AC3E}">
        <p14:creationId xmlns:p14="http://schemas.microsoft.com/office/powerpoint/2010/main" val="271002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3BDB-94A4-114F-A885-33BA18C8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A595-DEF4-A94A-A749-280900A2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We build a 16-bit Ring Oscillator Physical Unclonable Function with great complexity in both hardware structure and software algorithm, which can be used in hardware security protection in the real world.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Currently it is highly reliable but not so special for each devices, we are satisfied about our progress and result so far.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We will still try to find a way to manipulate the structure of the hardware to make it perfectly match, we hope to get some advice from you.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9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F0FB-FA43-4B2A-8D05-BD2818BE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D1C4-0E87-445F-A38A-FC40B909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Introduction to the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Design and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Testing and demonstration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Test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Problem Encountered</a:t>
            </a:r>
          </a:p>
        </p:txBody>
      </p:sp>
    </p:spTree>
    <p:extLst>
      <p:ext uri="{BB962C8B-B14F-4D97-AF65-F5344CB8AC3E}">
        <p14:creationId xmlns:p14="http://schemas.microsoft.com/office/powerpoint/2010/main" val="31709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4A29-125A-4D33-9F33-8CC69BA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1749-CA16-406A-9AC1-89CC5D38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00137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Nowadays, people rely more and more on their digital devices, which stored so many important privacy information like radio-frequency identification (RFID). </a:t>
            </a:r>
            <a:r>
              <a:rPr lang="en-US" b="1" dirty="0"/>
              <a:t>Hardware security is becoming increasingly important.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Our application is mainly focused on hardware authentication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74422-DD4A-45F0-90C7-490554CF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17" y="2108201"/>
            <a:ext cx="6545449" cy="3970191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DFE7DEFB-CC55-D34A-9942-B391785DF32E}"/>
              </a:ext>
            </a:extLst>
          </p:cNvPr>
          <p:cNvSpPr/>
          <p:nvPr/>
        </p:nvSpPr>
        <p:spPr>
          <a:xfrm>
            <a:off x="11155680" y="4637314"/>
            <a:ext cx="687186" cy="277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5899-FC0F-4190-843D-2205B437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E3FE-E89E-4B7C-8779-F373CBB5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traditional methods, secret keys are stored digitally in a nonvolatile memory which is always vulnerable based on hardware implementation and key storage.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extremely resource contained platform such as radio-frequency identification (RFID), even simple cryptographic operations can be too costly.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Software-only protection is not enough. Non-volatile memory technologies are vulnerable to invasive attack as secrets always exist in digital form.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adversaries can physically extract secret keys from EEPROM while processor is off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Due to the differences between each devices (length, width, oxide thickness) in circuit and system (</a:t>
            </a:r>
            <a:r>
              <a:rPr lang="en-US" b="1" dirty="0"/>
              <a:t>Process Variation</a:t>
            </a:r>
            <a:r>
              <a:rPr lang="en-US" dirty="0"/>
              <a:t>), each IC has unique properties.</a:t>
            </a:r>
          </a:p>
        </p:txBody>
      </p:sp>
    </p:spTree>
    <p:extLst>
      <p:ext uri="{BB962C8B-B14F-4D97-AF65-F5344CB8AC3E}">
        <p14:creationId xmlns:p14="http://schemas.microsoft.com/office/powerpoint/2010/main" val="29366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F818-E2B2-4BD3-9BCA-EC2E1625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043E-15BC-4239-9100-8EC94274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12873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Physical Unclonable Function (PUF) is a function that is: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Based on a physical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Easy to evaluate (using the physical system)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Outputs looks like random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Unpredictable even for an attacker with physical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DCD7A-1C79-452C-A136-0DA28FCB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64" y="3868917"/>
            <a:ext cx="7005632" cy="212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87A15-3123-438B-99A2-9FBC49D57AC1}"/>
              </a:ext>
            </a:extLst>
          </p:cNvPr>
          <p:cNvSpPr txBox="1"/>
          <p:nvPr/>
        </p:nvSpPr>
        <p:spPr>
          <a:xfrm>
            <a:off x="7581207" y="2082802"/>
            <a:ext cx="357447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Path delays in an IC are statistically distributed due to random manufacturing variations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9594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04D9-6198-49FD-966F-7A908FA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82F3-8ABB-49D1-A816-13E16ACC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292436" cy="3760891"/>
          </a:xfrm>
        </p:spPr>
        <p:txBody>
          <a:bodyPr/>
          <a:lstStyle/>
          <a:p>
            <a:r>
              <a:rPr lang="en-US" dirty="0"/>
              <a:t>Ring-Oscillator (RO) PUF replies on delay loops and counters instead of MUX and arbiters because it will be more stable on FPGA.</a:t>
            </a:r>
          </a:p>
          <a:p>
            <a:r>
              <a:rPr lang="en-US" dirty="0"/>
              <a:t>Our design is implementing a 16-bit RO PUF. Input (Challenge) is 16 bit and the output is 1 bit. We store 32 different 16</a:t>
            </a:r>
            <a:r>
              <a:rPr lang="en-US" altLang="zh-CN" dirty="0"/>
              <a:t>-</a:t>
            </a:r>
            <a:r>
              <a:rPr lang="en-US" dirty="0"/>
              <a:t>bit challenges, generated by a random generator function, in RAM and pass through all challenges one by one to form a 32</a:t>
            </a:r>
            <a:r>
              <a:rPr lang="en-US" altLang="zh-CN" dirty="0"/>
              <a:t>-</a:t>
            </a:r>
            <a:r>
              <a:rPr lang="en-US" dirty="0"/>
              <a:t>bit response sequences.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0FD81-2199-4914-8010-52C83E5D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16" y="1954194"/>
            <a:ext cx="5070764" cy="25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E047-F9EF-445C-9D02-20D020BD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140C-B1C8-47A7-82E4-9CD3230E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425D6-3449-4616-B7FA-E2AFBE3D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03" y="1879467"/>
            <a:ext cx="6199691" cy="44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9DAA-127E-48CA-B1E4-E2F2335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64E68-924B-48F3-8FEE-34436A53E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49" y="2135907"/>
            <a:ext cx="7342924" cy="37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293C-789A-4009-A668-AB89A12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Demo </a:t>
            </a:r>
            <a:br>
              <a:rPr lang="en-US" dirty="0"/>
            </a:br>
            <a:r>
              <a:rPr lang="en-US" dirty="0"/>
              <a:t>(Method and Goal)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17756-5AC2-433A-8FAF-77CB2022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intra-Hamming Distance and inter-Hamming Distance to test our design.</a:t>
            </a:r>
          </a:p>
          <a:p>
            <a:r>
              <a:rPr lang="en-US" dirty="0"/>
              <a:t>What is Hamming Distance?</a:t>
            </a:r>
          </a:p>
          <a:p>
            <a:pPr lvl="1"/>
            <a:r>
              <a:rPr lang="en-US" dirty="0"/>
              <a:t>Given two numbers, calculate the fraction of bits that are different</a:t>
            </a:r>
          </a:p>
          <a:p>
            <a:pPr lvl="1"/>
            <a:r>
              <a:rPr lang="en-US" dirty="0"/>
              <a:t>For example, use two 8-bit number</a:t>
            </a:r>
          </a:p>
          <a:p>
            <a:pPr lvl="2"/>
            <a:r>
              <a:rPr lang="en-US" dirty="0"/>
              <a:t>0b1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00101</a:t>
            </a:r>
            <a:r>
              <a:rPr lang="en-US" dirty="0">
                <a:highlight>
                  <a:srgbClr val="FFFF00"/>
                </a:highlight>
              </a:rPr>
              <a:t>0</a:t>
            </a:r>
          </a:p>
          <a:p>
            <a:pPr lvl="2"/>
            <a:r>
              <a:rPr lang="en-US" dirty="0"/>
              <a:t>0b1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00101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  <a:p>
            <a:pPr lvl="2"/>
            <a:r>
              <a:rPr lang="en-US" dirty="0"/>
              <a:t>2 different bits, so HD=2/8=0.25</a:t>
            </a:r>
          </a:p>
        </p:txBody>
      </p:sp>
    </p:spTree>
    <p:extLst>
      <p:ext uri="{BB962C8B-B14F-4D97-AF65-F5344CB8AC3E}">
        <p14:creationId xmlns:p14="http://schemas.microsoft.com/office/powerpoint/2010/main" val="2820917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{EBA9B0AF-3E95-4A20-BB74-5CBEFC93E65B}tf22712842</Template>
  <TotalTime>0</TotalTime>
  <Words>1059</Words>
  <Application>Microsoft Office PowerPoint</Application>
  <PresentationFormat>Widescreen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Franklin Gothic Book</vt:lpstr>
      <vt:lpstr>Wingdings</vt:lpstr>
      <vt:lpstr>1_RetrospectVTI</vt:lpstr>
      <vt:lpstr>16-bit RO Physical Unclonable Function  ---EEL4720 Final Project</vt:lpstr>
      <vt:lpstr>Table of Content</vt:lpstr>
      <vt:lpstr>Introduction</vt:lpstr>
      <vt:lpstr>Introduction</vt:lpstr>
      <vt:lpstr>Introduction</vt:lpstr>
      <vt:lpstr>Introduction</vt:lpstr>
      <vt:lpstr>Design and Implementation</vt:lpstr>
      <vt:lpstr>Design and Implementation</vt:lpstr>
      <vt:lpstr>Test and Demo  (Method and Goal)</vt:lpstr>
      <vt:lpstr>Test and Demo  (Method and Goal)</vt:lpstr>
      <vt:lpstr>Test and Demo  (Data and Control Flow)</vt:lpstr>
      <vt:lpstr>Test and Demo  (main.cpp – Input/Output)</vt:lpstr>
      <vt:lpstr>Test and Demo  (main.cpp – Intra-HD)</vt:lpstr>
      <vt:lpstr>Test and Demo  (top.cpp – Inter-HD)</vt:lpstr>
      <vt:lpstr>Test and Demo  (Command Line)</vt:lpstr>
      <vt:lpstr>Result (Intra-HD)</vt:lpstr>
      <vt:lpstr>Result (Inter-HD)</vt:lpstr>
      <vt:lpstr>Problem Encountered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2020-04-13T00:42:13Z</dcterms:created>
  <dcterms:modified xsi:type="dcterms:W3CDTF">2020-04-15T18:14:31Z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