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60"/>
  </p:notesMasterIdLst>
  <p:sldIdLst>
    <p:sldId id="256" r:id="rId2"/>
    <p:sldId id="292" r:id="rId3"/>
    <p:sldId id="259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269" r:id="rId23"/>
    <p:sldId id="270" r:id="rId24"/>
    <p:sldId id="267" r:id="rId25"/>
    <p:sldId id="268" r:id="rId26"/>
    <p:sldId id="271" r:id="rId27"/>
    <p:sldId id="272" r:id="rId28"/>
    <p:sldId id="273" r:id="rId29"/>
    <p:sldId id="311" r:id="rId30"/>
    <p:sldId id="312" r:id="rId31"/>
    <p:sldId id="313" r:id="rId32"/>
    <p:sldId id="277" r:id="rId33"/>
    <p:sldId id="278" r:id="rId34"/>
    <p:sldId id="341" r:id="rId35"/>
    <p:sldId id="280" r:id="rId36"/>
    <p:sldId id="314" r:id="rId37"/>
    <p:sldId id="342" r:id="rId38"/>
    <p:sldId id="316" r:id="rId39"/>
    <p:sldId id="317" r:id="rId40"/>
    <p:sldId id="343" r:id="rId41"/>
    <p:sldId id="319" r:id="rId42"/>
    <p:sldId id="320" r:id="rId43"/>
    <p:sldId id="321" r:id="rId44"/>
    <p:sldId id="339" r:id="rId45"/>
    <p:sldId id="344" r:id="rId46"/>
    <p:sldId id="345" r:id="rId47"/>
    <p:sldId id="324" r:id="rId48"/>
    <p:sldId id="325" r:id="rId49"/>
    <p:sldId id="326" r:id="rId50"/>
    <p:sldId id="346" r:id="rId51"/>
    <p:sldId id="327" r:id="rId52"/>
    <p:sldId id="328" r:id="rId53"/>
    <p:sldId id="329" r:id="rId54"/>
    <p:sldId id="331" r:id="rId55"/>
    <p:sldId id="332" r:id="rId56"/>
    <p:sldId id="336" r:id="rId57"/>
    <p:sldId id="337" r:id="rId58"/>
    <p:sldId id="338" r:id="rId5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416" y="1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638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98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005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79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504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083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709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020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8210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30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78314f501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78314f501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064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4584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40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8314f5019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8314f5019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8314f5019_2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8314f5019_2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8314f5019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8314f5019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8314f5019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8314f5019_2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8314f5019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8314f5019_2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8314f5019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8314f5019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8314f5019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8314f5019_2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8314f5019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8314f5019_2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78314f501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78314f501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8314f5019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8314f5019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2682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556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173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806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59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831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581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296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213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369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5711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3636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8314f5019_2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8314f5019_2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35607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78314f501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78314f501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05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46159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91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48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98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700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27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882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b281e947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7b281e947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13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tx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本文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tx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Whi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ck">
    <p:bg>
      <p:bgPr>
        <a:solidFill>
          <a:srgbClr val="00000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bg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42810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tx1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33750" y="2679150"/>
            <a:ext cx="5400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2490" dirty="0"/>
              <a:t>kintoneで「アプリ」を作ってみた</a:t>
            </a:r>
            <a:endParaRPr sz="2490"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0" y="3383225"/>
            <a:ext cx="54000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490" dirty="0"/>
              <a:t>2025</a:t>
            </a:r>
            <a:r>
              <a:rPr lang="ja" sz="1490" dirty="0" smtClean="0"/>
              <a:t>/</a:t>
            </a:r>
            <a:r>
              <a:rPr lang="en-US" altLang="ja" sz="1490" dirty="0" smtClean="0"/>
              <a:t>10</a:t>
            </a:r>
            <a:r>
              <a:rPr lang="ja" sz="1490" dirty="0" smtClean="0"/>
              <a:t>/</a:t>
            </a:r>
            <a:r>
              <a:rPr lang="en-US" altLang="ja" sz="1490" dirty="0" smtClean="0"/>
              <a:t>27</a:t>
            </a:r>
            <a:r>
              <a:rPr lang="ja" sz="1490" dirty="0" smtClean="0"/>
              <a:t> </a:t>
            </a:r>
            <a:r>
              <a:rPr lang="ja" sz="1490" dirty="0"/>
              <a:t>kintone </a:t>
            </a:r>
            <a:r>
              <a:rPr lang="ja" sz="1490" dirty="0" smtClean="0"/>
              <a:t>hack</a:t>
            </a:r>
            <a:endParaRPr sz="149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9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9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790" dirty="0"/>
              <a:t>シダックス</a:t>
            </a:r>
            <a:endParaRPr sz="179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790" dirty="0"/>
              <a:t>情報システム部 AI推進課</a:t>
            </a:r>
            <a:endParaRPr sz="179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ja" sz="1790" dirty="0"/>
              <a:t>志太 悠真</a:t>
            </a:r>
            <a:endParaRPr sz="1790" dirty="0"/>
          </a:p>
        </p:txBody>
      </p:sp>
      <p:pic>
        <p:nvPicPr>
          <p:cNvPr id="29" name="Google Shape;29;p6" title="logo.png"/>
          <p:cNvPicPr preferRelativeResize="0"/>
          <p:nvPr/>
        </p:nvPicPr>
        <p:blipFill rotWithShape="1">
          <a:blip r:embed="rId3">
            <a:alphaModFix/>
          </a:blip>
          <a:srcRect b="25611"/>
          <a:stretch/>
        </p:blipFill>
        <p:spPr>
          <a:xfrm>
            <a:off x="951800" y="1971975"/>
            <a:ext cx="3878126" cy="6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いろいろあるので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300865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/>
            </a:r>
            <a:br>
              <a:rPr lang="en-US" altLang="ja-JP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</a:br>
            <a:r>
              <a:rPr lang="en-US" altLang="ja-JP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/>
            </a:r>
            <a:br>
              <a:rPr lang="en-US" altLang="ja-JP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</a:br>
            <a:r>
              <a:rPr lang="en-US" altLang="ja-JP" sz="2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/>
            </a:r>
            <a:br>
              <a:rPr lang="en-US" altLang="ja-JP" sz="2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</a:br>
            <a:r>
              <a:rPr lang="ja-JP" altLang="en-US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　　　　　　　しんどい。</a:t>
            </a:r>
            <a:endParaRPr lang="en-US" altLang="ja-JP" sz="24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7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違うんですよ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300865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0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/>
            </a:r>
            <a:br>
              <a:rPr lang="en-US" altLang="ja-JP" sz="40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</a:br>
            <a:r>
              <a:rPr lang="en-US" altLang="ja-JP" sz="4000" dirty="0" err="1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kintone</a:t>
            </a:r>
            <a:r>
              <a:rPr lang="ja-JP" altLang="en-US" sz="40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は簡単です。</a:t>
            </a:r>
            <a:endParaRPr lang="en-US" altLang="ja-JP" sz="4000" dirty="0"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0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でもね、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300865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0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/>
            </a:r>
            <a:br>
              <a:rPr lang="en-US" altLang="ja-JP" sz="40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</a:br>
            <a:r>
              <a:rPr lang="en-US" altLang="ja-JP" sz="4000" dirty="0" err="1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kintone</a:t>
            </a:r>
            <a:r>
              <a:rPr lang="ja-JP" altLang="en-US" sz="40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は簡単です。</a:t>
            </a:r>
            <a:r>
              <a:rPr lang="en-US" altLang="ja-JP" sz="40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/>
            </a:r>
            <a:br>
              <a:rPr lang="en-US" altLang="ja-JP" sz="40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</a:br>
            <a:r>
              <a:rPr lang="ja-JP" altLang="en-US" sz="40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だからカオスになりがち</a:t>
            </a:r>
            <a:endParaRPr lang="en-US" altLang="ja-JP" sz="4000" dirty="0"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43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0834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dirty="0" smtClean="0">
                <a:latin typeface="+mn-ea"/>
                <a:ea typeface="+mn-ea"/>
              </a:rPr>
              <a:t>そういうわけで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課題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640343"/>
            <a:ext cx="5934000" cy="2120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200" dirty="0" smtClean="0">
                <a:latin typeface="Noto Sans JP DemiLight" panose="020B0200000000000000" pitchFamily="50" charset="-128"/>
                <a:ea typeface="Noto Sans JP DemiLight" panose="020B0200000000000000" pitchFamily="50" charset="-128"/>
              </a:rPr>
              <a:t>弊社では</a:t>
            </a:r>
            <a:r>
              <a:rPr lang="en-US" altLang="ja-JP" sz="3200" dirty="0" smtClean="0">
                <a:latin typeface="+mn-ea"/>
                <a:ea typeface="+mn-ea"/>
              </a:rPr>
              <a:t/>
            </a:r>
            <a:br>
              <a:rPr lang="en-US" altLang="ja-JP" sz="3200" dirty="0" smtClean="0">
                <a:latin typeface="+mn-ea"/>
                <a:ea typeface="+mn-ea"/>
              </a:rPr>
            </a:br>
            <a:r>
              <a:rPr lang="ja-JP" altLang="en-US" sz="40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「アプリ作成申請」</a:t>
            </a:r>
            <a:r>
              <a:rPr lang="en-US" altLang="ja-JP" sz="4000" dirty="0" smtClean="0">
                <a:latin typeface="+mn-ea"/>
                <a:ea typeface="+mn-ea"/>
              </a:rPr>
              <a:t/>
            </a:r>
            <a:br>
              <a:rPr lang="en-US" altLang="ja-JP" sz="4000" dirty="0" smtClean="0">
                <a:latin typeface="+mn-ea"/>
                <a:ea typeface="+mn-ea"/>
              </a:rPr>
            </a:br>
            <a:r>
              <a:rPr lang="ja-JP" altLang="en-US" sz="4000" dirty="0" smtClean="0">
                <a:latin typeface="+mn-ea"/>
                <a:ea typeface="+mn-ea"/>
              </a:rPr>
              <a:t>　　　</a:t>
            </a:r>
            <a:r>
              <a:rPr lang="ja-JP" altLang="en-US" sz="3200" dirty="0" smtClean="0">
                <a:latin typeface="+mn-ea"/>
                <a:ea typeface="+mn-ea"/>
              </a:rPr>
              <a:t>　　</a:t>
            </a:r>
            <a:r>
              <a:rPr lang="ja-JP" altLang="en-US" sz="3200" dirty="0" smtClean="0">
                <a:latin typeface="Noto Sans JP DemiLight" panose="020B0200000000000000" pitchFamily="50" charset="-128"/>
                <a:ea typeface="Noto Sans JP DemiLight" panose="020B0200000000000000" pitchFamily="50" charset="-128"/>
              </a:rPr>
              <a:t>を貰っています。</a:t>
            </a:r>
            <a:endParaRPr sz="2000" dirty="0">
              <a:latin typeface="Noto Sans JP DemiLight" panose="020B0200000000000000" pitchFamily="50" charset="-128"/>
              <a:ea typeface="Noto Sans JP DemiLight" panose="020B0200000000000000" pitchFamily="50" charset="-128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369012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打ち手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425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77283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 smtClean="0">
                <a:latin typeface="+mn-ea"/>
                <a:ea typeface="+mn-ea"/>
              </a:rPr>
              <a:t>こういうアプリが欲しい！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利用部門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992647"/>
            <a:ext cx="5934000" cy="1804984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721316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情報システム部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432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77283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 smtClean="0">
                <a:latin typeface="+mn-ea"/>
                <a:ea typeface="+mn-ea"/>
              </a:rPr>
              <a:t>こういうアプリが欲しい！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利用部門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992647"/>
            <a:ext cx="5934000" cy="1804984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+mn-ea"/>
                <a:ea typeface="+mn-ea"/>
              </a:rPr>
              <a:t>OK</a:t>
            </a:r>
            <a:r>
              <a:rPr lang="ja-JP" altLang="en-US" sz="3600" dirty="0" smtClean="0">
                <a:latin typeface="+mn-ea"/>
                <a:ea typeface="+mn-ea"/>
              </a:rPr>
              <a:t>！</a:t>
            </a:r>
            <a:r>
              <a:rPr lang="en-US" altLang="ja-JP" sz="3600" dirty="0" smtClean="0">
                <a:latin typeface="+mn-ea"/>
                <a:ea typeface="+mn-ea"/>
              </a:rPr>
              <a:t/>
            </a:r>
            <a:br>
              <a:rPr lang="en-US" altLang="ja-JP" sz="3600" dirty="0" smtClean="0">
                <a:latin typeface="+mn-ea"/>
                <a:ea typeface="+mn-ea"/>
              </a:rPr>
            </a:br>
            <a:r>
              <a:rPr lang="ja-JP" altLang="en-US" sz="3600" dirty="0" smtClean="0">
                <a:latin typeface="+mn-ea"/>
                <a:ea typeface="+mn-ea"/>
              </a:rPr>
              <a:t>でもココに気をつけてね！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721316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情報システム部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50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77283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 smtClean="0">
                <a:latin typeface="+mn-ea"/>
                <a:ea typeface="+mn-ea"/>
              </a:rPr>
              <a:t>こういうアプリが欲しい！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利用部門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992647"/>
            <a:ext cx="5934000" cy="1804984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3600" dirty="0" smtClean="0">
                <a:latin typeface="+mn-ea"/>
                <a:ea typeface="+mn-ea"/>
              </a:rPr>
              <a:t>それは辛くない</a:t>
            </a:r>
            <a:r>
              <a:rPr lang="en-US" altLang="ja-JP" sz="3600" dirty="0" smtClean="0">
                <a:latin typeface="+mn-ea"/>
                <a:ea typeface="+mn-ea"/>
              </a:rPr>
              <a:t>……</a:t>
            </a:r>
            <a:r>
              <a:rPr lang="ja-JP" altLang="en-US" sz="3600" dirty="0" smtClean="0">
                <a:latin typeface="+mn-ea"/>
                <a:ea typeface="+mn-ea"/>
              </a:rPr>
              <a:t>？</a:t>
            </a:r>
            <a:r>
              <a:rPr lang="en-US" altLang="ja-JP" sz="3600" dirty="0" smtClean="0">
                <a:latin typeface="+mn-ea"/>
                <a:ea typeface="+mn-ea"/>
              </a:rPr>
              <a:t/>
            </a:r>
            <a:br>
              <a:rPr lang="en-US" altLang="ja-JP" sz="3600" dirty="0" smtClean="0">
                <a:latin typeface="+mn-ea"/>
                <a:ea typeface="+mn-ea"/>
              </a:rPr>
            </a:br>
            <a:r>
              <a:rPr lang="ja-JP" altLang="en-US" sz="3600" dirty="0" smtClean="0">
                <a:latin typeface="+mn-ea"/>
                <a:ea typeface="+mn-ea"/>
              </a:rPr>
              <a:t>こっちの方が良いと思うよ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721316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情報システム部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06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0834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dirty="0" smtClean="0">
                <a:latin typeface="+mn-ea"/>
                <a:ea typeface="+mn-ea"/>
              </a:rPr>
              <a:t>適切なアドバイスのおかげで</a:t>
            </a:r>
            <a:endParaRPr sz="24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なぜなら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640343"/>
            <a:ext cx="5934000" cy="2120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5400" dirty="0" smtClean="0">
                <a:latin typeface="+mn-ea"/>
                <a:ea typeface="+mn-ea"/>
              </a:rPr>
              <a:t>  これなら</a:t>
            </a:r>
            <a:r>
              <a:rPr lang="en-US" altLang="ja-JP" sz="5400" dirty="0" smtClean="0">
                <a:latin typeface="+mn-ea"/>
                <a:ea typeface="+mn-ea"/>
              </a:rPr>
              <a:t/>
            </a:r>
            <a:br>
              <a:rPr lang="en-US" altLang="ja-JP" sz="5400" dirty="0" smtClean="0">
                <a:latin typeface="+mn-ea"/>
                <a:ea typeface="+mn-ea"/>
              </a:rPr>
            </a:br>
            <a:r>
              <a:rPr lang="ja-JP" altLang="en-US" sz="5400" dirty="0" smtClean="0">
                <a:latin typeface="+mn-ea"/>
                <a:ea typeface="+mn-ea"/>
              </a:rPr>
              <a:t>  使いこなせる🎉</a:t>
            </a:r>
            <a:endParaRPr sz="4000" dirty="0"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369012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ゆえに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140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62319" y="678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そんなにうまくはいかない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……</a:t>
            </a:r>
            <a:endParaRPr kumimoji="1" lang="ja-JP" altLang="en-US" sz="3200" dirty="0">
              <a:solidFill>
                <a:schemeClr val="bg1"/>
              </a:solidFill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21306221">
            <a:off x="-1" y="670560"/>
            <a:ext cx="9144001" cy="5143501"/>
            <a:chOff x="0" y="-1"/>
            <a:chExt cx="9144001" cy="5143501"/>
          </a:xfrm>
        </p:grpSpPr>
        <p:pic>
          <p:nvPicPr>
            <p:cNvPr id="6" name="Google Shape;133;p15" title="xjg4kfopwq29.cybozu.com_k_1_show (3)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1"/>
              <a:ext cx="9144001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7;p10"/>
            <p:cNvSpPr txBox="1">
              <a:spLocks/>
            </p:cNvSpPr>
            <p:nvPr/>
          </p:nvSpPr>
          <p:spPr>
            <a:xfrm>
              <a:off x="861150" y="1752650"/>
              <a:ext cx="5934000" cy="508347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ja-JP" altLang="en-US" sz="2400" smtClean="0">
                  <a:latin typeface="+mn-ea"/>
                  <a:ea typeface="+mn-ea"/>
                </a:rPr>
                <a:t>適切なアドバイスのおかげで</a:t>
              </a:r>
              <a:endParaRPr lang="ja-JP" altLang="en-US" sz="2400" dirty="0">
                <a:latin typeface="+mn-ea"/>
                <a:ea typeface="+mn-ea"/>
              </a:endParaRPr>
            </a:p>
          </p:txBody>
        </p:sp>
        <p:sp>
          <p:nvSpPr>
            <p:cNvPr id="8" name="Google Shape;58;p10"/>
            <p:cNvSpPr txBox="1"/>
            <p:nvPr/>
          </p:nvSpPr>
          <p:spPr>
            <a:xfrm>
              <a:off x="829050" y="1480168"/>
              <a:ext cx="42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1000" dirty="0" smtClean="0">
                  <a:solidFill>
                    <a:srgbClr val="333333"/>
                  </a:solidFill>
                  <a:latin typeface="+mn-ea"/>
                  <a:ea typeface="+mn-ea"/>
                </a:rPr>
                <a:t>なぜなら</a:t>
              </a:r>
              <a:endParaRPr sz="1000" dirty="0">
                <a:solidFill>
                  <a:srgbClr val="333333"/>
                </a:solidFill>
                <a:latin typeface="+mn-ea"/>
                <a:ea typeface="+mn-ea"/>
              </a:endParaRPr>
            </a:p>
          </p:txBody>
        </p:sp>
        <p:sp>
          <p:nvSpPr>
            <p:cNvPr id="9" name="Google Shape;59;p10"/>
            <p:cNvSpPr txBox="1">
              <a:spLocks/>
            </p:cNvSpPr>
            <p:nvPr/>
          </p:nvSpPr>
          <p:spPr>
            <a:xfrm>
              <a:off x="861150" y="2640343"/>
              <a:ext cx="5934000" cy="2120966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ja-JP" altLang="en-US" sz="5400" smtClean="0">
                  <a:latin typeface="+mn-ea"/>
                  <a:ea typeface="+mn-ea"/>
                </a:rPr>
                <a:t>  これなら</a:t>
              </a:r>
              <a:br>
                <a:rPr lang="ja-JP" altLang="en-US" sz="5400" smtClean="0">
                  <a:latin typeface="+mn-ea"/>
                  <a:ea typeface="+mn-ea"/>
                </a:rPr>
              </a:br>
              <a:r>
                <a:rPr lang="ja-JP" altLang="en-US" sz="5400" smtClean="0">
                  <a:latin typeface="+mn-ea"/>
                  <a:ea typeface="+mn-ea"/>
                </a:rPr>
                <a:t>  使いこなせる🎉</a:t>
              </a:r>
              <a:endParaRPr lang="ja-JP" altLang="en-US" sz="4000" dirty="0">
                <a:latin typeface="+mn-ea"/>
                <a:ea typeface="+mn-ea"/>
              </a:endParaRPr>
            </a:p>
          </p:txBody>
        </p:sp>
        <p:sp>
          <p:nvSpPr>
            <p:cNvPr id="10" name="Google Shape;60;p10"/>
            <p:cNvSpPr txBox="1"/>
            <p:nvPr/>
          </p:nvSpPr>
          <p:spPr>
            <a:xfrm>
              <a:off x="829050" y="2369012"/>
              <a:ext cx="42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1000" dirty="0" smtClean="0">
                  <a:solidFill>
                    <a:srgbClr val="333333"/>
                  </a:solidFill>
                  <a:latin typeface="+mn-ea"/>
                  <a:ea typeface="+mn-ea"/>
                </a:rPr>
                <a:t>ゆえに</a:t>
              </a:r>
              <a:endParaRPr sz="1000" dirty="0">
                <a:solidFill>
                  <a:srgbClr val="333333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42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62319" y="678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そんなにうまくはいかない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……</a:t>
            </a:r>
            <a:endParaRPr kumimoji="1" lang="ja-JP" altLang="en-US" sz="3200" dirty="0">
              <a:solidFill>
                <a:schemeClr val="bg1"/>
              </a:solidFill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 rot="20892192">
            <a:off x="126999" y="1635760"/>
            <a:ext cx="9144001" cy="5143501"/>
            <a:chOff x="0" y="-1"/>
            <a:chExt cx="9144001" cy="5143501"/>
          </a:xfrm>
        </p:grpSpPr>
        <p:pic>
          <p:nvPicPr>
            <p:cNvPr id="6" name="Google Shape;133;p15" title="xjg4kfopwq29.cybozu.com_k_1_show (3)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1"/>
              <a:ext cx="9144001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7;p10"/>
            <p:cNvSpPr txBox="1">
              <a:spLocks/>
            </p:cNvSpPr>
            <p:nvPr/>
          </p:nvSpPr>
          <p:spPr>
            <a:xfrm>
              <a:off x="861150" y="1752650"/>
              <a:ext cx="5934000" cy="508347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ja-JP" altLang="en-US" sz="2400" dirty="0" smtClean="0">
                  <a:latin typeface="+mn-ea"/>
                  <a:ea typeface="+mn-ea"/>
                </a:rPr>
                <a:t>適切なアドバイスのおかげで</a:t>
              </a:r>
              <a:endParaRPr lang="ja-JP" altLang="en-US" sz="2400" dirty="0">
                <a:latin typeface="+mn-ea"/>
                <a:ea typeface="+mn-ea"/>
              </a:endParaRPr>
            </a:p>
          </p:txBody>
        </p:sp>
        <p:sp>
          <p:nvSpPr>
            <p:cNvPr id="8" name="Google Shape;58;p10"/>
            <p:cNvSpPr txBox="1"/>
            <p:nvPr/>
          </p:nvSpPr>
          <p:spPr>
            <a:xfrm>
              <a:off x="829050" y="1480168"/>
              <a:ext cx="42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1000" dirty="0" smtClean="0">
                  <a:solidFill>
                    <a:srgbClr val="333333"/>
                  </a:solidFill>
                  <a:latin typeface="+mn-ea"/>
                  <a:ea typeface="+mn-ea"/>
                </a:rPr>
                <a:t>なぜなら</a:t>
              </a:r>
              <a:endParaRPr sz="1000" dirty="0">
                <a:solidFill>
                  <a:srgbClr val="333333"/>
                </a:solidFill>
                <a:latin typeface="+mn-ea"/>
                <a:ea typeface="+mn-ea"/>
              </a:endParaRPr>
            </a:p>
          </p:txBody>
        </p:sp>
        <p:sp>
          <p:nvSpPr>
            <p:cNvPr id="9" name="Google Shape;59;p10"/>
            <p:cNvSpPr txBox="1">
              <a:spLocks/>
            </p:cNvSpPr>
            <p:nvPr/>
          </p:nvSpPr>
          <p:spPr>
            <a:xfrm>
              <a:off x="861150" y="2640343"/>
              <a:ext cx="5934000" cy="2120966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ja-JP" altLang="en-US" sz="5400" smtClean="0">
                  <a:latin typeface="+mn-ea"/>
                  <a:ea typeface="+mn-ea"/>
                </a:rPr>
                <a:t>  これなら</a:t>
              </a:r>
              <a:br>
                <a:rPr lang="ja-JP" altLang="en-US" sz="5400" smtClean="0">
                  <a:latin typeface="+mn-ea"/>
                  <a:ea typeface="+mn-ea"/>
                </a:rPr>
              </a:br>
              <a:r>
                <a:rPr lang="ja-JP" altLang="en-US" sz="5400" smtClean="0">
                  <a:latin typeface="+mn-ea"/>
                  <a:ea typeface="+mn-ea"/>
                </a:rPr>
                <a:t>  使いこなせる🎉</a:t>
              </a:r>
              <a:endParaRPr lang="ja-JP" altLang="en-US" sz="4000" dirty="0">
                <a:latin typeface="+mn-ea"/>
                <a:ea typeface="+mn-ea"/>
              </a:endParaRPr>
            </a:p>
          </p:txBody>
        </p:sp>
        <p:sp>
          <p:nvSpPr>
            <p:cNvPr id="10" name="Google Shape;60;p10"/>
            <p:cNvSpPr txBox="1"/>
            <p:nvPr/>
          </p:nvSpPr>
          <p:spPr>
            <a:xfrm>
              <a:off x="829050" y="2369012"/>
              <a:ext cx="42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1000" dirty="0" smtClean="0">
                  <a:solidFill>
                    <a:srgbClr val="333333"/>
                  </a:solidFill>
                  <a:latin typeface="+mn-ea"/>
                  <a:ea typeface="+mn-ea"/>
                </a:rPr>
                <a:t>ゆえに</a:t>
              </a:r>
              <a:endParaRPr sz="1000" dirty="0">
                <a:solidFill>
                  <a:srgbClr val="333333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16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1928942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Noto Sans JP" panose="020B0200000000000000" pitchFamily="50" charset="-128"/>
                <a:ea typeface="Noto Sans JP" panose="020B0200000000000000" pitchFamily="50" charset="-128"/>
              </a:rPr>
              <a:t>シダックス</a:t>
            </a:r>
            <a:endParaRPr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829050" y="1480168"/>
            <a:ext cx="155073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かいしゃ</a:t>
            </a:r>
            <a:endParaRPr sz="1000" dirty="0">
              <a:solidFill>
                <a:srgbClr val="333333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1798924" cy="2042931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しゃしん</a:t>
            </a:r>
            <a:endParaRPr sz="1000" dirty="0">
              <a:solidFill>
                <a:srgbClr val="333333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94" y="2845717"/>
            <a:ext cx="1536220" cy="1792257"/>
          </a:xfrm>
          <a:prstGeom prst="rect">
            <a:avLst/>
          </a:prstGeom>
        </p:spPr>
      </p:pic>
      <p:sp>
        <p:nvSpPr>
          <p:cNvPr id="12" name="Google Shape;46;p9"/>
          <p:cNvSpPr txBox="1">
            <a:spLocks/>
          </p:cNvSpPr>
          <p:nvPr/>
        </p:nvSpPr>
        <p:spPr>
          <a:xfrm>
            <a:off x="3038820" y="1752650"/>
            <a:ext cx="1407266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dirty="0" smtClean="0">
                <a:latin typeface="Noto Sans JP" panose="020B0200000000000000" pitchFamily="50" charset="-128"/>
                <a:ea typeface="Noto Sans JP" panose="020B0200000000000000" pitchFamily="50" charset="-128"/>
              </a:rPr>
              <a:t>情シス</a:t>
            </a:r>
            <a:endParaRPr lang="ja-JP" altLang="en-US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13" name="Google Shape;47;p9"/>
          <p:cNvSpPr txBox="1"/>
          <p:nvPr/>
        </p:nvSpPr>
        <p:spPr>
          <a:xfrm>
            <a:off x="3006721" y="1480168"/>
            <a:ext cx="1172528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ぶしょ</a:t>
            </a:r>
            <a:endParaRPr sz="1000" dirty="0">
              <a:solidFill>
                <a:srgbClr val="333333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14" name="Google Shape;46;p9"/>
          <p:cNvSpPr txBox="1">
            <a:spLocks/>
          </p:cNvSpPr>
          <p:nvPr/>
        </p:nvSpPr>
        <p:spPr>
          <a:xfrm>
            <a:off x="4694815" y="1752650"/>
            <a:ext cx="2356615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dirty="0" smtClean="0">
                <a:latin typeface="Noto Sans JP" panose="020B0200000000000000" pitchFamily="50" charset="-128"/>
                <a:ea typeface="Noto Sans JP" panose="020B0200000000000000" pitchFamily="50" charset="-128"/>
              </a:rPr>
              <a:t>志太 悠真</a:t>
            </a:r>
            <a:endParaRPr lang="ja-JP" altLang="en-US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15" name="Google Shape;47;p9"/>
          <p:cNvSpPr txBox="1"/>
          <p:nvPr/>
        </p:nvSpPr>
        <p:spPr>
          <a:xfrm>
            <a:off x="4662716" y="1480168"/>
            <a:ext cx="1550735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なまえ</a:t>
            </a:r>
            <a:endParaRPr sz="1000" dirty="0">
              <a:solidFill>
                <a:srgbClr val="333333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2864216" y="2451168"/>
            <a:ext cx="4292400" cy="2314263"/>
            <a:chOff x="981450" y="2603568"/>
            <a:chExt cx="4292400" cy="2314263"/>
          </a:xfrm>
        </p:grpSpPr>
        <p:sp>
          <p:nvSpPr>
            <p:cNvPr id="18" name="Google Shape;48;p9"/>
            <p:cNvSpPr txBox="1">
              <a:spLocks/>
            </p:cNvSpPr>
            <p:nvPr/>
          </p:nvSpPr>
          <p:spPr>
            <a:xfrm>
              <a:off x="1013548" y="2874900"/>
              <a:ext cx="4155115" cy="2042931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rmAutofit fontScale="92500"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ja-JP" altLang="en-US" sz="2400" b="1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  <a:t>仕事 </a:t>
              </a:r>
              <a:r>
                <a:rPr lang="ja-JP" altLang="en-US" sz="2400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  <a:t>なんかいろいろ作る</a:t>
              </a:r>
              <a:br>
                <a:rPr lang="ja-JP" altLang="en-US" sz="2400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</a:br>
              <a:r>
                <a:rPr lang="en-US" altLang="ja-JP" sz="2400" b="1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  <a:t>GitHub</a:t>
              </a:r>
              <a:r>
                <a:rPr lang="ja-JP" altLang="en-US" sz="2400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  <a:t/>
              </a:r>
              <a:br>
                <a:rPr lang="ja-JP" altLang="en-US" sz="2400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</a:br>
              <a:r>
                <a:rPr lang="ja-JP" altLang="en-US" sz="2400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  <a:t>　</a:t>
              </a:r>
              <a:r>
                <a:rPr lang="en-US" altLang="ja-JP" sz="2400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  <a:t>https://github.com/macrat</a:t>
              </a:r>
            </a:p>
            <a:p>
              <a:r>
                <a:rPr lang="ja-JP" altLang="en-US" sz="2400" b="1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  <a:t>一言</a:t>
              </a:r>
              <a:endParaRPr lang="en-US" altLang="ja-JP" sz="2400" b="1" dirty="0" smtClean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r>
                <a:rPr lang="ja-JP" altLang="en-US" sz="2400" dirty="0" smtClean="0">
                  <a:latin typeface="Noto Sans JP" panose="020B0200000000000000" pitchFamily="50" charset="-128"/>
                  <a:ea typeface="Noto Sans JP" panose="020B0200000000000000" pitchFamily="50" charset="-128"/>
                </a:rPr>
                <a:t>　明日も登壇するよ</a:t>
              </a:r>
              <a:endParaRPr lang="en-US" altLang="ja-JP" sz="2400" dirty="0" smtClean="0"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19" name="Google Shape;49;p9"/>
            <p:cNvSpPr txBox="1"/>
            <p:nvPr/>
          </p:nvSpPr>
          <p:spPr>
            <a:xfrm>
              <a:off x="981450" y="2603568"/>
              <a:ext cx="42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1000" dirty="0" smtClean="0">
                  <a:solidFill>
                    <a:srgbClr val="333333"/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じこしょうかい</a:t>
              </a:r>
              <a:endParaRPr sz="1000" dirty="0">
                <a:solidFill>
                  <a:srgbClr val="333333"/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</p:grp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4"/>
          <a:srcRect b="44338"/>
          <a:stretch/>
        </p:blipFill>
        <p:spPr>
          <a:xfrm>
            <a:off x="7495699" y="1649518"/>
            <a:ext cx="1612128" cy="268347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4"/>
          <a:srcRect t="54430" b="4926"/>
          <a:stretch/>
        </p:blipFill>
        <p:spPr>
          <a:xfrm>
            <a:off x="7495699" y="2223802"/>
            <a:ext cx="1612128" cy="195943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7736774" y="1806992"/>
            <a:ext cx="486889" cy="98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37814" y="1740804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kintone</a:t>
            </a:r>
            <a:r>
              <a:rPr kumimoji="1" lang="en-US" altLang="ja-JP" dirty="0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 EPC</a:t>
            </a:r>
            <a:r>
              <a:rPr kumimoji="1" lang="ja-JP" altLang="en-US" dirty="0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も</a:t>
            </a:r>
            <a:r>
              <a:rPr kumimoji="1" lang="en-US" altLang="ja-JP" dirty="0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/>
            </a:r>
            <a:br>
              <a:rPr kumimoji="1" lang="en-US" altLang="ja-JP" dirty="0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</a:br>
            <a:r>
              <a:rPr kumimoji="1" lang="ja-JP" altLang="en-US" dirty="0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よろしく！！</a:t>
            </a:r>
            <a:endParaRPr kumimoji="1" lang="ja-JP" altLang="en-US" dirty="0">
              <a:solidFill>
                <a:schemeClr val="tx1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/>
          <a:srcRect b="44338"/>
          <a:stretch/>
        </p:blipFill>
        <p:spPr>
          <a:xfrm>
            <a:off x="7495699" y="2447132"/>
            <a:ext cx="1612128" cy="268347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 rotWithShape="1">
          <a:blip r:embed="rId4"/>
          <a:srcRect t="54430" b="4926"/>
          <a:stretch/>
        </p:blipFill>
        <p:spPr>
          <a:xfrm>
            <a:off x="7495699" y="3229696"/>
            <a:ext cx="1612128" cy="195943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7736774" y="2604606"/>
            <a:ext cx="486889" cy="989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637814" y="2538418"/>
            <a:ext cx="12618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ひっそりと</a:t>
            </a:r>
            <a:endParaRPr kumimoji="1" lang="en-US" altLang="ja-JP" dirty="0" smtClean="0">
              <a:solidFill>
                <a:schemeClr val="tx1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エンジニアを</a:t>
            </a:r>
            <a:endParaRPr kumimoji="1" lang="en-US" altLang="ja-JP" dirty="0" smtClean="0">
              <a:solidFill>
                <a:schemeClr val="tx1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求人してます</a:t>
            </a:r>
            <a:endParaRPr kumimoji="1" lang="ja-JP" altLang="en-US" dirty="0">
              <a:solidFill>
                <a:schemeClr val="tx1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22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 rot="20363219">
            <a:off x="-482600" y="4841240"/>
            <a:ext cx="9144001" cy="5143501"/>
            <a:chOff x="0" y="-1"/>
            <a:chExt cx="9144001" cy="5143501"/>
          </a:xfrm>
        </p:grpSpPr>
        <p:pic>
          <p:nvPicPr>
            <p:cNvPr id="13" name="Google Shape;133;p15" title="xjg4kfopwq29.cybozu.com_k_1_show (3)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-1"/>
              <a:ext cx="9144001" cy="51435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57;p10"/>
            <p:cNvSpPr txBox="1">
              <a:spLocks/>
            </p:cNvSpPr>
            <p:nvPr/>
          </p:nvSpPr>
          <p:spPr>
            <a:xfrm>
              <a:off x="861150" y="1752650"/>
              <a:ext cx="5934000" cy="508347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ja-JP" altLang="en-US" sz="2400" dirty="0" smtClean="0">
                  <a:latin typeface="+mn-ea"/>
                  <a:ea typeface="+mn-ea"/>
                </a:rPr>
                <a:t>適切なアドバイスのおかげで</a:t>
              </a:r>
              <a:endParaRPr lang="ja-JP" altLang="en-US" sz="2400" dirty="0">
                <a:latin typeface="+mn-ea"/>
                <a:ea typeface="+mn-ea"/>
              </a:endParaRPr>
            </a:p>
          </p:txBody>
        </p:sp>
        <p:sp>
          <p:nvSpPr>
            <p:cNvPr id="15" name="Google Shape;58;p10"/>
            <p:cNvSpPr txBox="1"/>
            <p:nvPr/>
          </p:nvSpPr>
          <p:spPr>
            <a:xfrm>
              <a:off x="829050" y="1480168"/>
              <a:ext cx="42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1000" dirty="0" smtClean="0">
                  <a:solidFill>
                    <a:srgbClr val="333333"/>
                  </a:solidFill>
                  <a:latin typeface="+mn-ea"/>
                  <a:ea typeface="+mn-ea"/>
                </a:rPr>
                <a:t>なぜなら</a:t>
              </a:r>
              <a:endParaRPr sz="1000" dirty="0">
                <a:solidFill>
                  <a:srgbClr val="333333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Google Shape;59;p10"/>
            <p:cNvSpPr txBox="1">
              <a:spLocks/>
            </p:cNvSpPr>
            <p:nvPr/>
          </p:nvSpPr>
          <p:spPr>
            <a:xfrm>
              <a:off x="861150" y="2640343"/>
              <a:ext cx="5934000" cy="2120966"/>
            </a:xfrm>
            <a:prstGeom prst="rect">
              <a:avLst/>
            </a:prstGeom>
            <a:solidFill>
              <a:srgbClr val="EEEEEE"/>
            </a:solidFill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ja-JP" altLang="en-US" sz="5400" smtClean="0">
                  <a:latin typeface="+mn-ea"/>
                  <a:ea typeface="+mn-ea"/>
                </a:rPr>
                <a:t>  これなら</a:t>
              </a:r>
              <a:br>
                <a:rPr lang="ja-JP" altLang="en-US" sz="5400" smtClean="0">
                  <a:latin typeface="+mn-ea"/>
                  <a:ea typeface="+mn-ea"/>
                </a:rPr>
              </a:br>
              <a:r>
                <a:rPr lang="ja-JP" altLang="en-US" sz="5400" smtClean="0">
                  <a:latin typeface="+mn-ea"/>
                  <a:ea typeface="+mn-ea"/>
                </a:rPr>
                <a:t>  使いこなせる🎉</a:t>
              </a:r>
              <a:endParaRPr lang="ja-JP" altLang="en-US" sz="4000" dirty="0">
                <a:latin typeface="+mn-ea"/>
                <a:ea typeface="+mn-ea"/>
              </a:endParaRPr>
            </a:p>
          </p:txBody>
        </p:sp>
        <p:sp>
          <p:nvSpPr>
            <p:cNvPr id="17" name="Google Shape;60;p10"/>
            <p:cNvSpPr txBox="1"/>
            <p:nvPr/>
          </p:nvSpPr>
          <p:spPr>
            <a:xfrm>
              <a:off x="829050" y="2369012"/>
              <a:ext cx="42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1000" dirty="0" smtClean="0">
                  <a:solidFill>
                    <a:srgbClr val="333333"/>
                  </a:solidFill>
                  <a:latin typeface="+mn-ea"/>
                  <a:ea typeface="+mn-ea"/>
                </a:rPr>
                <a:t>ゆえに</a:t>
              </a:r>
              <a:endParaRPr sz="1000" dirty="0">
                <a:solidFill>
                  <a:srgbClr val="333333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2017454" y="228133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4800" dirty="0" smtClean="0">
                <a:solidFill>
                  <a:schemeClr val="bg1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想像を越えてくる</a:t>
            </a:r>
            <a:endParaRPr kumimoji="1" lang="ja-JP" altLang="en-US" sz="4800" dirty="0">
              <a:solidFill>
                <a:schemeClr val="bg1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62319" y="67830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solidFill>
                  <a:schemeClr val="bg1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そんなにうまくはいかない</a:t>
            </a:r>
            <a:r>
              <a:rPr kumimoji="1" lang="en-US" altLang="ja-JP" sz="3200" dirty="0" smtClean="0">
                <a:solidFill>
                  <a:schemeClr val="bg1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……</a:t>
            </a:r>
            <a:endParaRPr kumimoji="1" lang="ja-JP" altLang="en-US" sz="3200" dirty="0">
              <a:solidFill>
                <a:schemeClr val="bg1"/>
              </a:solidFill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01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/>
          <p:cNvSpPr txBox="1"/>
          <p:nvPr/>
        </p:nvSpPr>
        <p:spPr>
          <a:xfrm>
            <a:off x="1812272" y="2279363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+mn-ea"/>
                <a:ea typeface="+mn-ea"/>
              </a:rPr>
              <a:t>実際の例をお見せしましょう</a:t>
            </a:r>
            <a:endParaRPr kumimoji="1" lang="ja-JP" altLang="en-US" sz="3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021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0" y="0"/>
            <a:ext cx="9144000" cy="525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pic>
        <p:nvPicPr>
          <p:cNvPr id="183" name="Google Shape;183;p19" title="xjg4kfopwq29.cybozu.com_k_1_show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" y="147250"/>
            <a:ext cx="7905500" cy="4446850"/>
          </a:xfrm>
          <a:prstGeom prst="rect">
            <a:avLst/>
          </a:prstGeom>
          <a:noFill/>
          <a:ln>
            <a:noFill/>
          </a:ln>
          <a:effectLst>
            <a:reflection stA="30000" endPos="30000" dist="38100" dir="5400000" fadeDir="5400012" sy="-100000" algn="bl" rotWithShape="0"/>
          </a:effectLst>
        </p:spPr>
      </p:pic>
      <p:sp>
        <p:nvSpPr>
          <p:cNvPr id="184" name="Google Shape;184;p19"/>
          <p:cNvSpPr txBox="1">
            <a:spLocks noGrp="1"/>
          </p:cNvSpPr>
          <p:nvPr>
            <p:ph type="title" idx="4294967295"/>
          </p:nvPr>
        </p:nvSpPr>
        <p:spPr>
          <a:xfrm>
            <a:off x="940437" y="1662517"/>
            <a:ext cx="5130300" cy="4950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6"/>
              <a:buNone/>
            </a:pPr>
            <a:r>
              <a:rPr lang="ja" sz="2265">
                <a:latin typeface="+mn-ea"/>
                <a:ea typeface="+mn-ea"/>
              </a:rPr>
              <a:t>情報共有</a:t>
            </a:r>
            <a:endParaRPr sz="2265">
              <a:latin typeface="+mn-ea"/>
              <a:ea typeface="+mn-ea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912685" y="1426940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アプリ名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86" name="Google Shape;186;p19"/>
          <p:cNvSpPr txBox="1">
            <a:spLocks noGrp="1"/>
          </p:cNvSpPr>
          <p:nvPr>
            <p:ph type="title" idx="4294967295"/>
          </p:nvPr>
        </p:nvSpPr>
        <p:spPr>
          <a:xfrm>
            <a:off x="940437" y="2501007"/>
            <a:ext cx="5130300" cy="18525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247">
                <a:latin typeface="+mn-ea"/>
                <a:ea typeface="+mn-ea"/>
              </a:rPr>
              <a:t>誰にでも簡単に作れて、スムーズな情報共有の為</a:t>
            </a:r>
            <a:endParaRPr sz="2766">
              <a:latin typeface="+mn-ea"/>
              <a:ea typeface="+mn-ea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912685" y="2266425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用途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0" y="0"/>
            <a:ext cx="9144000" cy="525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pic>
        <p:nvPicPr>
          <p:cNvPr id="193" name="Google Shape;193;p20" title="xjg4kfopwq29.cybozu.com_k_1_show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" y="147250"/>
            <a:ext cx="7905500" cy="4446850"/>
          </a:xfrm>
          <a:prstGeom prst="rect">
            <a:avLst/>
          </a:prstGeom>
          <a:noFill/>
          <a:ln>
            <a:noFill/>
          </a:ln>
          <a:effectLst>
            <a:reflection stA="30000" endPos="30000" dist="38100" dir="5400000" fadeDir="5400012" sy="-100000" algn="bl" rotWithShape="0"/>
          </a:effectLst>
        </p:spPr>
      </p:pic>
      <p:sp>
        <p:nvSpPr>
          <p:cNvPr id="194" name="Google Shape;194;p20"/>
          <p:cNvSpPr txBox="1">
            <a:spLocks noGrp="1"/>
          </p:cNvSpPr>
          <p:nvPr>
            <p:ph type="title" idx="4294967295"/>
          </p:nvPr>
        </p:nvSpPr>
        <p:spPr>
          <a:xfrm>
            <a:off x="940437" y="1662517"/>
            <a:ext cx="5130300" cy="4950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6"/>
              <a:buNone/>
            </a:pPr>
            <a:r>
              <a:rPr lang="ja" sz="2265">
                <a:latin typeface="+mn-ea"/>
                <a:ea typeface="+mn-ea"/>
              </a:rPr>
              <a:t>情報共有</a:t>
            </a:r>
            <a:endParaRPr sz="2265">
              <a:latin typeface="+mn-ea"/>
              <a:ea typeface="+mn-ea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912685" y="1426940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アプリ名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96" name="Google Shape;196;p20"/>
          <p:cNvSpPr txBox="1">
            <a:spLocks noGrp="1"/>
          </p:cNvSpPr>
          <p:nvPr>
            <p:ph type="title" idx="4294967295"/>
          </p:nvPr>
        </p:nvSpPr>
        <p:spPr>
          <a:xfrm>
            <a:off x="940437" y="2501007"/>
            <a:ext cx="5130300" cy="18525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247">
                <a:latin typeface="+mn-ea"/>
                <a:ea typeface="+mn-ea"/>
              </a:rPr>
              <a:t>誰にでも簡単に作れて、スムーズな情報共有の為</a:t>
            </a:r>
            <a:endParaRPr sz="2766">
              <a:latin typeface="+mn-ea"/>
              <a:ea typeface="+mn-ea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912685" y="2266425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用途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3623875" y="3306975"/>
            <a:ext cx="5435400" cy="1755900"/>
          </a:xfrm>
          <a:prstGeom prst="cloudCallout">
            <a:avLst>
              <a:gd name="adj1" fmla="val 37833"/>
              <a:gd name="adj2" fmla="val 49665"/>
            </a:avLst>
          </a:prstGeom>
          <a:solidFill>
            <a:schemeClr val="lt1"/>
          </a:solidFill>
          <a:ln w="127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>
                <a:latin typeface="+mn-ea"/>
                <a:ea typeface="+mn-ea"/>
              </a:rPr>
              <a:t>結局なにするの？？</a:t>
            </a:r>
            <a:endParaRPr sz="250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/>
          <p:nvPr/>
        </p:nvSpPr>
        <p:spPr>
          <a:xfrm>
            <a:off x="0" y="0"/>
            <a:ext cx="9144000" cy="525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pic>
        <p:nvPicPr>
          <p:cNvPr id="162" name="Google Shape;162;p17" title="xjg4kfopwq29.cybozu.com_k_1_show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" y="147250"/>
            <a:ext cx="7905500" cy="4446850"/>
          </a:xfrm>
          <a:prstGeom prst="rect">
            <a:avLst/>
          </a:prstGeom>
          <a:noFill/>
          <a:ln>
            <a:noFill/>
          </a:ln>
          <a:effectLst>
            <a:reflection stA="30000" endPos="30000" dist="38100" dir="5400000" fadeDir="5400012" sy="-100000" algn="bl" rotWithShape="0"/>
          </a:effectLst>
        </p:spPr>
      </p:pic>
      <p:sp>
        <p:nvSpPr>
          <p:cNvPr id="163" name="Google Shape;163;p17"/>
          <p:cNvSpPr txBox="1">
            <a:spLocks noGrp="1"/>
          </p:cNvSpPr>
          <p:nvPr>
            <p:ph type="title" idx="4294967295"/>
          </p:nvPr>
        </p:nvSpPr>
        <p:spPr>
          <a:xfrm>
            <a:off x="940437" y="1662517"/>
            <a:ext cx="5130300" cy="4950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6"/>
              <a:buNone/>
            </a:pPr>
            <a:r>
              <a:rPr lang="ja" sz="2265">
                <a:latin typeface="+mn-ea"/>
                <a:ea typeface="+mn-ea"/>
              </a:rPr>
              <a:t>PDFデータの加工</a:t>
            </a:r>
            <a:endParaRPr sz="2265">
              <a:latin typeface="+mn-ea"/>
              <a:ea typeface="+mn-ea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912685" y="1426940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アプリ名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 idx="4294967295"/>
          </p:nvPr>
        </p:nvSpPr>
        <p:spPr>
          <a:xfrm>
            <a:off x="940437" y="2501007"/>
            <a:ext cx="5130300" cy="18525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247">
                <a:latin typeface="+mn-ea"/>
                <a:ea typeface="+mn-ea"/>
              </a:rPr>
              <a:t>PDFデータを加工したいため</a:t>
            </a:r>
            <a:endParaRPr sz="2766">
              <a:latin typeface="+mn-ea"/>
              <a:ea typeface="+mn-ea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912685" y="2266425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用途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/>
          <p:nvPr/>
        </p:nvSpPr>
        <p:spPr>
          <a:xfrm>
            <a:off x="0" y="0"/>
            <a:ext cx="9144000" cy="525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pic>
        <p:nvPicPr>
          <p:cNvPr id="172" name="Google Shape;172;p18" title="xjg4kfopwq29.cybozu.com_k_1_show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" y="147250"/>
            <a:ext cx="7905500" cy="4446850"/>
          </a:xfrm>
          <a:prstGeom prst="rect">
            <a:avLst/>
          </a:prstGeom>
          <a:noFill/>
          <a:ln>
            <a:noFill/>
          </a:ln>
          <a:effectLst>
            <a:reflection stA="30000" endPos="30000" dist="38100" dir="5400000" fadeDir="5400012" sy="-100000" algn="bl" rotWithShape="0"/>
          </a:effectLst>
        </p:spPr>
      </p:pic>
      <p:sp>
        <p:nvSpPr>
          <p:cNvPr id="173" name="Google Shape;173;p18"/>
          <p:cNvSpPr txBox="1">
            <a:spLocks noGrp="1"/>
          </p:cNvSpPr>
          <p:nvPr>
            <p:ph type="title" idx="4294967295"/>
          </p:nvPr>
        </p:nvSpPr>
        <p:spPr>
          <a:xfrm>
            <a:off x="940437" y="1662517"/>
            <a:ext cx="5130300" cy="4950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6"/>
              <a:buNone/>
            </a:pPr>
            <a:r>
              <a:rPr lang="ja" sz="2265">
                <a:latin typeface="+mn-ea"/>
                <a:ea typeface="+mn-ea"/>
              </a:rPr>
              <a:t>PDFデータの加工</a:t>
            </a:r>
            <a:endParaRPr sz="2265">
              <a:latin typeface="+mn-ea"/>
              <a:ea typeface="+mn-ea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912685" y="1426940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アプリ名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5" name="Google Shape;175;p18"/>
          <p:cNvSpPr txBox="1">
            <a:spLocks noGrp="1"/>
          </p:cNvSpPr>
          <p:nvPr>
            <p:ph type="title" idx="4294967295"/>
          </p:nvPr>
        </p:nvSpPr>
        <p:spPr>
          <a:xfrm>
            <a:off x="940437" y="2501007"/>
            <a:ext cx="5130300" cy="18525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247">
                <a:latin typeface="+mn-ea"/>
                <a:ea typeface="+mn-ea"/>
              </a:rPr>
              <a:t>PDFデータを加工したいため</a:t>
            </a:r>
            <a:endParaRPr sz="2766">
              <a:latin typeface="+mn-ea"/>
              <a:ea typeface="+mn-ea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912685" y="2266425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用途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3623875" y="3306975"/>
            <a:ext cx="5435400" cy="1755900"/>
          </a:xfrm>
          <a:prstGeom prst="cloudCallout">
            <a:avLst>
              <a:gd name="adj1" fmla="val 37833"/>
              <a:gd name="adj2" fmla="val 49665"/>
            </a:avLst>
          </a:prstGeom>
          <a:solidFill>
            <a:schemeClr val="lt1"/>
          </a:solidFill>
          <a:ln w="127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500" dirty="0" smtClean="0">
                <a:latin typeface="+mn-ea"/>
                <a:ea typeface="+mn-ea"/>
              </a:rPr>
              <a:t>フリーソフトじゃ</a:t>
            </a:r>
            <a:r>
              <a:rPr lang="ja-JP" altLang="en-US" sz="2500" dirty="0" err="1" smtClean="0">
                <a:latin typeface="+mn-ea"/>
                <a:ea typeface="+mn-ea"/>
              </a:rPr>
              <a:t>ん</a:t>
            </a:r>
            <a:endParaRPr sz="25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/>
          <p:nvPr/>
        </p:nvSpPr>
        <p:spPr>
          <a:xfrm>
            <a:off x="0" y="0"/>
            <a:ext cx="9144000" cy="525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pic>
        <p:nvPicPr>
          <p:cNvPr id="204" name="Google Shape;204;p21" title="xjg4kfopwq29.cybozu.com_k_1_show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" y="147250"/>
            <a:ext cx="7905500" cy="4446850"/>
          </a:xfrm>
          <a:prstGeom prst="rect">
            <a:avLst/>
          </a:prstGeom>
          <a:noFill/>
          <a:ln>
            <a:noFill/>
          </a:ln>
          <a:effectLst>
            <a:reflection stA="30000" endPos="30000" dist="38100" dir="5400000" fadeDir="5400012" sy="-100000" algn="bl" rotWithShape="0"/>
          </a:effectLst>
        </p:spPr>
      </p:pic>
      <p:sp>
        <p:nvSpPr>
          <p:cNvPr id="205" name="Google Shape;205;p21"/>
          <p:cNvSpPr txBox="1">
            <a:spLocks noGrp="1"/>
          </p:cNvSpPr>
          <p:nvPr>
            <p:ph type="title" idx="4294967295"/>
          </p:nvPr>
        </p:nvSpPr>
        <p:spPr>
          <a:xfrm>
            <a:off x="940437" y="1662517"/>
            <a:ext cx="5130300" cy="4950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6"/>
              <a:buNone/>
            </a:pPr>
            <a:r>
              <a:rPr lang="ja" sz="2265">
                <a:latin typeface="+mn-ea"/>
                <a:ea typeface="+mn-ea"/>
              </a:rPr>
              <a:t>Google　Authenticator</a:t>
            </a:r>
            <a:endParaRPr sz="2265">
              <a:latin typeface="+mn-ea"/>
              <a:ea typeface="+mn-ea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912685" y="1426940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アプリ名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 idx="4294967295"/>
          </p:nvPr>
        </p:nvSpPr>
        <p:spPr>
          <a:xfrm>
            <a:off x="940437" y="2501007"/>
            <a:ext cx="5130300" cy="18525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247">
                <a:latin typeface="+mn-ea"/>
                <a:ea typeface="+mn-ea"/>
              </a:rPr>
              <a:t>顧客と使用しているクラウドサービスの二段階認証のため</a:t>
            </a:r>
            <a:endParaRPr sz="2766">
              <a:latin typeface="+mn-ea"/>
              <a:ea typeface="+mn-ea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912685" y="2266425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用途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/>
          <p:nvPr/>
        </p:nvSpPr>
        <p:spPr>
          <a:xfrm>
            <a:off x="0" y="0"/>
            <a:ext cx="9144000" cy="525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ea"/>
              <a:ea typeface="+mn-ea"/>
            </a:endParaRPr>
          </a:p>
        </p:txBody>
      </p:sp>
      <p:pic>
        <p:nvPicPr>
          <p:cNvPr id="214" name="Google Shape;214;p22" title="xjg4kfopwq29.cybozu.com_k_1_show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25" y="147250"/>
            <a:ext cx="7905500" cy="4446850"/>
          </a:xfrm>
          <a:prstGeom prst="rect">
            <a:avLst/>
          </a:prstGeom>
          <a:noFill/>
          <a:ln>
            <a:noFill/>
          </a:ln>
          <a:effectLst>
            <a:reflection stA="30000" endPos="30000" dist="38100" dir="5400000" fadeDir="5400012" sy="-100000" algn="bl" rotWithShape="0"/>
          </a:effectLst>
        </p:spPr>
      </p:pic>
      <p:sp>
        <p:nvSpPr>
          <p:cNvPr id="215" name="Google Shape;215;p22"/>
          <p:cNvSpPr txBox="1">
            <a:spLocks noGrp="1"/>
          </p:cNvSpPr>
          <p:nvPr>
            <p:ph type="title" idx="4294967295"/>
          </p:nvPr>
        </p:nvSpPr>
        <p:spPr>
          <a:xfrm>
            <a:off x="940437" y="1662517"/>
            <a:ext cx="5130300" cy="4950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6"/>
              <a:buNone/>
            </a:pPr>
            <a:r>
              <a:rPr lang="ja" sz="2265">
                <a:latin typeface="+mn-ea"/>
                <a:ea typeface="+mn-ea"/>
              </a:rPr>
              <a:t>Google　Authenticator</a:t>
            </a:r>
            <a:endParaRPr sz="2265">
              <a:latin typeface="+mn-ea"/>
              <a:ea typeface="+mn-ea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912685" y="1426940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アプリ名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 idx="4294967295"/>
          </p:nvPr>
        </p:nvSpPr>
        <p:spPr>
          <a:xfrm>
            <a:off x="940437" y="2501007"/>
            <a:ext cx="5130300" cy="1852500"/>
          </a:xfrm>
          <a:prstGeom prst="rect">
            <a:avLst/>
          </a:prstGeom>
          <a:solidFill>
            <a:srgbClr val="EEEEEE"/>
          </a:solidFill>
          <a:ln w="82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9025" tIns="79025" rIns="79025" bIns="790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247">
                <a:latin typeface="+mn-ea"/>
                <a:ea typeface="+mn-ea"/>
              </a:rPr>
              <a:t>顧客と使用しているクラウドサービスの二段階認証のため</a:t>
            </a:r>
            <a:endParaRPr sz="2766">
              <a:latin typeface="+mn-ea"/>
              <a:ea typeface="+mn-ea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912685" y="2266425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383">
                <a:solidFill>
                  <a:srgbClr val="333333"/>
                </a:solidFill>
                <a:latin typeface="+mn-ea"/>
                <a:ea typeface="+mn-ea"/>
              </a:rPr>
              <a:t>用途</a:t>
            </a:r>
            <a:endParaRPr sz="1383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3623875" y="3306975"/>
            <a:ext cx="5435400" cy="1755900"/>
          </a:xfrm>
          <a:prstGeom prst="cloudCallout">
            <a:avLst>
              <a:gd name="adj1" fmla="val 37833"/>
              <a:gd name="adj2" fmla="val 49665"/>
            </a:avLst>
          </a:prstGeom>
          <a:solidFill>
            <a:schemeClr val="lt1"/>
          </a:solidFill>
          <a:ln w="127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500" dirty="0" smtClean="0">
                <a:latin typeface="+mn-ea"/>
                <a:ea typeface="+mn-ea"/>
              </a:rPr>
              <a:t>スマホ</a:t>
            </a:r>
            <a:r>
              <a:rPr lang="ja" sz="25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アプリ</a:t>
            </a:r>
            <a:r>
              <a:rPr lang="ja-JP" altLang="en-US" sz="2500" dirty="0" err="1" smtClean="0">
                <a:latin typeface="+mn-ea"/>
                <a:ea typeface="+mn-ea"/>
              </a:rPr>
              <a:t>じゃん</a:t>
            </a:r>
            <a:endParaRPr sz="25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0" y="0"/>
            <a:ext cx="9144000" cy="525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5" name="Google Shape;225;p23" title="xjg4kfopwq29.cybozu.com_k_1_show (3).png"/>
          <p:cNvPicPr preferRelativeResize="0"/>
          <p:nvPr/>
        </p:nvPicPr>
        <p:blipFill>
          <a:blip r:embed="rId3">
            <a:alphaModFix amt="40000"/>
          </a:blip>
          <a:stretch>
            <a:fillRect/>
          </a:stretch>
        </p:blipFill>
        <p:spPr>
          <a:xfrm>
            <a:off x="195925" y="147250"/>
            <a:ext cx="7905500" cy="4446850"/>
          </a:xfrm>
          <a:prstGeom prst="rect">
            <a:avLst/>
          </a:prstGeom>
          <a:noFill/>
          <a:ln>
            <a:noFill/>
          </a:ln>
          <a:effectLst>
            <a:reflection stA="30000" endPos="30000" dist="38100" dir="5400000" fadeDir="5400012" sy="-100000" algn="bl" rotWithShape="0"/>
          </a:effectLst>
        </p:spPr>
      </p:pic>
      <p:pic>
        <p:nvPicPr>
          <p:cNvPr id="227" name="Google Shape;2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610" y="54000"/>
            <a:ext cx="2373130" cy="5143501"/>
          </a:xfrm>
          <a:prstGeom prst="rect">
            <a:avLst/>
          </a:prstGeom>
          <a:noFill/>
          <a:ln>
            <a:noFill/>
          </a:ln>
          <a:effectLst>
            <a:outerShdw blurRad="342900" dist="19050" dir="5400000" algn="bl" rotWithShape="0">
              <a:schemeClr val="lt1">
                <a:alpha val="19000"/>
              </a:schemeClr>
            </a:outerShdw>
          </a:effectLst>
        </p:spPr>
      </p:pic>
      <p:sp>
        <p:nvSpPr>
          <p:cNvPr id="6" name="Google Shape;219;p22"/>
          <p:cNvSpPr/>
          <p:nvPr/>
        </p:nvSpPr>
        <p:spPr>
          <a:xfrm>
            <a:off x="3623875" y="3306975"/>
            <a:ext cx="5435400" cy="1755900"/>
          </a:xfrm>
          <a:prstGeom prst="cloudCallout">
            <a:avLst>
              <a:gd name="adj1" fmla="val 37833"/>
              <a:gd name="adj2" fmla="val 49665"/>
            </a:avLst>
          </a:prstGeom>
          <a:solidFill>
            <a:schemeClr val="lt1"/>
          </a:solidFill>
          <a:ln w="127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500" dirty="0" smtClean="0">
                <a:latin typeface="+mn-ea"/>
                <a:ea typeface="+mn-ea"/>
              </a:rPr>
              <a:t>こういうアプリじゃ</a:t>
            </a:r>
            <a:r>
              <a:rPr lang="ja-JP" altLang="en-US" sz="2500" dirty="0" err="1" smtClean="0">
                <a:latin typeface="+mn-ea"/>
                <a:ea typeface="+mn-ea"/>
              </a:rPr>
              <a:t>ん</a:t>
            </a:r>
            <a:endParaRPr sz="25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453745" y="2279363"/>
            <a:ext cx="223651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+mn-ea"/>
                <a:ea typeface="+mn-ea"/>
              </a:rPr>
              <a:t>違う</a:t>
            </a:r>
            <a:r>
              <a:rPr kumimoji="1" lang="ja-JP" altLang="en-US" sz="3200" dirty="0" err="1" smtClean="0">
                <a:solidFill>
                  <a:schemeClr val="bg1"/>
                </a:solidFill>
                <a:latin typeface="+mn-ea"/>
                <a:ea typeface="+mn-ea"/>
              </a:rPr>
              <a:t>じゃん</a:t>
            </a:r>
            <a:endParaRPr kumimoji="1" lang="ja-JP" altLang="en-US" sz="3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05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61150" y="1752649"/>
            <a:ext cx="5934000" cy="284792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6000" dirty="0">
                <a:latin typeface="+mn-ea"/>
                <a:ea typeface="+mn-ea"/>
              </a:rPr>
              <a:t/>
            </a:r>
            <a:br>
              <a:rPr lang="en-US" altLang="ja-JP" sz="6000" dirty="0">
                <a:latin typeface="+mn-ea"/>
                <a:ea typeface="+mn-ea"/>
              </a:rPr>
            </a:br>
            <a:r>
              <a:rPr lang="ja-JP" altLang="en-US" sz="6000" dirty="0" smtClean="0">
                <a:latin typeface="+mn-ea"/>
                <a:ea typeface="+mn-ea"/>
              </a:rPr>
              <a:t>　始める前に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ひとこと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812271" y="2279363"/>
            <a:ext cx="551946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+mn-ea"/>
                <a:ea typeface="+mn-ea"/>
              </a:rPr>
              <a:t>アホなこと言うんじゃない。</a:t>
            </a:r>
            <a:endParaRPr kumimoji="1" lang="ja-JP" altLang="en-US" sz="3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278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538434" y="2033142"/>
            <a:ext cx="4067139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3200" dirty="0" smtClean="0">
                <a:solidFill>
                  <a:schemeClr val="bg1"/>
                </a:solidFill>
                <a:latin typeface="+mn-ea"/>
                <a:ea typeface="+mn-ea"/>
              </a:rPr>
              <a:t>Authenticator</a:t>
            </a:r>
            <a:r>
              <a:rPr kumimoji="1" lang="ja-JP" altLang="en-US" sz="3200" dirty="0" smtClean="0">
                <a:solidFill>
                  <a:schemeClr val="bg1"/>
                </a:solidFill>
                <a:latin typeface="+mn-ea"/>
                <a:ea typeface="+mn-ea"/>
              </a:rPr>
              <a:t>なんて</a:t>
            </a:r>
            <a:endParaRPr kumimoji="1" lang="en-US" altLang="ja-JP" sz="32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kumimoji="1" lang="ja-JP" altLang="en-US" sz="3200" dirty="0" smtClean="0">
                <a:solidFill>
                  <a:schemeClr val="bg1"/>
                </a:solidFill>
                <a:latin typeface="+mn-ea"/>
                <a:ea typeface="+mn-ea"/>
              </a:rPr>
              <a:t>やってどうする？</a:t>
            </a:r>
            <a:endParaRPr kumimoji="1" lang="ja-JP" altLang="en-US" sz="3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33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/>
        </p:nvSpPr>
        <p:spPr>
          <a:xfrm>
            <a:off x="1946650" y="284725"/>
            <a:ext cx="51237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3300" dirty="0">
                <a:solidFill>
                  <a:schemeClr val="bg1"/>
                </a:solidFill>
                <a:latin typeface="+mn-ea"/>
                <a:ea typeface="+mn-ea"/>
              </a:rPr>
              <a:t>そんなことしたら</a:t>
            </a:r>
            <a:endParaRPr sz="33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105825" y="1514425"/>
            <a:ext cx="5249400" cy="92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>
                <a:latin typeface="+mn-ea"/>
                <a:ea typeface="+mn-ea"/>
              </a:rPr>
              <a:t>社用スマホが無い人でも使える</a:t>
            </a:r>
            <a:endParaRPr sz="2700">
              <a:latin typeface="+mn-ea"/>
              <a:ea typeface="+mn-ea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5164725" y="2252313"/>
            <a:ext cx="3729300" cy="92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>
                <a:latin typeface="+mn-ea"/>
                <a:ea typeface="+mn-ea"/>
              </a:rPr>
              <a:t>部署内での共有が簡単</a:t>
            </a:r>
            <a:endParaRPr sz="2700">
              <a:latin typeface="+mn-ea"/>
              <a:ea typeface="+mn-ea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1062725" y="2780063"/>
            <a:ext cx="3945300" cy="92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>
                <a:latin typeface="+mn-ea"/>
                <a:ea typeface="+mn-ea"/>
              </a:rPr>
              <a:t>特権アカウントを</a:t>
            </a:r>
            <a:br>
              <a:rPr lang="ja" sz="2700">
                <a:latin typeface="+mn-ea"/>
                <a:ea typeface="+mn-ea"/>
              </a:rPr>
            </a:br>
            <a:r>
              <a:rPr lang="ja" sz="2700">
                <a:latin typeface="+mn-ea"/>
                <a:ea typeface="+mn-ea"/>
              </a:rPr>
              <a:t>安全に共有できる</a:t>
            </a:r>
            <a:endParaRPr sz="2700">
              <a:latin typeface="+mn-ea"/>
              <a:ea typeface="+mn-ea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4815425" y="3918700"/>
            <a:ext cx="3945300" cy="92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>
                <a:latin typeface="+mn-ea"/>
                <a:ea typeface="+mn-ea"/>
              </a:rPr>
              <a:t>引き継ぎも簡単になる</a:t>
            </a:r>
            <a:endParaRPr sz="2700">
              <a:latin typeface="+mn-ea"/>
              <a:ea typeface="+mn-ea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237200" y="3918700"/>
            <a:ext cx="3435300" cy="56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+mn-ea"/>
                <a:ea typeface="+mn-ea"/>
              </a:rPr>
              <a:t>アプリの改良もしやすい</a:t>
            </a:r>
            <a:endParaRPr sz="2100">
              <a:latin typeface="+mn-ea"/>
              <a:ea typeface="+mn-ea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5486550" y="1246971"/>
            <a:ext cx="3492300" cy="629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+mn-ea"/>
                <a:ea typeface="+mn-ea"/>
              </a:rPr>
              <a:t>バックアップも安心</a:t>
            </a:r>
            <a:endParaRPr sz="2100">
              <a:latin typeface="+mn-ea"/>
              <a:ea typeface="+mn-ea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872225" y="4580700"/>
            <a:ext cx="3880800" cy="562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latin typeface="+mn-ea"/>
                <a:ea typeface="+mn-ea"/>
              </a:rPr>
              <a:t>自分たちに合わせて使える</a:t>
            </a:r>
            <a:endParaRPr sz="210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1453950" y="284725"/>
            <a:ext cx="6236100" cy="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600">
                <a:solidFill>
                  <a:schemeClr val="dk1"/>
                </a:solidFill>
                <a:latin typeface="+mn-ea"/>
                <a:ea typeface="+mn-ea"/>
              </a:rPr>
              <a:t>あれ、めっちゃ良い？</a:t>
            </a:r>
            <a:endParaRPr sz="4600">
              <a:solidFill>
                <a:schemeClr val="dk1"/>
              </a:solidFill>
              <a:latin typeface="+mn-ea"/>
              <a:ea typeface="+mn-ea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105825" y="1514425"/>
            <a:ext cx="5249400" cy="928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>
                <a:solidFill>
                  <a:schemeClr val="tx1"/>
                </a:solidFill>
                <a:latin typeface="+mn-ea"/>
                <a:ea typeface="+mn-ea"/>
              </a:rPr>
              <a:t>社用スマホが無い人でも使える</a:t>
            </a:r>
            <a:endParaRPr sz="27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5164725" y="2252313"/>
            <a:ext cx="3729300" cy="928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>
                <a:solidFill>
                  <a:schemeClr val="tx1"/>
                </a:solidFill>
                <a:latin typeface="+mn-ea"/>
                <a:ea typeface="+mn-ea"/>
              </a:rPr>
              <a:t>部署内での共有が簡単</a:t>
            </a:r>
            <a:endParaRPr sz="27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1062725" y="2780063"/>
            <a:ext cx="3945300" cy="928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>
                <a:solidFill>
                  <a:schemeClr val="tx1"/>
                </a:solidFill>
                <a:latin typeface="+mn-ea"/>
                <a:ea typeface="+mn-ea"/>
              </a:rPr>
              <a:t>特権アカウントを</a:t>
            </a:r>
            <a:br>
              <a:rPr lang="ja" sz="27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ja" sz="2700">
                <a:solidFill>
                  <a:schemeClr val="tx1"/>
                </a:solidFill>
                <a:latin typeface="+mn-ea"/>
                <a:ea typeface="+mn-ea"/>
              </a:rPr>
              <a:t>安全に共有できる</a:t>
            </a:r>
            <a:endParaRPr sz="27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4815425" y="3918700"/>
            <a:ext cx="3945300" cy="928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700">
                <a:solidFill>
                  <a:schemeClr val="tx1"/>
                </a:solidFill>
                <a:latin typeface="+mn-ea"/>
                <a:ea typeface="+mn-ea"/>
              </a:rPr>
              <a:t>引き継ぎも簡単になる</a:t>
            </a:r>
            <a:endParaRPr sz="27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37200" y="3918700"/>
            <a:ext cx="3435300" cy="562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tx1"/>
                </a:solidFill>
                <a:latin typeface="+mn-ea"/>
                <a:ea typeface="+mn-ea"/>
              </a:rPr>
              <a:t>アプリの改良もしやすい</a:t>
            </a:r>
            <a:endParaRPr sz="2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5486550" y="1246971"/>
            <a:ext cx="3492300" cy="629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tx1"/>
                </a:solidFill>
                <a:latin typeface="+mn-ea"/>
                <a:ea typeface="+mn-ea"/>
              </a:rPr>
              <a:t>バックアップも安心</a:t>
            </a:r>
            <a:endParaRPr sz="21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872225" y="4580700"/>
            <a:ext cx="3880800" cy="562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>
                <a:solidFill>
                  <a:schemeClr val="tx1"/>
                </a:solidFill>
                <a:latin typeface="+mn-ea"/>
                <a:ea typeface="+mn-ea"/>
              </a:rPr>
              <a:t>自分たちに合わせて使える</a:t>
            </a:r>
            <a:endParaRPr sz="21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82799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4000" dirty="0" smtClean="0">
                <a:latin typeface="+mn-ea"/>
                <a:ea typeface="+mn-ea"/>
              </a:rPr>
              <a:t>じゃあ、やってみよう。</a:t>
            </a:r>
            <a:endParaRPr sz="40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というわけで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3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00" dirty="0">
                <a:latin typeface="+mn-ea"/>
                <a:ea typeface="+mn-ea"/>
              </a:rPr>
              <a:t>できた。</a:t>
            </a:r>
            <a:endParaRPr sz="32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やってみたら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5934000" cy="2142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+mn-ea"/>
                <a:ea typeface="+mn-ea"/>
              </a:rPr>
              <a:t>しかもそれっぽい。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しかも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3200" dirty="0" smtClean="0">
                <a:latin typeface="+mn-ea"/>
                <a:ea typeface="+mn-ea"/>
              </a:rPr>
              <a:t>でも</a:t>
            </a:r>
            <a:r>
              <a:rPr lang="en-US" altLang="ja-JP" sz="3200" dirty="0" smtClean="0">
                <a:latin typeface="+mn-ea"/>
                <a:ea typeface="+mn-ea"/>
              </a:rPr>
              <a:t>……</a:t>
            </a:r>
            <a:endParaRPr sz="32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やってみたら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5934000" cy="2142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+mn-ea"/>
                <a:ea typeface="+mn-ea"/>
              </a:rPr>
              <a:t>もっと簡単に使いたい！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ja-JP" altLang="en-US" dirty="0" smtClean="0">
                <a:latin typeface="+mn-ea"/>
                <a:ea typeface="+mn-ea"/>
              </a:rPr>
              <a:t>タブを行ったり来たりは面倒くさい。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やっぱり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2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82799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4000" dirty="0" smtClean="0">
                <a:latin typeface="+mn-ea"/>
                <a:ea typeface="+mn-ea"/>
              </a:rPr>
              <a:t>じゃあ、やってみよう。</a:t>
            </a:r>
            <a:endParaRPr sz="40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というわけで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84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00" dirty="0">
                <a:latin typeface="+mn-ea"/>
                <a:ea typeface="+mn-ea"/>
              </a:rPr>
              <a:t>できた。</a:t>
            </a:r>
            <a:endParaRPr sz="32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やってみたら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5934000" cy="2142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+mn-ea"/>
                <a:ea typeface="+mn-ea"/>
              </a:rPr>
              <a:t>かなり実用的になった。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しかも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04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3200" dirty="0" smtClean="0">
                <a:latin typeface="+mn-ea"/>
                <a:ea typeface="+mn-ea"/>
              </a:rPr>
              <a:t>でも</a:t>
            </a:r>
            <a:r>
              <a:rPr lang="en-US" altLang="ja-JP" sz="3200" dirty="0" smtClean="0">
                <a:latin typeface="+mn-ea"/>
                <a:ea typeface="+mn-ea"/>
              </a:rPr>
              <a:t>……</a:t>
            </a:r>
            <a:endParaRPr sz="32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やってみたら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5934000" cy="2142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+mn-ea"/>
                <a:ea typeface="+mn-ea"/>
              </a:rPr>
              <a:t>やっぱり「アプリ」というなら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ja-JP" altLang="en-US" dirty="0" smtClean="0">
                <a:latin typeface="+mn-ea"/>
                <a:ea typeface="+mn-ea"/>
              </a:rPr>
              <a:t>スマホで動かしたい！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やっぱり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122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0834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始める前に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ひとこと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640343"/>
            <a:ext cx="5934000" cy="2120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 smtClean="0">
                <a:latin typeface="+mn-ea"/>
                <a:ea typeface="+mn-ea"/>
              </a:rPr>
              <a:t>kintone</a:t>
            </a:r>
            <a:r>
              <a:rPr lang="en-US" sz="4800" dirty="0" smtClean="0">
                <a:latin typeface="+mn-ea"/>
                <a:ea typeface="+mn-ea"/>
              </a:rPr>
              <a:t/>
            </a:r>
            <a:br>
              <a:rPr lang="en-US" sz="4800" dirty="0" smtClean="0">
                <a:latin typeface="+mn-ea"/>
                <a:ea typeface="+mn-ea"/>
              </a:rPr>
            </a:br>
            <a:r>
              <a:rPr lang="ja-JP" altLang="en-US" sz="4800" dirty="0" smtClean="0">
                <a:latin typeface="+mn-ea"/>
                <a:ea typeface="+mn-ea"/>
              </a:rPr>
              <a:t>導入済みですか？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369012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質問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4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82799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4000" dirty="0" smtClean="0">
                <a:latin typeface="+mn-ea"/>
                <a:ea typeface="+mn-ea"/>
              </a:rPr>
              <a:t>じゃあ、やってみよう。</a:t>
            </a:r>
            <a:endParaRPr sz="40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というわけで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02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" sz="3200" dirty="0">
                <a:latin typeface="+mn-ea"/>
                <a:ea typeface="+mn-ea"/>
              </a:rPr>
              <a:t>できた。</a:t>
            </a:r>
            <a:endParaRPr sz="32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やってみたら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5934000" cy="2142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+mn-ea"/>
                <a:ea typeface="+mn-ea"/>
              </a:rPr>
              <a:t>スマホアプリもできちゃった。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しかも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58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3200" dirty="0" smtClean="0">
                <a:latin typeface="+mn-ea"/>
                <a:ea typeface="+mn-ea"/>
              </a:rPr>
              <a:t>でも</a:t>
            </a:r>
            <a:r>
              <a:rPr lang="en-US" altLang="ja-JP" sz="3200" dirty="0" smtClean="0">
                <a:latin typeface="+mn-ea"/>
                <a:ea typeface="+mn-ea"/>
              </a:rPr>
              <a:t>……</a:t>
            </a:r>
            <a:endParaRPr sz="32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やってみたら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5934000" cy="2142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+mn-ea"/>
                <a:ea typeface="+mn-ea"/>
              </a:rPr>
              <a:t>ここでチラ見せだけはもったいない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やっぱり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95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3200" dirty="0" smtClean="0">
                <a:latin typeface="+mn-ea"/>
                <a:ea typeface="+mn-ea"/>
              </a:rPr>
              <a:t>でも</a:t>
            </a:r>
            <a:r>
              <a:rPr lang="en-US" altLang="ja-JP" sz="3200" dirty="0" smtClean="0">
                <a:latin typeface="+mn-ea"/>
                <a:ea typeface="+mn-ea"/>
              </a:rPr>
              <a:t>……</a:t>
            </a:r>
            <a:endParaRPr sz="32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やってみたら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5934000" cy="2142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+mn-ea"/>
                <a:ea typeface="+mn-ea"/>
              </a:rPr>
              <a:t>ここでチラ見せだけはもったいない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ja-JP" altLang="en-US" sz="32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見るだけなんてつまらない！</a:t>
            </a:r>
            <a:endParaRPr dirty="0"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やっぱり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699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72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3200" dirty="0" smtClean="0">
                <a:latin typeface="+mn-ea"/>
                <a:ea typeface="+mn-ea"/>
              </a:rPr>
              <a:t>でも</a:t>
            </a:r>
            <a:r>
              <a:rPr lang="en-US" altLang="ja-JP" sz="3200" dirty="0" smtClean="0">
                <a:latin typeface="+mn-ea"/>
                <a:ea typeface="+mn-ea"/>
              </a:rPr>
              <a:t>……</a:t>
            </a:r>
            <a:endParaRPr sz="32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333333"/>
                </a:solidFill>
                <a:latin typeface="+mn-ea"/>
                <a:ea typeface="+mn-ea"/>
              </a:rPr>
              <a:t>やってみたら</a:t>
            </a:r>
            <a:endParaRPr sz="100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/>
          </p:nvPr>
        </p:nvSpPr>
        <p:spPr>
          <a:xfrm>
            <a:off x="861150" y="2722500"/>
            <a:ext cx="5934000" cy="2142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 smtClean="0">
                <a:latin typeface="+mn-ea"/>
                <a:ea typeface="+mn-ea"/>
              </a:rPr>
              <a:t>ここでチラ見せだけはもったいない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ja-JP" altLang="en-US" sz="32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見るだけなんてつまらない！</a:t>
            </a:r>
            <a:r>
              <a:rPr lang="en-US" altLang="ja-JP" sz="32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/>
            </a:r>
            <a:br>
              <a:rPr lang="en-US" altLang="ja-JP" sz="32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</a:br>
            <a:r>
              <a:rPr lang="ja-JP" altLang="en-US" sz="32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使ってみたい！！！</a:t>
            </a:r>
            <a:endParaRPr dirty="0"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sp>
        <p:nvSpPr>
          <p:cNvPr id="284" name="Google Shape;284;p30"/>
          <p:cNvSpPr txBox="1"/>
          <p:nvPr/>
        </p:nvSpPr>
        <p:spPr>
          <a:xfrm>
            <a:off x="829050" y="2451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やっぱり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3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82799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4000" dirty="0" smtClean="0">
                <a:latin typeface="+mn-ea"/>
                <a:ea typeface="+mn-ea"/>
              </a:rPr>
              <a:t>じゃあ、配布しよう。</a:t>
            </a:r>
            <a:endParaRPr sz="40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というわけで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92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82799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ja-JP" altLang="en-US" sz="4000" dirty="0" smtClean="0">
                <a:latin typeface="+mn-ea"/>
                <a:ea typeface="+mn-ea"/>
              </a:rPr>
              <a:t>じゃあ、配布しよう。</a:t>
            </a:r>
            <a:endParaRPr sz="4000" dirty="0">
              <a:latin typeface="+mn-ea"/>
              <a:ea typeface="+mn-ea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というわけで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Google Shape;276;p29"/>
          <p:cNvSpPr txBox="1"/>
          <p:nvPr/>
        </p:nvSpPr>
        <p:spPr>
          <a:xfrm>
            <a:off x="833410" y="2853122"/>
            <a:ext cx="37110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025" tIns="79025" rIns="79025" bIns="790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383" dirty="0" smtClean="0">
                <a:solidFill>
                  <a:srgbClr val="333333"/>
                </a:solidFill>
                <a:latin typeface="+mn-ea"/>
                <a:ea typeface="+mn-ea"/>
              </a:rPr>
              <a:t>こちらから</a:t>
            </a:r>
            <a:endParaRPr sz="1383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Google Shape;283;p30"/>
          <p:cNvSpPr txBox="1">
            <a:spLocks/>
          </p:cNvSpPr>
          <p:nvPr/>
        </p:nvSpPr>
        <p:spPr>
          <a:xfrm>
            <a:off x="861150" y="3120510"/>
            <a:ext cx="5934000" cy="190360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2600" dirty="0" smtClean="0"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　　　　　　← 公開しちゃいました。</a:t>
            </a:r>
            <a:endParaRPr lang="en-US" altLang="ja-JP" sz="2600" dirty="0" smtClean="0"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  <a:p>
            <a:endParaRPr lang="en-US" altLang="ja-JP" sz="2600" dirty="0" smtClean="0">
              <a:latin typeface="+mn-ea"/>
              <a:ea typeface="+mn-ea"/>
            </a:endParaRPr>
          </a:p>
          <a:p>
            <a:r>
              <a:rPr lang="ja-JP" altLang="en-US" sz="2600" dirty="0" smtClean="0">
                <a:latin typeface="+mn-ea"/>
                <a:ea typeface="+mn-ea"/>
              </a:rPr>
              <a:t>　　　　　　・アプリテンプレート</a:t>
            </a:r>
            <a:endParaRPr lang="en-US" altLang="ja-JP" sz="2600" dirty="0" smtClean="0">
              <a:latin typeface="+mn-ea"/>
              <a:ea typeface="+mn-ea"/>
            </a:endParaRPr>
          </a:p>
          <a:p>
            <a:r>
              <a:rPr lang="ja-JP" altLang="en-US" sz="2600" dirty="0">
                <a:latin typeface="+mn-ea"/>
              </a:rPr>
              <a:t>　　　　　　</a:t>
            </a:r>
            <a:r>
              <a:rPr lang="ja-JP" altLang="en-US" sz="2600" dirty="0" smtClean="0">
                <a:latin typeface="+mn-ea"/>
              </a:rPr>
              <a:t>・ソースコード一式</a:t>
            </a:r>
            <a:endParaRPr lang="en-US" altLang="ja-JP" sz="2600" dirty="0">
              <a:latin typeface="+mn-ea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90" y="3187734"/>
            <a:ext cx="1758950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9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61150" y="1752649"/>
            <a:ext cx="5934000" cy="284792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6000" dirty="0">
                <a:latin typeface="+mn-ea"/>
                <a:ea typeface="+mn-ea"/>
              </a:rPr>
              <a:t/>
            </a:r>
            <a:br>
              <a:rPr lang="en-US" altLang="ja-JP" sz="6000" dirty="0">
                <a:latin typeface="+mn-ea"/>
                <a:ea typeface="+mn-ea"/>
              </a:rPr>
            </a:br>
            <a:r>
              <a:rPr lang="ja-JP" altLang="en-US" sz="6000" dirty="0" smtClean="0">
                <a:latin typeface="+mn-ea"/>
                <a:ea typeface="+mn-ea"/>
              </a:rPr>
              <a:t>　終わる前に</a:t>
            </a:r>
            <a:endParaRPr sz="6000" dirty="0">
              <a:latin typeface="+mn-ea"/>
              <a:ea typeface="+mn-ea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ひとこと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203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0834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終わる前に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ひとこと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640343"/>
            <a:ext cx="5934000" cy="2120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dirty="0" smtClean="0">
                <a:latin typeface="+mn-ea"/>
                <a:ea typeface="+mn-ea"/>
              </a:rPr>
              <a:t>完璧に</a:t>
            </a:r>
            <a:r>
              <a:rPr lang="en-US" altLang="ja-JP" sz="4800" dirty="0" smtClean="0">
                <a:latin typeface="+mn-ea"/>
                <a:ea typeface="+mn-ea"/>
              </a:rPr>
              <a:t/>
            </a:r>
            <a:br>
              <a:rPr lang="en-US" altLang="ja-JP" sz="4800" dirty="0" smtClean="0">
                <a:latin typeface="+mn-ea"/>
                <a:ea typeface="+mn-ea"/>
              </a:rPr>
            </a:br>
            <a:r>
              <a:rPr lang="ja-JP" altLang="en-US" sz="4800" dirty="0" smtClean="0">
                <a:latin typeface="+mn-ea"/>
                <a:ea typeface="+mn-ea"/>
              </a:rPr>
              <a:t>使いこなしてます？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369012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質問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62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0834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終わる前に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ひとこと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640343"/>
            <a:ext cx="5934000" cy="212096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dirty="0" smtClean="0">
                <a:solidFill>
                  <a:schemeClr val="bg1"/>
                </a:solidFill>
                <a:latin typeface="+mn-ea"/>
                <a:ea typeface="+mn-ea"/>
              </a:rPr>
              <a:t>不可能</a:t>
            </a:r>
            <a:endParaRPr sz="4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369012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質問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Google Shape;59;p10"/>
          <p:cNvSpPr txBox="1">
            <a:spLocks/>
          </p:cNvSpPr>
          <p:nvPr/>
        </p:nvSpPr>
        <p:spPr>
          <a:xfrm rot="21333445">
            <a:off x="787920" y="3074334"/>
            <a:ext cx="5934000" cy="2120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4800" dirty="0" smtClean="0">
                <a:latin typeface="+mn-ea"/>
                <a:ea typeface="+mn-ea"/>
              </a:rPr>
              <a:t>完璧に</a:t>
            </a:r>
            <a:br>
              <a:rPr lang="ja-JP" altLang="en-US" sz="4800" dirty="0" smtClean="0">
                <a:latin typeface="+mn-ea"/>
                <a:ea typeface="+mn-ea"/>
              </a:rPr>
            </a:br>
            <a:r>
              <a:rPr lang="ja-JP" altLang="en-US" sz="4800" dirty="0" smtClean="0">
                <a:latin typeface="+mn-ea"/>
                <a:ea typeface="+mn-ea"/>
              </a:rPr>
              <a:t>使いこなしてます？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55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0834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始める前に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ひとこと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640343"/>
            <a:ext cx="5934000" cy="2120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4800" dirty="0" smtClean="0">
                <a:latin typeface="+mn-ea"/>
                <a:ea typeface="+mn-ea"/>
              </a:rPr>
              <a:t>完璧に</a:t>
            </a:r>
            <a:r>
              <a:rPr lang="en-US" altLang="ja-JP" sz="4800" dirty="0" smtClean="0">
                <a:latin typeface="+mn-ea"/>
                <a:ea typeface="+mn-ea"/>
              </a:rPr>
              <a:t/>
            </a:r>
            <a:br>
              <a:rPr lang="en-US" altLang="ja-JP" sz="4800" dirty="0" smtClean="0">
                <a:latin typeface="+mn-ea"/>
                <a:ea typeface="+mn-ea"/>
              </a:rPr>
            </a:br>
            <a:r>
              <a:rPr lang="ja-JP" altLang="en-US" sz="4800" dirty="0" smtClean="0">
                <a:latin typeface="+mn-ea"/>
                <a:ea typeface="+mn-ea"/>
              </a:rPr>
              <a:t>使いこなしてます？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369012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質問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88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0834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終わる前に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ひとこと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640343"/>
            <a:ext cx="5934000" cy="2120966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600" dirty="0" smtClean="0">
                <a:solidFill>
                  <a:schemeClr val="bg1"/>
                </a:solidFill>
                <a:latin typeface="+mn-ea"/>
                <a:ea typeface="+mn-ea"/>
              </a:rPr>
              <a:t>不可能</a:t>
            </a:r>
            <a:endParaRPr sz="4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369012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質問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Google Shape;59;p10"/>
          <p:cNvSpPr txBox="1">
            <a:spLocks/>
          </p:cNvSpPr>
          <p:nvPr/>
        </p:nvSpPr>
        <p:spPr>
          <a:xfrm rot="20977513">
            <a:off x="761374" y="4471333"/>
            <a:ext cx="5934000" cy="2120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4800" dirty="0" smtClean="0">
                <a:latin typeface="+mn-ea"/>
                <a:ea typeface="+mn-ea"/>
              </a:rPr>
              <a:t>完璧に</a:t>
            </a:r>
            <a:br>
              <a:rPr lang="ja-JP" altLang="en-US" sz="4800" dirty="0" smtClean="0">
                <a:latin typeface="+mn-ea"/>
                <a:ea typeface="+mn-ea"/>
              </a:rPr>
            </a:br>
            <a:r>
              <a:rPr lang="ja-JP" altLang="en-US" sz="4800" dirty="0" smtClean="0">
                <a:latin typeface="+mn-ea"/>
                <a:ea typeface="+mn-ea"/>
              </a:rPr>
              <a:t>使いこなしてます？</a:t>
            </a:r>
            <a:endParaRPr lang="ja-JP" altLang="en-US" sz="3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85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6622" y="2310140"/>
            <a:ext cx="557075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いつまでも「完璧」にはならない</a:t>
            </a:r>
            <a:endParaRPr kumimoji="1" lang="ja-JP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376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27551" y="2310140"/>
            <a:ext cx="628890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  <a:latin typeface="+mn-ea"/>
                <a:ea typeface="+mn-ea"/>
              </a:rPr>
              <a:t>いつまでも</a:t>
            </a:r>
            <a:r>
              <a:rPr kumimoji="1" lang="ja-JP" altLang="en-US" sz="2800" dirty="0" smtClean="0">
                <a:solidFill>
                  <a:schemeClr val="bg1"/>
                </a:solidFill>
                <a:latin typeface="+mn-ea"/>
                <a:ea typeface="+mn-ea"/>
              </a:rPr>
              <a:t>ユーザーは変なことを言う</a:t>
            </a:r>
            <a:endParaRPr kumimoji="1" lang="ja-JP" altLang="en-US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52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66161" y="2310140"/>
            <a:ext cx="521168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chemeClr val="bg1"/>
                </a:solidFill>
                <a:latin typeface="Noto Sans JP DemiLight" panose="020B0200000000000000" pitchFamily="50" charset="-128"/>
                <a:ea typeface="Noto Sans JP DemiLight" panose="020B0200000000000000" pitchFamily="50" charset="-128"/>
              </a:rPr>
              <a:t>「アホなこと言うんじゃない」</a:t>
            </a:r>
            <a:endParaRPr kumimoji="1" lang="ja-JP" altLang="en-US" sz="2800" dirty="0">
              <a:solidFill>
                <a:schemeClr val="bg1"/>
              </a:solidFill>
              <a:latin typeface="Noto Sans JP DemiLight" panose="020B0200000000000000" pitchFamily="50" charset="-128"/>
              <a:ea typeface="Noto Sans JP DemiLight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188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1906" y="2217808"/>
            <a:ext cx="634019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bg1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「じゃあ、やってみよう」</a:t>
            </a:r>
            <a:endParaRPr kumimoji="1" lang="ja-JP" altLang="en-US" sz="4000" dirty="0">
              <a:solidFill>
                <a:schemeClr val="bg1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967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1906" y="2217808"/>
            <a:ext cx="6340198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「じゃあ、やってみよう」</a:t>
            </a:r>
            <a:endParaRPr kumimoji="1" lang="ja-JP" altLang="en-US" sz="4000" dirty="0">
              <a:solidFill>
                <a:schemeClr val="tx1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082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1914" y="2217808"/>
            <a:ext cx="634019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「じゃあ、やってみよう」</a:t>
            </a:r>
            <a:endParaRPr kumimoji="1" lang="ja-JP" altLang="en-US" sz="4000" dirty="0">
              <a:solidFill>
                <a:schemeClr val="tx1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pic>
        <p:nvPicPr>
          <p:cNvPr id="7" name="Google Shape;29;p6" title="logo.png"/>
          <p:cNvPicPr preferRelativeResize="0"/>
          <p:nvPr/>
        </p:nvPicPr>
        <p:blipFill rotWithShape="1">
          <a:blip r:embed="rId2">
            <a:alphaModFix/>
          </a:blip>
          <a:srcRect b="25611"/>
          <a:stretch/>
        </p:blipFill>
        <p:spPr>
          <a:xfrm rot="392401">
            <a:off x="485349" y="2932877"/>
            <a:ext cx="8508595" cy="1430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155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401914" y="2217808"/>
            <a:ext cx="6340197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「じゃあ、やってみよう」</a:t>
            </a:r>
            <a:endParaRPr kumimoji="1" lang="ja-JP" altLang="en-US" sz="4000" dirty="0">
              <a:solidFill>
                <a:schemeClr val="tx1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pic>
        <p:nvPicPr>
          <p:cNvPr id="7" name="Google Shape;29;p6" title="logo.png"/>
          <p:cNvPicPr preferRelativeResize="0"/>
          <p:nvPr/>
        </p:nvPicPr>
        <p:blipFill rotWithShape="1">
          <a:blip r:embed="rId2">
            <a:alphaModFix/>
          </a:blip>
          <a:srcRect b="25611"/>
          <a:stretch/>
        </p:blipFill>
        <p:spPr>
          <a:xfrm rot="392401">
            <a:off x="485349" y="2932877"/>
            <a:ext cx="8508595" cy="1430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 rot="21212478">
            <a:off x="-395059" y="418286"/>
            <a:ext cx="99341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dirty="0" err="1"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</a:rPr>
              <a:t>k</a:t>
            </a:r>
            <a:r>
              <a:rPr kumimoji="1" lang="en-US" altLang="ja-JP" sz="11500" dirty="0" err="1" smtClean="0"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</a:rPr>
              <a:t>intone</a:t>
            </a:r>
            <a:r>
              <a:rPr kumimoji="1" lang="en-US" altLang="ja-JP" sz="11500" dirty="0" smtClean="0"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</a:rPr>
              <a:t> hack</a:t>
            </a:r>
            <a:endParaRPr kumimoji="1" lang="ja-JP" altLang="en-US" sz="11500" dirty="0">
              <a:latin typeface="Noto Sans JP Black" panose="020B0200000000000000" pitchFamily="50" charset="-128"/>
              <a:ea typeface="Noto Sans JP Black" panose="020B02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845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857169" y="2217808"/>
            <a:ext cx="542969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4000" dirty="0" smtClean="0">
                <a:solidFill>
                  <a:schemeClr val="tx1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ダウンロードしてね →</a:t>
            </a:r>
            <a:endParaRPr kumimoji="1" lang="ja-JP" altLang="en-US" sz="4000" dirty="0">
              <a:solidFill>
                <a:schemeClr val="tx1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pic>
        <p:nvPicPr>
          <p:cNvPr id="7" name="Google Shape;29;p6" title="logo.png"/>
          <p:cNvPicPr preferRelativeResize="0"/>
          <p:nvPr/>
        </p:nvPicPr>
        <p:blipFill rotWithShape="1">
          <a:blip r:embed="rId2">
            <a:alphaModFix/>
          </a:blip>
          <a:srcRect b="25611"/>
          <a:stretch/>
        </p:blipFill>
        <p:spPr>
          <a:xfrm rot="392401">
            <a:off x="485349" y="2932877"/>
            <a:ext cx="8508595" cy="143048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テキスト ボックス 9"/>
          <p:cNvSpPr txBox="1"/>
          <p:nvPr/>
        </p:nvSpPr>
        <p:spPr>
          <a:xfrm rot="21212478">
            <a:off x="-395059" y="418286"/>
            <a:ext cx="9934130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500" dirty="0" err="1"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</a:rPr>
              <a:t>k</a:t>
            </a:r>
            <a:r>
              <a:rPr kumimoji="1" lang="en-US" altLang="ja-JP" sz="11500" dirty="0" err="1" smtClean="0"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</a:rPr>
              <a:t>intone</a:t>
            </a:r>
            <a:r>
              <a:rPr kumimoji="1" lang="en-US" altLang="ja-JP" sz="11500" dirty="0" smtClean="0"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</a:rPr>
              <a:t> hack</a:t>
            </a:r>
            <a:endParaRPr kumimoji="1" lang="ja-JP" altLang="en-US" sz="11500" dirty="0">
              <a:latin typeface="Noto Sans JP Black" panose="020B0200000000000000" pitchFamily="50" charset="-128"/>
              <a:ea typeface="Noto Sans JP Black" panose="020B02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384" y="1573504"/>
            <a:ext cx="1758950" cy="175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1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50834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 dirty="0" smtClean="0">
                <a:latin typeface="+mn-ea"/>
                <a:ea typeface="+mn-ea"/>
              </a:rPr>
              <a:t>始める前に</a:t>
            </a:r>
            <a:endParaRPr sz="2000" dirty="0">
              <a:latin typeface="+mn-ea"/>
              <a:ea typeface="+mn-ea"/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ひとこと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2640343"/>
            <a:ext cx="5934000" cy="2120966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>
                <a:latin typeface="+mn-ea"/>
                <a:ea typeface="+mn-ea"/>
              </a:rPr>
              <a:t/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dirty="0" smtClean="0">
                <a:latin typeface="+mn-ea"/>
                <a:ea typeface="+mn-ea"/>
              </a:rPr>
              <a:t>　　</a:t>
            </a:r>
            <a:r>
              <a:rPr lang="ja-JP" altLang="en-US" dirty="0" smtClean="0">
                <a:latin typeface="+mn-ea"/>
                <a:ea typeface="+mn-ea"/>
              </a:rPr>
              <a:t>弊社も使いこなしてません</a:t>
            </a:r>
            <a:endParaRPr sz="1800" dirty="0">
              <a:latin typeface="+mn-ea"/>
              <a:ea typeface="+mn-ea"/>
            </a:endParaRPr>
          </a:p>
        </p:txBody>
      </p:sp>
      <p:sp>
        <p:nvSpPr>
          <p:cNvPr id="60" name="Google Shape;60;p10"/>
          <p:cNvSpPr txBox="1"/>
          <p:nvPr/>
        </p:nvSpPr>
        <p:spPr>
          <a:xfrm>
            <a:off x="829050" y="2369012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答え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79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いろいろある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300865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ja-JP" sz="4000" dirty="0" smtClean="0">
                <a:latin typeface="+mn-ea"/>
                <a:ea typeface="+mn-ea"/>
              </a:rPr>
              <a:t/>
            </a:r>
            <a:br>
              <a:rPr lang="en-US" altLang="ja-JP" sz="4000" dirty="0" smtClean="0">
                <a:latin typeface="+mn-ea"/>
                <a:ea typeface="+mn-ea"/>
              </a:rPr>
            </a:br>
            <a:r>
              <a:rPr lang="en-US" altLang="ja-JP" sz="4000" dirty="0" smtClean="0">
                <a:latin typeface="+mn-ea"/>
                <a:ea typeface="+mn-ea"/>
              </a:rPr>
              <a:t>  </a:t>
            </a:r>
            <a:r>
              <a:rPr lang="ja-JP" altLang="en-US" sz="4000" dirty="0" smtClean="0">
                <a:latin typeface="+mn-ea"/>
                <a:ea typeface="+mn-ea"/>
              </a:rPr>
              <a:t>使い方が分かってない</a:t>
            </a:r>
            <a:r>
              <a:rPr lang="en-US" altLang="ja-JP" sz="4000" dirty="0" smtClean="0">
                <a:latin typeface="+mn-ea"/>
                <a:ea typeface="+mn-ea"/>
              </a:rPr>
              <a:t/>
            </a:r>
            <a:br>
              <a:rPr lang="en-US" altLang="ja-JP" sz="4000" dirty="0" smtClean="0">
                <a:latin typeface="+mn-ea"/>
                <a:ea typeface="+mn-ea"/>
              </a:rPr>
            </a:br>
            <a:r>
              <a:rPr lang="en-US" altLang="ja-JP" sz="4000" dirty="0" smtClean="0">
                <a:latin typeface="+mn-ea"/>
                <a:ea typeface="+mn-ea"/>
              </a:rPr>
              <a:t>					</a:t>
            </a:r>
            <a:r>
              <a:rPr lang="ja-JP" altLang="en-US" dirty="0" smtClean="0">
                <a:latin typeface="+mn-ea"/>
                <a:ea typeface="+mn-ea"/>
              </a:rPr>
              <a:t>とか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en-US" altLang="ja-JP" sz="2400" dirty="0">
                <a:latin typeface="+mn-ea"/>
                <a:ea typeface="+mn-ea"/>
              </a:rPr>
              <a:t/>
            </a:r>
            <a:br>
              <a:rPr lang="en-US" altLang="ja-JP" sz="2400" dirty="0">
                <a:latin typeface="+mn-ea"/>
                <a:ea typeface="+mn-ea"/>
              </a:rPr>
            </a:br>
            <a:r>
              <a:rPr lang="ja-JP" altLang="en-US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また教えなきゃいけない</a:t>
            </a:r>
            <a:r>
              <a:rPr lang="en-US" altLang="ja-JP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……</a:t>
            </a:r>
            <a:r>
              <a:rPr lang="ja-JP" altLang="en-US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？</a:t>
            </a:r>
            <a:endParaRPr lang="en-US" altLang="ja-JP" sz="40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5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いろいろある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300865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000" dirty="0" smtClean="0">
                <a:latin typeface="+mn-ea"/>
                <a:ea typeface="+mn-ea"/>
              </a:rPr>
              <a:t/>
            </a:r>
            <a:br>
              <a:rPr lang="en-US" altLang="ja-JP" sz="4000" dirty="0" smtClean="0">
                <a:latin typeface="+mn-ea"/>
                <a:ea typeface="+mn-ea"/>
              </a:rPr>
            </a:br>
            <a:r>
              <a:rPr lang="en-US" altLang="ja-JP" sz="4000" dirty="0" smtClean="0">
                <a:latin typeface="+mn-ea"/>
                <a:ea typeface="+mn-ea"/>
              </a:rPr>
              <a:t>  </a:t>
            </a:r>
            <a:r>
              <a:rPr lang="ja-JP" altLang="en-US" sz="4000" dirty="0" smtClean="0">
                <a:latin typeface="+mn-ea"/>
                <a:ea typeface="+mn-ea"/>
              </a:rPr>
              <a:t>変なことに使い始める</a:t>
            </a:r>
            <a:r>
              <a:rPr lang="en-US" altLang="ja-JP" sz="4000" dirty="0" smtClean="0">
                <a:latin typeface="+mn-ea"/>
                <a:ea typeface="+mn-ea"/>
              </a:rPr>
              <a:t>						</a:t>
            </a:r>
            <a:r>
              <a:rPr lang="ja-JP" altLang="en-US" dirty="0" smtClean="0">
                <a:latin typeface="+mn-ea"/>
                <a:ea typeface="+mn-ea"/>
              </a:rPr>
              <a:t>とか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en-US" altLang="ja-JP" dirty="0">
                <a:latin typeface="+mn-ea"/>
                <a:ea typeface="+mn-ea"/>
              </a:rPr>
              <a:t/>
            </a:r>
            <a:br>
              <a:rPr lang="en-US" altLang="ja-JP" dirty="0">
                <a:latin typeface="+mn-ea"/>
                <a:ea typeface="+mn-ea"/>
              </a:rPr>
            </a:br>
            <a:r>
              <a:rPr lang="ja-JP" altLang="en-US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え、それ</a:t>
            </a:r>
            <a:r>
              <a:rPr lang="en-US" altLang="ja-JP" sz="2400" dirty="0" err="1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kintone</a:t>
            </a:r>
            <a:r>
              <a:rPr lang="ja-JP" altLang="en-US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でやるの</a:t>
            </a:r>
            <a:r>
              <a:rPr lang="en-US" altLang="ja-JP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……</a:t>
            </a:r>
            <a:r>
              <a:rPr lang="ja-JP" altLang="en-US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？</a:t>
            </a:r>
            <a:endParaRPr lang="en-US" altLang="ja-JP" sz="36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87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/>
        </p:nvSpPr>
        <p:spPr>
          <a:xfrm>
            <a:off x="829050" y="1480168"/>
            <a:ext cx="429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000" dirty="0" smtClean="0">
                <a:solidFill>
                  <a:srgbClr val="333333"/>
                </a:solidFill>
                <a:latin typeface="+mn-ea"/>
                <a:ea typeface="+mn-ea"/>
              </a:rPr>
              <a:t>いろいろある</a:t>
            </a:r>
            <a:endParaRPr sz="1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61150" y="1752650"/>
            <a:ext cx="5934000" cy="300865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4000" dirty="0" smtClean="0">
                <a:latin typeface="+mn-ea"/>
                <a:ea typeface="+mn-ea"/>
              </a:rPr>
              <a:t/>
            </a:r>
            <a:br>
              <a:rPr lang="en-US" altLang="ja-JP" sz="4000" dirty="0" smtClean="0">
                <a:latin typeface="+mn-ea"/>
                <a:ea typeface="+mn-ea"/>
              </a:rPr>
            </a:br>
            <a:r>
              <a:rPr lang="en-US" altLang="ja-JP" sz="4000" dirty="0" smtClean="0">
                <a:latin typeface="+mn-ea"/>
                <a:ea typeface="+mn-ea"/>
              </a:rPr>
              <a:t>  </a:t>
            </a:r>
            <a:r>
              <a:rPr lang="ja-JP" altLang="en-US" sz="4000" dirty="0" smtClean="0">
                <a:latin typeface="+mn-ea"/>
                <a:ea typeface="+mn-ea"/>
              </a:rPr>
              <a:t>キントネってなに？！</a:t>
            </a:r>
            <a:r>
              <a:rPr lang="en-US" altLang="ja-JP" sz="4000" dirty="0" smtClean="0">
                <a:latin typeface="+mn-ea"/>
                <a:ea typeface="+mn-ea"/>
              </a:rPr>
              <a:t>						</a:t>
            </a:r>
            <a:r>
              <a:rPr lang="ja-JP" altLang="en-US" dirty="0" smtClean="0">
                <a:latin typeface="+mn-ea"/>
                <a:ea typeface="+mn-ea"/>
              </a:rPr>
              <a:t>とか</a:t>
            </a:r>
            <a:r>
              <a:rPr lang="en-US" altLang="ja-JP" dirty="0" smtClean="0">
                <a:latin typeface="+mn-ea"/>
                <a:ea typeface="+mn-ea"/>
              </a:rPr>
              <a:t/>
            </a:r>
            <a:br>
              <a:rPr lang="en-US" altLang="ja-JP" dirty="0" smtClean="0">
                <a:latin typeface="+mn-ea"/>
                <a:ea typeface="+mn-ea"/>
              </a:rPr>
            </a:br>
            <a:r>
              <a:rPr lang="en-US" altLang="ja-JP" dirty="0">
                <a:latin typeface="+mn-ea"/>
                <a:ea typeface="+mn-ea"/>
              </a:rPr>
              <a:t/>
            </a:r>
            <a:br>
              <a:rPr lang="en-US" altLang="ja-JP" dirty="0">
                <a:latin typeface="+mn-ea"/>
                <a:ea typeface="+mn-ea"/>
              </a:rPr>
            </a:br>
            <a:r>
              <a:rPr lang="en-US" altLang="ja-JP" sz="2400" dirty="0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……</a:t>
            </a:r>
            <a:r>
              <a:rPr lang="ja-JP" altLang="en-US" sz="2400" dirty="0" err="1" smtClean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。</a:t>
            </a:r>
            <a:endParaRPr lang="en-US" altLang="ja-JP" sz="36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41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Krone">
      <a:dk1>
        <a:srgbClr val="414549"/>
      </a:dk1>
      <a:lt1>
        <a:srgbClr val="F7F7F7"/>
      </a:lt1>
      <a:dk2>
        <a:srgbClr val="892800"/>
      </a:dk2>
      <a:lt2>
        <a:srgbClr val="F1EEFA"/>
      </a:lt2>
      <a:accent1>
        <a:srgbClr val="C73A00"/>
      </a:accent1>
      <a:accent2>
        <a:srgbClr val="FF9EA0"/>
      </a:accent2>
      <a:accent3>
        <a:srgbClr val="EDE000"/>
      </a:accent3>
      <a:accent4>
        <a:srgbClr val="4DC4FF"/>
      </a:accent4>
      <a:accent5>
        <a:srgbClr val="800080"/>
      </a:accent5>
      <a:accent6>
        <a:srgbClr val="057D58"/>
      </a:accent6>
      <a:hlink>
        <a:srgbClr val="003DD4"/>
      </a:hlink>
      <a:folHlink>
        <a:srgbClr val="003DD4"/>
      </a:folHlink>
    </a:clrScheme>
    <a:fontScheme name="Noto Regular">
      <a:majorFont>
        <a:latin typeface="Noto Serif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890</Words>
  <Application>Microsoft Office PowerPoint</Application>
  <PresentationFormat>画面に合わせる (16:9)</PresentationFormat>
  <Paragraphs>205</Paragraphs>
  <Slides>58</Slides>
  <Notes>47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58</vt:i4>
      </vt:variant>
    </vt:vector>
  </HeadingPairs>
  <TitlesOfParts>
    <vt:vector size="65" baseType="lpstr">
      <vt:lpstr>Noto Sans JP</vt:lpstr>
      <vt:lpstr>Noto Sans JP Black</vt:lpstr>
      <vt:lpstr>Noto Sans JP DemiLight</vt:lpstr>
      <vt:lpstr>Noto Sans JP Light</vt:lpstr>
      <vt:lpstr>Noto Sans JP Medium</vt:lpstr>
      <vt:lpstr>Arial</vt:lpstr>
      <vt:lpstr>Simple Light</vt:lpstr>
      <vt:lpstr>PowerPoint プレゼンテーション</vt:lpstr>
      <vt:lpstr>PowerPoint プレゼンテーション</vt:lpstr>
      <vt:lpstr> 　始める前に</vt:lpstr>
      <vt:lpstr>kintone 導入済みですか？</vt:lpstr>
      <vt:lpstr>完璧に 使いこなしてます？</vt:lpstr>
      <vt:lpstr> 　　弊社も使いこなしてません</vt:lpstr>
      <vt:lpstr>   使い方が分かってない      とか  また教えなきゃいけない……？</vt:lpstr>
      <vt:lpstr>   変なことに使い始める      とか  え、それkintoneでやるの……？</vt:lpstr>
      <vt:lpstr>   キントネってなに？！      とか  ……。</vt:lpstr>
      <vt:lpstr>   　　　　　　　しんどい。</vt:lpstr>
      <vt:lpstr> kintoneは簡単です。</vt:lpstr>
      <vt:lpstr> kintoneは簡単です。 だからカオスになりがち</vt:lpstr>
      <vt:lpstr>そういうわけで</vt:lpstr>
      <vt:lpstr>こういうアプリが欲しい！</vt:lpstr>
      <vt:lpstr>こういうアプリが欲しい！</vt:lpstr>
      <vt:lpstr>こういうアプリが欲しい！</vt:lpstr>
      <vt:lpstr>適切なアドバイスのおかげで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情報共有</vt:lpstr>
      <vt:lpstr>情報共有</vt:lpstr>
      <vt:lpstr>PDFデータの加工</vt:lpstr>
      <vt:lpstr>PDFデータの加工</vt:lpstr>
      <vt:lpstr>Google　Authenticator</vt:lpstr>
      <vt:lpstr>Google　Authenticator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じゃあ、やってみよう。</vt:lpstr>
      <vt:lpstr>しかもそれっぽい。</vt:lpstr>
      <vt:lpstr>でも……</vt:lpstr>
      <vt:lpstr>じゃあ、やってみよう。</vt:lpstr>
      <vt:lpstr>できた。</vt:lpstr>
      <vt:lpstr>でも……</vt:lpstr>
      <vt:lpstr>じゃあ、やってみよう。</vt:lpstr>
      <vt:lpstr>できた。</vt:lpstr>
      <vt:lpstr>でも……</vt:lpstr>
      <vt:lpstr>でも……</vt:lpstr>
      <vt:lpstr>でも……</vt:lpstr>
      <vt:lpstr>じゃあ、配布しよう。</vt:lpstr>
      <vt:lpstr>じゃあ、配布しよう。</vt:lpstr>
      <vt:lpstr> 　終わる前に</vt:lpstr>
      <vt:lpstr>終わる前に</vt:lpstr>
      <vt:lpstr>終わる前に</vt:lpstr>
      <vt:lpstr>終わる前に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志太 悠真</cp:lastModifiedBy>
  <cp:revision>62</cp:revision>
  <dcterms:modified xsi:type="dcterms:W3CDTF">2025-10-01T10:00:02Z</dcterms:modified>
</cp:coreProperties>
</file>