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7" r:id="rId2"/>
    <p:sldId id="290" r:id="rId3"/>
    <p:sldId id="281" r:id="rId4"/>
    <p:sldId id="295" r:id="rId5"/>
    <p:sldId id="288" r:id="rId6"/>
    <p:sldId id="284" r:id="rId7"/>
    <p:sldId id="286" r:id="rId8"/>
    <p:sldId id="289" r:id="rId9"/>
    <p:sldId id="285" r:id="rId10"/>
    <p:sldId id="282" r:id="rId11"/>
    <p:sldId id="283" r:id="rId12"/>
    <p:sldId id="292" r:id="rId13"/>
    <p:sldId id="293" r:id="rId1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FPKaiW5-GB5-AZ" pitchFamily="66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3CA"/>
    <a:srgbClr val="0000FF"/>
    <a:srgbClr val="6666FF"/>
    <a:srgbClr val="9933FF"/>
    <a:srgbClr val="6699FF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18" autoAdjust="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27AB3DC-7A8B-4958-BDCB-8281BDC5AC58}" type="datetimeFigureOut">
              <a:rPr lang="en-US"/>
              <a:pPr>
                <a:defRPr/>
              </a:pPr>
              <a:t>12/11/2007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911D089-37E3-4753-BD6E-BD73E4154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C1D5C7-F629-4F0E-BE1E-76AFBC747184}" type="slidenum">
              <a:rPr lang="en-US" smtClean="0">
                <a:ea typeface="DFPKaiW5-GB5-AZ" pitchFamily="66" charset="-120"/>
              </a:rPr>
              <a:pPr/>
              <a:t>1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DA6EA9-A836-4AAE-B490-F851F8C84480}" type="slidenum">
              <a:rPr lang="en-US" smtClean="0">
                <a:ea typeface="DFPKaiW5-GB5-AZ" pitchFamily="66" charset="-120"/>
              </a:rPr>
              <a:pPr/>
              <a:t>11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1D089-37E3-4753-BD6E-BD73E4154A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F82571-262D-4A1F-BDAF-1BD0DDAA6047}" type="slidenum">
              <a:rPr lang="en-US" smtClean="0">
                <a:ea typeface="DFPKaiW5-GB5-AZ" pitchFamily="66" charset="-120"/>
              </a:rPr>
              <a:pPr/>
              <a:t>2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0B1A25-AA47-4892-92EA-A259C0CE3A40}" type="slidenum">
              <a:rPr lang="en-US" smtClean="0">
                <a:ea typeface="DFPKaiW5-GB5-AZ" pitchFamily="66" charset="-120"/>
              </a:rPr>
              <a:pPr/>
              <a:t>3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1D089-37E3-4753-BD6E-BD73E4154A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和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32AD0E-B79D-475C-A4DB-5821166BF856}" type="slidenum">
              <a:rPr lang="en-US" smtClean="0">
                <a:ea typeface="DFPKaiW5-GB5-AZ" pitchFamily="66" charset="-120"/>
              </a:rPr>
              <a:pPr/>
              <a:t>5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53F12A-CA03-4027-B058-66741DA41945}" type="slidenum">
              <a:rPr lang="en-US" smtClean="0">
                <a:ea typeface="DFPKaiW5-GB5-AZ" pitchFamily="66" charset="-120"/>
              </a:rPr>
              <a:pPr/>
              <a:t>6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5E6241-764F-44C0-8256-087D438EAD02}" type="slidenum">
              <a:rPr lang="en-US" smtClean="0">
                <a:ea typeface="DFPKaiW5-GB5-AZ" pitchFamily="66" charset="-120"/>
              </a:rPr>
              <a:pPr/>
              <a:t>7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594A76-449A-4FDB-9BEB-0BCB1EB82AF5}" type="slidenum">
              <a:rPr lang="en-US" smtClean="0">
                <a:ea typeface="DFPKaiW5-GB5-AZ" pitchFamily="66" charset="-120"/>
              </a:rPr>
              <a:pPr/>
              <a:t>8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D0B4-635E-4030-AD1D-9DDEE7C49B30}" type="slidenum">
              <a:rPr lang="en-US" smtClean="0">
                <a:ea typeface="DFPKaiW5-GB5-AZ" pitchFamily="66" charset="-120"/>
              </a:rPr>
              <a:pPr/>
              <a:t>9</a:t>
            </a:fld>
            <a:endParaRPr lang="en-US" smtClean="0">
              <a:ea typeface="DFPKaiW5-GB5-AZ" pitchFamily="66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96390-9A50-4F9E-B4C3-205B5F1B9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288B-9C07-437A-9274-B3A19DAA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594C3-6112-46E6-BB89-E650E2497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E13B9-52C6-4F7A-A526-EF1E80963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A1BD-36CC-4B8A-B304-1DA5FBA54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594E5-A7EE-46BC-A028-569EEA579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6B51-5F08-47DE-85D1-E8BA6DCCC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C4455-949C-4975-93C9-E115C2DEC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3335-4FFB-489A-87A8-3050BFF76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6BC8E-B6A9-4A24-95BE-E6763E75B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C20D-B763-402F-8691-567B04599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BF35E5F-A58A-46FC-ADBB-FAD691B12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5" r:id="rId9"/>
    <p:sldLayoutId id="2147483873" r:id="rId10"/>
    <p:sldLayoutId id="21474838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DFPWeiBeiW7-GB5-AZ" pitchFamily="66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4724400"/>
            <a:ext cx="480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TW" altLang="en-US" sz="1600" dirty="0">
                <a:latin typeface="DFPKaiW5-GB5-AZ" pitchFamily="66" charset="-120"/>
              </a:rPr>
              <a:t>講題 </a:t>
            </a:r>
            <a:r>
              <a:rPr kumimoji="1" lang="en-US" altLang="ja-JP" sz="1600" dirty="0">
                <a:latin typeface="DFPKaiW5-GB5-AZ" pitchFamily="66" charset="-120"/>
                <a:ea typeface="MingLiU" pitchFamily="49" charset="-120"/>
              </a:rPr>
              <a:t>: </a:t>
            </a:r>
            <a:r>
              <a:rPr kumimoji="1" lang="zh-TW" altLang="en-US" sz="1600" dirty="0">
                <a:latin typeface="DFPKaiW5-GB5-AZ" pitchFamily="66" charset="-120"/>
              </a:rPr>
              <a:t>人生幾何</a:t>
            </a:r>
            <a:endParaRPr kumimoji="1" lang="zh-TW" altLang="en-US" sz="500" dirty="0">
              <a:latin typeface="DFPKaiW5-GB5-AZ" pitchFamily="66" charset="-120"/>
            </a:endParaRPr>
          </a:p>
          <a:p>
            <a:pPr lvl="1"/>
            <a:r>
              <a:rPr kumimoji="1" lang="en-US" altLang="zh-TW" sz="1400" dirty="0">
                <a:latin typeface="DFPKaiW5-GB5-AZ" pitchFamily="66" charset="-120"/>
              </a:rPr>
              <a:t>-  </a:t>
            </a:r>
            <a:r>
              <a:rPr kumimoji="1" lang="zh-TW" altLang="en-US" sz="1400" dirty="0">
                <a:latin typeface="DFPKaiW5-GB5-AZ" pitchFamily="66" charset="-120"/>
              </a:rPr>
              <a:t>一個科學研究者一生的回顧</a:t>
            </a:r>
          </a:p>
          <a:p>
            <a:pPr lvl="1"/>
            <a:r>
              <a:rPr kumimoji="1" lang="en-US" altLang="zh-TW" sz="1400" dirty="0">
                <a:latin typeface="DFPKaiW5-GB5-AZ" pitchFamily="66" charset="-120"/>
              </a:rPr>
              <a:t>-  </a:t>
            </a:r>
            <a:r>
              <a:rPr kumimoji="1" lang="zh-TW" altLang="en-US" sz="1400" dirty="0">
                <a:latin typeface="DFPKaiW5-GB5-AZ" pitchFamily="66" charset="-120"/>
              </a:rPr>
              <a:t>職場競爭的真正武器</a:t>
            </a:r>
          </a:p>
          <a:p>
            <a:pPr lvl="1"/>
            <a:r>
              <a:rPr kumimoji="1" lang="en-US" altLang="zh-TW" sz="1400" dirty="0">
                <a:latin typeface="DFPKaiW5-GB5-AZ" pitchFamily="66" charset="-120"/>
              </a:rPr>
              <a:t>-  </a:t>
            </a:r>
            <a:r>
              <a:rPr kumimoji="1" lang="zh-TW" altLang="en-US" sz="1400" dirty="0">
                <a:latin typeface="DFPKaiW5-GB5-AZ" pitchFamily="66" charset="-120"/>
              </a:rPr>
              <a:t>科學研究的計劃与安排</a:t>
            </a:r>
          </a:p>
          <a:p>
            <a:pPr lvl="1"/>
            <a:r>
              <a:rPr kumimoji="1" lang="en-US" altLang="zh-TW" sz="1400" dirty="0">
                <a:latin typeface="DFPKaiW5-GB5-AZ" pitchFamily="66" charset="-120"/>
              </a:rPr>
              <a:t>-  </a:t>
            </a:r>
            <a:r>
              <a:rPr kumimoji="1" lang="zh-TW" altLang="en-US" sz="1400" dirty="0">
                <a:latin typeface="DFPKaiW5-GB5-AZ" pitchFamily="66" charset="-120"/>
              </a:rPr>
              <a:t>科學研究的苦與樂</a:t>
            </a:r>
          </a:p>
          <a:p>
            <a:endParaRPr kumimoji="1" lang="zh-TW" altLang="en-US" sz="800" dirty="0">
              <a:latin typeface="DFPKaiW5-GB5-AZ" pitchFamily="66" charset="-120"/>
            </a:endParaRPr>
          </a:p>
          <a:p>
            <a:r>
              <a:rPr kumimoji="1" lang="zh-TW" altLang="en-US" sz="1400" dirty="0">
                <a:latin typeface="DFPKaiW5-GB5-AZ" pitchFamily="66" charset="-120"/>
              </a:rPr>
              <a:t>時間 </a:t>
            </a:r>
            <a:r>
              <a:rPr kumimoji="1" lang="en-US" altLang="zh-TW" sz="1400" dirty="0">
                <a:latin typeface="DFPKaiW5-GB5-AZ" pitchFamily="66" charset="-120"/>
              </a:rPr>
              <a:t>: 7:30PM ~ </a:t>
            </a:r>
            <a:r>
              <a:rPr kumimoji="1" lang="en-US" altLang="zh-TW" sz="1400" dirty="0" smtClean="0">
                <a:latin typeface="DFPKaiW5-GB5-AZ" pitchFamily="66" charset="-120"/>
              </a:rPr>
              <a:t>9:00PM </a:t>
            </a:r>
            <a:r>
              <a:rPr kumimoji="1" lang="en-US" altLang="zh-TW" sz="1400" dirty="0">
                <a:latin typeface="DFPKaiW5-GB5-AZ" pitchFamily="66" charset="-120"/>
              </a:rPr>
              <a:t>Sunday, December 9, 2007 </a:t>
            </a:r>
          </a:p>
          <a:p>
            <a:r>
              <a:rPr kumimoji="1" lang="zh-TW" altLang="en-US" sz="1400" dirty="0">
                <a:latin typeface="DFPKaiW5-GB5-AZ" pitchFamily="66" charset="-120"/>
              </a:rPr>
              <a:t>地點 </a:t>
            </a:r>
            <a:r>
              <a:rPr kumimoji="1" lang="en-US" altLang="zh-TW" sz="1400" dirty="0">
                <a:latin typeface="DFPKaiW5-GB5-AZ" pitchFamily="66" charset="-120"/>
              </a:rPr>
              <a:t>: </a:t>
            </a:r>
            <a:r>
              <a:rPr kumimoji="1" lang="en-US" altLang="zh-TW" sz="1400" dirty="0" smtClean="0">
                <a:latin typeface="DFPKaiW5-GB5-AZ" pitchFamily="66" charset="-120"/>
              </a:rPr>
              <a:t>UM</a:t>
            </a:r>
            <a:endParaRPr kumimoji="1" lang="en-US" altLang="zh-TW" sz="1400" dirty="0">
              <a:latin typeface="DFPKaiW5-GB5-AZ" pitchFamily="66" charset="-12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34000" y="1447800"/>
            <a:ext cx="3505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TW" altLang="en-US" sz="1600">
                <a:latin typeface="DFPKaiW5-GB5-AZ" pitchFamily="66" charset="-120"/>
              </a:rPr>
              <a:t>申叔為</a:t>
            </a:r>
            <a:endParaRPr kumimoji="1" lang="en-US" altLang="zh-TW" sz="1600">
              <a:latin typeface="DFPKaiW5-GB5-AZ" pitchFamily="66" charset="-120"/>
            </a:endParaRPr>
          </a:p>
          <a:p>
            <a:endParaRPr kumimoji="1" lang="en-US" altLang="zh-TW" sz="800">
              <a:latin typeface="DFPKaiW5-GB5-AZ" pitchFamily="66" charset="-120"/>
            </a:endParaRPr>
          </a:p>
          <a:p>
            <a:r>
              <a:rPr kumimoji="1" lang="zh-TW" altLang="en-US" sz="1400">
                <a:latin typeface="DFPKaiW5-GB5-AZ" pitchFamily="66" charset="-120"/>
              </a:rPr>
              <a:t>前美國橡樹嶺及利弗摩國家實驗室資深研究員</a:t>
            </a:r>
          </a:p>
          <a:p>
            <a:r>
              <a:rPr kumimoji="1" lang="zh-TW" altLang="en-US" sz="1400">
                <a:latin typeface="DFPKaiW5-GB5-AZ" pitchFamily="66" charset="-120"/>
              </a:rPr>
              <a:t>從事國際合作研究應用超導体多年</a:t>
            </a:r>
            <a:endParaRPr kumimoji="1" lang="en-US" altLang="zh-TW" sz="1400">
              <a:latin typeface="DFPKaiW5-GB5-AZ" pitchFamily="66" charset="-120"/>
            </a:endParaRPr>
          </a:p>
          <a:p>
            <a:r>
              <a:rPr kumimoji="1" lang="zh-TW" altLang="en-US" sz="1400">
                <a:latin typeface="DFPKaiW5-GB5-AZ" pitchFamily="66" charset="-120"/>
              </a:rPr>
              <a:t>發展測試大型超導電磁及核融合能源研究</a:t>
            </a:r>
            <a:endParaRPr kumimoji="1" lang="en-US" altLang="zh-TW" sz="1400">
              <a:latin typeface="DFPKaiW5-GB5-AZ" pitchFamily="66" charset="-120"/>
            </a:endParaRPr>
          </a:p>
          <a:p>
            <a:r>
              <a:rPr kumimoji="1" lang="zh-TW" altLang="en-US" sz="1400">
                <a:latin typeface="DFPKaiW5-GB5-AZ" pitchFamily="66" charset="-120"/>
              </a:rPr>
              <a:t>加速器工程設計及電磁分析</a:t>
            </a:r>
            <a:endParaRPr kumimoji="1" lang="en-US" altLang="zh-TW" sz="1400">
              <a:latin typeface="DFPKaiW5-GB5-AZ" pitchFamily="66" charset="-120"/>
            </a:endParaRPr>
          </a:p>
          <a:p>
            <a:endParaRPr kumimoji="1" lang="en-US" altLang="zh-TW" sz="800">
              <a:latin typeface="DFPKaiW5-GB5-AZ" pitchFamily="66" charset="-120"/>
            </a:endParaRPr>
          </a:p>
          <a:p>
            <a:r>
              <a:rPr kumimoji="1" lang="zh-TW" altLang="en-US" sz="1400">
                <a:latin typeface="DFPKaiW5-GB5-AZ" pitchFamily="66" charset="-120"/>
              </a:rPr>
              <a:t>美國明州大學電機博士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28600" y="268288"/>
            <a:ext cx="8686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TW" altLang="en-US" sz="3600" b="1">
                <a:solidFill>
                  <a:schemeClr val="tx2"/>
                </a:solidFill>
                <a:latin typeface="DFPLiShuW5-B5-AZ" pitchFamily="66" charset="-120"/>
                <a:ea typeface="DFPLiShuW5-B5-AZ" pitchFamily="66" charset="-120"/>
              </a:rPr>
              <a:t>人生幾何</a:t>
            </a:r>
            <a:endParaRPr lang="zh-TW" altLang="en-US" sz="3600">
              <a:latin typeface="MingLiU" pitchFamily="49" charset="-120"/>
              <a:ea typeface="MingLiU" pitchFamily="49" charset="-120"/>
            </a:endParaRPr>
          </a:p>
        </p:txBody>
      </p:sp>
      <p:pic>
        <p:nvPicPr>
          <p:cNvPr id="3077" name="Picture 5" descr="DSCN0215"/>
          <p:cNvPicPr>
            <a:picLocks noChangeAspect="1" noChangeArrowheads="1"/>
          </p:cNvPicPr>
          <p:nvPr/>
        </p:nvPicPr>
        <p:blipFill>
          <a:blip r:embed="rId3"/>
          <a:srcRect r="7043"/>
          <a:stretch>
            <a:fillRect/>
          </a:stretch>
        </p:blipFill>
        <p:spPr bwMode="auto">
          <a:xfrm>
            <a:off x="5441950" y="3657600"/>
            <a:ext cx="3016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 descr="DSCN02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371600"/>
            <a:ext cx="45720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1905000" y="881063"/>
            <a:ext cx="56388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290513"/>
            <a:r>
              <a:rPr lang="zh-TW" altLang="en-US" sz="1600" i="1" dirty="0">
                <a:latin typeface="DFPKaiW5-GB5-AZ" pitchFamily="66" charset="-120"/>
              </a:rPr>
              <a:t>科學是永無止境的，它是一個永恆之謎。 </a:t>
            </a:r>
            <a:endParaRPr lang="en-US" altLang="zh-TW" sz="1600" i="1" dirty="0">
              <a:latin typeface="DFPKaiW5-GB5-AZ" pitchFamily="66" charset="-120"/>
            </a:endParaRPr>
          </a:p>
          <a:p>
            <a:pPr algn="r"/>
            <a:r>
              <a:rPr lang="en-US" altLang="zh-TW" sz="1400" i="1" dirty="0">
                <a:latin typeface="DFPKaiW5-GB5-AZ" pitchFamily="66" charset="-120"/>
              </a:rPr>
              <a:t> </a:t>
            </a:r>
            <a:r>
              <a:rPr lang="zh-TW" altLang="en-US" sz="1200" i="1" dirty="0">
                <a:latin typeface="DFPKaiW5-GB5-AZ" pitchFamily="66" charset="-120"/>
              </a:rPr>
              <a:t>愛因斯坦</a:t>
            </a:r>
            <a:endParaRPr lang="en-US" altLang="zh-TW" sz="1200" i="1" dirty="0">
              <a:latin typeface="DFPKaiW5-GB5-AZ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990600" y="914400"/>
            <a:ext cx="7543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3600" b="1" dirty="0" smtClean="0">
                <a:latin typeface="DFPKaiW5-GB5-AZ" pitchFamily="66" charset="-120"/>
                <a:cs typeface="Times New Roman" pitchFamily="18" charset="0"/>
              </a:rPr>
              <a:t>事業規劃 </a:t>
            </a:r>
            <a:r>
              <a:rPr lang="en-US" altLang="zh-TW" sz="3600" b="1" dirty="0" smtClean="0">
                <a:latin typeface="DFPKaiW5-GB5-AZ" pitchFamily="66" charset="-120"/>
                <a:cs typeface="Times New Roman" pitchFamily="18" charset="0"/>
              </a:rPr>
              <a:t>- </a:t>
            </a:r>
            <a:r>
              <a:rPr lang="zh-TW" altLang="en-US" sz="3600" b="1" dirty="0" smtClean="0">
                <a:latin typeface="DFPKaiW5-GB5-AZ" pitchFamily="66" charset="-120"/>
                <a:cs typeface="Times New Roman" pitchFamily="18" charset="0"/>
              </a:rPr>
              <a:t>擴大你的職業範圍</a:t>
            </a:r>
            <a:endParaRPr lang="zh-TW" altLang="en-US" sz="3600" b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TW" altLang="en-US" sz="3600" b="1" dirty="0" smtClean="0">
                <a:latin typeface="Times New Roman" pitchFamily="18" charset="0"/>
              </a:rPr>
              <a:t>勇敢 換</a:t>
            </a:r>
            <a:r>
              <a:rPr lang="en-US" altLang="zh-TW" sz="3600" b="1" dirty="0" smtClean="0">
                <a:latin typeface="Times New Roman" pitchFamily="18" charset="0"/>
              </a:rPr>
              <a:t> </a:t>
            </a:r>
            <a:r>
              <a:rPr lang="zh-TW" altLang="en-US" sz="3600" b="1" dirty="0" smtClean="0">
                <a:latin typeface="Times New Roman" pitchFamily="18" charset="0"/>
              </a:rPr>
              <a:t>跑道 </a:t>
            </a:r>
            <a:r>
              <a:rPr lang="en-US" altLang="zh-TW" sz="3600" b="1" dirty="0" smtClean="0">
                <a:latin typeface="Times New Roman" pitchFamily="18" charset="0"/>
              </a:rPr>
              <a:t>“Path”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3600" b="1" dirty="0" smtClean="0">
              <a:latin typeface="DFPKaiW5-GB5-AZ" pitchFamily="66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7" descr="http://addons.books.com.tw/G/5/0010049695.jpg"/>
          <p:cNvPicPr>
            <a:picLocks noChangeAspect="1" noChangeArrowheads="1"/>
          </p:cNvPicPr>
          <p:nvPr/>
        </p:nvPicPr>
        <p:blipFill>
          <a:blip r:embed="rId3"/>
          <a:srcRect t="7901" b="2849"/>
          <a:stretch>
            <a:fillRect/>
          </a:stretch>
        </p:blipFill>
        <p:spPr bwMode="auto">
          <a:xfrm>
            <a:off x="2057400" y="762000"/>
            <a:ext cx="4724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ttp://www.dcs.wisc.edu/info/images/careerprocess.png"/>
          <p:cNvPicPr>
            <a:picLocks noChangeAspect="1" noChangeArrowheads="1"/>
          </p:cNvPicPr>
          <p:nvPr/>
        </p:nvPicPr>
        <p:blipFill>
          <a:blip r:embed="rId4"/>
          <a:srcRect l="1194" t="3174" r="4454" b="7940"/>
          <a:stretch>
            <a:fillRect/>
          </a:stretch>
        </p:blipFill>
        <p:spPr bwMode="auto">
          <a:xfrm>
            <a:off x="685800" y="914400"/>
            <a:ext cx="784723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990600" y="838200"/>
            <a:ext cx="7543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事業規劃 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- 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擴大你的職業範圍</a:t>
            </a:r>
            <a:endParaRPr lang="zh-TW" altLang="en-US" sz="2400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TW" altLang="en-US" sz="22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勇敢 換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TW" altLang="en-US" sz="22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跑道 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“Path”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b="1" dirty="0" smtClean="0">
                <a:latin typeface="Times New Roman" pitchFamily="18" charset="0"/>
              </a:rPr>
              <a:t>勿放棄 訓練 進修 机會</a:t>
            </a:r>
            <a:endParaRPr lang="en-US" altLang="zh-TW" sz="2200" b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Community/Society /Organization </a:t>
            </a:r>
            <a:endParaRPr lang="en-US" altLang="zh-TW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Networking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Conference/ Travel</a:t>
            </a:r>
            <a:endParaRPr lang="zh-TW" altLang="en-US" sz="2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TW" altLang="en-US" sz="2400" b="1" dirty="0" smtClean="0">
                <a:latin typeface="Times New Roman" pitchFamily="18" charset="0"/>
              </a:rPr>
              <a:t>工作 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zh-TW" altLang="en-US" sz="2400" b="1" dirty="0" smtClean="0">
                <a:latin typeface="Times New Roman" pitchFamily="18" charset="0"/>
              </a:rPr>
              <a:t> 家庭 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zh-TW" altLang="en-US" sz="2400" b="1" dirty="0" smtClean="0">
                <a:latin typeface="Times New Roman" pitchFamily="18" charset="0"/>
              </a:rPr>
              <a:t> 休息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TW" altLang="en-US" sz="2200" b="1" dirty="0" smtClean="0">
                <a:latin typeface="Times New Roman" pitchFamily="18" charset="0"/>
              </a:rPr>
              <a:t>平衡 的計劃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TW" altLang="en-US" sz="2200" b="1" dirty="0" smtClean="0">
                <a:latin typeface="Times New Roman" pitchFamily="18" charset="0"/>
              </a:rPr>
              <a:t>心態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E-Mail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Paper/Reporting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Credits Sharing </a:t>
            </a: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latin typeface="DFPKaiW5-GB5-AZ" pitchFamily="66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955899"/>
            <a:ext cx="7772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DFPXingShu-B5-AZ" pitchFamily="66" charset="-120"/>
              <a:ea typeface="DFPXingShu-B5-AZ" pitchFamily="66" charset="-120"/>
            </a:endParaRPr>
          </a:p>
          <a:p>
            <a:pPr algn="r"/>
            <a:r>
              <a:rPr lang="en-US" altLang="zh-TW" sz="5400" dirty="0" smtClean="0">
                <a:solidFill>
                  <a:schemeClr val="accent2">
                    <a:lumMod val="50000"/>
                  </a:schemeClr>
                </a:solidFill>
                <a:latin typeface="DFPXingShu-B5-AZ" pitchFamily="66" charset="-120"/>
                <a:ea typeface="DFPXingShu-B5-AZ" pitchFamily="66" charset="-120"/>
              </a:rPr>
              <a:t> </a:t>
            </a:r>
          </a:p>
          <a:p>
            <a:pPr algn="r"/>
            <a:endParaRPr lang="en-US" altLang="zh-TW" sz="5400" dirty="0" smtClean="0">
              <a:solidFill>
                <a:schemeClr val="accent2">
                  <a:lumMod val="50000"/>
                </a:schemeClr>
              </a:solidFill>
              <a:latin typeface="DFPXingShu-B5-AZ" pitchFamily="66" charset="-120"/>
              <a:ea typeface="DFPXingShu-B5-AZ" pitchFamily="66" charset="-120"/>
            </a:endParaRPr>
          </a:p>
          <a:p>
            <a:pPr algn="r"/>
            <a:r>
              <a:rPr lang="zh-TW" altLang="en-US" sz="3600" dirty="0" smtClean="0">
                <a:solidFill>
                  <a:schemeClr val="accent2">
                    <a:lumMod val="50000"/>
                  </a:schemeClr>
                </a:solidFill>
                <a:latin typeface="DFPXingShu-B5-AZ" pitchFamily="66" charset="-120"/>
                <a:ea typeface="DFPXingShu-B5-AZ" pitchFamily="66" charset="-120"/>
              </a:rPr>
              <a:t>愛因斯坦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DFPXingShu-B5-AZ" pitchFamily="66" charset="-120"/>
              <a:ea typeface="DFPXingShu-B5-AZ" pitchFamily="66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2209800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i="1" dirty="0" smtClean="0">
                <a:latin typeface="DFPKaiW5-GB5-AZ" pitchFamily="66" charset="-120"/>
              </a:rPr>
              <a:t>科學是永無止境的，</a:t>
            </a:r>
            <a:endParaRPr lang="en-US" altLang="zh-TW" sz="3600" i="1" dirty="0" smtClean="0">
              <a:latin typeface="DFPKaiW5-GB5-AZ" pitchFamily="66" charset="-120"/>
            </a:endParaRPr>
          </a:p>
          <a:p>
            <a:r>
              <a:rPr lang="zh-TW" altLang="en-US" sz="3600" i="1" dirty="0" smtClean="0">
                <a:latin typeface="DFPKaiW5-GB5-AZ" pitchFamily="66" charset="-120"/>
              </a:rPr>
              <a:t>它是一個永恆之謎。 </a:t>
            </a:r>
            <a:endParaRPr lang="en-US" altLang="zh-TW" sz="3600" i="1" dirty="0" smtClean="0">
              <a:latin typeface="DFPKaiW5-GB5-AZ" pitchFamily="66" charset="-12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50careerchanges.com/images/direction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990600"/>
            <a:ext cx="39052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http://blogs.payscale.com/photos/uncategorized/change_careers_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4394" y="914400"/>
            <a:ext cx="47810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6705600" cy="5791200"/>
          </a:xfrm>
        </p:spPr>
        <p:txBody>
          <a:bodyPr/>
          <a:lstStyle/>
          <a:p>
            <a:pPr marL="495300" indent="-495300" eaLnBrk="1" hangingPunct="1"/>
            <a:r>
              <a:rPr lang="zh-TW" altLang="en-US" sz="2800" b="1" smtClean="0">
                <a:latin typeface="DFPKaiW5-GB5-AZ" pitchFamily="66" charset="-120"/>
                <a:cs typeface="Times New Roman" pitchFamily="18" charset="0"/>
              </a:rPr>
              <a:t>職業  </a:t>
            </a:r>
            <a:r>
              <a:rPr lang="en-US" altLang="zh-TW" sz="2800" b="1" smtClean="0">
                <a:latin typeface="DFPKaiW5-GB5-AZ" pitchFamily="66" charset="-120"/>
                <a:cs typeface="Times New Roman" pitchFamily="18" charset="0"/>
              </a:rPr>
              <a:t>(</a:t>
            </a:r>
            <a:r>
              <a:rPr lang="zh-TW" altLang="en-US" sz="2800" b="1" smtClean="0">
                <a:latin typeface="DFPKaiW5-GB5-AZ" pitchFamily="66" charset="-120"/>
                <a:cs typeface="Times New Roman" pitchFamily="18" charset="0"/>
              </a:rPr>
              <a:t>期望和目標</a:t>
            </a:r>
            <a:r>
              <a:rPr lang="en-US" altLang="zh-TW" sz="2800" b="1" smtClean="0">
                <a:latin typeface="DFPKaiW5-GB5-AZ" pitchFamily="66" charset="-120"/>
                <a:cs typeface="Times New Roman" pitchFamily="18" charset="0"/>
              </a:rPr>
              <a:t>)</a:t>
            </a:r>
            <a:r>
              <a:rPr lang="zh-TW" altLang="en-US" sz="2800" b="1" smtClean="0">
                <a:latin typeface="DFPKaiW5-GB5-AZ" pitchFamily="66" charset="-120"/>
                <a:cs typeface="Times New Roman" pitchFamily="18" charset="0"/>
              </a:rPr>
              <a:t>  </a:t>
            </a:r>
            <a:endParaRPr lang="en-US" sz="2800" b="1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>
              <a:spcBef>
                <a:spcPct val="30000"/>
              </a:spcBef>
              <a:buFont typeface="Wingdings 2" pitchFamily="18" charset="2"/>
              <a:buNone/>
            </a:pPr>
            <a:endParaRPr lang="en-US" altLang="zh-TW" b="1" smtClean="0">
              <a:latin typeface="Times New Roman" pitchFamily="18" charset="0"/>
            </a:endParaRPr>
          </a:p>
          <a:p>
            <a:pPr marL="495300" indent="-495300" eaLnBrk="1" hangingPunct="1"/>
            <a:endParaRPr lang="en-US" sz="240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endParaRPr lang="en-US" sz="240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endParaRPr lang="en-US" sz="2400" smtClean="0">
              <a:latin typeface="DFPKaiW5-GB5-AZ" pitchFamily="66" charset="-120"/>
              <a:cs typeface="Times New Roman" pitchFamily="18" charset="0"/>
            </a:endParaRPr>
          </a:p>
        </p:txBody>
      </p:sp>
      <p:pic>
        <p:nvPicPr>
          <p:cNvPr id="3" name="Picture 2" descr="http://press.xinhuanet.com/images/2005-12/15/xin_11120215223195331594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82264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457200" y="3352800"/>
            <a:ext cx="1600200" cy="914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113" y="327660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DFPKaiW5-GB5-AZ" pitchFamily="66" charset="-120"/>
                <a:cs typeface="Times New Roman" pitchFamily="18" charset="0"/>
              </a:rPr>
              <a:t>職業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38216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DFPKaiW5-GB5-AZ" pitchFamily="66" charset="-120"/>
                <a:cs typeface="Times New Roman" pitchFamily="18" charset="0"/>
              </a:rPr>
              <a:t>期望和目標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5715000" y="2286000"/>
            <a:ext cx="2819400" cy="323557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275213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900" lvl="1" indent="-457200" algn="ctr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TB </a:t>
            </a:r>
            <a:r>
              <a:rPr lang="zh-TW" altLang="en-US" sz="2400" b="1" dirty="0" smtClean="0">
                <a:latin typeface="Times New Roman" pitchFamily="18" charset="0"/>
              </a:rPr>
              <a:t>一定要廣</a:t>
            </a:r>
            <a:endParaRPr lang="en-US" altLang="zh-TW" sz="2400" b="1" dirty="0" smtClean="0"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4100" y="4088488"/>
            <a:ext cx="205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95300" algn="ctr" eaLnBrk="1" hangingPunct="1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Mngmt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95300" indent="-495300" algn="ctr" eaLnBrk="1" hangingPunct="1"/>
            <a:r>
              <a:rPr lang="zh-TW" altLang="en-US" sz="2400" b="1" dirty="0" smtClean="0">
                <a:latin typeface="Times New Roman" pitchFamily="18" charset="0"/>
              </a:rPr>
              <a:t>一定要</a:t>
            </a:r>
            <a:r>
              <a:rPr lang="zh-TW" altLang="en-US" sz="2800" b="1" dirty="0" smtClean="0">
                <a:latin typeface="Times New Roman" pitchFamily="18" charset="0"/>
              </a:rPr>
              <a:t>有 </a:t>
            </a:r>
            <a:r>
              <a:rPr lang="en-US" altLang="zh-TW" sz="2800" b="1" dirty="0" smtClean="0">
                <a:latin typeface="Times New Roman" pitchFamily="18" charset="0"/>
              </a:rPr>
              <a:t>TK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2438400" y="2286000"/>
            <a:ext cx="2819400" cy="323557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1676401"/>
            <a:ext cx="164777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95300" algn="ctr" eaLnBrk="1" hangingPunct="1"/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科和技  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95300" indent="-495300"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 &amp; 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500" y="2895600"/>
            <a:ext cx="205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95300"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 marL="495300" indent="-495300" algn="ctr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vs.</a:t>
            </a:r>
          </a:p>
          <a:p>
            <a:pPr marL="495300" indent="-495300"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90800" y="4724400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95300"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marL="495300" indent="-495300" algn="ctr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vs.</a:t>
            </a:r>
          </a:p>
          <a:p>
            <a:pPr marL="495300" indent="-495300"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57400" y="3808412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5257800" y="3891978"/>
            <a:ext cx="457200" cy="118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5791200"/>
          </a:xfrm>
        </p:spPr>
        <p:txBody>
          <a:bodyPr/>
          <a:lstStyle/>
          <a:p>
            <a:pPr marL="495300" indent="-495300" eaLnBrk="1" hangingPunct="1">
              <a:buNone/>
            </a:pPr>
            <a:r>
              <a:rPr lang="zh-TW" altLang="en-US" sz="2800" b="1" dirty="0" smtClean="0">
                <a:latin typeface="DFPKaiW5-GB5-AZ" pitchFamily="66" charset="-120"/>
                <a:cs typeface="Times New Roman" pitchFamily="18" charset="0"/>
              </a:rPr>
              <a:t>職業  </a:t>
            </a:r>
            <a:r>
              <a:rPr lang="en-US" altLang="zh-TW" sz="2800" b="1" dirty="0" smtClean="0">
                <a:latin typeface="DFPKaiW5-GB5-AZ" pitchFamily="66" charset="-120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DFPKaiW5-GB5-AZ" pitchFamily="66" charset="-120"/>
                <a:cs typeface="Times New Roman" pitchFamily="18" charset="0"/>
              </a:rPr>
              <a:t>期望和目標</a:t>
            </a:r>
            <a:r>
              <a:rPr lang="en-US" altLang="zh-TW" sz="2800" b="1" dirty="0" smtClean="0">
                <a:latin typeface="DFPKaiW5-GB5-AZ" pitchFamily="66" charset="-120"/>
                <a:cs typeface="Times New Roman" pitchFamily="18" charset="0"/>
              </a:rPr>
              <a:t>)</a:t>
            </a:r>
            <a:r>
              <a:rPr lang="zh-TW" altLang="en-US" sz="2800" b="1" dirty="0" smtClean="0">
                <a:latin typeface="DFPKaiW5-GB5-AZ" pitchFamily="66" charset="-120"/>
                <a:cs typeface="Times New Roman" pitchFamily="18" charset="0"/>
              </a:rPr>
              <a:t>  </a:t>
            </a:r>
            <a:endParaRPr lang="en-US" sz="2800" b="1" dirty="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r>
              <a:rPr lang="zh-TW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科和技    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 &amp; D</a:t>
            </a:r>
          </a:p>
          <a:p>
            <a:pPr marL="495300" indent="-495300" eaLnBrk="1" hangingPunct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 vs. Project </a:t>
            </a:r>
          </a:p>
          <a:p>
            <a:pPr marL="495300" indent="-495300" eaLnBrk="1" hangingPunct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vs. Technical</a:t>
            </a:r>
            <a:endParaRPr lang="en-US" altLang="zh-TW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50900" lvl="1" indent="-457200" eaLnBrk="1" hangingPunct="1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Background </a:t>
            </a:r>
            <a:r>
              <a:rPr lang="zh-TW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一定要廣</a:t>
            </a:r>
            <a:endParaRPr lang="en-US" altLang="zh-TW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850900" lvl="1" indent="-457200" eaLnBrk="1" hangingPunct="1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zh-TW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一定要有 </a:t>
            </a:r>
            <a:r>
              <a:rPr lang="en-US" altLang="zh-TW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Technical Knowledge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25537" lvl="2" indent="-457200" eaLnBrk="1" hangingPunct="1"/>
            <a:r>
              <a:rPr lang="zh-TW" altLang="en-US" sz="2800" b="1" dirty="0" smtClean="0">
                <a:latin typeface="Times New Roman" pitchFamily="18" charset="0"/>
              </a:rPr>
              <a:t>聽和觀察</a:t>
            </a:r>
            <a:endParaRPr lang="en-US" altLang="zh-TW" sz="2800" b="1" dirty="0" smtClean="0">
              <a:latin typeface="Times New Roman" pitchFamily="18" charset="0"/>
            </a:endParaRPr>
          </a:p>
          <a:p>
            <a:pPr marL="1125537" lvl="2" indent="-457200" eaLnBrk="1" hangingPunct="1"/>
            <a:r>
              <a:rPr lang="zh-TW" altLang="en-US" sz="2800" b="1" dirty="0" smtClean="0">
                <a:latin typeface="Times New Roman" pitchFamily="18" charset="0"/>
              </a:rPr>
              <a:t>主見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zh-TW" altLang="en-US" sz="2800" b="1" dirty="0" smtClean="0">
                <a:latin typeface="Times New Roman" pitchFamily="18" charset="0"/>
              </a:rPr>
              <a:t>意見</a:t>
            </a:r>
            <a:endParaRPr lang="en-US" altLang="zh-TW" sz="2800" b="1" dirty="0" smtClean="0">
              <a:latin typeface="Times New Roman" pitchFamily="18" charset="0"/>
            </a:endParaRPr>
          </a:p>
          <a:p>
            <a:pPr marL="1125537" lvl="2" indent="-457200" eaLnBrk="1" hangingPunct="1"/>
            <a:r>
              <a:rPr lang="zh-TW" altLang="en-US" sz="2800" b="1" dirty="0" smtClean="0">
                <a:latin typeface="Times New Roman" pitchFamily="18" charset="0"/>
              </a:rPr>
              <a:t>信心</a:t>
            </a:r>
          </a:p>
          <a:p>
            <a:pPr marL="1125537" lvl="2" indent="-457200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Schedule &amp; Costs</a:t>
            </a:r>
            <a:endParaRPr lang="en-US" altLang="zh-TW" sz="2800" b="1" dirty="0" smtClean="0">
              <a:latin typeface="Times New Roman" pitchFamily="18" charset="0"/>
            </a:endParaRPr>
          </a:p>
          <a:p>
            <a:pPr marL="495300" indent="-495300" eaLnBrk="1" hangingPunct="1"/>
            <a:endParaRPr lang="en-US" sz="2400" dirty="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endParaRPr lang="en-US" sz="2400" dirty="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endParaRPr lang="en-US" sz="2400" dirty="0" smtClean="0">
              <a:latin typeface="DFPKaiW5-GB5-AZ" pitchFamily="66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http://images.aroundcarson.com/photos/2007-01-09-galena2s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ttp://www.springfieldinterchange.com/images/pa10200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990600"/>
            <a:ext cx="38401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4800" y="1295400"/>
            <a:ext cx="4432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0900" lvl="1" indent="-457200"/>
            <a:r>
              <a:rPr lang="en-US" sz="4000" b="1">
                <a:latin typeface="Times New Roman" pitchFamily="18" charset="0"/>
                <a:cs typeface="Times New Roman" pitchFamily="18" charset="0"/>
              </a:rPr>
              <a:t>Schedule &amp;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4" descr="http://www.virtual-geology.info/vft/fl-keys/fl-2000-4-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1600200"/>
            <a:ext cx="7659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600200" y="609600"/>
            <a:ext cx="6705600" cy="5867400"/>
          </a:xfrm>
        </p:spPr>
        <p:txBody>
          <a:bodyPr/>
          <a:lstStyle/>
          <a:p>
            <a:pPr marL="495300" indent="-495300" eaLnBrk="1" hangingPunct="1"/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職業  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期望和目標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DFPKaiW5-GB5-AZ" pitchFamily="66" charset="-120"/>
                <a:cs typeface="Times New Roman" pitchFamily="18" charset="0"/>
              </a:rPr>
              <a:t>  </a:t>
            </a:r>
            <a:endParaRPr lang="en-US" sz="2000" b="1" dirty="0" smtClean="0">
              <a:solidFill>
                <a:schemeClr val="bg1">
                  <a:lumMod val="75000"/>
                </a:schemeClr>
              </a:solidFill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vs. Program </a:t>
            </a:r>
            <a:endParaRPr lang="en-US" altLang="zh-TW" sz="2000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95300" indent="-495300" eaLnBrk="1" hangingPunct="1">
              <a:buNone/>
            </a:pP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vs. Technical</a:t>
            </a:r>
          </a:p>
          <a:p>
            <a:pPr marL="495300" indent="-495300" eaLnBrk="1" hangingPunct="1">
              <a:buNone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 vs. D</a:t>
            </a:r>
          </a:p>
          <a:p>
            <a:pPr marL="850900" lvl="1" indent="-457200" eaLnBrk="1" hangingPunct="1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Background 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一定要廣</a:t>
            </a:r>
            <a:endParaRPr lang="en-US" altLang="zh-TW" sz="2000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pPr marL="850900" lvl="1" indent="-457200" eaLnBrk="1" hangingPunct="1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一定要有 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Technical Knowledge</a:t>
            </a:r>
            <a:endParaRPr lang="en-US" sz="2000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50900" lvl="1" indent="-457200" eaLnBrk="1" hangingPunct="1"/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聽 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! 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觀察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!</a:t>
            </a:r>
          </a:p>
          <a:p>
            <a:pPr marL="850900" lvl="1" indent="-457200" eaLnBrk="1" hangingPunct="1"/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主見 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意見</a:t>
            </a:r>
          </a:p>
          <a:p>
            <a:pPr marL="850900" lvl="1" indent="-457200" eaLnBrk="1" hangingPunct="1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Schedule &amp; Costs</a:t>
            </a:r>
          </a:p>
          <a:p>
            <a:pPr marL="495300" indent="-495300" eaLnBrk="1" hangingPunct="1">
              <a:spcBef>
                <a:spcPct val="30000"/>
              </a:spcBef>
            </a:pPr>
            <a:r>
              <a:rPr lang="zh-TW" altLang="en-US" sz="2400" b="1" dirty="0" smtClean="0">
                <a:latin typeface="Times New Roman" pitchFamily="18" charset="0"/>
                <a:cs typeface="Times New Roman" pitchFamily="18" charset="0"/>
              </a:rPr>
              <a:t>人際關係</a:t>
            </a:r>
          </a:p>
          <a:p>
            <a:pPr marL="850900" lvl="1" indent="-457200" eaLnBrk="1" hangingPunct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同工   同事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下屬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團隊 朋友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850900" lvl="1" indent="-457200" eaLnBrk="1" hangingPunct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老闆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0900" lvl="1" indent="-457200" eaLnBrk="1" hangingPunct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老師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指導教授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0900" lvl="1" indent="-457200" eaLnBrk="1" hangingPunct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注意但不拘束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0900" lvl="1" indent="-457200" eaLnBrk="1" hangingPunct="1">
              <a:buFont typeface="Wingdings 2" pitchFamily="18" charset="2"/>
              <a:buNone/>
            </a:pPr>
            <a:endParaRPr lang="en-US" altLang="zh-TW" b="1" dirty="0" smtClean="0">
              <a:latin typeface="Times New Roman" pitchFamily="18" charset="0"/>
            </a:endParaRPr>
          </a:p>
          <a:p>
            <a:pPr marL="495300" indent="-495300" eaLnBrk="1" hangingPunct="1"/>
            <a:endParaRPr lang="en-US" sz="2400" dirty="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endParaRPr lang="en-US" sz="2400" dirty="0" smtClean="0">
              <a:latin typeface="DFPKaiW5-GB5-AZ" pitchFamily="66" charset="-120"/>
              <a:cs typeface="Times New Roman" pitchFamily="18" charset="0"/>
            </a:endParaRPr>
          </a:p>
          <a:p>
            <a:pPr marL="495300" indent="-495300" eaLnBrk="1" hangingPunct="1"/>
            <a:endParaRPr lang="en-US" sz="2400" dirty="0" smtClean="0">
              <a:latin typeface="DFPKaiW5-GB5-AZ" pitchFamily="66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www.whoateallthepies.tv/74015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4447592" cy="594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348" name="Picture 4" descr="http://hrs.boisestate.edu/pfm/images/coac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429000"/>
            <a:ext cx="3794125" cy="3086100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4" name="Picture 8" descr="http://www.lisahaney.com/biz/gifs/fear.in.the.workplac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209675"/>
            <a:ext cx="642778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ustom 8">
      <a:majorFont>
        <a:latin typeface="Calibri"/>
        <a:ea typeface="DFPWeiBeiW7-GB5-AZ"/>
        <a:cs typeface=""/>
      </a:majorFont>
      <a:minorFont>
        <a:latin typeface="Constantia"/>
        <a:ea typeface="DFPKaiW5-GB5-AZ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4023</TotalTime>
  <Words>462</Words>
  <Application>Microsoft PowerPoint</Application>
  <PresentationFormat>On-screen Show (4:3)</PresentationFormat>
  <Paragraphs>97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chemical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vincent k. shen</dc:creator>
  <cp:lastModifiedBy>shen</cp:lastModifiedBy>
  <cp:revision>70</cp:revision>
  <cp:lastPrinted>2005-06-16T03:53:11Z</cp:lastPrinted>
  <dcterms:created xsi:type="dcterms:W3CDTF">2005-05-30T16:05:43Z</dcterms:created>
  <dcterms:modified xsi:type="dcterms:W3CDTF">2007-12-11T15:27:32Z</dcterms:modified>
</cp:coreProperties>
</file>