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41"/>
  </p:notesMasterIdLst>
  <p:sldIdLst>
    <p:sldId id="331" r:id="rId2"/>
    <p:sldId id="257" r:id="rId3"/>
    <p:sldId id="332" r:id="rId4"/>
    <p:sldId id="333" r:id="rId5"/>
    <p:sldId id="334" r:id="rId6"/>
    <p:sldId id="335" r:id="rId7"/>
    <p:sldId id="336" r:id="rId8"/>
    <p:sldId id="337" r:id="rId9"/>
    <p:sldId id="338"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9" r:id="rId29"/>
    <p:sldId id="360" r:id="rId30"/>
    <p:sldId id="361" r:id="rId31"/>
    <p:sldId id="362" r:id="rId32"/>
    <p:sldId id="363" r:id="rId33"/>
    <p:sldId id="370" r:id="rId34"/>
    <p:sldId id="364" r:id="rId35"/>
    <p:sldId id="371" r:id="rId36"/>
    <p:sldId id="365" r:id="rId37"/>
    <p:sldId id="366" r:id="rId38"/>
    <p:sldId id="367" r:id="rId39"/>
    <p:sldId id="36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72" autoAdjust="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193CE0-2628-4867-8828-2C103DC7EB68}" type="datetimeFigureOut">
              <a:rPr lang="en-US" smtClean="0"/>
              <a:t>11/30/2020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C61F0-3204-4CB4-8D9E-17315C5C0D96}" type="slidenum">
              <a:rPr lang="en-US" smtClean="0"/>
              <a:t>‹#›</a:t>
            </a:fld>
            <a:endParaRPr lang="en-US"/>
          </a:p>
        </p:txBody>
      </p:sp>
    </p:spTree>
    <p:extLst>
      <p:ext uri="{BB962C8B-B14F-4D97-AF65-F5344CB8AC3E}">
        <p14:creationId xmlns:p14="http://schemas.microsoft.com/office/powerpoint/2010/main" val="1967060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ightgbm.readthedocs.io/en/latest/Parameters.html#learning-control-parameter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3C61F0-3204-4CB4-8D9E-17315C5C0D96}" type="slidenum">
              <a:rPr lang="en-US" smtClean="0"/>
              <a:t>1</a:t>
            </a:fld>
            <a:endParaRPr lang="en-US"/>
          </a:p>
        </p:txBody>
      </p:sp>
    </p:spTree>
    <p:extLst>
      <p:ext uri="{BB962C8B-B14F-4D97-AF65-F5344CB8AC3E}">
        <p14:creationId xmlns:p14="http://schemas.microsoft.com/office/powerpoint/2010/main" val="3748357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27F51-3D71-469C-B8DF-AC94A17006DF}" type="slidenum">
              <a:rPr lang="en-US" smtClean="0"/>
              <a:t>2</a:t>
            </a:fld>
            <a:endParaRPr lang="en-US"/>
          </a:p>
        </p:txBody>
      </p:sp>
    </p:spTree>
    <p:extLst>
      <p:ext uri="{BB962C8B-B14F-4D97-AF65-F5344CB8AC3E}">
        <p14:creationId xmlns:p14="http://schemas.microsoft.com/office/powerpoint/2010/main" val="307105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3C61F0-3204-4CB4-8D9E-17315C5C0D96}" type="slidenum">
              <a:rPr lang="en-US" smtClean="0"/>
              <a:t>6</a:t>
            </a:fld>
            <a:endParaRPr lang="en-US"/>
          </a:p>
        </p:txBody>
      </p:sp>
    </p:spTree>
    <p:extLst>
      <p:ext uri="{BB962C8B-B14F-4D97-AF65-F5344CB8AC3E}">
        <p14:creationId xmlns:p14="http://schemas.microsoft.com/office/powerpoint/2010/main" val="3373725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3C61F0-3204-4CB4-8D9E-17315C5C0D96}" type="slidenum">
              <a:rPr lang="en-US" smtClean="0"/>
              <a:t>11</a:t>
            </a:fld>
            <a:endParaRPr lang="en-US"/>
          </a:p>
        </p:txBody>
      </p:sp>
    </p:spTree>
    <p:extLst>
      <p:ext uri="{BB962C8B-B14F-4D97-AF65-F5344CB8AC3E}">
        <p14:creationId xmlns:p14="http://schemas.microsoft.com/office/powerpoint/2010/main" val="2434925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 In each iteration GBDT learns the decision tree by fitting the residual errors (errors </a:t>
            </a:r>
            <a:r>
              <a:rPr lang="en-US" b="0" i="0" dirty="0" err="1">
                <a:solidFill>
                  <a:srgbClr val="292929"/>
                </a:solidFill>
                <a:effectLst/>
                <a:latin typeface="charter"/>
              </a:rPr>
              <a:t>upto</a:t>
            </a:r>
            <a:r>
              <a:rPr lang="en-US" b="0" i="0" dirty="0">
                <a:solidFill>
                  <a:srgbClr val="292929"/>
                </a:solidFill>
                <a:effectLst/>
                <a:latin typeface="charter"/>
              </a:rPr>
              <a:t> the current iteration). This means every subsequent learner tries to learn the difference between actual output and weighted sum of predictions until an iteration before. The errors are </a:t>
            </a:r>
            <a:r>
              <a:rPr lang="en-US" b="0" i="0" dirty="0" err="1">
                <a:solidFill>
                  <a:srgbClr val="292929"/>
                </a:solidFill>
                <a:effectLst/>
                <a:latin typeface="charter"/>
              </a:rPr>
              <a:t>minimised</a:t>
            </a:r>
            <a:r>
              <a:rPr lang="en-US" b="0" i="0" dirty="0">
                <a:solidFill>
                  <a:srgbClr val="292929"/>
                </a:solidFill>
                <a:effectLst/>
                <a:latin typeface="charter"/>
              </a:rPr>
              <a:t> using the gradient method.</a:t>
            </a:r>
          </a:p>
          <a:p>
            <a:endParaRPr lang="en-US" b="0" i="0" dirty="0">
              <a:solidFill>
                <a:srgbClr val="292929"/>
              </a:solidFill>
              <a:effectLst/>
              <a:latin typeface="charter"/>
            </a:endParaRPr>
          </a:p>
          <a:p>
            <a:r>
              <a:rPr lang="en-US" b="0" i="0" dirty="0">
                <a:solidFill>
                  <a:srgbClr val="292929"/>
                </a:solidFill>
                <a:effectLst/>
                <a:latin typeface="charter"/>
              </a:rPr>
              <a:t>To calculate the best split r</a:t>
            </a:r>
            <a:r>
              <a:rPr lang="en-US" b="0" i="0" dirty="0">
                <a:solidFill>
                  <a:srgbClr val="1A1A1A"/>
                </a:solidFill>
                <a:effectLst/>
                <a:latin typeface="Merriweather"/>
              </a:rPr>
              <a:t>equires the model to </a:t>
            </a:r>
            <a:r>
              <a:rPr lang="en-US" b="1" i="0" dirty="0">
                <a:solidFill>
                  <a:srgbClr val="1A1A1A"/>
                </a:solidFill>
                <a:effectLst/>
                <a:latin typeface="Merriweather"/>
              </a:rPr>
              <a:t>go through various splits and compute the criterion for each split</a:t>
            </a:r>
            <a:r>
              <a:rPr lang="en-US" b="0" i="0" dirty="0">
                <a:solidFill>
                  <a:srgbClr val="1A1A1A"/>
                </a:solidFill>
                <a:effectLst/>
                <a:latin typeface="Merriweather"/>
              </a:rPr>
              <a:t>. There is no analytical solution for determining the best split at each stage. As we will see later, this is one of the key challenges when training GBDTs.</a:t>
            </a:r>
            <a:endParaRPr lang="en-US" dirty="0"/>
          </a:p>
        </p:txBody>
      </p:sp>
      <p:sp>
        <p:nvSpPr>
          <p:cNvPr id="4" name="Slide Number Placeholder 3"/>
          <p:cNvSpPr>
            <a:spLocks noGrp="1"/>
          </p:cNvSpPr>
          <p:nvPr>
            <p:ph type="sldNum" sz="quarter" idx="5"/>
          </p:nvPr>
        </p:nvSpPr>
        <p:spPr/>
        <p:txBody>
          <a:bodyPr/>
          <a:lstStyle/>
          <a:p>
            <a:fld id="{B83C61F0-3204-4CB4-8D9E-17315C5C0D96}" type="slidenum">
              <a:rPr lang="en-US" smtClean="0"/>
              <a:t>20</a:t>
            </a:fld>
            <a:endParaRPr lang="en-US"/>
          </a:p>
        </p:txBody>
      </p:sp>
    </p:spTree>
    <p:extLst>
      <p:ext uri="{BB962C8B-B14F-4D97-AF65-F5344CB8AC3E}">
        <p14:creationId xmlns:p14="http://schemas.microsoft.com/office/powerpoint/2010/main" val="1129516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92930"/>
                </a:solidFill>
                <a:effectLst/>
                <a:latin typeface="Open Sans"/>
              </a:rPr>
              <a:t>the leaf-wise tree growth finds the leaves which will reduce the loss the maximum, and split only that leaf and not bother with the rest of the leaves in the same level. This results in an asymmetrical tree where subsequent splitting can very well happen only on one side of the tree.</a:t>
            </a:r>
            <a:endParaRPr lang="en-US" dirty="0"/>
          </a:p>
        </p:txBody>
      </p:sp>
      <p:sp>
        <p:nvSpPr>
          <p:cNvPr id="4" name="Slide Number Placeholder 3"/>
          <p:cNvSpPr>
            <a:spLocks noGrp="1"/>
          </p:cNvSpPr>
          <p:nvPr>
            <p:ph type="sldNum" sz="quarter" idx="5"/>
          </p:nvPr>
        </p:nvSpPr>
        <p:spPr/>
        <p:txBody>
          <a:bodyPr/>
          <a:lstStyle/>
          <a:p>
            <a:fld id="{B83C61F0-3204-4CB4-8D9E-17315C5C0D96}" type="slidenum">
              <a:rPr lang="en-US" smtClean="0"/>
              <a:t>22</a:t>
            </a:fld>
            <a:endParaRPr lang="en-US"/>
          </a:p>
        </p:txBody>
      </p:sp>
    </p:spTree>
    <p:extLst>
      <p:ext uri="{BB962C8B-B14F-4D97-AF65-F5344CB8AC3E}">
        <p14:creationId xmlns:p14="http://schemas.microsoft.com/office/powerpoint/2010/main" val="1640823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A1A"/>
                </a:solidFill>
                <a:effectLst/>
                <a:latin typeface="Merriweather"/>
              </a:rPr>
              <a:t>Firstly the number of bins creates a trade-off between speed and accuracy: the more bins there are, the more accurate the algorithm is, but the slower it is as well. Secondly, how to divide the features into discrete bins is a non-trivial problem: dividing the bins into equal intervals (the most simple method) can often result in an unbalanced allocation of data. Though the details are beyond the scope of this post, the "most balanced" method of dividing the bins actually depends on the gradient statistics</a:t>
            </a:r>
            <a:endParaRPr lang="en-US" dirty="0"/>
          </a:p>
        </p:txBody>
      </p:sp>
      <p:sp>
        <p:nvSpPr>
          <p:cNvPr id="4" name="Slide Number Placeholder 3"/>
          <p:cNvSpPr>
            <a:spLocks noGrp="1"/>
          </p:cNvSpPr>
          <p:nvPr>
            <p:ph type="sldNum" sz="quarter" idx="5"/>
          </p:nvPr>
        </p:nvSpPr>
        <p:spPr/>
        <p:txBody>
          <a:bodyPr/>
          <a:lstStyle/>
          <a:p>
            <a:fld id="{B83C61F0-3204-4CB4-8D9E-17315C5C0D96}" type="slidenum">
              <a:rPr lang="en-US" smtClean="0"/>
              <a:t>23</a:t>
            </a:fld>
            <a:endParaRPr lang="en-US"/>
          </a:p>
        </p:txBody>
      </p:sp>
    </p:spTree>
    <p:extLst>
      <p:ext uri="{BB962C8B-B14F-4D97-AF65-F5344CB8AC3E}">
        <p14:creationId xmlns:p14="http://schemas.microsoft.com/office/powerpoint/2010/main" val="1328119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2B4D"/>
                </a:solidFill>
                <a:effectLst/>
                <a:latin typeface="Roboto"/>
              </a:rPr>
              <a:t> </a:t>
            </a:r>
            <a:r>
              <a:rPr lang="en-US" b="1" i="0" dirty="0" err="1">
                <a:solidFill>
                  <a:srgbClr val="172B4D"/>
                </a:solidFill>
                <a:effectLst/>
                <a:latin typeface="Roboto"/>
              </a:rPr>
              <a:t>num_leaves</a:t>
            </a:r>
            <a:r>
              <a:rPr lang="en-US" b="0" i="0" dirty="0">
                <a:solidFill>
                  <a:srgbClr val="172B4D"/>
                </a:solidFill>
                <a:effectLst/>
                <a:latin typeface="Roboto"/>
              </a:rPr>
              <a:t> is one of the most important parameters that controls the </a:t>
            </a:r>
            <a:r>
              <a:rPr lang="en-US" b="1" i="0" dirty="0">
                <a:solidFill>
                  <a:srgbClr val="172B4D"/>
                </a:solidFill>
                <a:effectLst/>
                <a:latin typeface="Roboto"/>
              </a:rPr>
              <a:t>complexity</a:t>
            </a:r>
            <a:r>
              <a:rPr lang="en-US" b="0" i="0" dirty="0">
                <a:solidFill>
                  <a:srgbClr val="172B4D"/>
                </a:solidFill>
                <a:effectLst/>
                <a:latin typeface="Roboto"/>
              </a:rPr>
              <a:t> of the model. </a:t>
            </a:r>
          </a:p>
          <a:p>
            <a:pPr marL="171450" indent="-171450" algn="l">
              <a:buFont typeface="Arial" panose="020B0604020202020204" pitchFamily="34" charset="0"/>
              <a:buChar char="•"/>
            </a:pPr>
            <a:r>
              <a:rPr lang="en-US" b="0" i="0" dirty="0">
                <a:solidFill>
                  <a:srgbClr val="172B4D"/>
                </a:solidFill>
                <a:effectLst/>
                <a:latin typeface="Roboto"/>
              </a:rPr>
              <a:t>you set the maximum number of leaves each weak learner has</a:t>
            </a:r>
            <a:endParaRPr lang="en-US" b="0" i="0" u="none" strike="noStrike" dirty="0">
              <a:solidFill>
                <a:srgbClr val="3CB1C6"/>
              </a:solidFill>
              <a:effectLst/>
              <a:latin typeface="Roboto"/>
              <a:hlinkClick r:id="rId3"/>
            </a:endParaRPr>
          </a:p>
          <a:p>
            <a:pPr algn="l"/>
            <a:endParaRPr lang="en-US" b="0" i="0" u="none" strike="noStrike" dirty="0">
              <a:solidFill>
                <a:srgbClr val="3CB1C6"/>
              </a:solidFill>
              <a:effectLst/>
              <a:latin typeface="Roboto"/>
              <a:hlinkClick r:id="rId3"/>
            </a:endParaRPr>
          </a:p>
          <a:p>
            <a:pPr algn="l"/>
            <a:r>
              <a:rPr lang="en-US" b="0" i="0" u="none" strike="noStrike" dirty="0">
                <a:solidFill>
                  <a:srgbClr val="3CB1C6"/>
                </a:solidFill>
                <a:effectLst/>
                <a:latin typeface="Roboto"/>
                <a:hlinkClick r:id="rId3"/>
              </a:rPr>
              <a:t>Feature fraction</a:t>
            </a:r>
            <a:r>
              <a:rPr lang="en-US" b="0" i="0" dirty="0">
                <a:solidFill>
                  <a:srgbClr val="172B4D"/>
                </a:solidFill>
                <a:effectLst/>
                <a:latin typeface="Roboto"/>
              </a:rPr>
              <a:t> or </a:t>
            </a:r>
            <a:r>
              <a:rPr lang="en-US" b="0" i="0" dirty="0" err="1">
                <a:solidFill>
                  <a:srgbClr val="172B4D"/>
                </a:solidFill>
                <a:effectLst/>
                <a:latin typeface="Roboto"/>
              </a:rPr>
              <a:t>sub_feature</a:t>
            </a:r>
            <a:r>
              <a:rPr lang="en-US" b="0" i="0" dirty="0">
                <a:solidFill>
                  <a:srgbClr val="172B4D"/>
                </a:solidFill>
                <a:effectLst/>
                <a:latin typeface="Roboto"/>
              </a:rPr>
              <a:t> deals with column sampling, </a:t>
            </a:r>
            <a:r>
              <a:rPr lang="en-US" b="0" i="0" dirty="0" err="1">
                <a:solidFill>
                  <a:srgbClr val="172B4D"/>
                </a:solidFill>
                <a:effectLst/>
                <a:latin typeface="Roboto"/>
              </a:rPr>
              <a:t>LightGBM</a:t>
            </a:r>
            <a:r>
              <a:rPr lang="en-US" b="0" i="0" dirty="0">
                <a:solidFill>
                  <a:srgbClr val="172B4D"/>
                </a:solidFill>
                <a:effectLst/>
                <a:latin typeface="Roboto"/>
              </a:rPr>
              <a:t> will randomly select a subset of features on each iteration (tree). For example, if you set it to 0.6, </a:t>
            </a:r>
            <a:r>
              <a:rPr lang="en-US" b="0" i="0" dirty="0" err="1">
                <a:solidFill>
                  <a:srgbClr val="172B4D"/>
                </a:solidFill>
                <a:effectLst/>
                <a:latin typeface="Roboto"/>
              </a:rPr>
              <a:t>LightGBM</a:t>
            </a:r>
            <a:r>
              <a:rPr lang="en-US" b="0" i="0" dirty="0">
                <a:solidFill>
                  <a:srgbClr val="172B4D"/>
                </a:solidFill>
                <a:effectLst/>
                <a:latin typeface="Roboto"/>
              </a:rPr>
              <a:t> will select 60% of features before training each tree. </a:t>
            </a:r>
          </a:p>
          <a:p>
            <a:pPr algn="l"/>
            <a:r>
              <a:rPr lang="en-US" b="0" i="0" dirty="0">
                <a:solidFill>
                  <a:srgbClr val="172B4D"/>
                </a:solidFill>
                <a:effectLst/>
                <a:latin typeface="Roboto"/>
              </a:rPr>
              <a:t>There are two usage for this feature:</a:t>
            </a:r>
          </a:p>
          <a:p>
            <a:pPr algn="l">
              <a:buFont typeface="Arial" panose="020B0604020202020204" pitchFamily="34" charset="0"/>
              <a:buChar char="•"/>
            </a:pPr>
            <a:r>
              <a:rPr lang="en-US" b="0" i="0" dirty="0">
                <a:solidFill>
                  <a:srgbClr val="172B4D"/>
                </a:solidFill>
                <a:effectLst/>
                <a:latin typeface="Roboto"/>
              </a:rPr>
              <a:t>Can be used to speed up training</a:t>
            </a:r>
          </a:p>
          <a:p>
            <a:pPr algn="l">
              <a:buFont typeface="Arial" panose="020B0604020202020204" pitchFamily="34" charset="0"/>
              <a:buChar char="•"/>
            </a:pPr>
            <a:r>
              <a:rPr lang="en-US" b="0" i="0" dirty="0">
                <a:solidFill>
                  <a:srgbClr val="172B4D"/>
                </a:solidFill>
                <a:effectLst/>
                <a:latin typeface="Roboto"/>
              </a:rPr>
              <a:t>Can be used to deal with overfitting</a:t>
            </a:r>
          </a:p>
          <a:p>
            <a:pPr algn="l">
              <a:buFont typeface="Arial" panose="020B0604020202020204" pitchFamily="34" charset="0"/>
              <a:buChar char="•"/>
            </a:pPr>
            <a:endParaRPr lang="en-US" b="0" i="0" dirty="0">
              <a:solidFill>
                <a:srgbClr val="172B4D"/>
              </a:solidFill>
              <a:effectLst/>
              <a:latin typeface="Roboto"/>
            </a:endParaRPr>
          </a:p>
          <a:p>
            <a:pPr algn="l">
              <a:buFont typeface="Arial" panose="020B0604020202020204" pitchFamily="34" charset="0"/>
              <a:buNone/>
            </a:pPr>
            <a:r>
              <a:rPr lang="en-US" b="0" i="0" dirty="0">
                <a:solidFill>
                  <a:srgbClr val="172B4D"/>
                </a:solidFill>
                <a:effectLst/>
                <a:latin typeface="Roboto"/>
              </a:rPr>
              <a:t>Binning is a technique for representing data in a discrete view(histogram). </a:t>
            </a:r>
            <a:r>
              <a:rPr lang="en-US" b="0" i="0" dirty="0" err="1">
                <a:solidFill>
                  <a:srgbClr val="172B4D"/>
                </a:solidFill>
                <a:effectLst/>
                <a:latin typeface="Roboto"/>
              </a:rPr>
              <a:t>Lightgbm</a:t>
            </a:r>
            <a:r>
              <a:rPr lang="en-US" b="0" i="0" dirty="0">
                <a:solidFill>
                  <a:srgbClr val="172B4D"/>
                </a:solidFill>
                <a:effectLst/>
                <a:latin typeface="Roboto"/>
              </a:rPr>
              <a:t> uses a histogram based algorithm to find the optimal split point while creating a weak learner.</a:t>
            </a:r>
          </a:p>
          <a:p>
            <a:endParaRPr lang="en-US" dirty="0"/>
          </a:p>
        </p:txBody>
      </p:sp>
      <p:sp>
        <p:nvSpPr>
          <p:cNvPr id="4" name="Slide Number Placeholder 3"/>
          <p:cNvSpPr>
            <a:spLocks noGrp="1"/>
          </p:cNvSpPr>
          <p:nvPr>
            <p:ph type="sldNum" sz="quarter" idx="5"/>
          </p:nvPr>
        </p:nvSpPr>
        <p:spPr/>
        <p:txBody>
          <a:bodyPr/>
          <a:lstStyle/>
          <a:p>
            <a:fld id="{B83C61F0-3204-4CB4-8D9E-17315C5C0D96}" type="slidenum">
              <a:rPr lang="en-US" smtClean="0"/>
              <a:t>26</a:t>
            </a:fld>
            <a:endParaRPr lang="en-US"/>
          </a:p>
        </p:txBody>
      </p:sp>
    </p:spTree>
    <p:extLst>
      <p:ext uri="{BB962C8B-B14F-4D97-AF65-F5344CB8AC3E}">
        <p14:creationId xmlns:p14="http://schemas.microsoft.com/office/powerpoint/2010/main" val="1194520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3C61F0-3204-4CB4-8D9E-17315C5C0D96}" type="slidenum">
              <a:rPr lang="en-US" smtClean="0"/>
              <a:t>35</a:t>
            </a:fld>
            <a:endParaRPr lang="en-US"/>
          </a:p>
        </p:txBody>
      </p:sp>
    </p:spTree>
    <p:extLst>
      <p:ext uri="{BB962C8B-B14F-4D97-AF65-F5344CB8AC3E}">
        <p14:creationId xmlns:p14="http://schemas.microsoft.com/office/powerpoint/2010/main" val="837696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A13CB-6733-41E6-B525-1B262541D5AD}"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A02BF-161E-4630-81F4-2C16A3CD04A7}" type="slidenum">
              <a:rPr lang="en-US" smtClean="0"/>
              <a:t>‹#›</a:t>
            </a:fld>
            <a:endParaRPr lang="en-US"/>
          </a:p>
        </p:txBody>
      </p:sp>
    </p:spTree>
    <p:extLst>
      <p:ext uri="{BB962C8B-B14F-4D97-AF65-F5344CB8AC3E}">
        <p14:creationId xmlns:p14="http://schemas.microsoft.com/office/powerpoint/2010/main" val="22451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A13CB-6733-41E6-B525-1B262541D5AD}"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A02BF-161E-4630-81F4-2C16A3CD04A7}" type="slidenum">
              <a:rPr lang="en-US" smtClean="0"/>
              <a:t>‹#›</a:t>
            </a:fld>
            <a:endParaRPr lang="en-US"/>
          </a:p>
        </p:txBody>
      </p:sp>
    </p:spTree>
    <p:extLst>
      <p:ext uri="{BB962C8B-B14F-4D97-AF65-F5344CB8AC3E}">
        <p14:creationId xmlns:p14="http://schemas.microsoft.com/office/powerpoint/2010/main" val="124888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A13CB-6733-41E6-B525-1B262541D5AD}"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A02BF-161E-4630-81F4-2C16A3CD04A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4275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A13CB-6733-41E6-B525-1B262541D5AD}"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A02BF-161E-4630-81F4-2C16A3CD04A7}" type="slidenum">
              <a:rPr lang="en-US" smtClean="0"/>
              <a:t>‹#›</a:t>
            </a:fld>
            <a:endParaRPr lang="en-US"/>
          </a:p>
        </p:txBody>
      </p:sp>
    </p:spTree>
    <p:extLst>
      <p:ext uri="{BB962C8B-B14F-4D97-AF65-F5344CB8AC3E}">
        <p14:creationId xmlns:p14="http://schemas.microsoft.com/office/powerpoint/2010/main" val="2642100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A13CB-6733-41E6-B525-1B262541D5AD}"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A02BF-161E-4630-81F4-2C16A3CD04A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3819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A13CB-6733-41E6-B525-1B262541D5AD}"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A02BF-161E-4630-81F4-2C16A3CD04A7}" type="slidenum">
              <a:rPr lang="en-US" smtClean="0"/>
              <a:t>‹#›</a:t>
            </a:fld>
            <a:endParaRPr lang="en-US"/>
          </a:p>
        </p:txBody>
      </p:sp>
    </p:spTree>
    <p:extLst>
      <p:ext uri="{BB962C8B-B14F-4D97-AF65-F5344CB8AC3E}">
        <p14:creationId xmlns:p14="http://schemas.microsoft.com/office/powerpoint/2010/main" val="3474405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A13CB-6733-41E6-B525-1B262541D5AD}"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A02BF-161E-4630-81F4-2C16A3CD04A7}" type="slidenum">
              <a:rPr lang="en-US" smtClean="0"/>
              <a:t>‹#›</a:t>
            </a:fld>
            <a:endParaRPr lang="en-US"/>
          </a:p>
        </p:txBody>
      </p:sp>
    </p:spTree>
    <p:extLst>
      <p:ext uri="{BB962C8B-B14F-4D97-AF65-F5344CB8AC3E}">
        <p14:creationId xmlns:p14="http://schemas.microsoft.com/office/powerpoint/2010/main" val="1850375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A13CB-6733-41E6-B525-1B262541D5AD}"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A02BF-161E-4630-81F4-2C16A3CD04A7}" type="slidenum">
              <a:rPr lang="en-US" smtClean="0"/>
              <a:t>‹#›</a:t>
            </a:fld>
            <a:endParaRPr lang="en-US"/>
          </a:p>
        </p:txBody>
      </p:sp>
    </p:spTree>
    <p:extLst>
      <p:ext uri="{BB962C8B-B14F-4D97-AF65-F5344CB8AC3E}">
        <p14:creationId xmlns:p14="http://schemas.microsoft.com/office/powerpoint/2010/main" val="1997750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A13CB-6733-41E6-B525-1B262541D5AD}"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A02BF-161E-4630-81F4-2C16A3CD04A7}" type="slidenum">
              <a:rPr lang="en-US" smtClean="0"/>
              <a:t>‹#›</a:t>
            </a:fld>
            <a:endParaRPr lang="en-US"/>
          </a:p>
        </p:txBody>
      </p:sp>
    </p:spTree>
    <p:extLst>
      <p:ext uri="{BB962C8B-B14F-4D97-AF65-F5344CB8AC3E}">
        <p14:creationId xmlns:p14="http://schemas.microsoft.com/office/powerpoint/2010/main" val="1750292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A13CB-6733-41E6-B525-1B262541D5AD}"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A02BF-161E-4630-81F4-2C16A3CD04A7}" type="slidenum">
              <a:rPr lang="en-US" smtClean="0"/>
              <a:t>‹#›</a:t>
            </a:fld>
            <a:endParaRPr lang="en-US"/>
          </a:p>
        </p:txBody>
      </p:sp>
    </p:spTree>
    <p:extLst>
      <p:ext uri="{BB962C8B-B14F-4D97-AF65-F5344CB8AC3E}">
        <p14:creationId xmlns:p14="http://schemas.microsoft.com/office/powerpoint/2010/main" val="420880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A13CB-6733-41E6-B525-1B262541D5AD}"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A02BF-161E-4630-81F4-2C16A3CD04A7}" type="slidenum">
              <a:rPr lang="en-US" smtClean="0"/>
              <a:t>‹#›</a:t>
            </a:fld>
            <a:endParaRPr lang="en-US"/>
          </a:p>
        </p:txBody>
      </p:sp>
    </p:spTree>
    <p:extLst>
      <p:ext uri="{BB962C8B-B14F-4D97-AF65-F5344CB8AC3E}">
        <p14:creationId xmlns:p14="http://schemas.microsoft.com/office/powerpoint/2010/main" val="3598648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A13CB-6733-41E6-B525-1B262541D5AD}" type="datetimeFigureOut">
              <a:rPr lang="en-US" smtClean="0"/>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AA02BF-161E-4630-81F4-2C16A3CD04A7}" type="slidenum">
              <a:rPr lang="en-US" smtClean="0"/>
              <a:t>‹#›</a:t>
            </a:fld>
            <a:endParaRPr lang="en-US"/>
          </a:p>
        </p:txBody>
      </p:sp>
    </p:spTree>
    <p:extLst>
      <p:ext uri="{BB962C8B-B14F-4D97-AF65-F5344CB8AC3E}">
        <p14:creationId xmlns:p14="http://schemas.microsoft.com/office/powerpoint/2010/main" val="185148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A13CB-6733-41E6-B525-1B262541D5AD}" type="datetimeFigureOut">
              <a:rPr lang="en-US" smtClean="0"/>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A02BF-161E-4630-81F4-2C16A3CD04A7}" type="slidenum">
              <a:rPr lang="en-US" smtClean="0"/>
              <a:t>‹#›</a:t>
            </a:fld>
            <a:endParaRPr lang="en-US"/>
          </a:p>
        </p:txBody>
      </p:sp>
    </p:spTree>
    <p:extLst>
      <p:ext uri="{BB962C8B-B14F-4D97-AF65-F5344CB8AC3E}">
        <p14:creationId xmlns:p14="http://schemas.microsoft.com/office/powerpoint/2010/main" val="1939102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A13CB-6733-41E6-B525-1B262541D5AD}" type="datetimeFigureOut">
              <a:rPr lang="en-US" smtClean="0"/>
              <a:t>11/30/2020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AA02BF-161E-4630-81F4-2C16A3CD04A7}" type="slidenum">
              <a:rPr lang="en-US" smtClean="0"/>
              <a:t>‹#›</a:t>
            </a:fld>
            <a:endParaRPr lang="en-US"/>
          </a:p>
        </p:txBody>
      </p:sp>
    </p:spTree>
    <p:extLst>
      <p:ext uri="{BB962C8B-B14F-4D97-AF65-F5344CB8AC3E}">
        <p14:creationId xmlns:p14="http://schemas.microsoft.com/office/powerpoint/2010/main" val="361688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A13CB-6733-41E6-B525-1B262541D5AD}"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A02BF-161E-4630-81F4-2C16A3CD04A7}" type="slidenum">
              <a:rPr lang="en-US" smtClean="0"/>
              <a:t>‹#›</a:t>
            </a:fld>
            <a:endParaRPr lang="en-US"/>
          </a:p>
        </p:txBody>
      </p:sp>
    </p:spTree>
    <p:extLst>
      <p:ext uri="{BB962C8B-B14F-4D97-AF65-F5344CB8AC3E}">
        <p14:creationId xmlns:p14="http://schemas.microsoft.com/office/powerpoint/2010/main" val="253411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A02BF-161E-4630-81F4-2C16A3CD04A7}" type="slidenum">
              <a:rPr lang="en-US" smtClean="0"/>
              <a:t>‹#›</a:t>
            </a:fld>
            <a:endParaRPr lang="en-US"/>
          </a:p>
        </p:txBody>
      </p:sp>
      <p:sp>
        <p:nvSpPr>
          <p:cNvPr id="5" name="Date Placeholder 4"/>
          <p:cNvSpPr>
            <a:spLocks noGrp="1"/>
          </p:cNvSpPr>
          <p:nvPr>
            <p:ph type="dt" sz="half" idx="10"/>
          </p:nvPr>
        </p:nvSpPr>
        <p:spPr/>
        <p:txBody>
          <a:bodyPr/>
          <a:lstStyle/>
          <a:p>
            <a:fld id="{B61A13CB-6733-41E6-B525-1B262541D5AD}" type="datetimeFigureOut">
              <a:rPr lang="en-US" smtClean="0"/>
              <a:t>11/30/2020</a:t>
            </a:fld>
            <a:endParaRPr lang="en-US"/>
          </a:p>
        </p:txBody>
      </p:sp>
    </p:spTree>
    <p:extLst>
      <p:ext uri="{BB962C8B-B14F-4D97-AF65-F5344CB8AC3E}">
        <p14:creationId xmlns:p14="http://schemas.microsoft.com/office/powerpoint/2010/main" val="3807428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A13CB-6733-41E6-B525-1B262541D5AD}" type="datetimeFigureOut">
              <a:rPr lang="en-US" smtClean="0"/>
              <a:t>11/30/2020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AA02BF-161E-4630-81F4-2C16A3CD04A7}" type="slidenum">
              <a:rPr lang="en-US" smtClean="0"/>
              <a:t>‹#›</a:t>
            </a:fld>
            <a:endParaRPr lang="en-US"/>
          </a:p>
        </p:txBody>
      </p:sp>
    </p:spTree>
    <p:extLst>
      <p:ext uri="{BB962C8B-B14F-4D97-AF65-F5344CB8AC3E}">
        <p14:creationId xmlns:p14="http://schemas.microsoft.com/office/powerpoint/2010/main" val="385647896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cake, sitting, table, front&#10;&#10;Description automatically generated">
            <a:extLst>
              <a:ext uri="{FF2B5EF4-FFF2-40B4-BE49-F238E27FC236}">
                <a16:creationId xmlns:a16="http://schemas.microsoft.com/office/drawing/2014/main" id="{35A2A7EA-54B1-400A-9C54-75647A5C637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2795" t="9091" r="2946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3195842D-B8AE-4150-B176-7F11FEF3A381}"/>
              </a:ext>
            </a:extLst>
          </p:cNvPr>
          <p:cNvSpPr>
            <a:spLocks noGrp="1"/>
          </p:cNvSpPr>
          <p:nvPr>
            <p:ph type="title"/>
          </p:nvPr>
        </p:nvSpPr>
        <p:spPr>
          <a:xfrm>
            <a:off x="5380563" y="1678665"/>
            <a:ext cx="3887839" cy="2372168"/>
          </a:xfrm>
        </p:spPr>
        <p:txBody>
          <a:bodyPr vert="horz" lIns="91440" tIns="45720" rIns="91440" bIns="45720" rtlCol="0" anchor="b">
            <a:normAutofit fontScale="90000"/>
          </a:bodyPr>
          <a:lstStyle/>
          <a:p>
            <a:pPr>
              <a:lnSpc>
                <a:spcPct val="90000"/>
              </a:lnSpc>
            </a:pPr>
            <a:r>
              <a:rPr lang="en-US" sz="2600" dirty="0"/>
              <a:t>Thesis Presentation:</a:t>
            </a:r>
            <a:br>
              <a:rPr lang="en-US" sz="2600" dirty="0"/>
            </a:br>
            <a:br>
              <a:rPr lang="en-US" sz="2600" dirty="0"/>
            </a:br>
            <a:r>
              <a:rPr lang="en-US" sz="2800" dirty="0">
                <a:solidFill>
                  <a:schemeClr val="tx1">
                    <a:lumMod val="50000"/>
                    <a:lumOff val="50000"/>
                  </a:schemeClr>
                </a:solidFill>
              </a:rPr>
              <a:t>Efficiency of </a:t>
            </a:r>
            <a:r>
              <a:rPr lang="en-US" sz="2800" dirty="0" err="1">
                <a:solidFill>
                  <a:schemeClr val="tx1">
                    <a:lumMod val="50000"/>
                    <a:lumOff val="50000"/>
                  </a:schemeClr>
                </a:solidFill>
              </a:rPr>
              <a:t>LightGBM</a:t>
            </a:r>
            <a:r>
              <a:rPr lang="en-US" sz="2800" dirty="0">
                <a:solidFill>
                  <a:schemeClr val="tx1">
                    <a:lumMod val="50000"/>
                    <a:lumOff val="50000"/>
                  </a:schemeClr>
                </a:solidFill>
              </a:rPr>
              <a:t> technique in Bankruptcy Prediction using Polish Data.</a:t>
            </a:r>
            <a:br>
              <a:rPr lang="en-US" sz="2600" dirty="0"/>
            </a:br>
            <a:endParaRPr lang="en-US" sz="2600" dirty="0"/>
          </a:p>
        </p:txBody>
      </p:sp>
      <p:sp>
        <p:nvSpPr>
          <p:cNvPr id="4" name="Text Placeholder 3">
            <a:extLst>
              <a:ext uri="{FF2B5EF4-FFF2-40B4-BE49-F238E27FC236}">
                <a16:creationId xmlns:a16="http://schemas.microsoft.com/office/drawing/2014/main" id="{53B4D72B-CCFC-44F6-90D7-700B03A7D47B}"/>
              </a:ext>
            </a:extLst>
          </p:cNvPr>
          <p:cNvSpPr>
            <a:spLocks noGrp="1"/>
          </p:cNvSpPr>
          <p:nvPr>
            <p:ph type="body" sz="half" idx="2"/>
          </p:nvPr>
        </p:nvSpPr>
        <p:spPr>
          <a:xfrm>
            <a:off x="5380563" y="4050833"/>
            <a:ext cx="3893440" cy="1096899"/>
          </a:xfrm>
        </p:spPr>
        <p:txBody>
          <a:bodyPr vert="horz" lIns="91440" tIns="45720" rIns="91440" bIns="45720" rtlCol="0" anchor="t">
            <a:normAutofit/>
          </a:bodyPr>
          <a:lstStyle/>
          <a:p>
            <a:pPr algn="r"/>
            <a:r>
              <a:rPr lang="en-US" sz="1800" dirty="0"/>
              <a:t>Big Data &amp; Business Analytics</a:t>
            </a:r>
            <a:br>
              <a:rPr lang="en-US" sz="1800" dirty="0"/>
            </a:br>
            <a:r>
              <a:rPr lang="en-US" sz="1800" dirty="0"/>
              <a:t>SRH Hochschule Heidelberg</a:t>
            </a:r>
          </a:p>
          <a:p>
            <a:pPr algn="r"/>
            <a:r>
              <a:rPr lang="en-US" sz="1800" dirty="0">
                <a:solidFill>
                  <a:schemeClr val="tx1">
                    <a:lumMod val="50000"/>
                    <a:lumOff val="50000"/>
                  </a:schemeClr>
                </a:solidFill>
              </a:rPr>
              <a:t>Shidharth Bammani(11011885)</a:t>
            </a:r>
          </a:p>
        </p:txBody>
      </p:sp>
      <p:sp>
        <p:nvSpPr>
          <p:cNvPr id="5" name="Footer Placeholder 4">
            <a:extLst>
              <a:ext uri="{FF2B5EF4-FFF2-40B4-BE49-F238E27FC236}">
                <a16:creationId xmlns:a16="http://schemas.microsoft.com/office/drawing/2014/main" id="{2EEF59FE-2A78-4BE0-8CFB-3C0CD37622C1}"/>
              </a:ext>
            </a:extLst>
          </p:cNvPr>
          <p:cNvSpPr>
            <a:spLocks noGrp="1"/>
          </p:cNvSpPr>
          <p:nvPr>
            <p:ph type="ftr" sz="quarter" idx="11"/>
          </p:nvPr>
        </p:nvSpPr>
        <p:spPr>
          <a:xfrm>
            <a:off x="4372471" y="6476742"/>
            <a:ext cx="5469113" cy="365125"/>
          </a:xfrm>
        </p:spPr>
        <p:txBody>
          <a:bodyPr vert="horz" lIns="91440" tIns="45720" rIns="91440" bIns="45720" rtlCol="0" anchor="ctr">
            <a:normAutofit/>
          </a:bodyPr>
          <a:lstStyle/>
          <a:p>
            <a:pP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3603919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A933-7134-4FAA-997D-3B14B14F2497}"/>
              </a:ext>
            </a:extLst>
          </p:cNvPr>
          <p:cNvSpPr>
            <a:spLocks noGrp="1"/>
          </p:cNvSpPr>
          <p:nvPr>
            <p:ph type="title"/>
          </p:nvPr>
        </p:nvSpPr>
        <p:spPr/>
        <p:txBody>
          <a:bodyPr/>
          <a:lstStyle/>
          <a:p>
            <a:r>
              <a:rPr lang="en-US" dirty="0"/>
              <a:t>Polish Bankruptcy Dataset: Description</a:t>
            </a:r>
          </a:p>
        </p:txBody>
      </p:sp>
      <p:sp>
        <p:nvSpPr>
          <p:cNvPr id="3" name="Content Placeholder 2">
            <a:extLst>
              <a:ext uri="{FF2B5EF4-FFF2-40B4-BE49-F238E27FC236}">
                <a16:creationId xmlns:a16="http://schemas.microsoft.com/office/drawing/2014/main" id="{ACE62EFA-6DF0-442F-9DE1-D42E14A05124}"/>
              </a:ext>
            </a:extLst>
          </p:cNvPr>
          <p:cNvSpPr>
            <a:spLocks noGrp="1"/>
          </p:cNvSpPr>
          <p:nvPr>
            <p:ph idx="1"/>
          </p:nvPr>
        </p:nvSpPr>
        <p:spPr/>
        <p:txBody>
          <a:bodyPr>
            <a:normAutofit fontScale="92500" lnSpcReduction="20000"/>
          </a:bodyPr>
          <a:lstStyle/>
          <a:p>
            <a:r>
              <a:rPr lang="en-US" dirty="0"/>
              <a:t>The dataset is about bankruptcy prediction of Polish companies. </a:t>
            </a:r>
          </a:p>
          <a:p>
            <a:endParaRPr lang="en-US" dirty="0"/>
          </a:p>
          <a:p>
            <a:r>
              <a:rPr lang="en-US" dirty="0"/>
              <a:t>The data was collected from Emerging Markets Information Service (EMIS), which is a database containing information on emerging markets around the world. </a:t>
            </a:r>
          </a:p>
          <a:p>
            <a:endParaRPr lang="en-US" dirty="0"/>
          </a:p>
          <a:p>
            <a:r>
              <a:rPr lang="en-US" dirty="0"/>
              <a:t>The bankrupt companies were analyzed in the period 2000-2012, while the still operating companies were evaluated from 2007 to 2013. </a:t>
            </a:r>
          </a:p>
          <a:p>
            <a:endParaRPr lang="en-US" dirty="0"/>
          </a:p>
          <a:p>
            <a:r>
              <a:rPr lang="en-US" dirty="0"/>
              <a:t>All data files have multivariate data and is intended to be used for classification task.</a:t>
            </a:r>
          </a:p>
          <a:p>
            <a:endParaRPr lang="en-US" dirty="0"/>
          </a:p>
          <a:p>
            <a:r>
              <a:rPr lang="en-US" dirty="0"/>
              <a:t>All the features are numeric (Real) values and data set has missing values.</a:t>
            </a:r>
          </a:p>
          <a:p>
            <a:endParaRPr lang="en-US" dirty="0"/>
          </a:p>
          <a:p>
            <a:endParaRPr lang="en-US" dirty="0"/>
          </a:p>
        </p:txBody>
      </p:sp>
      <p:sp>
        <p:nvSpPr>
          <p:cNvPr id="4" name="Footer Placeholder 3">
            <a:extLst>
              <a:ext uri="{FF2B5EF4-FFF2-40B4-BE49-F238E27FC236}">
                <a16:creationId xmlns:a16="http://schemas.microsoft.com/office/drawing/2014/main" id="{F18588F6-D405-43CA-84F4-AED69F423E30}"/>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330608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D9402-BB8B-42E6-AF69-3C4B01D89B94}"/>
              </a:ext>
            </a:extLst>
          </p:cNvPr>
          <p:cNvSpPr>
            <a:spLocks noGrp="1"/>
          </p:cNvSpPr>
          <p:nvPr>
            <p:ph type="title"/>
          </p:nvPr>
        </p:nvSpPr>
        <p:spPr/>
        <p:txBody>
          <a:bodyPr/>
          <a:lstStyle/>
          <a:p>
            <a:r>
              <a:rPr lang="en-US" dirty="0"/>
              <a:t>Data organization and Instances</a:t>
            </a:r>
          </a:p>
        </p:txBody>
      </p:sp>
      <p:pic>
        <p:nvPicPr>
          <p:cNvPr id="9" name="Content Placeholder 8">
            <a:extLst>
              <a:ext uri="{FF2B5EF4-FFF2-40B4-BE49-F238E27FC236}">
                <a16:creationId xmlns:a16="http://schemas.microsoft.com/office/drawing/2014/main" id="{ECA8638A-AD74-4A91-BAF0-DCF918C24227}"/>
              </a:ext>
            </a:extLst>
          </p:cNvPr>
          <p:cNvPicPr>
            <a:picLocks noGrp="1" noChangeAspect="1"/>
          </p:cNvPicPr>
          <p:nvPr>
            <p:ph idx="1"/>
          </p:nvPr>
        </p:nvPicPr>
        <p:blipFill>
          <a:blip r:embed="rId3"/>
          <a:stretch>
            <a:fillRect/>
          </a:stretch>
        </p:blipFill>
        <p:spPr>
          <a:xfrm>
            <a:off x="677334" y="3429000"/>
            <a:ext cx="8596312" cy="2914629"/>
          </a:xfrm>
        </p:spPr>
      </p:pic>
      <p:sp>
        <p:nvSpPr>
          <p:cNvPr id="10" name="Rectangle 9">
            <a:extLst>
              <a:ext uri="{FF2B5EF4-FFF2-40B4-BE49-F238E27FC236}">
                <a16:creationId xmlns:a16="http://schemas.microsoft.com/office/drawing/2014/main" id="{5AF884CA-0FA2-4E87-91C7-8ED8F4ACFAAC}"/>
              </a:ext>
            </a:extLst>
          </p:cNvPr>
          <p:cNvSpPr/>
          <p:nvPr/>
        </p:nvSpPr>
        <p:spPr>
          <a:xfrm>
            <a:off x="677334" y="2356534"/>
            <a:ext cx="8596312" cy="646331"/>
          </a:xfrm>
          <a:prstGeom prst="rect">
            <a:avLst/>
          </a:prstGeom>
        </p:spPr>
        <p:txBody>
          <a:bodyPr wrap="square">
            <a:spAutoFit/>
          </a:bodyPr>
          <a:lstStyle/>
          <a:p>
            <a:r>
              <a:rPr lang="en-US" dirty="0">
                <a:ea typeface="CMU Serif" panose="02000603000000000000" pitchFamily="2" charset="0"/>
                <a:cs typeface="CMU Serif" panose="02000603000000000000" pitchFamily="2" charset="0"/>
              </a:rPr>
              <a:t>Basing on the collected data five classification cases were distinguished, that depends on the forecasting period:</a:t>
            </a:r>
          </a:p>
        </p:txBody>
      </p:sp>
      <p:sp>
        <p:nvSpPr>
          <p:cNvPr id="11" name="Footer Placeholder 3">
            <a:extLst>
              <a:ext uri="{FF2B5EF4-FFF2-40B4-BE49-F238E27FC236}">
                <a16:creationId xmlns:a16="http://schemas.microsoft.com/office/drawing/2014/main" id="{8487DC29-EF11-4208-8191-1FDC3DD9F523}"/>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2570404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9D57C-ED2A-4289-9177-A92736F83919}"/>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E1659CB5-109A-4474-A54D-E6A2D09F6787}"/>
              </a:ext>
            </a:extLst>
          </p:cNvPr>
          <p:cNvSpPr>
            <a:spLocks noGrp="1"/>
          </p:cNvSpPr>
          <p:nvPr>
            <p:ph idx="1"/>
          </p:nvPr>
        </p:nvSpPr>
        <p:spPr/>
        <p:txBody>
          <a:bodyPr>
            <a:normAutofit fontScale="92500" lnSpcReduction="20000"/>
          </a:bodyPr>
          <a:lstStyle/>
          <a:p>
            <a:r>
              <a:rPr lang="en-US" dirty="0"/>
              <a:t>There are a total of 64 features in the dataset, where each feature is constructed using two or more core econometric indicators. </a:t>
            </a:r>
          </a:p>
          <a:p>
            <a:endParaRPr lang="en-US" dirty="0"/>
          </a:p>
          <a:p>
            <a:r>
              <a:rPr lang="en-US" dirty="0"/>
              <a:t>Hence each feature is actually a </a:t>
            </a:r>
            <a:r>
              <a:rPr lang="en-US" b="1" dirty="0"/>
              <a:t>synthetic feature</a:t>
            </a:r>
            <a:r>
              <a:rPr lang="en-US" dirty="0"/>
              <a:t>. </a:t>
            </a:r>
          </a:p>
          <a:p>
            <a:endParaRPr lang="en-US" dirty="0"/>
          </a:p>
          <a:p>
            <a:r>
              <a:rPr lang="en-US" dirty="0"/>
              <a:t>The synthetic features are formulated by performing arithmetic operation(s) on the core indicators. </a:t>
            </a:r>
          </a:p>
          <a:p>
            <a:pPr marL="0" indent="0">
              <a:buNone/>
            </a:pPr>
            <a:endParaRPr lang="en-US" dirty="0"/>
          </a:p>
          <a:p>
            <a:r>
              <a:rPr lang="en-US" dirty="0"/>
              <a:t>The purpose of the synthetic features is to combine the econometric indicators into complex features. </a:t>
            </a:r>
          </a:p>
          <a:p>
            <a:endParaRPr lang="en-US" dirty="0"/>
          </a:p>
          <a:p>
            <a:r>
              <a:rPr lang="en-US" dirty="0"/>
              <a:t>The synthetic features  have high </a:t>
            </a:r>
            <a:r>
              <a:rPr lang="en-US" dirty="0" err="1"/>
              <a:t>dimentionality</a:t>
            </a:r>
            <a:r>
              <a:rPr lang="en-US" dirty="0"/>
              <a:t>.</a:t>
            </a:r>
          </a:p>
        </p:txBody>
      </p:sp>
      <p:sp>
        <p:nvSpPr>
          <p:cNvPr id="4" name="Footer Placeholder 3">
            <a:extLst>
              <a:ext uri="{FF2B5EF4-FFF2-40B4-BE49-F238E27FC236}">
                <a16:creationId xmlns:a16="http://schemas.microsoft.com/office/drawing/2014/main" id="{E75521DC-41FE-46BC-86B0-0AE91B3CF26B}"/>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1333731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782F-7A8B-4E1F-AD20-F9B551AAABA7}"/>
              </a:ext>
            </a:extLst>
          </p:cNvPr>
          <p:cNvSpPr>
            <a:spLocks noGrp="1"/>
          </p:cNvSpPr>
          <p:nvPr>
            <p:ph type="title"/>
          </p:nvPr>
        </p:nvSpPr>
        <p:spPr/>
        <p:txBody>
          <a:bodyPr/>
          <a:lstStyle/>
          <a:p>
            <a:r>
              <a:rPr lang="en-US" dirty="0"/>
              <a:t>Features</a:t>
            </a:r>
          </a:p>
        </p:txBody>
      </p:sp>
      <p:graphicFrame>
        <p:nvGraphicFramePr>
          <p:cNvPr id="4" name="Content Placeholder 14">
            <a:extLst>
              <a:ext uri="{FF2B5EF4-FFF2-40B4-BE49-F238E27FC236}">
                <a16:creationId xmlns:a16="http://schemas.microsoft.com/office/drawing/2014/main" id="{E11CECCE-1B49-4546-8C9D-EB8359474433}"/>
              </a:ext>
            </a:extLst>
          </p:cNvPr>
          <p:cNvGraphicFramePr>
            <a:graphicFrameLocks noGrp="1"/>
          </p:cNvGraphicFramePr>
          <p:nvPr>
            <p:ph idx="1"/>
            <p:extLst>
              <p:ext uri="{D42A27DB-BD31-4B8C-83A1-F6EECF244321}">
                <p14:modId xmlns:p14="http://schemas.microsoft.com/office/powerpoint/2010/main" val="3479021115"/>
              </p:ext>
            </p:extLst>
          </p:nvPr>
        </p:nvGraphicFramePr>
        <p:xfrm>
          <a:off x="714377" y="1929386"/>
          <a:ext cx="5381625" cy="4319014"/>
        </p:xfrm>
        <a:graphic>
          <a:graphicData uri="http://schemas.openxmlformats.org/drawingml/2006/table">
            <a:tbl>
              <a:tblPr firstRow="1" firstCol="1" bandRow="1">
                <a:tableStyleId>{5C22544A-7EE6-4342-B048-85BDC9FD1C3A}</a:tableStyleId>
              </a:tblPr>
              <a:tblGrid>
                <a:gridCol w="736974">
                  <a:extLst>
                    <a:ext uri="{9D8B030D-6E8A-4147-A177-3AD203B41FA5}">
                      <a16:colId xmlns:a16="http://schemas.microsoft.com/office/drawing/2014/main" val="1592135025"/>
                    </a:ext>
                  </a:extLst>
                </a:gridCol>
                <a:gridCol w="4644651">
                  <a:extLst>
                    <a:ext uri="{9D8B030D-6E8A-4147-A177-3AD203B41FA5}">
                      <a16:colId xmlns:a16="http://schemas.microsoft.com/office/drawing/2014/main" val="1982278918"/>
                    </a:ext>
                  </a:extLst>
                </a:gridCol>
              </a:tblGrid>
              <a:tr h="274320">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ID</a:t>
                      </a:r>
                    </a:p>
                  </a:txBody>
                  <a:tcPr marL="73025" marR="73025" marT="0" marB="0" anchor="ctr"/>
                </a:tc>
                <a:tc>
                  <a:txBody>
                    <a:bodyPr/>
                    <a:lstStyle/>
                    <a:p>
                      <a:pPr marL="0" marR="0" algn="l">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Description</a:t>
                      </a:r>
                    </a:p>
                  </a:txBody>
                  <a:tcPr marL="73025" marR="73025" marT="0" marB="0" anchor="ctr"/>
                </a:tc>
                <a:extLst>
                  <a:ext uri="{0D108BD9-81ED-4DB2-BD59-A6C34878D82A}">
                    <a16:rowId xmlns:a16="http://schemas.microsoft.com/office/drawing/2014/main" val="2095109836"/>
                  </a:ext>
                </a:extLst>
              </a:tr>
              <a:tr h="224705">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X1</a:t>
                      </a:r>
                    </a:p>
                  </a:txBody>
                  <a:tcPr marL="73025" marR="73025" marT="0" marB="0" anchor="ctr"/>
                </a:tc>
                <a:tc>
                  <a:txBody>
                    <a:bodyPr/>
                    <a:lstStyle/>
                    <a:p>
                      <a:pPr marL="0" marR="0" algn="l">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net profit / total assets</a:t>
                      </a:r>
                    </a:p>
                  </a:txBody>
                  <a:tcPr marL="73025" marR="73025" marT="0" marB="0" anchor="ctr"/>
                </a:tc>
                <a:extLst>
                  <a:ext uri="{0D108BD9-81ED-4DB2-BD59-A6C34878D82A}">
                    <a16:rowId xmlns:a16="http://schemas.microsoft.com/office/drawing/2014/main" val="1190663497"/>
                  </a:ext>
                </a:extLst>
              </a:tr>
              <a:tr h="224705">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X2</a:t>
                      </a:r>
                    </a:p>
                  </a:txBody>
                  <a:tcPr marL="73025" marR="73025" marT="0" marB="0" anchor="ctr"/>
                </a:tc>
                <a:tc>
                  <a:txBody>
                    <a:bodyPr/>
                    <a:lstStyle/>
                    <a:p>
                      <a:pPr marL="0" marR="0" algn="l">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total liabilities / total assets</a:t>
                      </a:r>
                    </a:p>
                  </a:txBody>
                  <a:tcPr marL="73025" marR="73025" marT="0" marB="0" anchor="ctr"/>
                </a:tc>
                <a:extLst>
                  <a:ext uri="{0D108BD9-81ED-4DB2-BD59-A6C34878D82A}">
                    <a16:rowId xmlns:a16="http://schemas.microsoft.com/office/drawing/2014/main" val="3511732471"/>
                  </a:ext>
                </a:extLst>
              </a:tr>
              <a:tr h="224705">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X3</a:t>
                      </a:r>
                    </a:p>
                  </a:txBody>
                  <a:tcPr marL="73025" marR="73025" marT="0" marB="0" anchor="ctr"/>
                </a:tc>
                <a:tc>
                  <a:txBody>
                    <a:bodyPr/>
                    <a:lstStyle/>
                    <a:p>
                      <a:pPr marL="0" marR="0" algn="l">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working capital / total assets</a:t>
                      </a:r>
                    </a:p>
                  </a:txBody>
                  <a:tcPr marL="73025" marR="73025" marT="0" marB="0" anchor="ctr"/>
                </a:tc>
                <a:extLst>
                  <a:ext uri="{0D108BD9-81ED-4DB2-BD59-A6C34878D82A}">
                    <a16:rowId xmlns:a16="http://schemas.microsoft.com/office/drawing/2014/main" val="4151799980"/>
                  </a:ext>
                </a:extLst>
              </a:tr>
              <a:tr h="224705">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X4</a:t>
                      </a:r>
                    </a:p>
                  </a:txBody>
                  <a:tcPr marL="73025" marR="73025" marT="0" marB="0" anchor="ctr"/>
                </a:tc>
                <a:tc>
                  <a:txBody>
                    <a:bodyPr/>
                    <a:lstStyle/>
                    <a:p>
                      <a:pPr marL="0" marR="0" algn="l">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current assets / short-term liabilities</a:t>
                      </a:r>
                    </a:p>
                  </a:txBody>
                  <a:tcPr marL="73025" marR="73025" marT="0" marB="0" anchor="ctr"/>
                </a:tc>
                <a:extLst>
                  <a:ext uri="{0D108BD9-81ED-4DB2-BD59-A6C34878D82A}">
                    <a16:rowId xmlns:a16="http://schemas.microsoft.com/office/drawing/2014/main" val="4119985883"/>
                  </a:ext>
                </a:extLst>
              </a:tr>
              <a:tr h="449412">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X5</a:t>
                      </a:r>
                    </a:p>
                  </a:txBody>
                  <a:tcPr marL="73025" marR="73025" marT="0" marB="0" anchor="ctr"/>
                </a:tc>
                <a:tc>
                  <a:txBody>
                    <a:bodyPr/>
                    <a:lstStyle/>
                    <a:p>
                      <a:pPr marL="0" marR="0" algn="l">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[(cash + short-term securities + receivables - short-term liabilities) / (operating expenses - depreciation)] * 365</a:t>
                      </a:r>
                    </a:p>
                  </a:txBody>
                  <a:tcPr marL="73025" marR="73025" marT="0" marB="0" anchor="ctr"/>
                </a:tc>
                <a:extLst>
                  <a:ext uri="{0D108BD9-81ED-4DB2-BD59-A6C34878D82A}">
                    <a16:rowId xmlns:a16="http://schemas.microsoft.com/office/drawing/2014/main" val="386568353"/>
                  </a:ext>
                </a:extLst>
              </a:tr>
              <a:tr h="224705">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X6</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retained earnings / total assets</a:t>
                      </a:r>
                    </a:p>
                  </a:txBody>
                  <a:tcPr marL="73025" marR="73025" marT="0" marB="0" anchor="ctr"/>
                </a:tc>
                <a:extLst>
                  <a:ext uri="{0D108BD9-81ED-4DB2-BD59-A6C34878D82A}">
                    <a16:rowId xmlns:a16="http://schemas.microsoft.com/office/drawing/2014/main" val="3862307551"/>
                  </a:ext>
                </a:extLst>
              </a:tr>
              <a:tr h="224705">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X7</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EBIT / total assets</a:t>
                      </a:r>
                    </a:p>
                  </a:txBody>
                  <a:tcPr marL="73025" marR="73025" marT="0" marB="0" anchor="ctr"/>
                </a:tc>
                <a:extLst>
                  <a:ext uri="{0D108BD9-81ED-4DB2-BD59-A6C34878D82A}">
                    <a16:rowId xmlns:a16="http://schemas.microsoft.com/office/drawing/2014/main" val="378127475"/>
                  </a:ext>
                </a:extLst>
              </a:tr>
              <a:tr h="224705">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X8</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book value of equity / total liabilities</a:t>
                      </a:r>
                    </a:p>
                  </a:txBody>
                  <a:tcPr marL="73025" marR="73025" marT="0" marB="0" anchor="ctr"/>
                </a:tc>
                <a:extLst>
                  <a:ext uri="{0D108BD9-81ED-4DB2-BD59-A6C34878D82A}">
                    <a16:rowId xmlns:a16="http://schemas.microsoft.com/office/drawing/2014/main" val="4049316937"/>
                  </a:ext>
                </a:extLst>
              </a:tr>
              <a:tr h="224705">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X9</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sales / total assets</a:t>
                      </a:r>
                    </a:p>
                  </a:txBody>
                  <a:tcPr marL="73025" marR="73025" marT="0" marB="0" anchor="ctr"/>
                </a:tc>
                <a:extLst>
                  <a:ext uri="{0D108BD9-81ED-4DB2-BD59-A6C34878D82A}">
                    <a16:rowId xmlns:a16="http://schemas.microsoft.com/office/drawing/2014/main" val="3995883384"/>
                  </a:ext>
                </a:extLst>
              </a:tr>
              <a:tr h="224705">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X10</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equity / total assets</a:t>
                      </a:r>
                    </a:p>
                  </a:txBody>
                  <a:tcPr marL="73025" marR="73025" marT="0" marB="0" anchor="ctr"/>
                </a:tc>
                <a:extLst>
                  <a:ext uri="{0D108BD9-81ED-4DB2-BD59-A6C34878D82A}">
                    <a16:rowId xmlns:a16="http://schemas.microsoft.com/office/drawing/2014/main" val="3073694552"/>
                  </a:ext>
                </a:extLst>
              </a:tr>
              <a:tr h="449412">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X11</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(gross profit + extraordinary items + financial expenses) / total assets</a:t>
                      </a:r>
                    </a:p>
                  </a:txBody>
                  <a:tcPr marL="73025" marR="73025" marT="0" marB="0" anchor="ctr"/>
                </a:tc>
                <a:extLst>
                  <a:ext uri="{0D108BD9-81ED-4DB2-BD59-A6C34878D82A}">
                    <a16:rowId xmlns:a16="http://schemas.microsoft.com/office/drawing/2014/main" val="922012259"/>
                  </a:ext>
                </a:extLst>
              </a:tr>
              <a:tr h="224705">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X12</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gross profit / short-term liabilities</a:t>
                      </a:r>
                    </a:p>
                  </a:txBody>
                  <a:tcPr marL="73025" marR="73025" marT="0" marB="0" anchor="ctr"/>
                </a:tc>
                <a:extLst>
                  <a:ext uri="{0D108BD9-81ED-4DB2-BD59-A6C34878D82A}">
                    <a16:rowId xmlns:a16="http://schemas.microsoft.com/office/drawing/2014/main" val="2948953233"/>
                  </a:ext>
                </a:extLst>
              </a:tr>
              <a:tr h="224705">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X13</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(gross profit + depreciation) / sales</a:t>
                      </a:r>
                    </a:p>
                  </a:txBody>
                  <a:tcPr marL="73025" marR="73025" marT="0" marB="0" anchor="ctr"/>
                </a:tc>
                <a:extLst>
                  <a:ext uri="{0D108BD9-81ED-4DB2-BD59-A6C34878D82A}">
                    <a16:rowId xmlns:a16="http://schemas.microsoft.com/office/drawing/2014/main" val="3230561647"/>
                  </a:ext>
                </a:extLst>
              </a:tr>
              <a:tr h="224705">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X14</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(gross profit + interest) / total assets</a:t>
                      </a:r>
                    </a:p>
                  </a:txBody>
                  <a:tcPr marL="73025" marR="73025" marT="0" marB="0" anchor="ctr"/>
                </a:tc>
                <a:extLst>
                  <a:ext uri="{0D108BD9-81ED-4DB2-BD59-A6C34878D82A}">
                    <a16:rowId xmlns:a16="http://schemas.microsoft.com/office/drawing/2014/main" val="1190145946"/>
                  </a:ext>
                </a:extLst>
              </a:tr>
              <a:tr h="224705">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X15</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(total liabilities * 365) / (gross profit + depreciation)</a:t>
                      </a:r>
                    </a:p>
                  </a:txBody>
                  <a:tcPr marL="73025" marR="73025" marT="0" marB="0" anchor="ctr"/>
                </a:tc>
                <a:extLst>
                  <a:ext uri="{0D108BD9-81ED-4DB2-BD59-A6C34878D82A}">
                    <a16:rowId xmlns:a16="http://schemas.microsoft.com/office/drawing/2014/main" val="2927204276"/>
                  </a:ext>
                </a:extLst>
              </a:tr>
              <a:tr h="224705">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X16</a:t>
                      </a:r>
                    </a:p>
                  </a:txBody>
                  <a:tcPr marL="73025" marR="73025" marT="0" marB="0" anchor="ctr"/>
                </a:tc>
                <a:tc>
                  <a:txBody>
                    <a:bodyPr/>
                    <a:lstStyle/>
                    <a:p>
                      <a:pPr marL="0" marR="0" algn="l">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(gross profit + depreciation) / total liabilities</a:t>
                      </a:r>
                    </a:p>
                  </a:txBody>
                  <a:tcPr marL="73025" marR="73025" marT="0" marB="0" anchor="ctr"/>
                </a:tc>
                <a:extLst>
                  <a:ext uri="{0D108BD9-81ED-4DB2-BD59-A6C34878D82A}">
                    <a16:rowId xmlns:a16="http://schemas.microsoft.com/office/drawing/2014/main" val="11063167"/>
                  </a:ext>
                </a:extLst>
              </a:tr>
            </a:tbl>
          </a:graphicData>
        </a:graphic>
      </p:graphicFrame>
      <p:graphicFrame>
        <p:nvGraphicFramePr>
          <p:cNvPr id="5" name="Table 4">
            <a:extLst>
              <a:ext uri="{FF2B5EF4-FFF2-40B4-BE49-F238E27FC236}">
                <a16:creationId xmlns:a16="http://schemas.microsoft.com/office/drawing/2014/main" id="{9475A082-1455-426C-8C15-61D945DC1306}"/>
              </a:ext>
            </a:extLst>
          </p:cNvPr>
          <p:cNvGraphicFramePr>
            <a:graphicFrameLocks noGrp="1"/>
          </p:cNvGraphicFramePr>
          <p:nvPr>
            <p:extLst>
              <p:ext uri="{D42A27DB-BD31-4B8C-83A1-F6EECF244321}">
                <p14:modId xmlns:p14="http://schemas.microsoft.com/office/powerpoint/2010/main" val="3059088301"/>
              </p:ext>
            </p:extLst>
          </p:nvPr>
        </p:nvGraphicFramePr>
        <p:xfrm>
          <a:off x="6133044" y="1928096"/>
          <a:ext cx="5486400" cy="4320304"/>
        </p:xfrm>
        <a:graphic>
          <a:graphicData uri="http://schemas.openxmlformats.org/drawingml/2006/table">
            <a:tbl>
              <a:tblPr firstRow="1" firstCol="1" bandRow="1">
                <a:tableStyleId>{5C22544A-7EE6-4342-B048-85BDC9FD1C3A}</a:tableStyleId>
              </a:tblPr>
              <a:tblGrid>
                <a:gridCol w="751322">
                  <a:extLst>
                    <a:ext uri="{9D8B030D-6E8A-4147-A177-3AD203B41FA5}">
                      <a16:colId xmlns:a16="http://schemas.microsoft.com/office/drawing/2014/main" val="872703586"/>
                    </a:ext>
                  </a:extLst>
                </a:gridCol>
                <a:gridCol w="4735078">
                  <a:extLst>
                    <a:ext uri="{9D8B030D-6E8A-4147-A177-3AD203B41FA5}">
                      <a16:colId xmlns:a16="http://schemas.microsoft.com/office/drawing/2014/main" val="2071102271"/>
                    </a:ext>
                  </a:extLst>
                </a:gridCol>
              </a:tblGrid>
              <a:tr h="274320">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ID</a:t>
                      </a:r>
                    </a:p>
                  </a:txBody>
                  <a:tcPr marL="73025" marR="73025" marT="0" marB="0" anchor="ctr"/>
                </a:tc>
                <a:tc>
                  <a:txBody>
                    <a:bodyPr/>
                    <a:lstStyle/>
                    <a:p>
                      <a:pPr marL="0" marR="0" algn="l">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Description</a:t>
                      </a:r>
                    </a:p>
                  </a:txBody>
                  <a:tcPr marL="73025" marR="73025" marT="0" marB="0" anchor="ctr"/>
                </a:tc>
                <a:extLst>
                  <a:ext uri="{0D108BD9-81ED-4DB2-BD59-A6C34878D82A}">
                    <a16:rowId xmlns:a16="http://schemas.microsoft.com/office/drawing/2014/main" val="4208108871"/>
                  </a:ext>
                </a:extLst>
              </a:tr>
              <a:tr h="252874">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X17</a:t>
                      </a:r>
                    </a:p>
                  </a:txBody>
                  <a:tcPr marL="73025" marR="73025" marT="0" marB="0" anchor="ctr"/>
                </a:tc>
                <a:tc>
                  <a:txBody>
                    <a:bodyPr/>
                    <a:lstStyle/>
                    <a:p>
                      <a:pPr marL="0" marR="0" algn="l">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total assets / total liabilities</a:t>
                      </a:r>
                    </a:p>
                  </a:txBody>
                  <a:tcPr marL="73025" marR="73025" marT="0" marB="0" anchor="ctr"/>
                </a:tc>
                <a:extLst>
                  <a:ext uri="{0D108BD9-81ED-4DB2-BD59-A6C34878D82A}">
                    <a16:rowId xmlns:a16="http://schemas.microsoft.com/office/drawing/2014/main" val="3296529790"/>
                  </a:ext>
                </a:extLst>
              </a:tr>
              <a:tr h="252874">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X18</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gross profit / total assets</a:t>
                      </a:r>
                    </a:p>
                  </a:txBody>
                  <a:tcPr marL="73025" marR="73025" marT="0" marB="0" anchor="ctr"/>
                </a:tc>
                <a:extLst>
                  <a:ext uri="{0D108BD9-81ED-4DB2-BD59-A6C34878D82A}">
                    <a16:rowId xmlns:a16="http://schemas.microsoft.com/office/drawing/2014/main" val="1528965606"/>
                  </a:ext>
                </a:extLst>
              </a:tr>
              <a:tr h="252874">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X19</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gross profit / sales</a:t>
                      </a:r>
                    </a:p>
                  </a:txBody>
                  <a:tcPr marL="73025" marR="73025" marT="0" marB="0" anchor="ctr"/>
                </a:tc>
                <a:extLst>
                  <a:ext uri="{0D108BD9-81ED-4DB2-BD59-A6C34878D82A}">
                    <a16:rowId xmlns:a16="http://schemas.microsoft.com/office/drawing/2014/main" val="1862886772"/>
                  </a:ext>
                </a:extLst>
              </a:tr>
              <a:tr h="252874">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X20</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(inventory * 365) / sales</a:t>
                      </a:r>
                    </a:p>
                  </a:txBody>
                  <a:tcPr marL="73025" marR="73025" marT="0" marB="0" anchor="ctr"/>
                </a:tc>
                <a:extLst>
                  <a:ext uri="{0D108BD9-81ED-4DB2-BD59-A6C34878D82A}">
                    <a16:rowId xmlns:a16="http://schemas.microsoft.com/office/drawing/2014/main" val="2499691300"/>
                  </a:ext>
                </a:extLst>
              </a:tr>
              <a:tr h="252874">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X21</a:t>
                      </a:r>
                    </a:p>
                  </a:txBody>
                  <a:tcPr marL="73025" marR="73025" marT="0" marB="0" anchor="ctr"/>
                </a:tc>
                <a:tc>
                  <a:txBody>
                    <a:bodyPr/>
                    <a:lstStyle/>
                    <a:p>
                      <a:pPr marL="0" marR="0" algn="l">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sales (n) / sales (n-1)</a:t>
                      </a:r>
                    </a:p>
                  </a:txBody>
                  <a:tcPr marL="73025" marR="73025" marT="0" marB="0" anchor="ctr"/>
                </a:tc>
                <a:extLst>
                  <a:ext uri="{0D108BD9-81ED-4DB2-BD59-A6C34878D82A}">
                    <a16:rowId xmlns:a16="http://schemas.microsoft.com/office/drawing/2014/main" val="1711441847"/>
                  </a:ext>
                </a:extLst>
              </a:tr>
              <a:tr h="252874">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X22</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profit on operating activities / total assets</a:t>
                      </a:r>
                    </a:p>
                  </a:txBody>
                  <a:tcPr marL="73025" marR="73025" marT="0" marB="0" anchor="ctr"/>
                </a:tc>
                <a:extLst>
                  <a:ext uri="{0D108BD9-81ED-4DB2-BD59-A6C34878D82A}">
                    <a16:rowId xmlns:a16="http://schemas.microsoft.com/office/drawing/2014/main" val="2900664700"/>
                  </a:ext>
                </a:extLst>
              </a:tr>
              <a:tr h="252874">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X23</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net profit / sales</a:t>
                      </a:r>
                    </a:p>
                  </a:txBody>
                  <a:tcPr marL="73025" marR="73025" marT="0" marB="0" anchor="ctr"/>
                </a:tc>
                <a:extLst>
                  <a:ext uri="{0D108BD9-81ED-4DB2-BD59-A6C34878D82A}">
                    <a16:rowId xmlns:a16="http://schemas.microsoft.com/office/drawing/2014/main" val="2598052971"/>
                  </a:ext>
                </a:extLst>
              </a:tr>
              <a:tr h="252874">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X24</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gross profit (in 3 years) / total assets</a:t>
                      </a:r>
                    </a:p>
                  </a:txBody>
                  <a:tcPr marL="73025" marR="73025" marT="0" marB="0" anchor="ctr"/>
                </a:tc>
                <a:extLst>
                  <a:ext uri="{0D108BD9-81ED-4DB2-BD59-A6C34878D82A}">
                    <a16:rowId xmlns:a16="http://schemas.microsoft.com/office/drawing/2014/main" val="3902840776"/>
                  </a:ext>
                </a:extLst>
              </a:tr>
              <a:tr h="252874">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X25</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(equity - share capital) / total assets</a:t>
                      </a:r>
                    </a:p>
                  </a:txBody>
                  <a:tcPr marL="73025" marR="73025" marT="0" marB="0" anchor="ctr"/>
                </a:tc>
                <a:extLst>
                  <a:ext uri="{0D108BD9-81ED-4DB2-BD59-A6C34878D82A}">
                    <a16:rowId xmlns:a16="http://schemas.microsoft.com/office/drawing/2014/main" val="4096820536"/>
                  </a:ext>
                </a:extLst>
              </a:tr>
              <a:tr h="252874">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X26</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(net profit + depreciation) / total liabilities</a:t>
                      </a:r>
                    </a:p>
                  </a:txBody>
                  <a:tcPr marL="73025" marR="73025" marT="0" marB="0" anchor="ctr"/>
                </a:tc>
                <a:extLst>
                  <a:ext uri="{0D108BD9-81ED-4DB2-BD59-A6C34878D82A}">
                    <a16:rowId xmlns:a16="http://schemas.microsoft.com/office/drawing/2014/main" val="3203077446"/>
                  </a:ext>
                </a:extLst>
              </a:tr>
              <a:tr h="252874">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X27</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profit on operating activities / financial expenses</a:t>
                      </a:r>
                    </a:p>
                  </a:txBody>
                  <a:tcPr marL="73025" marR="73025" marT="0" marB="0" anchor="ctr"/>
                </a:tc>
                <a:extLst>
                  <a:ext uri="{0D108BD9-81ED-4DB2-BD59-A6C34878D82A}">
                    <a16:rowId xmlns:a16="http://schemas.microsoft.com/office/drawing/2014/main" val="3530186071"/>
                  </a:ext>
                </a:extLst>
              </a:tr>
              <a:tr h="252874">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X28</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working capital / fixed assets</a:t>
                      </a:r>
                    </a:p>
                  </a:txBody>
                  <a:tcPr marL="73025" marR="73025" marT="0" marB="0" anchor="ctr"/>
                </a:tc>
                <a:extLst>
                  <a:ext uri="{0D108BD9-81ED-4DB2-BD59-A6C34878D82A}">
                    <a16:rowId xmlns:a16="http://schemas.microsoft.com/office/drawing/2014/main" val="3407824637"/>
                  </a:ext>
                </a:extLst>
              </a:tr>
              <a:tr h="252874">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X29</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logarithm of total assets</a:t>
                      </a:r>
                    </a:p>
                  </a:txBody>
                  <a:tcPr marL="73025" marR="73025" marT="0" marB="0" anchor="ctr"/>
                </a:tc>
                <a:extLst>
                  <a:ext uri="{0D108BD9-81ED-4DB2-BD59-A6C34878D82A}">
                    <a16:rowId xmlns:a16="http://schemas.microsoft.com/office/drawing/2014/main" val="391689031"/>
                  </a:ext>
                </a:extLst>
              </a:tr>
              <a:tr h="252874">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X30</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(total liabilities - cash) / sales</a:t>
                      </a:r>
                    </a:p>
                  </a:txBody>
                  <a:tcPr marL="73025" marR="73025" marT="0" marB="0" anchor="ctr"/>
                </a:tc>
                <a:extLst>
                  <a:ext uri="{0D108BD9-81ED-4DB2-BD59-A6C34878D82A}">
                    <a16:rowId xmlns:a16="http://schemas.microsoft.com/office/drawing/2014/main" val="72903404"/>
                  </a:ext>
                </a:extLst>
              </a:tr>
              <a:tr h="252874">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X31</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(gross profit + interest) / sales</a:t>
                      </a:r>
                    </a:p>
                  </a:txBody>
                  <a:tcPr marL="73025" marR="73025" marT="0" marB="0" anchor="ctr"/>
                </a:tc>
                <a:extLst>
                  <a:ext uri="{0D108BD9-81ED-4DB2-BD59-A6C34878D82A}">
                    <a16:rowId xmlns:a16="http://schemas.microsoft.com/office/drawing/2014/main" val="1715309280"/>
                  </a:ext>
                </a:extLst>
              </a:tr>
              <a:tr h="252874">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X32</a:t>
                      </a:r>
                    </a:p>
                  </a:txBody>
                  <a:tcPr marL="73025" marR="73025" marT="0" marB="0" anchor="ctr"/>
                </a:tc>
                <a:tc>
                  <a:txBody>
                    <a:bodyPr/>
                    <a:lstStyle/>
                    <a:p>
                      <a:pPr marL="0" marR="0" algn="l">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(current liabilities * 365) / cost of products sold</a:t>
                      </a:r>
                    </a:p>
                  </a:txBody>
                  <a:tcPr marL="73025" marR="73025" marT="0" marB="0" anchor="ctr"/>
                </a:tc>
                <a:extLst>
                  <a:ext uri="{0D108BD9-81ED-4DB2-BD59-A6C34878D82A}">
                    <a16:rowId xmlns:a16="http://schemas.microsoft.com/office/drawing/2014/main" val="1647935117"/>
                  </a:ext>
                </a:extLst>
              </a:tr>
            </a:tbl>
          </a:graphicData>
        </a:graphic>
      </p:graphicFrame>
      <p:sp>
        <p:nvSpPr>
          <p:cNvPr id="6" name="Footer Placeholder 3">
            <a:extLst>
              <a:ext uri="{FF2B5EF4-FFF2-40B4-BE49-F238E27FC236}">
                <a16:creationId xmlns:a16="http://schemas.microsoft.com/office/drawing/2014/main" id="{481012EE-A47F-48E1-A1A4-8A04111AF350}"/>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3943785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FBDCF-3F73-4B93-92D5-227B7CE77926}"/>
              </a:ext>
            </a:extLst>
          </p:cNvPr>
          <p:cNvSpPr>
            <a:spLocks noGrp="1"/>
          </p:cNvSpPr>
          <p:nvPr>
            <p:ph type="title"/>
          </p:nvPr>
        </p:nvSpPr>
        <p:spPr>
          <a:xfrm>
            <a:off x="677334" y="609600"/>
            <a:ext cx="8596668" cy="1320800"/>
          </a:xfrm>
        </p:spPr>
        <p:txBody>
          <a:bodyPr/>
          <a:lstStyle/>
          <a:p>
            <a:r>
              <a:rPr lang="en-US" dirty="0"/>
              <a:t>Features</a:t>
            </a:r>
          </a:p>
        </p:txBody>
      </p:sp>
      <p:graphicFrame>
        <p:nvGraphicFramePr>
          <p:cNvPr id="4" name="Content Placeholder 5">
            <a:extLst>
              <a:ext uri="{FF2B5EF4-FFF2-40B4-BE49-F238E27FC236}">
                <a16:creationId xmlns:a16="http://schemas.microsoft.com/office/drawing/2014/main" id="{C4778856-D04C-432F-BF04-119E7D18E04C}"/>
              </a:ext>
            </a:extLst>
          </p:cNvPr>
          <p:cNvGraphicFramePr>
            <a:graphicFrameLocks noGrp="1"/>
          </p:cNvGraphicFramePr>
          <p:nvPr>
            <p:ph idx="1"/>
            <p:extLst>
              <p:ext uri="{D42A27DB-BD31-4B8C-83A1-F6EECF244321}">
                <p14:modId xmlns:p14="http://schemas.microsoft.com/office/powerpoint/2010/main" val="1771472396"/>
              </p:ext>
            </p:extLst>
          </p:nvPr>
        </p:nvGraphicFramePr>
        <p:xfrm>
          <a:off x="717756" y="1930400"/>
          <a:ext cx="5378244" cy="4328160"/>
        </p:xfrm>
        <a:graphic>
          <a:graphicData uri="http://schemas.openxmlformats.org/drawingml/2006/table">
            <a:tbl>
              <a:tblPr firstRow="1" firstCol="1" bandRow="1">
                <a:tableStyleId>{5C22544A-7EE6-4342-B048-85BDC9FD1C3A}</a:tableStyleId>
              </a:tblPr>
              <a:tblGrid>
                <a:gridCol w="736460">
                  <a:extLst>
                    <a:ext uri="{9D8B030D-6E8A-4147-A177-3AD203B41FA5}">
                      <a16:colId xmlns:a16="http://schemas.microsoft.com/office/drawing/2014/main" val="1287878046"/>
                    </a:ext>
                  </a:extLst>
                </a:gridCol>
                <a:gridCol w="4641784">
                  <a:extLst>
                    <a:ext uri="{9D8B030D-6E8A-4147-A177-3AD203B41FA5}">
                      <a16:colId xmlns:a16="http://schemas.microsoft.com/office/drawing/2014/main" val="3463407441"/>
                    </a:ext>
                  </a:extLst>
                </a:gridCol>
              </a:tblGrid>
              <a:tr h="274320">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ID</a:t>
                      </a:r>
                    </a:p>
                  </a:txBody>
                  <a:tcPr marL="73025" marR="73025" marT="0" marB="0" anchor="ctr"/>
                </a:tc>
                <a:tc>
                  <a:txBody>
                    <a:bodyPr/>
                    <a:lstStyle/>
                    <a:p>
                      <a:pPr marL="0" marR="0" algn="l">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Description</a:t>
                      </a:r>
                    </a:p>
                  </a:txBody>
                  <a:tcPr marL="73025" marR="73025" marT="0" marB="0" anchor="ctr"/>
                </a:tc>
                <a:extLst>
                  <a:ext uri="{0D108BD9-81ED-4DB2-BD59-A6C34878D82A}">
                    <a16:rowId xmlns:a16="http://schemas.microsoft.com/office/drawing/2014/main" val="511107240"/>
                  </a:ext>
                </a:extLst>
              </a:tr>
              <a:tr h="0">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X33</a:t>
                      </a:r>
                    </a:p>
                  </a:txBody>
                  <a:tcPr marL="73025" marR="73025" marT="0" marB="0" anchor="ctr"/>
                </a:tc>
                <a:tc>
                  <a:txBody>
                    <a:bodyPr/>
                    <a:lstStyle/>
                    <a:p>
                      <a:pPr marL="0" marR="0" algn="l">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operating expenses / short-term liabilities</a:t>
                      </a:r>
                    </a:p>
                  </a:txBody>
                  <a:tcPr marL="73025" marR="73025" marT="0" marB="0" anchor="ctr"/>
                </a:tc>
                <a:extLst>
                  <a:ext uri="{0D108BD9-81ED-4DB2-BD59-A6C34878D82A}">
                    <a16:rowId xmlns:a16="http://schemas.microsoft.com/office/drawing/2014/main" val="630231918"/>
                  </a:ext>
                </a:extLst>
              </a:tr>
              <a:tr h="0">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X34</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operating expenses / total liabilities</a:t>
                      </a:r>
                    </a:p>
                  </a:txBody>
                  <a:tcPr marL="73025" marR="73025" marT="0" marB="0" anchor="ctr"/>
                </a:tc>
                <a:extLst>
                  <a:ext uri="{0D108BD9-81ED-4DB2-BD59-A6C34878D82A}">
                    <a16:rowId xmlns:a16="http://schemas.microsoft.com/office/drawing/2014/main" val="668145941"/>
                  </a:ext>
                </a:extLst>
              </a:tr>
              <a:tr h="0">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X35</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profit on sales / total assets</a:t>
                      </a:r>
                    </a:p>
                  </a:txBody>
                  <a:tcPr marL="73025" marR="73025" marT="0" marB="0" anchor="ctr"/>
                </a:tc>
                <a:extLst>
                  <a:ext uri="{0D108BD9-81ED-4DB2-BD59-A6C34878D82A}">
                    <a16:rowId xmlns:a16="http://schemas.microsoft.com/office/drawing/2014/main" val="2744595143"/>
                  </a:ext>
                </a:extLst>
              </a:tr>
              <a:tr h="0">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X36</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total sales / total assets</a:t>
                      </a:r>
                    </a:p>
                  </a:txBody>
                  <a:tcPr marL="73025" marR="73025" marT="0" marB="0" anchor="ctr"/>
                </a:tc>
                <a:extLst>
                  <a:ext uri="{0D108BD9-81ED-4DB2-BD59-A6C34878D82A}">
                    <a16:rowId xmlns:a16="http://schemas.microsoft.com/office/drawing/2014/main" val="2054884567"/>
                  </a:ext>
                </a:extLst>
              </a:tr>
              <a:tr h="0">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X37</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(current assets - inventories) / long-term liabilities</a:t>
                      </a:r>
                    </a:p>
                  </a:txBody>
                  <a:tcPr marL="73025" marR="73025" marT="0" marB="0" anchor="ctr"/>
                </a:tc>
                <a:extLst>
                  <a:ext uri="{0D108BD9-81ED-4DB2-BD59-A6C34878D82A}">
                    <a16:rowId xmlns:a16="http://schemas.microsoft.com/office/drawing/2014/main" val="3376484587"/>
                  </a:ext>
                </a:extLst>
              </a:tr>
              <a:tr h="0">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X38</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constant capital / total assets</a:t>
                      </a:r>
                    </a:p>
                  </a:txBody>
                  <a:tcPr marL="73025" marR="73025" marT="0" marB="0" anchor="ctr"/>
                </a:tc>
                <a:extLst>
                  <a:ext uri="{0D108BD9-81ED-4DB2-BD59-A6C34878D82A}">
                    <a16:rowId xmlns:a16="http://schemas.microsoft.com/office/drawing/2014/main" val="4130989266"/>
                  </a:ext>
                </a:extLst>
              </a:tr>
              <a:tr h="0">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X39</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profit on sales / sales</a:t>
                      </a:r>
                    </a:p>
                  </a:txBody>
                  <a:tcPr marL="73025" marR="73025" marT="0" marB="0" anchor="ctr"/>
                </a:tc>
                <a:extLst>
                  <a:ext uri="{0D108BD9-81ED-4DB2-BD59-A6C34878D82A}">
                    <a16:rowId xmlns:a16="http://schemas.microsoft.com/office/drawing/2014/main" val="3431160988"/>
                  </a:ext>
                </a:extLst>
              </a:tr>
              <a:tr h="0">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X40</a:t>
                      </a:r>
                    </a:p>
                  </a:txBody>
                  <a:tcPr marL="73025" marR="73025" marT="0" marB="0" anchor="ctr"/>
                </a:tc>
                <a:tc>
                  <a:txBody>
                    <a:bodyPr/>
                    <a:lstStyle/>
                    <a:p>
                      <a:pPr marL="0" marR="0" algn="l">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(current assets - inventory - receivables) / short-term liabilities</a:t>
                      </a:r>
                    </a:p>
                  </a:txBody>
                  <a:tcPr marL="73025" marR="73025" marT="0" marB="0" anchor="ctr"/>
                </a:tc>
                <a:extLst>
                  <a:ext uri="{0D108BD9-81ED-4DB2-BD59-A6C34878D82A}">
                    <a16:rowId xmlns:a16="http://schemas.microsoft.com/office/drawing/2014/main" val="3036104914"/>
                  </a:ext>
                </a:extLst>
              </a:tr>
              <a:tr h="0">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X41</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total liabilities / ((profit on operating activities + depreciation) * (12/365))</a:t>
                      </a:r>
                    </a:p>
                  </a:txBody>
                  <a:tcPr marL="73025" marR="73025" marT="0" marB="0" anchor="ctr"/>
                </a:tc>
                <a:extLst>
                  <a:ext uri="{0D108BD9-81ED-4DB2-BD59-A6C34878D82A}">
                    <a16:rowId xmlns:a16="http://schemas.microsoft.com/office/drawing/2014/main" val="1494106363"/>
                  </a:ext>
                </a:extLst>
              </a:tr>
              <a:tr h="0">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X42</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profit on operating activities / sales</a:t>
                      </a:r>
                    </a:p>
                  </a:txBody>
                  <a:tcPr marL="73025" marR="73025" marT="0" marB="0" anchor="ctr"/>
                </a:tc>
                <a:extLst>
                  <a:ext uri="{0D108BD9-81ED-4DB2-BD59-A6C34878D82A}">
                    <a16:rowId xmlns:a16="http://schemas.microsoft.com/office/drawing/2014/main" val="911614309"/>
                  </a:ext>
                </a:extLst>
              </a:tr>
              <a:tr h="0">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X43</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rotation receivables + inventory turnover in days</a:t>
                      </a:r>
                    </a:p>
                  </a:txBody>
                  <a:tcPr marL="73025" marR="73025" marT="0" marB="0" anchor="ctr"/>
                </a:tc>
                <a:extLst>
                  <a:ext uri="{0D108BD9-81ED-4DB2-BD59-A6C34878D82A}">
                    <a16:rowId xmlns:a16="http://schemas.microsoft.com/office/drawing/2014/main" val="518683469"/>
                  </a:ext>
                </a:extLst>
              </a:tr>
              <a:tr h="0">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X44</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(receivables * 365) / sales</a:t>
                      </a:r>
                    </a:p>
                  </a:txBody>
                  <a:tcPr marL="73025" marR="73025" marT="0" marB="0" anchor="ctr"/>
                </a:tc>
                <a:extLst>
                  <a:ext uri="{0D108BD9-81ED-4DB2-BD59-A6C34878D82A}">
                    <a16:rowId xmlns:a16="http://schemas.microsoft.com/office/drawing/2014/main" val="1473128758"/>
                  </a:ext>
                </a:extLst>
              </a:tr>
              <a:tr h="0">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X45</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net profit / inventory</a:t>
                      </a:r>
                    </a:p>
                  </a:txBody>
                  <a:tcPr marL="73025" marR="73025" marT="0" marB="0" anchor="ctr"/>
                </a:tc>
                <a:extLst>
                  <a:ext uri="{0D108BD9-81ED-4DB2-BD59-A6C34878D82A}">
                    <a16:rowId xmlns:a16="http://schemas.microsoft.com/office/drawing/2014/main" val="3392453184"/>
                  </a:ext>
                </a:extLst>
              </a:tr>
              <a:tr h="0">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X46</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(current assets - inventory) / short-term liabilities</a:t>
                      </a:r>
                    </a:p>
                  </a:txBody>
                  <a:tcPr marL="73025" marR="73025" marT="0" marB="0" anchor="ctr"/>
                </a:tc>
                <a:extLst>
                  <a:ext uri="{0D108BD9-81ED-4DB2-BD59-A6C34878D82A}">
                    <a16:rowId xmlns:a16="http://schemas.microsoft.com/office/drawing/2014/main" val="1762852976"/>
                  </a:ext>
                </a:extLst>
              </a:tr>
              <a:tr h="0">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X47</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(inventory * 365) / cost of products sold</a:t>
                      </a:r>
                    </a:p>
                  </a:txBody>
                  <a:tcPr marL="73025" marR="73025" marT="0" marB="0" anchor="ctr"/>
                </a:tc>
                <a:extLst>
                  <a:ext uri="{0D108BD9-81ED-4DB2-BD59-A6C34878D82A}">
                    <a16:rowId xmlns:a16="http://schemas.microsoft.com/office/drawing/2014/main" val="2375860324"/>
                  </a:ext>
                </a:extLst>
              </a:tr>
              <a:tr h="0">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X48</a:t>
                      </a:r>
                    </a:p>
                  </a:txBody>
                  <a:tcPr marL="73025" marR="73025" marT="0" marB="0" anchor="ctr"/>
                </a:tc>
                <a:tc>
                  <a:txBody>
                    <a:bodyPr/>
                    <a:lstStyle/>
                    <a:p>
                      <a:pPr marL="0" marR="0" algn="l">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EBITDA (profit on operating activities - depreciation) / total assets</a:t>
                      </a:r>
                    </a:p>
                  </a:txBody>
                  <a:tcPr marL="73025" marR="73025" marT="0" marB="0" anchor="ctr"/>
                </a:tc>
                <a:extLst>
                  <a:ext uri="{0D108BD9-81ED-4DB2-BD59-A6C34878D82A}">
                    <a16:rowId xmlns:a16="http://schemas.microsoft.com/office/drawing/2014/main" val="2548401810"/>
                  </a:ext>
                </a:extLst>
              </a:tr>
            </a:tbl>
          </a:graphicData>
        </a:graphic>
      </p:graphicFrame>
      <p:graphicFrame>
        <p:nvGraphicFramePr>
          <p:cNvPr id="5" name="Table 4">
            <a:extLst>
              <a:ext uri="{FF2B5EF4-FFF2-40B4-BE49-F238E27FC236}">
                <a16:creationId xmlns:a16="http://schemas.microsoft.com/office/drawing/2014/main" id="{41A0ACA4-1F28-4231-8216-9278E01B1B76}"/>
              </a:ext>
            </a:extLst>
          </p:cNvPr>
          <p:cNvGraphicFramePr>
            <a:graphicFrameLocks noGrp="1"/>
          </p:cNvGraphicFramePr>
          <p:nvPr>
            <p:extLst>
              <p:ext uri="{D42A27DB-BD31-4B8C-83A1-F6EECF244321}">
                <p14:modId xmlns:p14="http://schemas.microsoft.com/office/powerpoint/2010/main" val="1515138506"/>
              </p:ext>
            </p:extLst>
          </p:nvPr>
        </p:nvGraphicFramePr>
        <p:xfrm>
          <a:off x="6136422" y="1937513"/>
          <a:ext cx="5486400" cy="4313934"/>
        </p:xfrm>
        <a:graphic>
          <a:graphicData uri="http://schemas.openxmlformats.org/drawingml/2006/table">
            <a:tbl>
              <a:tblPr firstRow="1" firstCol="1" bandRow="1">
                <a:tableStyleId>{5C22544A-7EE6-4342-B048-85BDC9FD1C3A}</a:tableStyleId>
              </a:tblPr>
              <a:tblGrid>
                <a:gridCol w="751271">
                  <a:extLst>
                    <a:ext uri="{9D8B030D-6E8A-4147-A177-3AD203B41FA5}">
                      <a16:colId xmlns:a16="http://schemas.microsoft.com/office/drawing/2014/main" val="2996629998"/>
                    </a:ext>
                  </a:extLst>
                </a:gridCol>
                <a:gridCol w="4735129">
                  <a:extLst>
                    <a:ext uri="{9D8B030D-6E8A-4147-A177-3AD203B41FA5}">
                      <a16:colId xmlns:a16="http://schemas.microsoft.com/office/drawing/2014/main" val="1927459996"/>
                    </a:ext>
                  </a:extLst>
                </a:gridCol>
              </a:tblGrid>
              <a:tr h="274320">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ID</a:t>
                      </a:r>
                    </a:p>
                  </a:txBody>
                  <a:tcPr marL="73025" marR="73025" marT="0" marB="0" anchor="ctr"/>
                </a:tc>
                <a:tc>
                  <a:txBody>
                    <a:bodyPr/>
                    <a:lstStyle/>
                    <a:p>
                      <a:pPr marL="0" marR="0" algn="l">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Description</a:t>
                      </a:r>
                    </a:p>
                  </a:txBody>
                  <a:tcPr marL="73025" marR="73025" marT="0" marB="0" anchor="ctr"/>
                </a:tc>
                <a:extLst>
                  <a:ext uri="{0D108BD9-81ED-4DB2-BD59-A6C34878D82A}">
                    <a16:rowId xmlns:a16="http://schemas.microsoft.com/office/drawing/2014/main" val="1587809665"/>
                  </a:ext>
                </a:extLst>
              </a:tr>
              <a:tr h="448846">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X49</a:t>
                      </a:r>
                    </a:p>
                  </a:txBody>
                  <a:tcPr marL="73025" marR="73025" marT="0" marB="0" anchor="ctr"/>
                </a:tc>
                <a:tc>
                  <a:txBody>
                    <a:bodyPr/>
                    <a:lstStyle/>
                    <a:p>
                      <a:pPr marL="0" marR="0" algn="l">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EBITDA (profit on operating activities - depreciation) / sales</a:t>
                      </a:r>
                    </a:p>
                  </a:txBody>
                  <a:tcPr marL="73025" marR="73025" marT="0" marB="0" anchor="ctr"/>
                </a:tc>
                <a:extLst>
                  <a:ext uri="{0D108BD9-81ED-4DB2-BD59-A6C34878D82A}">
                    <a16:rowId xmlns:a16="http://schemas.microsoft.com/office/drawing/2014/main" val="1896227025"/>
                  </a:ext>
                </a:extLst>
              </a:tr>
              <a:tr h="224423">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X50</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current assets / total liabilities</a:t>
                      </a:r>
                    </a:p>
                  </a:txBody>
                  <a:tcPr marL="73025" marR="73025" marT="0" marB="0" anchor="ctr"/>
                </a:tc>
                <a:extLst>
                  <a:ext uri="{0D108BD9-81ED-4DB2-BD59-A6C34878D82A}">
                    <a16:rowId xmlns:a16="http://schemas.microsoft.com/office/drawing/2014/main" val="3785883942"/>
                  </a:ext>
                </a:extLst>
              </a:tr>
              <a:tr h="224423">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X51</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short-term liabilities / total assets</a:t>
                      </a:r>
                    </a:p>
                  </a:txBody>
                  <a:tcPr marL="73025" marR="73025" marT="0" marB="0" anchor="ctr"/>
                </a:tc>
                <a:extLst>
                  <a:ext uri="{0D108BD9-81ED-4DB2-BD59-A6C34878D82A}">
                    <a16:rowId xmlns:a16="http://schemas.microsoft.com/office/drawing/2014/main" val="2379404220"/>
                  </a:ext>
                </a:extLst>
              </a:tr>
              <a:tr h="224423">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X52</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(short-term liabilities * 365) / cost of products sold)</a:t>
                      </a:r>
                    </a:p>
                  </a:txBody>
                  <a:tcPr marL="73025" marR="73025" marT="0" marB="0" anchor="ctr"/>
                </a:tc>
                <a:extLst>
                  <a:ext uri="{0D108BD9-81ED-4DB2-BD59-A6C34878D82A}">
                    <a16:rowId xmlns:a16="http://schemas.microsoft.com/office/drawing/2014/main" val="3218505915"/>
                  </a:ext>
                </a:extLst>
              </a:tr>
              <a:tr h="224423">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X53</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equity / fixed assets</a:t>
                      </a:r>
                    </a:p>
                  </a:txBody>
                  <a:tcPr marL="73025" marR="73025" marT="0" marB="0" anchor="ctr"/>
                </a:tc>
                <a:extLst>
                  <a:ext uri="{0D108BD9-81ED-4DB2-BD59-A6C34878D82A}">
                    <a16:rowId xmlns:a16="http://schemas.microsoft.com/office/drawing/2014/main" val="1147624601"/>
                  </a:ext>
                </a:extLst>
              </a:tr>
              <a:tr h="224423">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X54</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constant capital / fixed assets</a:t>
                      </a:r>
                    </a:p>
                  </a:txBody>
                  <a:tcPr marL="73025" marR="73025" marT="0" marB="0" anchor="ctr"/>
                </a:tc>
                <a:extLst>
                  <a:ext uri="{0D108BD9-81ED-4DB2-BD59-A6C34878D82A}">
                    <a16:rowId xmlns:a16="http://schemas.microsoft.com/office/drawing/2014/main" val="1727130979"/>
                  </a:ext>
                </a:extLst>
              </a:tr>
              <a:tr h="224423">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X55</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working capital</a:t>
                      </a:r>
                    </a:p>
                  </a:txBody>
                  <a:tcPr marL="73025" marR="73025" marT="0" marB="0" anchor="ctr"/>
                </a:tc>
                <a:extLst>
                  <a:ext uri="{0D108BD9-81ED-4DB2-BD59-A6C34878D82A}">
                    <a16:rowId xmlns:a16="http://schemas.microsoft.com/office/drawing/2014/main" val="3016711414"/>
                  </a:ext>
                </a:extLst>
              </a:tr>
              <a:tr h="224423">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X56</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(sales - cost of products sold) / sales</a:t>
                      </a:r>
                    </a:p>
                  </a:txBody>
                  <a:tcPr marL="73025" marR="73025" marT="0" marB="0" anchor="ctr"/>
                </a:tc>
                <a:extLst>
                  <a:ext uri="{0D108BD9-81ED-4DB2-BD59-A6C34878D82A}">
                    <a16:rowId xmlns:a16="http://schemas.microsoft.com/office/drawing/2014/main" val="872996658"/>
                  </a:ext>
                </a:extLst>
              </a:tr>
              <a:tr h="448846">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X57</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(current assets - inventory - short-term liabilities) / (sales - gross profit - depreciation)</a:t>
                      </a:r>
                    </a:p>
                  </a:txBody>
                  <a:tcPr marL="73025" marR="73025" marT="0" marB="0" anchor="ctr"/>
                </a:tc>
                <a:extLst>
                  <a:ext uri="{0D108BD9-81ED-4DB2-BD59-A6C34878D82A}">
                    <a16:rowId xmlns:a16="http://schemas.microsoft.com/office/drawing/2014/main" val="3574075509"/>
                  </a:ext>
                </a:extLst>
              </a:tr>
              <a:tr h="224423">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X58</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total costs /total sales</a:t>
                      </a:r>
                    </a:p>
                  </a:txBody>
                  <a:tcPr marL="73025" marR="73025" marT="0" marB="0" anchor="ctr"/>
                </a:tc>
                <a:extLst>
                  <a:ext uri="{0D108BD9-81ED-4DB2-BD59-A6C34878D82A}">
                    <a16:rowId xmlns:a16="http://schemas.microsoft.com/office/drawing/2014/main" val="2012980524"/>
                  </a:ext>
                </a:extLst>
              </a:tr>
              <a:tr h="224423">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X59</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long-term liabilities / equity</a:t>
                      </a:r>
                    </a:p>
                  </a:txBody>
                  <a:tcPr marL="73025" marR="73025" marT="0" marB="0" anchor="ctr"/>
                </a:tc>
                <a:extLst>
                  <a:ext uri="{0D108BD9-81ED-4DB2-BD59-A6C34878D82A}">
                    <a16:rowId xmlns:a16="http://schemas.microsoft.com/office/drawing/2014/main" val="4115309157"/>
                  </a:ext>
                </a:extLst>
              </a:tr>
              <a:tr h="224423">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X60</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sales / inventory</a:t>
                      </a:r>
                    </a:p>
                  </a:txBody>
                  <a:tcPr marL="73025" marR="73025" marT="0" marB="0" anchor="ctr"/>
                </a:tc>
                <a:extLst>
                  <a:ext uri="{0D108BD9-81ED-4DB2-BD59-A6C34878D82A}">
                    <a16:rowId xmlns:a16="http://schemas.microsoft.com/office/drawing/2014/main" val="1036077870"/>
                  </a:ext>
                </a:extLst>
              </a:tr>
              <a:tr h="224423">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X61</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sales / receivables</a:t>
                      </a:r>
                    </a:p>
                  </a:txBody>
                  <a:tcPr marL="73025" marR="73025" marT="0" marB="0" anchor="ctr"/>
                </a:tc>
                <a:extLst>
                  <a:ext uri="{0D108BD9-81ED-4DB2-BD59-A6C34878D82A}">
                    <a16:rowId xmlns:a16="http://schemas.microsoft.com/office/drawing/2014/main" val="3090463840"/>
                  </a:ext>
                </a:extLst>
              </a:tr>
              <a:tr h="224423">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X62</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(short-term liabilities *365) / sales</a:t>
                      </a:r>
                    </a:p>
                  </a:txBody>
                  <a:tcPr marL="73025" marR="73025" marT="0" marB="0" anchor="ctr"/>
                </a:tc>
                <a:extLst>
                  <a:ext uri="{0D108BD9-81ED-4DB2-BD59-A6C34878D82A}">
                    <a16:rowId xmlns:a16="http://schemas.microsoft.com/office/drawing/2014/main" val="1537541011"/>
                  </a:ext>
                </a:extLst>
              </a:tr>
              <a:tr h="224423">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X63</a:t>
                      </a:r>
                    </a:p>
                  </a:txBody>
                  <a:tcPr marL="73025" marR="73025" marT="0" marB="0" anchor="ctr"/>
                </a:tc>
                <a:tc>
                  <a:txBody>
                    <a:bodyPr/>
                    <a:lstStyle/>
                    <a:p>
                      <a:pPr marL="0" marR="0" algn="l">
                        <a:spcBef>
                          <a:spcPts val="0"/>
                        </a:spcBef>
                        <a:spcAft>
                          <a:spcPts val="0"/>
                        </a:spcAft>
                      </a:pPr>
                      <a:r>
                        <a:rPr lang="en-US" sz="1400">
                          <a:effectLst/>
                          <a:latin typeface="CMU Serif" panose="02000603000000000000" pitchFamily="2" charset="0"/>
                          <a:ea typeface="CMU Serif" panose="02000603000000000000" pitchFamily="2" charset="0"/>
                          <a:cs typeface="CMU Serif" panose="02000603000000000000" pitchFamily="2" charset="0"/>
                        </a:rPr>
                        <a:t>sales / short-term liabilities</a:t>
                      </a:r>
                    </a:p>
                  </a:txBody>
                  <a:tcPr marL="73025" marR="73025" marT="0" marB="0" anchor="ctr"/>
                </a:tc>
                <a:extLst>
                  <a:ext uri="{0D108BD9-81ED-4DB2-BD59-A6C34878D82A}">
                    <a16:rowId xmlns:a16="http://schemas.microsoft.com/office/drawing/2014/main" val="4263917146"/>
                  </a:ext>
                </a:extLst>
              </a:tr>
              <a:tr h="224423">
                <a:tc>
                  <a:txBody>
                    <a:bodyPr/>
                    <a:lstStyle/>
                    <a:p>
                      <a:pPr marL="0" marR="0" algn="ctr">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X64</a:t>
                      </a:r>
                    </a:p>
                  </a:txBody>
                  <a:tcPr marL="73025" marR="73025" marT="0" marB="0" anchor="ctr"/>
                </a:tc>
                <a:tc>
                  <a:txBody>
                    <a:bodyPr/>
                    <a:lstStyle/>
                    <a:p>
                      <a:pPr marL="0" marR="0" algn="l">
                        <a:spcBef>
                          <a:spcPts val="0"/>
                        </a:spcBef>
                        <a:spcAft>
                          <a:spcPts val="0"/>
                        </a:spcAft>
                      </a:pPr>
                      <a:r>
                        <a:rPr lang="en-US" sz="1400" dirty="0">
                          <a:effectLst/>
                          <a:latin typeface="CMU Serif" panose="02000603000000000000" pitchFamily="2" charset="0"/>
                          <a:ea typeface="CMU Serif" panose="02000603000000000000" pitchFamily="2" charset="0"/>
                          <a:cs typeface="CMU Serif" panose="02000603000000000000" pitchFamily="2" charset="0"/>
                        </a:rPr>
                        <a:t>sales / fixed assets</a:t>
                      </a:r>
                    </a:p>
                  </a:txBody>
                  <a:tcPr marL="73025" marR="73025" marT="0" marB="0" anchor="ctr"/>
                </a:tc>
                <a:extLst>
                  <a:ext uri="{0D108BD9-81ED-4DB2-BD59-A6C34878D82A}">
                    <a16:rowId xmlns:a16="http://schemas.microsoft.com/office/drawing/2014/main" val="156441872"/>
                  </a:ext>
                </a:extLst>
              </a:tr>
            </a:tbl>
          </a:graphicData>
        </a:graphic>
      </p:graphicFrame>
      <p:sp>
        <p:nvSpPr>
          <p:cNvPr id="6" name="Footer Placeholder 3">
            <a:extLst>
              <a:ext uri="{FF2B5EF4-FFF2-40B4-BE49-F238E27FC236}">
                <a16:creationId xmlns:a16="http://schemas.microsoft.com/office/drawing/2014/main" id="{08DA9CE7-D892-494F-B42F-5302A72E7B9B}"/>
              </a:ext>
            </a:extLst>
          </p:cNvPr>
          <p:cNvSpPr>
            <a:spLocks noGrp="1"/>
          </p:cNvSpPr>
          <p:nvPr>
            <p:ph type="ftr" sz="quarter" idx="11"/>
          </p:nvPr>
        </p:nvSpPr>
        <p:spPr>
          <a:xfrm>
            <a:off x="677333" y="6515659"/>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2049936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F303-F657-4CD9-9F45-1768A4B72213}"/>
              </a:ext>
            </a:extLst>
          </p:cNvPr>
          <p:cNvSpPr>
            <a:spLocks noGrp="1"/>
          </p:cNvSpPr>
          <p:nvPr>
            <p:ph type="title"/>
          </p:nvPr>
        </p:nvSpPr>
        <p:spPr/>
        <p:txBody>
          <a:bodyPr/>
          <a:lstStyle/>
          <a:p>
            <a:r>
              <a:rPr lang="en-US" dirty="0"/>
              <a:t>Data Quality Assessment: Missing data</a:t>
            </a:r>
          </a:p>
        </p:txBody>
      </p:sp>
      <p:pic>
        <p:nvPicPr>
          <p:cNvPr id="5" name="Content Placeholder 4">
            <a:extLst>
              <a:ext uri="{FF2B5EF4-FFF2-40B4-BE49-F238E27FC236}">
                <a16:creationId xmlns:a16="http://schemas.microsoft.com/office/drawing/2014/main" id="{96E4AEBD-E816-4019-8F4A-A944DFAF6069}"/>
              </a:ext>
            </a:extLst>
          </p:cNvPr>
          <p:cNvPicPr>
            <a:picLocks noGrp="1" noChangeAspect="1"/>
          </p:cNvPicPr>
          <p:nvPr>
            <p:ph idx="1"/>
          </p:nvPr>
        </p:nvPicPr>
        <p:blipFill>
          <a:blip r:embed="rId2"/>
          <a:stretch>
            <a:fillRect/>
          </a:stretch>
        </p:blipFill>
        <p:spPr>
          <a:xfrm>
            <a:off x="677690" y="2237648"/>
            <a:ext cx="8596312" cy="3314974"/>
          </a:xfrm>
        </p:spPr>
      </p:pic>
      <p:sp>
        <p:nvSpPr>
          <p:cNvPr id="6" name="Content Placeholder 1">
            <a:extLst>
              <a:ext uri="{FF2B5EF4-FFF2-40B4-BE49-F238E27FC236}">
                <a16:creationId xmlns:a16="http://schemas.microsoft.com/office/drawing/2014/main" id="{14ECC473-6DA4-444B-9117-486B2CE82CAC}"/>
              </a:ext>
            </a:extLst>
          </p:cNvPr>
          <p:cNvSpPr txBox="1">
            <a:spLocks/>
          </p:cNvSpPr>
          <p:nvPr/>
        </p:nvSpPr>
        <p:spPr>
          <a:xfrm>
            <a:off x="577981" y="5859871"/>
            <a:ext cx="8795373" cy="8246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CMU Serif" panose="02000603000000000000" pitchFamily="2" charset="0"/>
                <a:ea typeface="CMU Serif" panose="02000603000000000000" pitchFamily="2" charset="0"/>
                <a:cs typeface="CMU Serif" panose="020006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erif" panose="02000603000000000000" pitchFamily="2" charset="0"/>
                <a:ea typeface="CMU Serif" panose="02000603000000000000" pitchFamily="2" charset="0"/>
                <a:cs typeface="CMU Serif" panose="020006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MU Serif" panose="02000603000000000000" pitchFamily="2" charset="0"/>
                <a:ea typeface="CMU Serif" panose="02000603000000000000" pitchFamily="2" charset="0"/>
                <a:cs typeface="CMU Serif" panose="020006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MU Serif" panose="02000603000000000000" pitchFamily="2" charset="0"/>
                <a:ea typeface="CMU Serif" panose="02000603000000000000" pitchFamily="2" charset="0"/>
                <a:cs typeface="CMU Serif" panose="020006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MU Serif" panose="02000603000000000000" pitchFamily="2" charset="0"/>
                <a:ea typeface="CMU Serif" panose="02000603000000000000" pitchFamily="2" charset="0"/>
                <a:cs typeface="CMU Serif"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latin typeface="+mn-lt"/>
              </a:rPr>
              <a:t>Figure: </a:t>
            </a:r>
            <a:r>
              <a:rPr lang="en-US" sz="1800" dirty="0">
                <a:latin typeface="+mn-lt"/>
              </a:rPr>
              <a:t>Sparsity matrix for dataset ‘Year 2’. The white spaces indicate                                                       missing data values for the feature in the corresponding column.</a:t>
            </a:r>
          </a:p>
        </p:txBody>
      </p:sp>
      <p:sp>
        <p:nvSpPr>
          <p:cNvPr id="7" name="Footer Placeholder 3">
            <a:extLst>
              <a:ext uri="{FF2B5EF4-FFF2-40B4-BE49-F238E27FC236}">
                <a16:creationId xmlns:a16="http://schemas.microsoft.com/office/drawing/2014/main" id="{0D5329C3-5A87-494C-8770-B3189D492B37}"/>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3578872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6BD6-275B-4691-8C12-45A89B4E1D4C}"/>
              </a:ext>
            </a:extLst>
          </p:cNvPr>
          <p:cNvSpPr>
            <a:spLocks noGrp="1"/>
          </p:cNvSpPr>
          <p:nvPr>
            <p:ph type="title"/>
          </p:nvPr>
        </p:nvSpPr>
        <p:spPr>
          <a:xfrm>
            <a:off x="677334" y="609600"/>
            <a:ext cx="8596668" cy="1320800"/>
          </a:xfrm>
        </p:spPr>
        <p:txBody>
          <a:bodyPr anchor="t">
            <a:normAutofit/>
          </a:bodyPr>
          <a:lstStyle/>
          <a:p>
            <a:r>
              <a:rPr lang="en-US" dirty="0"/>
              <a:t>Data Quality Assessment: Missing data</a:t>
            </a:r>
          </a:p>
        </p:txBody>
      </p:sp>
      <p:pic>
        <p:nvPicPr>
          <p:cNvPr id="5" name="Content Placeholder 4" descr="Chart&#10;&#10;Description automatically generated">
            <a:extLst>
              <a:ext uri="{FF2B5EF4-FFF2-40B4-BE49-F238E27FC236}">
                <a16:creationId xmlns:a16="http://schemas.microsoft.com/office/drawing/2014/main" id="{E78B7BE2-1059-4D52-8B06-4534DDD78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39" y="1930400"/>
            <a:ext cx="6070068" cy="4110962"/>
          </a:xfrm>
          <a:prstGeom prst="rect">
            <a:avLst/>
          </a:prstGeom>
        </p:spPr>
      </p:pic>
      <p:sp>
        <p:nvSpPr>
          <p:cNvPr id="9" name="Content Placeholder 8">
            <a:extLst>
              <a:ext uri="{FF2B5EF4-FFF2-40B4-BE49-F238E27FC236}">
                <a16:creationId xmlns:a16="http://schemas.microsoft.com/office/drawing/2014/main" id="{2D13E417-9226-44C0-9672-CE4CF5639EB7}"/>
              </a:ext>
            </a:extLst>
          </p:cNvPr>
          <p:cNvSpPr>
            <a:spLocks noGrp="1"/>
          </p:cNvSpPr>
          <p:nvPr>
            <p:ph idx="1"/>
          </p:nvPr>
        </p:nvSpPr>
        <p:spPr>
          <a:xfrm>
            <a:off x="6863511" y="1930400"/>
            <a:ext cx="2927185" cy="3880773"/>
          </a:xfrm>
        </p:spPr>
        <p:txBody>
          <a:bodyPr>
            <a:noAutofit/>
          </a:bodyPr>
          <a:lstStyle/>
          <a:p>
            <a:pPr marL="0" indent="0">
              <a:buNone/>
            </a:pPr>
            <a:r>
              <a:rPr lang="en-US" sz="1100" b="1" dirty="0"/>
              <a:t>Figure: </a:t>
            </a:r>
            <a:r>
              <a:rPr lang="en-US" sz="1100" dirty="0"/>
              <a:t>Heatmap for dataset ‘Year 2’. </a:t>
            </a:r>
          </a:p>
          <a:p>
            <a:pPr marL="0" indent="0">
              <a:buNone/>
            </a:pPr>
            <a:endParaRPr lang="en-US" sz="1100" dirty="0"/>
          </a:p>
          <a:p>
            <a:pPr marL="0" indent="0">
              <a:buNone/>
            </a:pPr>
            <a:r>
              <a:rPr lang="en-US" sz="1100" dirty="0"/>
              <a:t>Describes the degree of nullity relationship between different features.</a:t>
            </a:r>
          </a:p>
          <a:p>
            <a:pPr marL="0" indent="0">
              <a:buNone/>
            </a:pPr>
            <a:endParaRPr lang="en-US" sz="1100" dirty="0"/>
          </a:p>
          <a:p>
            <a:pPr marL="0" indent="0">
              <a:buNone/>
            </a:pPr>
            <a:r>
              <a:rPr lang="en-US" sz="1100" dirty="0"/>
              <a:t>The range of this nullity correlation is from -1 to 1 (-1 ≤ R ≤ 1).</a:t>
            </a:r>
          </a:p>
          <a:p>
            <a:pPr marL="0" indent="0">
              <a:buNone/>
            </a:pPr>
            <a:endParaRPr lang="en-US" sz="1100" dirty="0"/>
          </a:p>
          <a:p>
            <a:pPr marL="0" indent="0">
              <a:buNone/>
            </a:pPr>
            <a:r>
              <a:rPr lang="en-US" sz="1100" dirty="0"/>
              <a:t>R=1 indicates when the first feature and the second feature both have corresponding missing values.</a:t>
            </a:r>
          </a:p>
          <a:p>
            <a:pPr marL="0" indent="0">
              <a:buNone/>
            </a:pPr>
            <a:endParaRPr lang="en-US" sz="1100" dirty="0"/>
          </a:p>
          <a:p>
            <a:pPr marL="0" indent="0">
              <a:buNone/>
            </a:pPr>
            <a:r>
              <a:rPr lang="en-US" sz="1100" dirty="0"/>
              <a:t>(R=-1) means that one of the features is missing and the second is not missing.</a:t>
            </a:r>
          </a:p>
          <a:p>
            <a:pPr marL="0" indent="0">
              <a:buNone/>
            </a:pPr>
            <a:endParaRPr lang="en-US" sz="1100" dirty="0"/>
          </a:p>
          <a:p>
            <a:pPr marL="0" indent="0">
              <a:buNone/>
            </a:pPr>
            <a:r>
              <a:rPr lang="en-US" sz="1100" dirty="0"/>
              <a:t>There are features that are not essentially correlated (R values close to 0)</a:t>
            </a:r>
          </a:p>
          <a:p>
            <a:endParaRPr lang="en-US" sz="1100" dirty="0"/>
          </a:p>
        </p:txBody>
      </p:sp>
      <p:sp>
        <p:nvSpPr>
          <p:cNvPr id="8" name="Footer Placeholder 3">
            <a:extLst>
              <a:ext uri="{FF2B5EF4-FFF2-40B4-BE49-F238E27FC236}">
                <a16:creationId xmlns:a16="http://schemas.microsoft.com/office/drawing/2014/main" id="{FCCA2F04-78DF-45EB-B51E-10912735B069}"/>
              </a:ext>
            </a:extLst>
          </p:cNvPr>
          <p:cNvSpPr>
            <a:spLocks noGrp="1"/>
          </p:cNvSpPr>
          <p:nvPr>
            <p:ph type="ftr" sz="quarter" idx="11"/>
          </p:nvPr>
        </p:nvSpPr>
        <p:spPr>
          <a:xfrm>
            <a:off x="677333" y="6503936"/>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4107987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CC14-A473-43E4-A223-60B573BC5052}"/>
              </a:ext>
            </a:extLst>
          </p:cNvPr>
          <p:cNvSpPr>
            <a:spLocks noGrp="1"/>
          </p:cNvSpPr>
          <p:nvPr>
            <p:ph type="title"/>
          </p:nvPr>
        </p:nvSpPr>
        <p:spPr/>
        <p:txBody>
          <a:bodyPr/>
          <a:lstStyle/>
          <a:p>
            <a:r>
              <a:rPr lang="en-US" dirty="0"/>
              <a:t>Data Quality Assessment: Missing Data</a:t>
            </a:r>
          </a:p>
        </p:txBody>
      </p:sp>
      <p:graphicFrame>
        <p:nvGraphicFramePr>
          <p:cNvPr id="4" name="Content Placeholder 3">
            <a:extLst>
              <a:ext uri="{FF2B5EF4-FFF2-40B4-BE49-F238E27FC236}">
                <a16:creationId xmlns:a16="http://schemas.microsoft.com/office/drawing/2014/main" id="{20C0B570-CEDB-4726-B499-57531D502C53}"/>
              </a:ext>
            </a:extLst>
          </p:cNvPr>
          <p:cNvGraphicFramePr>
            <a:graphicFrameLocks noGrp="1"/>
          </p:cNvGraphicFramePr>
          <p:nvPr>
            <p:ph idx="1"/>
            <p:extLst>
              <p:ext uri="{D42A27DB-BD31-4B8C-83A1-F6EECF244321}">
                <p14:modId xmlns:p14="http://schemas.microsoft.com/office/powerpoint/2010/main" val="26891554"/>
              </p:ext>
            </p:extLst>
          </p:nvPr>
        </p:nvGraphicFramePr>
        <p:xfrm>
          <a:off x="677861" y="2160587"/>
          <a:ext cx="9983654" cy="3354997"/>
        </p:xfrm>
        <a:graphic>
          <a:graphicData uri="http://schemas.openxmlformats.org/drawingml/2006/table">
            <a:tbl>
              <a:tblPr firstRow="1" firstCol="1" bandRow="1">
                <a:tableStyleId>{5C22544A-7EE6-4342-B048-85BDC9FD1C3A}</a:tableStyleId>
              </a:tblPr>
              <a:tblGrid>
                <a:gridCol w="1013346">
                  <a:extLst>
                    <a:ext uri="{9D8B030D-6E8A-4147-A177-3AD203B41FA5}">
                      <a16:colId xmlns:a16="http://schemas.microsoft.com/office/drawing/2014/main" val="4154048676"/>
                    </a:ext>
                  </a:extLst>
                </a:gridCol>
                <a:gridCol w="2242577">
                  <a:extLst>
                    <a:ext uri="{9D8B030D-6E8A-4147-A177-3AD203B41FA5}">
                      <a16:colId xmlns:a16="http://schemas.microsoft.com/office/drawing/2014/main" val="2391557700"/>
                    </a:ext>
                  </a:extLst>
                </a:gridCol>
                <a:gridCol w="2242577">
                  <a:extLst>
                    <a:ext uri="{9D8B030D-6E8A-4147-A177-3AD203B41FA5}">
                      <a16:colId xmlns:a16="http://schemas.microsoft.com/office/drawing/2014/main" val="526377785"/>
                    </a:ext>
                  </a:extLst>
                </a:gridCol>
                <a:gridCol w="2242577">
                  <a:extLst>
                    <a:ext uri="{9D8B030D-6E8A-4147-A177-3AD203B41FA5}">
                      <a16:colId xmlns:a16="http://schemas.microsoft.com/office/drawing/2014/main" val="1209050680"/>
                    </a:ext>
                  </a:extLst>
                </a:gridCol>
                <a:gridCol w="2242577">
                  <a:extLst>
                    <a:ext uri="{9D8B030D-6E8A-4147-A177-3AD203B41FA5}">
                      <a16:colId xmlns:a16="http://schemas.microsoft.com/office/drawing/2014/main" val="1240719914"/>
                    </a:ext>
                  </a:extLst>
                </a:gridCol>
              </a:tblGrid>
              <a:tr h="1361447">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Data Set</a:t>
                      </a:r>
                    </a:p>
                  </a:txBody>
                  <a:tcPr marL="68580" marR="68580" marT="0" marB="0" anchor="ctr"/>
                </a:tc>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 Total Instances</a:t>
                      </a:r>
                    </a:p>
                  </a:txBody>
                  <a:tcPr marL="68580" marR="68580" marT="0" marB="0" anchor="ctr"/>
                </a:tc>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 Instances with missing values</a:t>
                      </a:r>
                    </a:p>
                  </a:txBody>
                  <a:tcPr marL="68580" marR="68580" marT="0" marB="0" anchor="ctr"/>
                </a:tc>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 Instances that would remain if all rows with missing values were dropped</a:t>
                      </a:r>
                    </a:p>
                  </a:txBody>
                  <a:tcPr marL="68580" marR="68580" marT="0" marB="0" anchor="ctr"/>
                </a:tc>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 Data loss if rows with missing values were dropped</a:t>
                      </a:r>
                    </a:p>
                  </a:txBody>
                  <a:tcPr marL="68580" marR="68580" marT="0" marB="0" anchor="ctr"/>
                </a:tc>
                <a:extLst>
                  <a:ext uri="{0D108BD9-81ED-4DB2-BD59-A6C34878D82A}">
                    <a16:rowId xmlns:a16="http://schemas.microsoft.com/office/drawing/2014/main" val="1387942789"/>
                  </a:ext>
                </a:extLst>
              </a:tr>
              <a:tr h="398710">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Year 1</a:t>
                      </a:r>
                    </a:p>
                  </a:txBody>
                  <a:tcPr marL="68580" marR="68580" marT="0" marB="0" anchor="ctr">
                    <a:solidFill>
                      <a:schemeClr val="accent1">
                        <a:lumMod val="60000"/>
                        <a:lumOff val="40000"/>
                      </a:schemeClr>
                    </a:solidFill>
                  </a:tcPr>
                </a:tc>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7027</a:t>
                      </a:r>
                    </a:p>
                  </a:txBody>
                  <a:tcPr marL="68580" marR="68580" marT="0" marB="0" anchor="ctr"/>
                </a:tc>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3833</a:t>
                      </a:r>
                    </a:p>
                  </a:txBody>
                  <a:tcPr marL="68580" marR="68580" marT="0" marB="0" anchor="ctr"/>
                </a:tc>
                <a:tc>
                  <a:txBody>
                    <a:bodyPr/>
                    <a:lstStyle/>
                    <a:p>
                      <a:pPr marL="0" marR="0" algn="ctr">
                        <a:spcBef>
                          <a:spcPts val="0"/>
                        </a:spcBef>
                        <a:spcAft>
                          <a:spcPts val="0"/>
                        </a:spcAft>
                      </a:pPr>
                      <a:r>
                        <a:rPr lang="en-US" sz="1600" dirty="0">
                          <a:effectLst/>
                          <a:latin typeface="CMU Serif" panose="02000603000000000000" pitchFamily="2" charset="0"/>
                          <a:ea typeface="Calibri" panose="020F0502020204030204" pitchFamily="34" charset="0"/>
                          <a:cs typeface="Times New Roman" panose="02020603050405020304" pitchFamily="18" charset="0"/>
                        </a:rPr>
                        <a:t>3194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54.54 %</a:t>
                      </a:r>
                    </a:p>
                  </a:txBody>
                  <a:tcPr marL="68580" marR="68580" marT="0" marB="0" anchor="ctr"/>
                </a:tc>
                <a:extLst>
                  <a:ext uri="{0D108BD9-81ED-4DB2-BD59-A6C34878D82A}">
                    <a16:rowId xmlns:a16="http://schemas.microsoft.com/office/drawing/2014/main" val="268459370"/>
                  </a:ext>
                </a:extLst>
              </a:tr>
              <a:tr h="398710">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Year 2</a:t>
                      </a:r>
                    </a:p>
                  </a:txBody>
                  <a:tcPr marL="68580" marR="68580" marT="0" marB="0" anchor="ctr">
                    <a:solidFill>
                      <a:schemeClr val="accent1">
                        <a:lumMod val="60000"/>
                        <a:lumOff val="40000"/>
                      </a:schemeClr>
                    </a:solidFill>
                  </a:tcPr>
                </a:tc>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10173</a:t>
                      </a:r>
                    </a:p>
                  </a:txBody>
                  <a:tcPr marL="68580" marR="68580" marT="0" marB="0" anchor="ctr"/>
                </a:tc>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6085</a:t>
                      </a:r>
                    </a:p>
                  </a:txBody>
                  <a:tcPr marL="68580" marR="68580" marT="0" marB="0" anchor="ctr"/>
                </a:tc>
                <a:tc>
                  <a:txBody>
                    <a:bodyPr/>
                    <a:lstStyle/>
                    <a:p>
                      <a:pPr marL="0" marR="0" algn="ctr">
                        <a:spcBef>
                          <a:spcPts val="0"/>
                        </a:spcBef>
                        <a:spcAft>
                          <a:spcPts val="0"/>
                        </a:spcAft>
                      </a:pPr>
                      <a:r>
                        <a:rPr lang="en-US" sz="1600" dirty="0">
                          <a:effectLst/>
                          <a:latin typeface="CMU Serif" panose="02000603000000000000" pitchFamily="2" charset="0"/>
                          <a:ea typeface="Calibri" panose="020F0502020204030204" pitchFamily="34" charset="0"/>
                          <a:cs typeface="Times New Roman" panose="02020603050405020304" pitchFamily="18" charset="0"/>
                        </a:rPr>
                        <a:t>4088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59.81 %</a:t>
                      </a:r>
                    </a:p>
                  </a:txBody>
                  <a:tcPr marL="68580" marR="68580" marT="0" marB="0" anchor="ctr"/>
                </a:tc>
                <a:extLst>
                  <a:ext uri="{0D108BD9-81ED-4DB2-BD59-A6C34878D82A}">
                    <a16:rowId xmlns:a16="http://schemas.microsoft.com/office/drawing/2014/main" val="2580444044"/>
                  </a:ext>
                </a:extLst>
              </a:tr>
              <a:tr h="398710">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Year 3</a:t>
                      </a:r>
                    </a:p>
                  </a:txBody>
                  <a:tcPr marL="68580" marR="68580" marT="0" marB="0" anchor="ctr">
                    <a:solidFill>
                      <a:schemeClr val="accent1">
                        <a:lumMod val="60000"/>
                        <a:lumOff val="40000"/>
                      </a:schemeClr>
                    </a:solidFill>
                  </a:tcPr>
                </a:tc>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10503</a:t>
                      </a:r>
                    </a:p>
                  </a:txBody>
                  <a:tcPr marL="68580" marR="68580" marT="0" marB="0" anchor="ctr"/>
                </a:tc>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5618</a:t>
                      </a:r>
                    </a:p>
                  </a:txBody>
                  <a:tcPr marL="68580" marR="68580" marT="0" marB="0" anchor="ctr"/>
                </a:tc>
                <a:tc>
                  <a:txBody>
                    <a:bodyPr/>
                    <a:lstStyle/>
                    <a:p>
                      <a:pPr marL="0" marR="0" algn="ctr">
                        <a:spcBef>
                          <a:spcPts val="0"/>
                        </a:spcBef>
                        <a:spcAft>
                          <a:spcPts val="0"/>
                        </a:spcAft>
                      </a:pPr>
                      <a:r>
                        <a:rPr lang="en-US" sz="1600" dirty="0">
                          <a:effectLst/>
                          <a:latin typeface="CMU Serif" panose="02000603000000000000" pitchFamily="2" charset="0"/>
                          <a:ea typeface="Calibri" panose="020F0502020204030204" pitchFamily="34" charset="0"/>
                          <a:cs typeface="Times New Roman" panose="02020603050405020304" pitchFamily="18" charset="0"/>
                        </a:rPr>
                        <a:t>4885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53.48 %</a:t>
                      </a:r>
                    </a:p>
                  </a:txBody>
                  <a:tcPr marL="68580" marR="68580" marT="0" marB="0" anchor="ctr"/>
                </a:tc>
                <a:extLst>
                  <a:ext uri="{0D108BD9-81ED-4DB2-BD59-A6C34878D82A}">
                    <a16:rowId xmlns:a16="http://schemas.microsoft.com/office/drawing/2014/main" val="2718016654"/>
                  </a:ext>
                </a:extLst>
              </a:tr>
              <a:tr h="398710">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Year 4</a:t>
                      </a:r>
                    </a:p>
                  </a:txBody>
                  <a:tcPr marL="68580" marR="68580" marT="0" marB="0" anchor="ctr">
                    <a:solidFill>
                      <a:schemeClr val="accent1">
                        <a:lumMod val="60000"/>
                        <a:lumOff val="40000"/>
                      </a:schemeClr>
                    </a:solidFill>
                  </a:tcPr>
                </a:tc>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9792</a:t>
                      </a:r>
                    </a:p>
                  </a:txBody>
                  <a:tcPr marL="68580" marR="68580" marT="0" marB="0" anchor="ctr"/>
                </a:tc>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5023</a:t>
                      </a:r>
                    </a:p>
                  </a:txBody>
                  <a:tcPr marL="68580" marR="68580" marT="0" marB="0" anchor="ctr"/>
                </a:tc>
                <a:tc>
                  <a:txBody>
                    <a:bodyPr/>
                    <a:lstStyle/>
                    <a:p>
                      <a:pPr marL="0" marR="0" algn="ctr">
                        <a:spcBef>
                          <a:spcPts val="0"/>
                        </a:spcBef>
                        <a:spcAft>
                          <a:spcPts val="0"/>
                        </a:spcAft>
                      </a:pPr>
                      <a:r>
                        <a:rPr lang="en-US" sz="1600" dirty="0">
                          <a:effectLst/>
                          <a:latin typeface="CMU Serif" panose="02000603000000000000" pitchFamily="2" charset="0"/>
                          <a:ea typeface="Calibri" panose="020F0502020204030204" pitchFamily="34" charset="0"/>
                          <a:cs typeface="Times New Roman" panose="02020603050405020304" pitchFamily="18" charset="0"/>
                        </a:rPr>
                        <a:t>4769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51.29 %</a:t>
                      </a:r>
                    </a:p>
                  </a:txBody>
                  <a:tcPr marL="68580" marR="68580" marT="0" marB="0" anchor="ctr"/>
                </a:tc>
                <a:extLst>
                  <a:ext uri="{0D108BD9-81ED-4DB2-BD59-A6C34878D82A}">
                    <a16:rowId xmlns:a16="http://schemas.microsoft.com/office/drawing/2014/main" val="3269052216"/>
                  </a:ext>
                </a:extLst>
              </a:tr>
              <a:tr h="398710">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Year 5</a:t>
                      </a:r>
                    </a:p>
                  </a:txBody>
                  <a:tcPr marL="68580" marR="68580" marT="0" marB="0" anchor="ctr">
                    <a:solidFill>
                      <a:schemeClr val="accent1">
                        <a:lumMod val="60000"/>
                        <a:lumOff val="40000"/>
                      </a:schemeClr>
                    </a:solidFill>
                  </a:tcPr>
                </a:tc>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5910</a:t>
                      </a:r>
                    </a:p>
                  </a:txBody>
                  <a:tcPr marL="68580" marR="68580" marT="0" marB="0" anchor="ctr"/>
                </a:tc>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2879</a:t>
                      </a:r>
                    </a:p>
                  </a:txBody>
                  <a:tcPr marL="68580" marR="68580" marT="0" marB="0" anchor="ctr"/>
                </a:tc>
                <a:tc>
                  <a:txBody>
                    <a:bodyPr/>
                    <a:lstStyle/>
                    <a:p>
                      <a:pPr marL="0" marR="0" algn="ctr">
                        <a:spcBef>
                          <a:spcPts val="0"/>
                        </a:spcBef>
                        <a:spcAft>
                          <a:spcPts val="0"/>
                        </a:spcAft>
                      </a:pPr>
                      <a:r>
                        <a:rPr lang="en-US" sz="1600" dirty="0">
                          <a:effectLst/>
                          <a:latin typeface="CMU Serif" panose="02000603000000000000" pitchFamily="2" charset="0"/>
                          <a:ea typeface="Calibri" panose="020F0502020204030204" pitchFamily="34" charset="0"/>
                          <a:cs typeface="Times New Roman" panose="02020603050405020304" pitchFamily="18" charset="0"/>
                        </a:rPr>
                        <a:t>3031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48.71 %</a:t>
                      </a:r>
                    </a:p>
                  </a:txBody>
                  <a:tcPr marL="68580" marR="68580" marT="0" marB="0" anchor="ctr"/>
                </a:tc>
                <a:extLst>
                  <a:ext uri="{0D108BD9-81ED-4DB2-BD59-A6C34878D82A}">
                    <a16:rowId xmlns:a16="http://schemas.microsoft.com/office/drawing/2014/main" val="1676711836"/>
                  </a:ext>
                </a:extLst>
              </a:tr>
            </a:tbl>
          </a:graphicData>
        </a:graphic>
      </p:graphicFrame>
      <p:sp>
        <p:nvSpPr>
          <p:cNvPr id="5" name="Footer Placeholder 3">
            <a:extLst>
              <a:ext uri="{FF2B5EF4-FFF2-40B4-BE49-F238E27FC236}">
                <a16:creationId xmlns:a16="http://schemas.microsoft.com/office/drawing/2014/main" id="{194E2F37-2A58-4890-96F6-E58AFA7D6A16}"/>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3622240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2C72-2B92-4040-B7FF-68D1C9527D96}"/>
              </a:ext>
            </a:extLst>
          </p:cNvPr>
          <p:cNvSpPr>
            <a:spLocks noGrp="1"/>
          </p:cNvSpPr>
          <p:nvPr>
            <p:ph type="title"/>
          </p:nvPr>
        </p:nvSpPr>
        <p:spPr>
          <a:xfrm>
            <a:off x="677333" y="609600"/>
            <a:ext cx="8962777" cy="1320800"/>
          </a:xfrm>
        </p:spPr>
        <p:txBody>
          <a:bodyPr/>
          <a:lstStyle/>
          <a:p>
            <a:r>
              <a:rPr lang="en-US" dirty="0"/>
              <a:t>Data Quality Assessment: Data Imbalance</a:t>
            </a:r>
          </a:p>
        </p:txBody>
      </p:sp>
      <p:graphicFrame>
        <p:nvGraphicFramePr>
          <p:cNvPr id="4" name="Content Placeholder 9">
            <a:extLst>
              <a:ext uri="{FF2B5EF4-FFF2-40B4-BE49-F238E27FC236}">
                <a16:creationId xmlns:a16="http://schemas.microsoft.com/office/drawing/2014/main" id="{7A1E04DD-0E09-4618-BD1D-8F74F1A681BE}"/>
              </a:ext>
            </a:extLst>
          </p:cNvPr>
          <p:cNvGraphicFramePr>
            <a:graphicFrameLocks noGrp="1"/>
          </p:cNvGraphicFramePr>
          <p:nvPr>
            <p:ph idx="1"/>
            <p:extLst>
              <p:ext uri="{D42A27DB-BD31-4B8C-83A1-F6EECF244321}">
                <p14:modId xmlns:p14="http://schemas.microsoft.com/office/powerpoint/2010/main" val="3007318921"/>
              </p:ext>
            </p:extLst>
          </p:nvPr>
        </p:nvGraphicFramePr>
        <p:xfrm>
          <a:off x="677863" y="2160588"/>
          <a:ext cx="9720073" cy="3154678"/>
        </p:xfrm>
        <a:graphic>
          <a:graphicData uri="http://schemas.openxmlformats.org/drawingml/2006/table">
            <a:tbl>
              <a:tblPr firstRow="1" bandRow="1">
                <a:tableStyleId>{5C22544A-7EE6-4342-B048-85BDC9FD1C3A}</a:tableStyleId>
              </a:tblPr>
              <a:tblGrid>
                <a:gridCol w="1011566">
                  <a:extLst>
                    <a:ext uri="{9D8B030D-6E8A-4147-A177-3AD203B41FA5}">
                      <a16:colId xmlns:a16="http://schemas.microsoft.com/office/drawing/2014/main" val="3676266349"/>
                    </a:ext>
                  </a:extLst>
                </a:gridCol>
                <a:gridCol w="1627548">
                  <a:extLst>
                    <a:ext uri="{9D8B030D-6E8A-4147-A177-3AD203B41FA5}">
                      <a16:colId xmlns:a16="http://schemas.microsoft.com/office/drawing/2014/main" val="1814611279"/>
                    </a:ext>
                  </a:extLst>
                </a:gridCol>
                <a:gridCol w="2322645">
                  <a:extLst>
                    <a:ext uri="{9D8B030D-6E8A-4147-A177-3AD203B41FA5}">
                      <a16:colId xmlns:a16="http://schemas.microsoft.com/office/drawing/2014/main" val="2346143366"/>
                    </a:ext>
                  </a:extLst>
                </a:gridCol>
                <a:gridCol w="2379157">
                  <a:extLst>
                    <a:ext uri="{9D8B030D-6E8A-4147-A177-3AD203B41FA5}">
                      <a16:colId xmlns:a16="http://schemas.microsoft.com/office/drawing/2014/main" val="451783921"/>
                    </a:ext>
                  </a:extLst>
                </a:gridCol>
                <a:gridCol w="2379157">
                  <a:extLst>
                    <a:ext uri="{9D8B030D-6E8A-4147-A177-3AD203B41FA5}">
                      <a16:colId xmlns:a16="http://schemas.microsoft.com/office/drawing/2014/main" val="196299456"/>
                    </a:ext>
                  </a:extLst>
                </a:gridCol>
              </a:tblGrid>
              <a:tr h="1041913">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Data Set</a:t>
                      </a:r>
                    </a:p>
                  </a:txBody>
                  <a:tcPr anchor="ct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 Instances</a:t>
                      </a:r>
                    </a:p>
                  </a:txBody>
                  <a:tcPr anchor="ct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 Bankrupt instances in this forecasting period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MU Serif" panose="02000603000000000000" pitchFamily="2" charset="0"/>
                          <a:ea typeface="CMU Serif" panose="02000603000000000000" pitchFamily="2" charset="0"/>
                          <a:cs typeface="CMU Serif" panose="02000603000000000000" pitchFamily="2" charset="0"/>
                        </a:rPr>
                        <a:t># Non-Bankrupt instances in this forecasting period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MU Serif" panose="02000603000000000000" pitchFamily="2" charset="0"/>
                          <a:ea typeface="CMU Serif" panose="02000603000000000000" pitchFamily="2" charset="0"/>
                          <a:cs typeface="CMU Serif" panose="02000603000000000000" pitchFamily="2" charset="0"/>
                        </a:rPr>
                        <a:t>Percentage of minority class samples</a:t>
                      </a:r>
                    </a:p>
                  </a:txBody>
                  <a:tcPr anchor="ctr"/>
                </a:tc>
                <a:extLst>
                  <a:ext uri="{0D108BD9-81ED-4DB2-BD59-A6C34878D82A}">
                    <a16:rowId xmlns:a16="http://schemas.microsoft.com/office/drawing/2014/main" val="2135986123"/>
                  </a:ext>
                </a:extLst>
              </a:tr>
              <a:tr h="422553">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Year 1</a:t>
                      </a:r>
                    </a:p>
                  </a:txBody>
                  <a:tcPr marL="68580" marR="68580" marT="0" marB="0" anchor="ctr">
                    <a:solidFill>
                      <a:schemeClr val="accent1">
                        <a:lumMod val="20000"/>
                        <a:lumOff val="80000"/>
                      </a:schemeClr>
                    </a:solidFill>
                  </a:tcP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7027</a:t>
                      </a:r>
                    </a:p>
                  </a:txBody>
                  <a:tcPr anchor="ct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271</a:t>
                      </a:r>
                    </a:p>
                  </a:txBody>
                  <a:tcPr anchor="ct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6756</a:t>
                      </a:r>
                    </a:p>
                  </a:txBody>
                  <a:tcPr anchor="ct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3.85 %</a:t>
                      </a:r>
                    </a:p>
                  </a:txBody>
                  <a:tcPr anchor="ctr"/>
                </a:tc>
                <a:extLst>
                  <a:ext uri="{0D108BD9-81ED-4DB2-BD59-A6C34878D82A}">
                    <a16:rowId xmlns:a16="http://schemas.microsoft.com/office/drawing/2014/main" val="3234116395"/>
                  </a:ext>
                </a:extLst>
              </a:tr>
              <a:tr h="422553">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Year 2</a:t>
                      </a:r>
                    </a:p>
                  </a:txBody>
                  <a:tcPr marL="68580" marR="68580" marT="0" marB="0" anchor="ctr">
                    <a:solidFill>
                      <a:schemeClr val="accent1">
                        <a:lumMod val="20000"/>
                        <a:lumOff val="80000"/>
                      </a:schemeClr>
                    </a:solidFill>
                  </a:tcP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10173</a:t>
                      </a:r>
                    </a:p>
                  </a:txBody>
                  <a:tcPr anchor="ct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400</a:t>
                      </a:r>
                    </a:p>
                  </a:txBody>
                  <a:tcPr anchor="ct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9773</a:t>
                      </a:r>
                    </a:p>
                  </a:txBody>
                  <a:tcPr anchor="ct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3.93 %</a:t>
                      </a:r>
                    </a:p>
                  </a:txBody>
                  <a:tcPr anchor="ctr"/>
                </a:tc>
                <a:extLst>
                  <a:ext uri="{0D108BD9-81ED-4DB2-BD59-A6C34878D82A}">
                    <a16:rowId xmlns:a16="http://schemas.microsoft.com/office/drawing/2014/main" val="221763998"/>
                  </a:ext>
                </a:extLst>
              </a:tr>
              <a:tr h="422553">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Year 3</a:t>
                      </a:r>
                    </a:p>
                  </a:txBody>
                  <a:tcPr marL="68580" marR="68580" marT="0" marB="0" anchor="ctr">
                    <a:solidFill>
                      <a:schemeClr val="accent1">
                        <a:lumMod val="20000"/>
                        <a:lumOff val="80000"/>
                      </a:schemeClr>
                    </a:solidFill>
                  </a:tcP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10503</a:t>
                      </a:r>
                    </a:p>
                  </a:txBody>
                  <a:tcPr anchor="ct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495</a:t>
                      </a:r>
                    </a:p>
                  </a:txBody>
                  <a:tcPr anchor="ct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10008</a:t>
                      </a:r>
                    </a:p>
                  </a:txBody>
                  <a:tcPr anchor="ct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4.71 %</a:t>
                      </a:r>
                    </a:p>
                  </a:txBody>
                  <a:tcPr anchor="ctr"/>
                </a:tc>
                <a:extLst>
                  <a:ext uri="{0D108BD9-81ED-4DB2-BD59-A6C34878D82A}">
                    <a16:rowId xmlns:a16="http://schemas.microsoft.com/office/drawing/2014/main" val="2968443018"/>
                  </a:ext>
                </a:extLst>
              </a:tr>
              <a:tr h="422553">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Year 4</a:t>
                      </a:r>
                    </a:p>
                  </a:txBody>
                  <a:tcPr marL="68580" marR="68580" marT="0" marB="0" anchor="ctr">
                    <a:solidFill>
                      <a:schemeClr val="accent1">
                        <a:lumMod val="20000"/>
                        <a:lumOff val="80000"/>
                      </a:schemeClr>
                    </a:solidFill>
                  </a:tcP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9792</a:t>
                      </a:r>
                    </a:p>
                  </a:txBody>
                  <a:tcPr anchor="ct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515</a:t>
                      </a:r>
                    </a:p>
                  </a:txBody>
                  <a:tcPr anchor="ct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9277</a:t>
                      </a:r>
                    </a:p>
                  </a:txBody>
                  <a:tcPr anchor="ct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5.25 %</a:t>
                      </a:r>
                    </a:p>
                  </a:txBody>
                  <a:tcPr anchor="ctr"/>
                </a:tc>
                <a:extLst>
                  <a:ext uri="{0D108BD9-81ED-4DB2-BD59-A6C34878D82A}">
                    <a16:rowId xmlns:a16="http://schemas.microsoft.com/office/drawing/2014/main" val="2730213503"/>
                  </a:ext>
                </a:extLst>
              </a:tr>
              <a:tr h="422553">
                <a:tc>
                  <a:txBody>
                    <a:bodyPr/>
                    <a:lstStyle/>
                    <a:p>
                      <a:pPr marL="0" marR="0" algn="ctr">
                        <a:spcBef>
                          <a:spcPts val="0"/>
                        </a:spcBef>
                        <a:spcAft>
                          <a:spcPts val="0"/>
                        </a:spcAft>
                      </a:pPr>
                      <a:r>
                        <a:rPr lang="en-US" sz="1600" dirty="0">
                          <a:effectLst/>
                          <a:latin typeface="CMU Serif" panose="02000603000000000000" pitchFamily="2" charset="0"/>
                          <a:ea typeface="CMU Serif" panose="02000603000000000000" pitchFamily="2" charset="0"/>
                          <a:cs typeface="CMU Serif" panose="02000603000000000000" pitchFamily="2" charset="0"/>
                        </a:rPr>
                        <a:t>Year 5</a:t>
                      </a:r>
                    </a:p>
                  </a:txBody>
                  <a:tcPr marL="68580" marR="68580" marT="0" marB="0" anchor="ctr">
                    <a:solidFill>
                      <a:schemeClr val="accent1">
                        <a:lumMod val="20000"/>
                        <a:lumOff val="80000"/>
                      </a:schemeClr>
                    </a:solidFill>
                  </a:tcP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5910</a:t>
                      </a:r>
                    </a:p>
                  </a:txBody>
                  <a:tcPr anchor="ct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410</a:t>
                      </a:r>
                    </a:p>
                  </a:txBody>
                  <a:tcPr anchor="ct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5500</a:t>
                      </a:r>
                    </a:p>
                  </a:txBody>
                  <a:tcPr anchor="ctr"/>
                </a:tc>
                <a:tc>
                  <a:txBody>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6.93 %</a:t>
                      </a:r>
                    </a:p>
                  </a:txBody>
                  <a:tcPr anchor="ctr"/>
                </a:tc>
                <a:extLst>
                  <a:ext uri="{0D108BD9-81ED-4DB2-BD59-A6C34878D82A}">
                    <a16:rowId xmlns:a16="http://schemas.microsoft.com/office/drawing/2014/main" val="3876205375"/>
                  </a:ext>
                </a:extLst>
              </a:tr>
            </a:tbl>
          </a:graphicData>
        </a:graphic>
      </p:graphicFrame>
      <p:sp>
        <p:nvSpPr>
          <p:cNvPr id="5" name="Footer Placeholder 3">
            <a:extLst>
              <a:ext uri="{FF2B5EF4-FFF2-40B4-BE49-F238E27FC236}">
                <a16:creationId xmlns:a16="http://schemas.microsoft.com/office/drawing/2014/main" id="{A90F36C1-6613-4452-ABFD-0416BB5A8101}"/>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3796257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477D-2B46-4B6F-B1F2-0AF1238A58C0}"/>
              </a:ext>
            </a:extLst>
          </p:cNvPr>
          <p:cNvSpPr>
            <a:spLocks noGrp="1"/>
          </p:cNvSpPr>
          <p:nvPr>
            <p:ph type="title"/>
          </p:nvPr>
        </p:nvSpPr>
        <p:spPr>
          <a:xfrm>
            <a:off x="677334" y="609600"/>
            <a:ext cx="8596668" cy="1320800"/>
          </a:xfrm>
        </p:spPr>
        <p:txBody>
          <a:bodyPr anchor="t">
            <a:normAutofit/>
          </a:bodyPr>
          <a:lstStyle/>
          <a:p>
            <a:r>
              <a:rPr lang="en-US" dirty="0"/>
              <a:t>5.Introduction to Light GBM</a:t>
            </a:r>
          </a:p>
        </p:txBody>
      </p:sp>
      <p:pic>
        <p:nvPicPr>
          <p:cNvPr id="5" name="Picture 4" descr="A close up of a logo&#10;&#10;Description automatically generated">
            <a:extLst>
              <a:ext uri="{FF2B5EF4-FFF2-40B4-BE49-F238E27FC236}">
                <a16:creationId xmlns:a16="http://schemas.microsoft.com/office/drawing/2014/main" id="{467A2BBA-06CF-4699-9C28-AC858B35D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74" y="2159331"/>
            <a:ext cx="5283289" cy="2641644"/>
          </a:xfrm>
          <a:prstGeom prst="rect">
            <a:avLst/>
          </a:prstGeom>
        </p:spPr>
      </p:pic>
      <p:sp>
        <p:nvSpPr>
          <p:cNvPr id="3" name="Content Placeholder 2">
            <a:extLst>
              <a:ext uri="{FF2B5EF4-FFF2-40B4-BE49-F238E27FC236}">
                <a16:creationId xmlns:a16="http://schemas.microsoft.com/office/drawing/2014/main" id="{84F0CAA0-11FD-4F9D-A618-5B1A420687F9}"/>
              </a:ext>
            </a:extLst>
          </p:cNvPr>
          <p:cNvSpPr>
            <a:spLocks noGrp="1"/>
          </p:cNvSpPr>
          <p:nvPr>
            <p:ph idx="1"/>
          </p:nvPr>
        </p:nvSpPr>
        <p:spPr>
          <a:xfrm>
            <a:off x="6416039" y="2160589"/>
            <a:ext cx="3369987" cy="3880773"/>
          </a:xfrm>
        </p:spPr>
        <p:txBody>
          <a:bodyPr>
            <a:normAutofit/>
          </a:bodyPr>
          <a:lstStyle/>
          <a:p>
            <a:pPr marL="0" indent="0">
              <a:lnSpc>
                <a:spcPct val="90000"/>
              </a:lnSpc>
              <a:buNone/>
            </a:pPr>
            <a:r>
              <a:rPr lang="en-US" sz="1500" dirty="0"/>
              <a:t>In this section:</a:t>
            </a:r>
          </a:p>
          <a:p>
            <a:pPr marL="857250" lvl="1" indent="-457200">
              <a:lnSpc>
                <a:spcPct val="90000"/>
              </a:lnSpc>
            </a:pPr>
            <a:r>
              <a:rPr lang="en-US" sz="1500" dirty="0"/>
              <a:t>What is Gradient Boosting framework</a:t>
            </a:r>
          </a:p>
          <a:p>
            <a:pPr marL="857250" lvl="1" indent="-457200">
              <a:lnSpc>
                <a:spcPct val="90000"/>
              </a:lnSpc>
            </a:pPr>
            <a:r>
              <a:rPr lang="en-US" sz="1500" dirty="0"/>
              <a:t>What is Light GBM</a:t>
            </a:r>
          </a:p>
          <a:p>
            <a:pPr marL="857250" lvl="1" indent="-457200">
              <a:lnSpc>
                <a:spcPct val="90000"/>
              </a:lnSpc>
            </a:pPr>
            <a:r>
              <a:rPr lang="en-US" sz="1500" dirty="0"/>
              <a:t>Growing the decision tree</a:t>
            </a:r>
          </a:p>
          <a:p>
            <a:pPr marL="857250" lvl="1" indent="-457200">
              <a:lnSpc>
                <a:spcPct val="90000"/>
              </a:lnSpc>
            </a:pPr>
            <a:r>
              <a:rPr lang="en-US" sz="1500" dirty="0"/>
              <a:t>Finding the best split</a:t>
            </a:r>
          </a:p>
          <a:p>
            <a:pPr marL="857250" lvl="1" indent="-457200">
              <a:lnSpc>
                <a:spcPct val="90000"/>
              </a:lnSpc>
            </a:pPr>
            <a:r>
              <a:rPr lang="en-US" sz="1500" dirty="0"/>
              <a:t>Ignoring Sparse inputs</a:t>
            </a:r>
          </a:p>
          <a:p>
            <a:pPr marL="857250" lvl="1" indent="-457200">
              <a:lnSpc>
                <a:spcPct val="90000"/>
              </a:lnSpc>
            </a:pPr>
            <a:r>
              <a:rPr lang="en-US" sz="1500" dirty="0"/>
              <a:t>Subsampling the data: GOSS</a:t>
            </a:r>
          </a:p>
          <a:p>
            <a:pPr marL="857250" lvl="1" indent="-457200">
              <a:lnSpc>
                <a:spcPct val="90000"/>
              </a:lnSpc>
            </a:pPr>
            <a:r>
              <a:rPr lang="en-US" sz="1500" dirty="0"/>
              <a:t>Hyper-parameters tuning</a:t>
            </a:r>
          </a:p>
          <a:p>
            <a:pPr marL="0" indent="0">
              <a:lnSpc>
                <a:spcPct val="90000"/>
              </a:lnSpc>
              <a:buNone/>
            </a:pPr>
            <a:endParaRPr lang="en-US" sz="1500" dirty="0"/>
          </a:p>
          <a:p>
            <a:pPr marL="0" indent="0">
              <a:lnSpc>
                <a:spcPct val="90000"/>
              </a:lnSpc>
              <a:buNone/>
            </a:pPr>
            <a:endParaRPr lang="en-US" sz="1500" dirty="0"/>
          </a:p>
        </p:txBody>
      </p:sp>
      <p:sp>
        <p:nvSpPr>
          <p:cNvPr id="11" name="Footer Placeholder 3">
            <a:extLst>
              <a:ext uri="{FF2B5EF4-FFF2-40B4-BE49-F238E27FC236}">
                <a16:creationId xmlns:a16="http://schemas.microsoft.com/office/drawing/2014/main" id="{2495FC6B-0B98-4833-8D7D-612A3DC21458}"/>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356324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287475F0-2A80-4672-AEAE-99E43C306E7B}"/>
              </a:ext>
            </a:extLst>
          </p:cNvPr>
          <p:cNvSpPr txBox="1">
            <a:spLocks/>
          </p:cNvSpPr>
          <p:nvPr/>
        </p:nvSpPr>
        <p:spPr>
          <a:xfrm>
            <a:off x="677333" y="609600"/>
            <a:ext cx="3851123" cy="132080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3600" b="1" kern="1200">
                <a:solidFill>
                  <a:schemeClr val="tx1"/>
                </a:solidFill>
                <a:latin typeface="CMU Serif" panose="02000603000000000000" pitchFamily="2" charset="0"/>
                <a:ea typeface="CMU Serif" panose="02000603000000000000" pitchFamily="2" charset="0"/>
                <a:cs typeface="CMU Serif" panose="02000603000000000000" pitchFamily="2" charset="0"/>
              </a:defRPr>
            </a:lvl1pPr>
          </a:lstStyle>
          <a:p>
            <a:pPr defTabSz="457200">
              <a:spcAft>
                <a:spcPts val="600"/>
              </a:spcAft>
            </a:pPr>
            <a:r>
              <a:rPr lang="en-US">
                <a:solidFill>
                  <a:schemeClr val="accent1"/>
                </a:solidFill>
                <a:latin typeface="+mj-lt"/>
                <a:ea typeface="+mj-ea"/>
                <a:cs typeface="+mj-cs"/>
              </a:rPr>
              <a:t>OVERVIEW</a:t>
            </a:r>
          </a:p>
        </p:txBody>
      </p:sp>
      <p:sp>
        <p:nvSpPr>
          <p:cNvPr id="3" name="Content Placeholder 2">
            <a:extLst>
              <a:ext uri="{FF2B5EF4-FFF2-40B4-BE49-F238E27FC236}">
                <a16:creationId xmlns:a16="http://schemas.microsoft.com/office/drawing/2014/main" id="{EB0B8C6A-854F-4D52-94F7-C1CAC9C83B39}"/>
              </a:ext>
            </a:extLst>
          </p:cNvPr>
          <p:cNvSpPr>
            <a:spLocks noGrp="1"/>
          </p:cNvSpPr>
          <p:nvPr>
            <p:ph idx="1"/>
          </p:nvPr>
        </p:nvSpPr>
        <p:spPr>
          <a:xfrm>
            <a:off x="677333" y="1510532"/>
            <a:ext cx="8561467" cy="4261200"/>
          </a:xfrm>
        </p:spPr>
        <p:txBody>
          <a:bodyPr vert="horz" lIns="91440" tIns="45720" rIns="91440" bIns="45720" rtlCol="0">
            <a:noAutofit/>
          </a:bodyPr>
          <a:lstStyle/>
          <a:p>
            <a:pPr marL="457200" indent="-457200">
              <a:lnSpc>
                <a:spcPct val="90000"/>
              </a:lnSpc>
            </a:pPr>
            <a:r>
              <a:rPr lang="en-US" sz="1200" dirty="0"/>
              <a:t>Problem Statement</a:t>
            </a:r>
          </a:p>
          <a:p>
            <a:pPr marL="457200" indent="-457200">
              <a:lnSpc>
                <a:spcPct val="90000"/>
              </a:lnSpc>
            </a:pPr>
            <a:endParaRPr lang="en-US" sz="1200" dirty="0"/>
          </a:p>
          <a:p>
            <a:pPr marL="457200" indent="-457200">
              <a:lnSpc>
                <a:spcPct val="90000"/>
              </a:lnSpc>
            </a:pPr>
            <a:r>
              <a:rPr lang="en-US" sz="1200" dirty="0"/>
              <a:t>Research Questions</a:t>
            </a:r>
          </a:p>
          <a:p>
            <a:pPr marL="457200" indent="-457200">
              <a:lnSpc>
                <a:spcPct val="90000"/>
              </a:lnSpc>
            </a:pPr>
            <a:endParaRPr lang="en-US" sz="1200" dirty="0"/>
          </a:p>
          <a:p>
            <a:pPr marL="457200" indent="-457200">
              <a:lnSpc>
                <a:spcPct val="90000"/>
              </a:lnSpc>
            </a:pPr>
            <a:r>
              <a:rPr lang="en-US" sz="1200" dirty="0"/>
              <a:t>Business understanding</a:t>
            </a:r>
          </a:p>
          <a:p>
            <a:pPr marL="457200" indent="-457200">
              <a:lnSpc>
                <a:spcPct val="90000"/>
              </a:lnSpc>
            </a:pPr>
            <a:endParaRPr lang="en-US" sz="1200" dirty="0"/>
          </a:p>
          <a:p>
            <a:pPr marL="457200" indent="-457200">
              <a:lnSpc>
                <a:spcPct val="90000"/>
              </a:lnSpc>
            </a:pPr>
            <a:r>
              <a:rPr lang="en-US" sz="1200" dirty="0"/>
              <a:t>Data Understanding</a:t>
            </a:r>
          </a:p>
          <a:p>
            <a:pPr marL="457200" indent="-457200">
              <a:lnSpc>
                <a:spcPct val="90000"/>
              </a:lnSpc>
            </a:pPr>
            <a:endParaRPr lang="en-US" sz="1200" dirty="0"/>
          </a:p>
          <a:p>
            <a:pPr marL="457200" indent="-457200">
              <a:lnSpc>
                <a:spcPct val="90000"/>
              </a:lnSpc>
            </a:pPr>
            <a:r>
              <a:rPr lang="en-US" sz="1200" dirty="0"/>
              <a:t>Introduction to </a:t>
            </a:r>
            <a:r>
              <a:rPr lang="en-US" sz="1200" dirty="0" err="1"/>
              <a:t>LightGBM</a:t>
            </a:r>
            <a:endParaRPr lang="en-US" sz="1200" dirty="0"/>
          </a:p>
          <a:p>
            <a:pPr marL="457200" indent="-457200">
              <a:lnSpc>
                <a:spcPct val="90000"/>
              </a:lnSpc>
            </a:pPr>
            <a:endParaRPr lang="en-US" sz="1200" dirty="0"/>
          </a:p>
          <a:p>
            <a:pPr marL="457200" indent="-457200">
              <a:lnSpc>
                <a:spcPct val="90000"/>
              </a:lnSpc>
            </a:pPr>
            <a:r>
              <a:rPr lang="en-US" sz="1200" dirty="0"/>
              <a:t>Comparison of Gradient boosting methods: </a:t>
            </a:r>
            <a:r>
              <a:rPr lang="en-US" sz="1200" dirty="0" err="1"/>
              <a:t>XGBoost</a:t>
            </a:r>
            <a:r>
              <a:rPr lang="en-US" sz="1200" dirty="0"/>
              <a:t> vs </a:t>
            </a:r>
            <a:r>
              <a:rPr lang="en-US" sz="1200" dirty="0" err="1"/>
              <a:t>LightGBM</a:t>
            </a:r>
            <a:endParaRPr lang="en-US" sz="1200" dirty="0"/>
          </a:p>
          <a:p>
            <a:pPr marL="457200" indent="-457200">
              <a:lnSpc>
                <a:spcPct val="90000"/>
              </a:lnSpc>
            </a:pPr>
            <a:endParaRPr lang="en-US" sz="1200" dirty="0"/>
          </a:p>
          <a:p>
            <a:pPr marL="457200" indent="-457200">
              <a:lnSpc>
                <a:spcPct val="90000"/>
              </a:lnSpc>
              <a:spcBef>
                <a:spcPts val="600"/>
              </a:spcBef>
            </a:pPr>
            <a:r>
              <a:rPr lang="en-US" sz="1200" dirty="0"/>
              <a:t>Benchmark: Statistical models for Bankruptcy Predictions</a:t>
            </a:r>
          </a:p>
          <a:p>
            <a:pPr marL="457200" indent="-457200">
              <a:lnSpc>
                <a:spcPct val="90000"/>
              </a:lnSpc>
            </a:pPr>
            <a:endParaRPr lang="en-US" sz="1200" dirty="0"/>
          </a:p>
          <a:p>
            <a:pPr marL="457200" indent="-457200">
              <a:lnSpc>
                <a:spcPct val="90000"/>
              </a:lnSpc>
            </a:pPr>
            <a:r>
              <a:rPr lang="en-US" sz="1200" dirty="0"/>
              <a:t>Results for </a:t>
            </a:r>
            <a:r>
              <a:rPr lang="en-US" sz="1200" dirty="0" err="1"/>
              <a:t>LightGBM</a:t>
            </a:r>
            <a:r>
              <a:rPr lang="en-US" sz="1200" dirty="0"/>
              <a:t> with parameter tuning</a:t>
            </a:r>
          </a:p>
          <a:p>
            <a:pPr marL="457200" indent="-457200">
              <a:lnSpc>
                <a:spcPct val="90000"/>
              </a:lnSpc>
            </a:pPr>
            <a:endParaRPr lang="en-US" sz="1200" dirty="0"/>
          </a:p>
          <a:p>
            <a:pPr marL="457200" indent="-457200">
              <a:lnSpc>
                <a:spcPct val="90000"/>
              </a:lnSpc>
            </a:pPr>
            <a:r>
              <a:rPr lang="en-US" sz="1200" dirty="0"/>
              <a:t>Conclusion and Future Scope</a:t>
            </a:r>
          </a:p>
        </p:txBody>
      </p:sp>
      <p:sp>
        <p:nvSpPr>
          <p:cNvPr id="4" name="Footer Placeholder 3">
            <a:extLst>
              <a:ext uri="{FF2B5EF4-FFF2-40B4-BE49-F238E27FC236}">
                <a16:creationId xmlns:a16="http://schemas.microsoft.com/office/drawing/2014/main" id="{248585BC-8193-4C76-9E73-203F9143C4E6}"/>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
        <p:nvSpPr>
          <p:cNvPr id="5" name="Slide Number Placeholder 4">
            <a:extLst>
              <a:ext uri="{FF2B5EF4-FFF2-40B4-BE49-F238E27FC236}">
                <a16:creationId xmlns:a16="http://schemas.microsoft.com/office/drawing/2014/main" id="{BE1D21DA-CE8E-4A4C-B0A2-93DC2B3C025B}"/>
              </a:ext>
            </a:extLst>
          </p:cNvPr>
          <p:cNvSpPr>
            <a:spLocks noGrp="1"/>
          </p:cNvSpPr>
          <p:nvPr>
            <p:ph type="sldNum" sz="quarter" idx="12"/>
          </p:nvPr>
        </p:nvSpPr>
        <p:spPr>
          <a:xfrm>
            <a:off x="8590663" y="6041362"/>
            <a:ext cx="683339" cy="365125"/>
          </a:xfrm>
          <a:prstGeom prst="rect">
            <a:avLst/>
          </a:prstGeom>
        </p:spPr>
        <p:txBody>
          <a:bodyPr vert="horz" lIns="91440" tIns="45720" rIns="91440" bIns="45720" rtlCol="0" anchor="ctr">
            <a:normAutofit/>
          </a:bodyPr>
          <a:lstStyle/>
          <a:p>
            <a:pPr defTabSz="914400">
              <a:spcAft>
                <a:spcPts val="600"/>
              </a:spcAft>
            </a:pPr>
            <a:fld id="{45C736BD-9659-43F2-BD8E-DE45B09B7D9F}" type="slidenum">
              <a:rPr lang="en-US">
                <a:solidFill>
                  <a:srgbClr val="FFFFFF"/>
                </a:solidFill>
              </a:rPr>
              <a:pPr defTabSz="914400">
                <a:spcAft>
                  <a:spcPts val="600"/>
                </a:spcAft>
              </a:pPr>
              <a:t>2</a:t>
            </a:fld>
            <a:endParaRPr lang="en-US">
              <a:solidFill>
                <a:srgbClr val="FFFFFF"/>
              </a:solidFill>
            </a:endParaRPr>
          </a:p>
        </p:txBody>
      </p:sp>
    </p:spTree>
    <p:extLst>
      <p:ext uri="{BB962C8B-B14F-4D97-AF65-F5344CB8AC3E}">
        <p14:creationId xmlns:p14="http://schemas.microsoft.com/office/powerpoint/2010/main" val="417073337"/>
      </p:ext>
    </p:extLst>
  </p:cSld>
  <p:clrMapOvr>
    <a:masterClrMapping/>
  </p:clrMapOvr>
  <mc:AlternateContent xmlns:mc="http://schemas.openxmlformats.org/markup-compatibility/2006" xmlns:p14="http://schemas.microsoft.com/office/powerpoint/2010/main">
    <mc:Choice Requires="p14">
      <p:transition spd="slow" p14:dur="2000" advTm="47979"/>
    </mc:Choice>
    <mc:Fallback xmlns="">
      <p:transition spd="slow" advTm="4797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08A3-8E2C-401C-90D4-BDF16D97255C}"/>
              </a:ext>
            </a:extLst>
          </p:cNvPr>
          <p:cNvSpPr>
            <a:spLocks noGrp="1"/>
          </p:cNvSpPr>
          <p:nvPr>
            <p:ph type="title"/>
          </p:nvPr>
        </p:nvSpPr>
        <p:spPr/>
        <p:txBody>
          <a:bodyPr/>
          <a:lstStyle/>
          <a:p>
            <a:r>
              <a:rPr lang="en-US" dirty="0"/>
              <a:t>What is Gradient Boosting Framework?</a:t>
            </a:r>
          </a:p>
        </p:txBody>
      </p:sp>
      <p:sp>
        <p:nvSpPr>
          <p:cNvPr id="3" name="Content Placeholder 2">
            <a:extLst>
              <a:ext uri="{FF2B5EF4-FFF2-40B4-BE49-F238E27FC236}">
                <a16:creationId xmlns:a16="http://schemas.microsoft.com/office/drawing/2014/main" id="{72B09A28-E346-48E4-A9EA-100EFC26EE54}"/>
              </a:ext>
            </a:extLst>
          </p:cNvPr>
          <p:cNvSpPr>
            <a:spLocks noGrp="1"/>
          </p:cNvSpPr>
          <p:nvPr>
            <p:ph idx="1"/>
          </p:nvPr>
        </p:nvSpPr>
        <p:spPr/>
        <p:txBody>
          <a:bodyPr/>
          <a:lstStyle/>
          <a:p>
            <a:r>
              <a:rPr lang="en-US" dirty="0"/>
              <a:t>Gradient Boosting technique consists of three main principals.</a:t>
            </a:r>
          </a:p>
          <a:p>
            <a:pPr lvl="1"/>
            <a:r>
              <a:rPr lang="en-US" dirty="0"/>
              <a:t>Weak learners</a:t>
            </a:r>
          </a:p>
          <a:p>
            <a:pPr lvl="1"/>
            <a:r>
              <a:rPr lang="en-US" dirty="0"/>
              <a:t>Gradient Optimization</a:t>
            </a:r>
          </a:p>
          <a:p>
            <a:pPr lvl="1"/>
            <a:r>
              <a:rPr lang="en-US" dirty="0"/>
              <a:t>Boosting Technique</a:t>
            </a:r>
          </a:p>
          <a:p>
            <a:r>
              <a:rPr lang="en-US" dirty="0"/>
              <a:t>We have a lot of trees and each tree given below are build sequentially.</a:t>
            </a:r>
          </a:p>
          <a:p>
            <a:pPr lvl="1"/>
            <a:r>
              <a:rPr lang="en-US" dirty="0"/>
              <a:t>First tree learns how to fit target variables.</a:t>
            </a:r>
          </a:p>
          <a:p>
            <a:pPr lvl="1"/>
            <a:r>
              <a:rPr lang="en-US" dirty="0"/>
              <a:t>Second tree learns how to fit residuals between the actual output and the weighted sum of predictions until an iteration before.</a:t>
            </a:r>
          </a:p>
          <a:p>
            <a:pPr lvl="1"/>
            <a:r>
              <a:rPr lang="en-US" dirty="0"/>
              <a:t>The third tree learns how to fit residuals of the second tree.</a:t>
            </a:r>
          </a:p>
          <a:p>
            <a:endParaRPr lang="en-US" dirty="0"/>
          </a:p>
        </p:txBody>
      </p:sp>
      <p:sp>
        <p:nvSpPr>
          <p:cNvPr id="4" name="Footer Placeholder 3">
            <a:extLst>
              <a:ext uri="{FF2B5EF4-FFF2-40B4-BE49-F238E27FC236}">
                <a16:creationId xmlns:a16="http://schemas.microsoft.com/office/drawing/2014/main" id="{9A9108E7-6058-4D23-9859-8A49983AEC93}"/>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376138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2EE7-9B73-40A7-8858-BDDA756B29E7}"/>
              </a:ext>
            </a:extLst>
          </p:cNvPr>
          <p:cNvSpPr>
            <a:spLocks noGrp="1"/>
          </p:cNvSpPr>
          <p:nvPr>
            <p:ph type="title"/>
          </p:nvPr>
        </p:nvSpPr>
        <p:spPr/>
        <p:txBody>
          <a:bodyPr/>
          <a:lstStyle/>
          <a:p>
            <a:r>
              <a:rPr lang="en-US" dirty="0"/>
              <a:t>What is </a:t>
            </a:r>
            <a:r>
              <a:rPr lang="en-US" dirty="0" err="1"/>
              <a:t>LightGBM</a:t>
            </a:r>
            <a:r>
              <a:rPr lang="en-US" dirty="0"/>
              <a:t>?</a:t>
            </a:r>
          </a:p>
        </p:txBody>
      </p:sp>
      <p:sp>
        <p:nvSpPr>
          <p:cNvPr id="3" name="Content Placeholder 2">
            <a:extLst>
              <a:ext uri="{FF2B5EF4-FFF2-40B4-BE49-F238E27FC236}">
                <a16:creationId xmlns:a16="http://schemas.microsoft.com/office/drawing/2014/main" id="{91F5241E-C3D7-42B8-8F30-72B159610CEC}"/>
              </a:ext>
            </a:extLst>
          </p:cNvPr>
          <p:cNvSpPr>
            <a:spLocks noGrp="1"/>
          </p:cNvSpPr>
          <p:nvPr>
            <p:ph idx="1"/>
          </p:nvPr>
        </p:nvSpPr>
        <p:spPr/>
        <p:txBody>
          <a:bodyPr/>
          <a:lstStyle/>
          <a:p>
            <a:r>
              <a:rPr lang="en-US" dirty="0" err="1"/>
              <a:t>LightGBM</a:t>
            </a:r>
            <a:r>
              <a:rPr lang="en-US" dirty="0"/>
              <a:t> is an open-source framework for gradient boosted machines.</a:t>
            </a:r>
          </a:p>
          <a:p>
            <a:endParaRPr lang="en-US" dirty="0"/>
          </a:p>
          <a:p>
            <a:r>
              <a:rPr lang="en-US" dirty="0" err="1"/>
              <a:t>LightGBM</a:t>
            </a:r>
            <a:r>
              <a:rPr lang="en-US" dirty="0"/>
              <a:t> can be used by to train the following:</a:t>
            </a:r>
          </a:p>
          <a:p>
            <a:pPr lvl="1"/>
            <a:r>
              <a:rPr lang="en-US" dirty="0"/>
              <a:t>Gradient Boosted Decision trees (GBDT)</a:t>
            </a:r>
          </a:p>
          <a:p>
            <a:pPr lvl="1"/>
            <a:r>
              <a:rPr lang="en-US" dirty="0"/>
              <a:t>Dropouts meet Multiple Additive Regression trees (DART)</a:t>
            </a:r>
          </a:p>
          <a:p>
            <a:pPr lvl="1"/>
            <a:r>
              <a:rPr lang="en-US" dirty="0"/>
              <a:t>Gradient based One sided sampling (GOSS)</a:t>
            </a:r>
          </a:p>
          <a:p>
            <a:pPr lvl="1"/>
            <a:endParaRPr lang="en-US" dirty="0"/>
          </a:p>
          <a:p>
            <a:r>
              <a:rPr lang="en-US" dirty="0" err="1"/>
              <a:t>LightGBM</a:t>
            </a:r>
            <a:r>
              <a:rPr lang="en-US" dirty="0"/>
              <a:t> provides highly optimized, scalable and fast implementations of gradient boosted machines (GBMs).</a:t>
            </a:r>
          </a:p>
          <a:p>
            <a:endParaRPr lang="en-US" dirty="0"/>
          </a:p>
          <a:p>
            <a:pPr marL="457200" lvl="1" indent="0">
              <a:buNone/>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F4EB1AF5-B7F8-4E6C-AB9F-C88087AFD284}"/>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577212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220F-3FB7-43DE-BA68-19AA836F86B3}"/>
              </a:ext>
            </a:extLst>
          </p:cNvPr>
          <p:cNvSpPr>
            <a:spLocks noGrp="1"/>
          </p:cNvSpPr>
          <p:nvPr>
            <p:ph type="title"/>
          </p:nvPr>
        </p:nvSpPr>
        <p:spPr/>
        <p:txBody>
          <a:bodyPr/>
          <a:lstStyle/>
          <a:p>
            <a:r>
              <a:rPr lang="en-US" dirty="0"/>
              <a:t>Growing Decision tree:</a:t>
            </a:r>
          </a:p>
        </p:txBody>
      </p:sp>
      <p:sp>
        <p:nvSpPr>
          <p:cNvPr id="3" name="Content Placeholder 2">
            <a:extLst>
              <a:ext uri="{FF2B5EF4-FFF2-40B4-BE49-F238E27FC236}">
                <a16:creationId xmlns:a16="http://schemas.microsoft.com/office/drawing/2014/main" id="{D1EE9694-D8E6-4CC7-BBFD-F4CEAF1C176F}"/>
              </a:ext>
            </a:extLst>
          </p:cNvPr>
          <p:cNvSpPr>
            <a:spLocks noGrp="1"/>
          </p:cNvSpPr>
          <p:nvPr>
            <p:ph idx="1"/>
          </p:nvPr>
        </p:nvSpPr>
        <p:spPr/>
        <p:txBody>
          <a:bodyPr/>
          <a:lstStyle/>
          <a:p>
            <a:r>
              <a:rPr lang="en-US" dirty="0"/>
              <a:t>The Key difference in GBDT and </a:t>
            </a:r>
            <a:r>
              <a:rPr lang="en-US" dirty="0" err="1"/>
              <a:t>LightGBM</a:t>
            </a:r>
            <a:r>
              <a:rPr lang="en-US" dirty="0"/>
              <a:t> is the trees are grown leaf wise.</a:t>
            </a:r>
          </a:p>
          <a:p>
            <a:endParaRPr lang="en-US" dirty="0"/>
          </a:p>
          <a:p>
            <a:r>
              <a:rPr lang="en-US" dirty="0"/>
              <a:t>Every node in a level will have child nodes resulting in an additional layer of depth.</a:t>
            </a:r>
          </a:p>
          <a:p>
            <a:endParaRPr lang="en-US" dirty="0"/>
          </a:p>
          <a:p>
            <a:r>
              <a:rPr lang="en-US" dirty="0"/>
              <a:t>Leaf-wise tree growth strategy tend to achieve lower loss as compared to the level-wise growth strategy, but it also tends to overfit, especially small datasets.</a:t>
            </a:r>
          </a:p>
          <a:p>
            <a:endParaRPr lang="en-US" dirty="0"/>
          </a:p>
        </p:txBody>
      </p:sp>
      <p:sp>
        <p:nvSpPr>
          <p:cNvPr id="4" name="Footer Placeholder 3">
            <a:extLst>
              <a:ext uri="{FF2B5EF4-FFF2-40B4-BE49-F238E27FC236}">
                <a16:creationId xmlns:a16="http://schemas.microsoft.com/office/drawing/2014/main" id="{B9020CE9-90F8-41B1-B669-09546001B9A9}"/>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1380986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E5B4-877E-46D2-A4CA-219920FEDCD3}"/>
              </a:ext>
            </a:extLst>
          </p:cNvPr>
          <p:cNvSpPr>
            <a:spLocks noGrp="1"/>
          </p:cNvSpPr>
          <p:nvPr>
            <p:ph type="title"/>
          </p:nvPr>
        </p:nvSpPr>
        <p:spPr/>
        <p:txBody>
          <a:bodyPr/>
          <a:lstStyle/>
          <a:p>
            <a:r>
              <a:rPr lang="en-US" dirty="0"/>
              <a:t>Finding the best split</a:t>
            </a:r>
          </a:p>
        </p:txBody>
      </p:sp>
      <p:sp>
        <p:nvSpPr>
          <p:cNvPr id="3" name="Content Placeholder 2">
            <a:extLst>
              <a:ext uri="{FF2B5EF4-FFF2-40B4-BE49-F238E27FC236}">
                <a16:creationId xmlns:a16="http://schemas.microsoft.com/office/drawing/2014/main" id="{A74F4BF1-4B4F-4AAA-8FA7-43518D7686DD}"/>
              </a:ext>
            </a:extLst>
          </p:cNvPr>
          <p:cNvSpPr>
            <a:spLocks noGrp="1"/>
          </p:cNvSpPr>
          <p:nvPr>
            <p:ph idx="1"/>
          </p:nvPr>
        </p:nvSpPr>
        <p:spPr/>
        <p:txBody>
          <a:bodyPr/>
          <a:lstStyle/>
          <a:p>
            <a:r>
              <a:rPr lang="en-US" dirty="0"/>
              <a:t>In GBDT finding the best split takes a lot of computational time.</a:t>
            </a:r>
          </a:p>
          <a:p>
            <a:endParaRPr lang="en-US" dirty="0"/>
          </a:p>
          <a:p>
            <a:r>
              <a:rPr lang="en-US" dirty="0" err="1"/>
              <a:t>LightGBM</a:t>
            </a:r>
            <a:r>
              <a:rPr lang="en-US" dirty="0"/>
              <a:t> finds the best split by using histogram based method.</a:t>
            </a:r>
          </a:p>
          <a:p>
            <a:endParaRPr lang="en-US" dirty="0"/>
          </a:p>
          <a:p>
            <a:pPr lvl="1"/>
            <a:r>
              <a:rPr lang="en-US" dirty="0"/>
              <a:t>The features are grouped into set of bins before building trees.</a:t>
            </a:r>
          </a:p>
          <a:p>
            <a:pPr lvl="1"/>
            <a:r>
              <a:rPr lang="en-US" dirty="0"/>
              <a:t>Equivalent to subsampling the number of split the model will evaluate.</a:t>
            </a:r>
          </a:p>
          <a:p>
            <a:pPr lvl="1"/>
            <a:r>
              <a:rPr lang="en-US" dirty="0"/>
              <a:t>This method increases the training speed and reduces computational complexity.</a:t>
            </a:r>
          </a:p>
        </p:txBody>
      </p:sp>
      <p:sp>
        <p:nvSpPr>
          <p:cNvPr id="4" name="Footer Placeholder 3">
            <a:extLst>
              <a:ext uri="{FF2B5EF4-FFF2-40B4-BE49-F238E27FC236}">
                <a16:creationId xmlns:a16="http://schemas.microsoft.com/office/drawing/2014/main" id="{ADFC2FA2-8F46-451E-B288-36B4B23E1AE1}"/>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4064348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EA63-0605-460E-A8A7-AF760D1A1244}"/>
              </a:ext>
            </a:extLst>
          </p:cNvPr>
          <p:cNvSpPr>
            <a:spLocks noGrp="1"/>
          </p:cNvSpPr>
          <p:nvPr>
            <p:ph type="title"/>
          </p:nvPr>
        </p:nvSpPr>
        <p:spPr/>
        <p:txBody>
          <a:bodyPr/>
          <a:lstStyle/>
          <a:p>
            <a:r>
              <a:rPr lang="en-US" dirty="0"/>
              <a:t>Ignoring the sparse data:</a:t>
            </a:r>
          </a:p>
        </p:txBody>
      </p:sp>
      <p:sp>
        <p:nvSpPr>
          <p:cNvPr id="3" name="Content Placeholder 2">
            <a:extLst>
              <a:ext uri="{FF2B5EF4-FFF2-40B4-BE49-F238E27FC236}">
                <a16:creationId xmlns:a16="http://schemas.microsoft.com/office/drawing/2014/main" id="{CE0FA9C6-5554-40FF-A768-D2F7701932FA}"/>
              </a:ext>
            </a:extLst>
          </p:cNvPr>
          <p:cNvSpPr>
            <a:spLocks noGrp="1"/>
          </p:cNvSpPr>
          <p:nvPr>
            <p:ph idx="1"/>
          </p:nvPr>
        </p:nvSpPr>
        <p:spPr/>
        <p:txBody>
          <a:bodyPr/>
          <a:lstStyle/>
          <a:p>
            <a:r>
              <a:rPr lang="en-US" dirty="0"/>
              <a:t>Light GBM works well with the tabular data, and the input tends to be sparse.</a:t>
            </a:r>
          </a:p>
          <a:p>
            <a:endParaRPr lang="en-US" dirty="0"/>
          </a:p>
          <a:p>
            <a:r>
              <a:rPr lang="en-US" dirty="0"/>
              <a:t>It treats the missing values as zero’s and overlooks it when computing split and allocates them to whichever side of the tree that reduce the loss.</a:t>
            </a:r>
          </a:p>
          <a:p>
            <a:endParaRPr lang="en-US" dirty="0"/>
          </a:p>
          <a:p>
            <a:r>
              <a:rPr lang="en-US" dirty="0"/>
              <a:t>Hence </a:t>
            </a:r>
            <a:r>
              <a:rPr lang="en-US" dirty="0" err="1"/>
              <a:t>LightGBM</a:t>
            </a:r>
            <a:r>
              <a:rPr lang="en-US" dirty="0"/>
              <a:t> algorithm can take care of missing values.</a:t>
            </a:r>
          </a:p>
        </p:txBody>
      </p:sp>
      <p:sp>
        <p:nvSpPr>
          <p:cNvPr id="4" name="Footer Placeholder 3">
            <a:extLst>
              <a:ext uri="{FF2B5EF4-FFF2-40B4-BE49-F238E27FC236}">
                <a16:creationId xmlns:a16="http://schemas.microsoft.com/office/drawing/2014/main" id="{99EF8BD1-72E4-4A7E-A6CD-66697749534A}"/>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3030859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40187-B0F3-4A89-B082-B060AEC7D976}"/>
              </a:ext>
            </a:extLst>
          </p:cNvPr>
          <p:cNvSpPr>
            <a:spLocks noGrp="1"/>
          </p:cNvSpPr>
          <p:nvPr>
            <p:ph type="title"/>
          </p:nvPr>
        </p:nvSpPr>
        <p:spPr/>
        <p:txBody>
          <a:bodyPr/>
          <a:lstStyle/>
          <a:p>
            <a:r>
              <a:rPr lang="en-US" dirty="0"/>
              <a:t>Subsampling data: GOSS</a:t>
            </a:r>
          </a:p>
        </p:txBody>
      </p:sp>
      <p:sp>
        <p:nvSpPr>
          <p:cNvPr id="3" name="Content Placeholder 2">
            <a:extLst>
              <a:ext uri="{FF2B5EF4-FFF2-40B4-BE49-F238E27FC236}">
                <a16:creationId xmlns:a16="http://schemas.microsoft.com/office/drawing/2014/main" id="{23F7C660-3793-485B-86FA-34E3111F8F90}"/>
              </a:ext>
            </a:extLst>
          </p:cNvPr>
          <p:cNvSpPr>
            <a:spLocks noGrp="1"/>
          </p:cNvSpPr>
          <p:nvPr>
            <p:ph idx="1"/>
          </p:nvPr>
        </p:nvSpPr>
        <p:spPr/>
        <p:txBody>
          <a:bodyPr>
            <a:normAutofit fontScale="92500" lnSpcReduction="20000"/>
          </a:bodyPr>
          <a:lstStyle/>
          <a:p>
            <a:r>
              <a:rPr lang="en-US" dirty="0"/>
              <a:t>Gradient based one sided sampling is exclusively used in </a:t>
            </a:r>
            <a:r>
              <a:rPr lang="en-US" dirty="0" err="1"/>
              <a:t>LightGBM</a:t>
            </a:r>
            <a:r>
              <a:rPr lang="en-US" dirty="0"/>
              <a:t>.</a:t>
            </a:r>
          </a:p>
          <a:p>
            <a:endParaRPr lang="en-US" dirty="0"/>
          </a:p>
          <a:p>
            <a:r>
              <a:rPr lang="en-US" dirty="0"/>
              <a:t>The observation is not all the data points contribute equally to training the model.</a:t>
            </a:r>
          </a:p>
          <a:p>
            <a:endParaRPr lang="en-US" dirty="0"/>
          </a:p>
          <a:p>
            <a:r>
              <a:rPr lang="en-US" dirty="0"/>
              <a:t>The training data with small gradients tends to learn the best.</a:t>
            </a:r>
          </a:p>
          <a:p>
            <a:endParaRPr lang="en-US" dirty="0"/>
          </a:p>
          <a:p>
            <a:r>
              <a:rPr lang="en-US" dirty="0"/>
              <a:t>It is more efficient to focus on data points with larger gradients.</a:t>
            </a:r>
          </a:p>
          <a:p>
            <a:endParaRPr lang="en-US" dirty="0"/>
          </a:p>
          <a:p>
            <a:r>
              <a:rPr lang="en-US" dirty="0"/>
              <a:t>The data with small gradients  are randomly sampled.</a:t>
            </a:r>
          </a:p>
          <a:p>
            <a:pPr marL="0" indent="0">
              <a:buNone/>
            </a:pPr>
            <a:endParaRPr lang="en-US" dirty="0"/>
          </a:p>
          <a:p>
            <a:r>
              <a:rPr lang="en-US" dirty="0"/>
              <a:t>It increases the weight of the samples with small gradients when computing the change in loss.</a:t>
            </a:r>
          </a:p>
          <a:p>
            <a:endParaRPr lang="en-US" dirty="0"/>
          </a:p>
        </p:txBody>
      </p:sp>
      <p:sp>
        <p:nvSpPr>
          <p:cNvPr id="4" name="Footer Placeholder 3">
            <a:extLst>
              <a:ext uri="{FF2B5EF4-FFF2-40B4-BE49-F238E27FC236}">
                <a16:creationId xmlns:a16="http://schemas.microsoft.com/office/drawing/2014/main" id="{D20DDA0C-6BE8-45D3-9F43-1329CD008625}"/>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662652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A66D-D2CB-40F6-8A4A-DFCDC2A3AAA4}"/>
              </a:ext>
            </a:extLst>
          </p:cNvPr>
          <p:cNvSpPr>
            <a:spLocks noGrp="1"/>
          </p:cNvSpPr>
          <p:nvPr>
            <p:ph type="title"/>
          </p:nvPr>
        </p:nvSpPr>
        <p:spPr/>
        <p:txBody>
          <a:bodyPr/>
          <a:lstStyle/>
          <a:p>
            <a:r>
              <a:rPr lang="en-US" dirty="0"/>
              <a:t>Hyper parameter tuning</a:t>
            </a:r>
          </a:p>
        </p:txBody>
      </p:sp>
      <p:sp>
        <p:nvSpPr>
          <p:cNvPr id="3" name="Content Placeholder 2">
            <a:extLst>
              <a:ext uri="{FF2B5EF4-FFF2-40B4-BE49-F238E27FC236}">
                <a16:creationId xmlns:a16="http://schemas.microsoft.com/office/drawing/2014/main" id="{DD338985-EF3F-4023-8BAA-59CE4692912A}"/>
              </a:ext>
            </a:extLst>
          </p:cNvPr>
          <p:cNvSpPr>
            <a:spLocks noGrp="1"/>
          </p:cNvSpPr>
          <p:nvPr>
            <p:ph idx="1"/>
          </p:nvPr>
        </p:nvSpPr>
        <p:spPr/>
        <p:txBody>
          <a:bodyPr/>
          <a:lstStyle/>
          <a:p>
            <a:r>
              <a:rPr lang="en-US" dirty="0"/>
              <a:t>Based on the problem the model’s parameters are set to get the best outcome.</a:t>
            </a:r>
          </a:p>
          <a:p>
            <a:r>
              <a:rPr lang="en-US" dirty="0"/>
              <a:t>Some of the important parameters are mentioned below.</a:t>
            </a:r>
          </a:p>
          <a:p>
            <a:pPr lvl="1"/>
            <a:r>
              <a:rPr lang="en-US" dirty="0" err="1"/>
              <a:t>num_leaves</a:t>
            </a:r>
            <a:r>
              <a:rPr lang="en-US" dirty="0"/>
              <a:t>:</a:t>
            </a:r>
          </a:p>
          <a:p>
            <a:pPr lvl="1"/>
            <a:r>
              <a:rPr lang="en-US" dirty="0" err="1"/>
              <a:t>feature_fraction</a:t>
            </a:r>
            <a:r>
              <a:rPr lang="en-US" dirty="0"/>
              <a:t>:</a:t>
            </a:r>
          </a:p>
          <a:p>
            <a:pPr lvl="1"/>
            <a:r>
              <a:rPr lang="en-US" dirty="0" err="1"/>
              <a:t>max_bin</a:t>
            </a:r>
            <a:r>
              <a:rPr lang="en-US" dirty="0"/>
              <a:t>:</a:t>
            </a:r>
          </a:p>
          <a:p>
            <a:pPr lvl="1"/>
            <a:r>
              <a:rPr lang="en-US" dirty="0" err="1"/>
              <a:t>boosting_type</a:t>
            </a:r>
            <a:r>
              <a:rPr lang="en-US" dirty="0"/>
              <a:t>:</a:t>
            </a:r>
          </a:p>
          <a:p>
            <a:pPr lvl="1"/>
            <a:r>
              <a:rPr lang="en-US" dirty="0"/>
              <a:t>objective: binary</a:t>
            </a:r>
          </a:p>
          <a:p>
            <a:pPr lvl="1"/>
            <a:r>
              <a:rPr lang="en-US" dirty="0" err="1"/>
              <a:t>max_depth</a:t>
            </a:r>
            <a:r>
              <a:rPr lang="en-US" dirty="0"/>
              <a:t>:</a:t>
            </a:r>
          </a:p>
          <a:p>
            <a:pPr lvl="1"/>
            <a:endParaRPr lang="en-US" dirty="0"/>
          </a:p>
        </p:txBody>
      </p:sp>
      <p:sp>
        <p:nvSpPr>
          <p:cNvPr id="4" name="Footer Placeholder 3">
            <a:extLst>
              <a:ext uri="{FF2B5EF4-FFF2-40B4-BE49-F238E27FC236}">
                <a16:creationId xmlns:a16="http://schemas.microsoft.com/office/drawing/2014/main" id="{70FE8497-0FDC-4B39-AFE8-8C408AC6DD58}"/>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701874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5E517-BA70-4935-ABF2-7A9D57BACA75}"/>
              </a:ext>
            </a:extLst>
          </p:cNvPr>
          <p:cNvSpPr>
            <a:spLocks noGrp="1"/>
          </p:cNvSpPr>
          <p:nvPr>
            <p:ph type="title"/>
          </p:nvPr>
        </p:nvSpPr>
        <p:spPr>
          <a:xfrm>
            <a:off x="346675" y="774970"/>
            <a:ext cx="8145571" cy="1320800"/>
          </a:xfrm>
        </p:spPr>
        <p:txBody>
          <a:bodyPr anchor="ctr">
            <a:normAutofit/>
          </a:bodyPr>
          <a:lstStyle/>
          <a:p>
            <a:pPr>
              <a:lnSpc>
                <a:spcPct val="90000"/>
              </a:lnSpc>
            </a:pPr>
            <a:r>
              <a:rPr lang="en-US" sz="2000" dirty="0"/>
              <a:t>6.Comparison of Gradient boosting methods: </a:t>
            </a:r>
            <a:r>
              <a:rPr lang="en-US" sz="2000" dirty="0" err="1"/>
              <a:t>XGBoost</a:t>
            </a:r>
            <a:r>
              <a:rPr lang="en-US" sz="2000" dirty="0"/>
              <a:t> vs </a:t>
            </a:r>
            <a:r>
              <a:rPr lang="en-US" sz="2000" dirty="0" err="1"/>
              <a:t>LightGBM</a:t>
            </a:r>
            <a:br>
              <a:rPr lang="en-US" sz="2000" dirty="0"/>
            </a:br>
            <a:endParaRPr lang="en-US" sz="2000" dirty="0"/>
          </a:p>
        </p:txBody>
      </p:sp>
      <p:pic>
        <p:nvPicPr>
          <p:cNvPr id="5" name="Picture 4" descr="A person standing in front of a crowd&#10;&#10;Description automatically generated">
            <a:extLst>
              <a:ext uri="{FF2B5EF4-FFF2-40B4-BE49-F238E27FC236}">
                <a16:creationId xmlns:a16="http://schemas.microsoft.com/office/drawing/2014/main" id="{89928C2E-F675-406D-9624-38F0EE99D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76" y="2440916"/>
            <a:ext cx="4889281" cy="2750220"/>
          </a:xfrm>
          <a:prstGeom prst="rect">
            <a:avLst/>
          </a:prstGeom>
        </p:spPr>
      </p:pic>
      <p:sp>
        <p:nvSpPr>
          <p:cNvPr id="3" name="Content Placeholder 2">
            <a:extLst>
              <a:ext uri="{FF2B5EF4-FFF2-40B4-BE49-F238E27FC236}">
                <a16:creationId xmlns:a16="http://schemas.microsoft.com/office/drawing/2014/main" id="{8240F7DA-8B21-4FC5-B02E-6B15BE1734B0}"/>
              </a:ext>
            </a:extLst>
          </p:cNvPr>
          <p:cNvSpPr>
            <a:spLocks noGrp="1"/>
          </p:cNvSpPr>
          <p:nvPr>
            <p:ph idx="1"/>
          </p:nvPr>
        </p:nvSpPr>
        <p:spPr>
          <a:xfrm>
            <a:off x="5736096" y="2440916"/>
            <a:ext cx="4285176" cy="3768573"/>
          </a:xfrm>
        </p:spPr>
        <p:txBody>
          <a:bodyPr>
            <a:normAutofit/>
          </a:bodyPr>
          <a:lstStyle/>
          <a:p>
            <a:pPr marL="0" indent="0">
              <a:buNone/>
            </a:pPr>
            <a:r>
              <a:rPr lang="en-US" dirty="0"/>
              <a:t>In this section:</a:t>
            </a:r>
          </a:p>
          <a:p>
            <a:r>
              <a:rPr lang="en-US" dirty="0"/>
              <a:t>Results of </a:t>
            </a:r>
            <a:r>
              <a:rPr lang="en-US" dirty="0" err="1"/>
              <a:t>XGBoost</a:t>
            </a:r>
            <a:endParaRPr lang="en-US" dirty="0"/>
          </a:p>
          <a:p>
            <a:r>
              <a:rPr lang="en-US" dirty="0"/>
              <a:t>Comparison of </a:t>
            </a:r>
            <a:r>
              <a:rPr lang="en-US" dirty="0" err="1"/>
              <a:t>XGBoost</a:t>
            </a:r>
            <a:r>
              <a:rPr lang="en-US" dirty="0"/>
              <a:t> and </a:t>
            </a:r>
            <a:r>
              <a:rPr lang="en-US" dirty="0" err="1"/>
              <a:t>LightGBM</a:t>
            </a:r>
            <a:r>
              <a:rPr lang="en-US" dirty="0"/>
              <a:t> results </a:t>
            </a:r>
          </a:p>
        </p:txBody>
      </p:sp>
      <p:sp>
        <p:nvSpPr>
          <p:cNvPr id="18" name="Footer Placeholder 3">
            <a:extLst>
              <a:ext uri="{FF2B5EF4-FFF2-40B4-BE49-F238E27FC236}">
                <a16:creationId xmlns:a16="http://schemas.microsoft.com/office/drawing/2014/main" id="{43B4B3DA-FB38-477F-A0FB-A4D1D9C1BD25}"/>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3568178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7212-2646-4ADE-BBB2-BC13CF300640}"/>
              </a:ext>
            </a:extLst>
          </p:cNvPr>
          <p:cNvSpPr>
            <a:spLocks noGrp="1"/>
          </p:cNvSpPr>
          <p:nvPr>
            <p:ph type="title"/>
          </p:nvPr>
        </p:nvSpPr>
        <p:spPr/>
        <p:txBody>
          <a:bodyPr/>
          <a:lstStyle/>
          <a:p>
            <a:r>
              <a:rPr lang="en-US" dirty="0"/>
              <a:t>Results of </a:t>
            </a:r>
            <a:r>
              <a:rPr lang="en-US" dirty="0" err="1"/>
              <a:t>XGBoost</a:t>
            </a:r>
            <a:endParaRPr lang="en-US" dirty="0"/>
          </a:p>
        </p:txBody>
      </p:sp>
      <p:pic>
        <p:nvPicPr>
          <p:cNvPr id="5" name="Content Placeholder 4" descr="Chart, line chart&#10;&#10;Description automatically generated">
            <a:extLst>
              <a:ext uri="{FF2B5EF4-FFF2-40B4-BE49-F238E27FC236}">
                <a16:creationId xmlns:a16="http://schemas.microsoft.com/office/drawing/2014/main" id="{A691DEA2-D33D-4BE8-B503-E01E7C6715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3784" y="2084450"/>
            <a:ext cx="4812298" cy="3342532"/>
          </a:xfrm>
        </p:spPr>
      </p:pic>
      <p:sp>
        <p:nvSpPr>
          <p:cNvPr id="6" name="Footer Placeholder 3">
            <a:extLst>
              <a:ext uri="{FF2B5EF4-FFF2-40B4-BE49-F238E27FC236}">
                <a16:creationId xmlns:a16="http://schemas.microsoft.com/office/drawing/2014/main" id="{2FC2F246-B0D9-453E-9EAC-DBB05696DBB7}"/>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1670916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1BDE23-6D73-4F15-8B8C-018D738DCE49}"/>
              </a:ext>
            </a:extLst>
          </p:cNvPr>
          <p:cNvSpPr>
            <a:spLocks noGrp="1"/>
          </p:cNvSpPr>
          <p:nvPr>
            <p:ph type="title"/>
          </p:nvPr>
        </p:nvSpPr>
        <p:spPr>
          <a:xfrm>
            <a:off x="1286933" y="609600"/>
            <a:ext cx="10197494" cy="1099457"/>
          </a:xfrm>
        </p:spPr>
        <p:txBody>
          <a:bodyPr>
            <a:normAutofit/>
          </a:bodyPr>
          <a:lstStyle/>
          <a:p>
            <a:r>
              <a:rPr lang="en-US" dirty="0"/>
              <a:t>Comparison of </a:t>
            </a:r>
            <a:r>
              <a:rPr lang="en-US" dirty="0" err="1"/>
              <a:t>XGBoost</a:t>
            </a:r>
            <a:r>
              <a:rPr lang="en-US" dirty="0"/>
              <a:t> and </a:t>
            </a:r>
            <a:r>
              <a:rPr lang="en-US" dirty="0" err="1"/>
              <a:t>LightGBM</a:t>
            </a:r>
            <a:r>
              <a:rPr lang="en-US" dirty="0"/>
              <a:t> results</a:t>
            </a:r>
          </a:p>
        </p:txBody>
      </p:sp>
      <p:sp>
        <p:nvSpPr>
          <p:cNvPr id="12" name="Isosceles Triangle 11">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1">
            <a:extLst>
              <a:ext uri="{FF2B5EF4-FFF2-40B4-BE49-F238E27FC236}">
                <a16:creationId xmlns:a16="http://schemas.microsoft.com/office/drawing/2014/main" id="{CD7DA603-F60F-4C8F-AD84-18F69729436C}"/>
              </a:ext>
            </a:extLst>
          </p:cNvPr>
          <p:cNvSpPr>
            <a:spLocks noChangeArrowheads="1"/>
          </p:cNvSpPr>
          <p:nvPr/>
        </p:nvSpPr>
        <p:spPr bwMode="auto">
          <a:xfrm>
            <a:off x="2528888" y="3843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Content Placeholder 3">
            <a:extLst>
              <a:ext uri="{FF2B5EF4-FFF2-40B4-BE49-F238E27FC236}">
                <a16:creationId xmlns:a16="http://schemas.microsoft.com/office/drawing/2014/main" id="{152C4BB6-63FD-4F08-ABF5-F8C22A4818D0}"/>
              </a:ext>
            </a:extLst>
          </p:cNvPr>
          <p:cNvGraphicFramePr>
            <a:graphicFrameLocks noGrp="1"/>
          </p:cNvGraphicFramePr>
          <p:nvPr>
            <p:ph idx="1"/>
            <p:extLst>
              <p:ext uri="{D42A27DB-BD31-4B8C-83A1-F6EECF244321}">
                <p14:modId xmlns:p14="http://schemas.microsoft.com/office/powerpoint/2010/main" val="2491254077"/>
              </p:ext>
            </p:extLst>
          </p:nvPr>
        </p:nvGraphicFramePr>
        <p:xfrm>
          <a:off x="1286933" y="2865878"/>
          <a:ext cx="9618135" cy="2258813"/>
        </p:xfrm>
        <a:graphic>
          <a:graphicData uri="http://schemas.openxmlformats.org/drawingml/2006/table">
            <a:tbl>
              <a:tblPr firstRow="1" firstCol="1" bandRow="1">
                <a:tableStyleId>{5C22544A-7EE6-4342-B048-85BDC9FD1C3A}</a:tableStyleId>
              </a:tblPr>
              <a:tblGrid>
                <a:gridCol w="2422459">
                  <a:extLst>
                    <a:ext uri="{9D8B030D-6E8A-4147-A177-3AD203B41FA5}">
                      <a16:colId xmlns:a16="http://schemas.microsoft.com/office/drawing/2014/main" val="1262024020"/>
                    </a:ext>
                  </a:extLst>
                </a:gridCol>
                <a:gridCol w="2597218">
                  <a:extLst>
                    <a:ext uri="{9D8B030D-6E8A-4147-A177-3AD203B41FA5}">
                      <a16:colId xmlns:a16="http://schemas.microsoft.com/office/drawing/2014/main" val="723800086"/>
                    </a:ext>
                  </a:extLst>
                </a:gridCol>
                <a:gridCol w="2440383">
                  <a:extLst>
                    <a:ext uri="{9D8B030D-6E8A-4147-A177-3AD203B41FA5}">
                      <a16:colId xmlns:a16="http://schemas.microsoft.com/office/drawing/2014/main" val="2168514682"/>
                    </a:ext>
                  </a:extLst>
                </a:gridCol>
                <a:gridCol w="2158075">
                  <a:extLst>
                    <a:ext uri="{9D8B030D-6E8A-4147-A177-3AD203B41FA5}">
                      <a16:colId xmlns:a16="http://schemas.microsoft.com/office/drawing/2014/main" val="1286651242"/>
                    </a:ext>
                  </a:extLst>
                </a:gridCol>
              </a:tblGrid>
              <a:tr h="1090509">
                <a:tc>
                  <a:txBody>
                    <a:bodyPr/>
                    <a:lstStyle/>
                    <a:p>
                      <a:pPr marL="0" marR="0">
                        <a:lnSpc>
                          <a:spcPct val="107000"/>
                        </a:lnSpc>
                        <a:spcBef>
                          <a:spcPts val="0"/>
                        </a:spcBef>
                        <a:spcAft>
                          <a:spcPts val="0"/>
                        </a:spcAft>
                      </a:pPr>
                      <a:r>
                        <a:rPr lang="en-US" sz="3100">
                          <a:effectLst/>
                        </a:rPr>
                        <a:t>Model</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93581" marR="193581" marT="0" marB="0"/>
                </a:tc>
                <a:tc>
                  <a:txBody>
                    <a:bodyPr/>
                    <a:lstStyle/>
                    <a:p>
                      <a:pPr marL="0" marR="0">
                        <a:lnSpc>
                          <a:spcPct val="107000"/>
                        </a:lnSpc>
                        <a:spcBef>
                          <a:spcPts val="0"/>
                        </a:spcBef>
                        <a:spcAft>
                          <a:spcPts val="0"/>
                        </a:spcAft>
                      </a:pPr>
                      <a:r>
                        <a:rPr lang="en-US" sz="3100">
                          <a:effectLst/>
                        </a:rPr>
                        <a:t>AUC score train</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93581" marR="193581" marT="0" marB="0"/>
                </a:tc>
                <a:tc>
                  <a:txBody>
                    <a:bodyPr/>
                    <a:lstStyle/>
                    <a:p>
                      <a:pPr marL="0" marR="0">
                        <a:lnSpc>
                          <a:spcPct val="107000"/>
                        </a:lnSpc>
                        <a:spcBef>
                          <a:spcPts val="0"/>
                        </a:spcBef>
                        <a:spcAft>
                          <a:spcPts val="0"/>
                        </a:spcAft>
                      </a:pPr>
                      <a:r>
                        <a:rPr lang="en-US" sz="3100">
                          <a:effectLst/>
                        </a:rPr>
                        <a:t>Auc score test</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93581" marR="193581" marT="0" marB="0"/>
                </a:tc>
                <a:tc>
                  <a:txBody>
                    <a:bodyPr/>
                    <a:lstStyle/>
                    <a:p>
                      <a:pPr marL="0" marR="0">
                        <a:lnSpc>
                          <a:spcPct val="107000"/>
                        </a:lnSpc>
                        <a:spcBef>
                          <a:spcPts val="0"/>
                        </a:spcBef>
                        <a:spcAft>
                          <a:spcPts val="0"/>
                        </a:spcAft>
                      </a:pPr>
                      <a:r>
                        <a:rPr lang="en-US" sz="3100">
                          <a:effectLst/>
                        </a:rPr>
                        <a:t>Training time</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93581" marR="193581" marT="0" marB="0"/>
                </a:tc>
                <a:extLst>
                  <a:ext uri="{0D108BD9-81ED-4DB2-BD59-A6C34878D82A}">
                    <a16:rowId xmlns:a16="http://schemas.microsoft.com/office/drawing/2014/main" val="579071137"/>
                  </a:ext>
                </a:extLst>
              </a:tr>
              <a:tr h="584152">
                <a:tc>
                  <a:txBody>
                    <a:bodyPr/>
                    <a:lstStyle/>
                    <a:p>
                      <a:pPr marL="0" marR="0">
                        <a:lnSpc>
                          <a:spcPct val="107000"/>
                        </a:lnSpc>
                        <a:spcBef>
                          <a:spcPts val="0"/>
                        </a:spcBef>
                        <a:spcAft>
                          <a:spcPts val="0"/>
                        </a:spcAft>
                      </a:pPr>
                      <a:r>
                        <a:rPr lang="en-US" sz="3100">
                          <a:effectLst/>
                        </a:rPr>
                        <a:t>XGBoost</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93581" marR="193581" marT="0" marB="0"/>
                </a:tc>
                <a:tc>
                  <a:txBody>
                    <a:bodyPr/>
                    <a:lstStyle/>
                    <a:p>
                      <a:pPr marL="0" marR="0">
                        <a:lnSpc>
                          <a:spcPct val="107000"/>
                        </a:lnSpc>
                        <a:spcBef>
                          <a:spcPts val="0"/>
                        </a:spcBef>
                        <a:spcAft>
                          <a:spcPts val="0"/>
                        </a:spcAft>
                      </a:pPr>
                      <a:r>
                        <a:rPr lang="en-US" sz="3100">
                          <a:effectLst/>
                        </a:rPr>
                        <a:t>1.0</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93581" marR="193581" marT="0" marB="0"/>
                </a:tc>
                <a:tc>
                  <a:txBody>
                    <a:bodyPr/>
                    <a:lstStyle/>
                    <a:p>
                      <a:pPr marL="0" marR="0">
                        <a:lnSpc>
                          <a:spcPct val="107000"/>
                        </a:lnSpc>
                        <a:spcBef>
                          <a:spcPts val="0"/>
                        </a:spcBef>
                        <a:spcAft>
                          <a:spcPts val="0"/>
                        </a:spcAft>
                      </a:pPr>
                      <a:r>
                        <a:rPr lang="en-US" sz="3100">
                          <a:effectLst/>
                        </a:rPr>
                        <a:t>0.94</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93581" marR="193581" marT="0" marB="0"/>
                </a:tc>
                <a:tc>
                  <a:txBody>
                    <a:bodyPr/>
                    <a:lstStyle/>
                    <a:p>
                      <a:pPr marL="0" marR="0">
                        <a:lnSpc>
                          <a:spcPct val="107000"/>
                        </a:lnSpc>
                        <a:spcBef>
                          <a:spcPts val="0"/>
                        </a:spcBef>
                        <a:spcAft>
                          <a:spcPts val="0"/>
                        </a:spcAft>
                      </a:pPr>
                      <a:r>
                        <a:rPr lang="en-US" sz="3100">
                          <a:effectLst/>
                        </a:rPr>
                        <a:t>0.82 sec</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93581" marR="193581" marT="0" marB="0"/>
                </a:tc>
                <a:extLst>
                  <a:ext uri="{0D108BD9-81ED-4DB2-BD59-A6C34878D82A}">
                    <a16:rowId xmlns:a16="http://schemas.microsoft.com/office/drawing/2014/main" val="2544054047"/>
                  </a:ext>
                </a:extLst>
              </a:tr>
              <a:tr h="584152">
                <a:tc>
                  <a:txBody>
                    <a:bodyPr/>
                    <a:lstStyle/>
                    <a:p>
                      <a:pPr marL="0" marR="0">
                        <a:lnSpc>
                          <a:spcPct val="107000"/>
                        </a:lnSpc>
                        <a:spcBef>
                          <a:spcPts val="0"/>
                        </a:spcBef>
                        <a:spcAft>
                          <a:spcPts val="0"/>
                        </a:spcAft>
                      </a:pPr>
                      <a:r>
                        <a:rPr lang="en-US" sz="3100">
                          <a:effectLst/>
                        </a:rPr>
                        <a:t>LightGBM</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93581" marR="193581" marT="0" marB="0"/>
                </a:tc>
                <a:tc>
                  <a:txBody>
                    <a:bodyPr/>
                    <a:lstStyle/>
                    <a:p>
                      <a:pPr marL="0" marR="0">
                        <a:lnSpc>
                          <a:spcPct val="107000"/>
                        </a:lnSpc>
                        <a:spcBef>
                          <a:spcPts val="0"/>
                        </a:spcBef>
                        <a:spcAft>
                          <a:spcPts val="0"/>
                        </a:spcAft>
                      </a:pPr>
                      <a:r>
                        <a:rPr lang="en-US" sz="3100">
                          <a:effectLst/>
                        </a:rPr>
                        <a:t>1.0</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93581" marR="193581" marT="0" marB="0"/>
                </a:tc>
                <a:tc>
                  <a:txBody>
                    <a:bodyPr/>
                    <a:lstStyle/>
                    <a:p>
                      <a:pPr marL="0" marR="0">
                        <a:lnSpc>
                          <a:spcPct val="107000"/>
                        </a:lnSpc>
                        <a:spcBef>
                          <a:spcPts val="0"/>
                        </a:spcBef>
                        <a:spcAft>
                          <a:spcPts val="0"/>
                        </a:spcAft>
                      </a:pPr>
                      <a:r>
                        <a:rPr lang="en-US" sz="3100">
                          <a:effectLst/>
                        </a:rPr>
                        <a:t>0.92</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93581" marR="193581" marT="0" marB="0"/>
                </a:tc>
                <a:tc>
                  <a:txBody>
                    <a:bodyPr/>
                    <a:lstStyle/>
                    <a:p>
                      <a:pPr marL="0" marR="0">
                        <a:lnSpc>
                          <a:spcPct val="107000"/>
                        </a:lnSpc>
                        <a:spcBef>
                          <a:spcPts val="0"/>
                        </a:spcBef>
                        <a:spcAft>
                          <a:spcPts val="0"/>
                        </a:spcAft>
                      </a:pPr>
                      <a:r>
                        <a:rPr lang="en-US" sz="3100">
                          <a:effectLst/>
                        </a:rPr>
                        <a:t>5.35 sec</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93581" marR="193581" marT="0" marB="0"/>
                </a:tc>
                <a:extLst>
                  <a:ext uri="{0D108BD9-81ED-4DB2-BD59-A6C34878D82A}">
                    <a16:rowId xmlns:a16="http://schemas.microsoft.com/office/drawing/2014/main" val="996642174"/>
                  </a:ext>
                </a:extLst>
              </a:tr>
            </a:tbl>
          </a:graphicData>
        </a:graphic>
      </p:graphicFrame>
      <p:sp>
        <p:nvSpPr>
          <p:cNvPr id="9" name="Footer Placeholder 3">
            <a:extLst>
              <a:ext uri="{FF2B5EF4-FFF2-40B4-BE49-F238E27FC236}">
                <a16:creationId xmlns:a16="http://schemas.microsoft.com/office/drawing/2014/main" id="{80F838E9-4819-48C4-B141-BA4236524849}"/>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274720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C07B-CDA0-40CB-A7AF-4411BFEA9146}"/>
              </a:ext>
            </a:extLst>
          </p:cNvPr>
          <p:cNvSpPr>
            <a:spLocks noGrp="1"/>
          </p:cNvSpPr>
          <p:nvPr>
            <p:ph type="title"/>
          </p:nvPr>
        </p:nvSpPr>
        <p:spPr/>
        <p:txBody>
          <a:bodyPr/>
          <a:lstStyle/>
          <a:p>
            <a:r>
              <a:rPr lang="en-US" dirty="0"/>
              <a:t>1.Problem Statement</a:t>
            </a:r>
          </a:p>
        </p:txBody>
      </p:sp>
      <p:sp>
        <p:nvSpPr>
          <p:cNvPr id="3" name="Content Placeholder 2">
            <a:extLst>
              <a:ext uri="{FF2B5EF4-FFF2-40B4-BE49-F238E27FC236}">
                <a16:creationId xmlns:a16="http://schemas.microsoft.com/office/drawing/2014/main" id="{34EC3662-49AC-4FFD-90C0-68A3BF298511}"/>
              </a:ext>
            </a:extLst>
          </p:cNvPr>
          <p:cNvSpPr>
            <a:spLocks noGrp="1"/>
          </p:cNvSpPr>
          <p:nvPr>
            <p:ph idx="1"/>
          </p:nvPr>
        </p:nvSpPr>
        <p:spPr/>
        <p:txBody>
          <a:bodyPr>
            <a:normAutofit/>
          </a:bodyPr>
          <a:lstStyle/>
          <a:p>
            <a:pPr marL="0" indent="0" algn="l">
              <a:buNone/>
            </a:pPr>
            <a:r>
              <a:rPr lang="en-US" sz="2000" i="1" dirty="0"/>
              <a:t>What are the conclusion that can be drawn from the implementation of the newly introduced ensemble learning technique </a:t>
            </a:r>
            <a:r>
              <a:rPr lang="en-US" sz="2000" i="1" dirty="0" err="1"/>
              <a:t>LightGBM</a:t>
            </a:r>
            <a:r>
              <a:rPr lang="en-US" sz="2000" i="1" dirty="0"/>
              <a:t> in corporate bankruptcy prediction?</a:t>
            </a:r>
          </a:p>
        </p:txBody>
      </p:sp>
      <p:sp>
        <p:nvSpPr>
          <p:cNvPr id="4" name="Footer Placeholder 3">
            <a:extLst>
              <a:ext uri="{FF2B5EF4-FFF2-40B4-BE49-F238E27FC236}">
                <a16:creationId xmlns:a16="http://schemas.microsoft.com/office/drawing/2014/main" id="{BD6C3152-DD23-436F-A7AD-99443BF34F44}"/>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512391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D052-B756-4AAF-B9D7-56D6C941BB5A}"/>
              </a:ext>
            </a:extLst>
          </p:cNvPr>
          <p:cNvSpPr>
            <a:spLocks noGrp="1"/>
          </p:cNvSpPr>
          <p:nvPr>
            <p:ph type="title"/>
          </p:nvPr>
        </p:nvSpPr>
        <p:spPr>
          <a:xfrm>
            <a:off x="5536734" y="609600"/>
            <a:ext cx="3737268" cy="1320800"/>
          </a:xfrm>
        </p:spPr>
        <p:txBody>
          <a:bodyPr>
            <a:normAutofit/>
          </a:bodyPr>
          <a:lstStyle/>
          <a:p>
            <a:pPr>
              <a:lnSpc>
                <a:spcPct val="90000"/>
              </a:lnSpc>
            </a:pPr>
            <a:r>
              <a:rPr lang="en-US" sz="2800"/>
              <a:t>7.Benchmark: </a:t>
            </a:r>
            <a:r>
              <a:rPr lang="en-US" sz="2800" err="1"/>
              <a:t>LightGBM</a:t>
            </a:r>
            <a:r>
              <a:rPr lang="en-US" sz="2800"/>
              <a:t> comparison with models</a:t>
            </a:r>
          </a:p>
        </p:txBody>
      </p:sp>
      <p:sp>
        <p:nvSpPr>
          <p:cNvPr id="14" name="Content Placeholder 8">
            <a:extLst>
              <a:ext uri="{FF2B5EF4-FFF2-40B4-BE49-F238E27FC236}">
                <a16:creationId xmlns:a16="http://schemas.microsoft.com/office/drawing/2014/main" id="{B5C8CE28-C019-4F50-8030-AF5DA16323CE}"/>
              </a:ext>
            </a:extLst>
          </p:cNvPr>
          <p:cNvSpPr>
            <a:spLocks noGrp="1"/>
          </p:cNvSpPr>
          <p:nvPr>
            <p:ph idx="1"/>
          </p:nvPr>
        </p:nvSpPr>
        <p:spPr>
          <a:xfrm>
            <a:off x="5209563" y="2160589"/>
            <a:ext cx="4064439" cy="3880773"/>
          </a:xfrm>
        </p:spPr>
        <p:txBody>
          <a:bodyPr>
            <a:normAutofit/>
          </a:bodyPr>
          <a:lstStyle/>
          <a:p>
            <a:pPr marL="0" indent="0">
              <a:buNone/>
            </a:pPr>
            <a:r>
              <a:rPr lang="en-US" dirty="0"/>
              <a:t>In this section:</a:t>
            </a:r>
          </a:p>
          <a:p>
            <a:pPr marL="0" indent="0">
              <a:buNone/>
            </a:pPr>
            <a:endParaRPr lang="en-US" dirty="0"/>
          </a:p>
          <a:p>
            <a:r>
              <a:rPr lang="en-US" dirty="0"/>
              <a:t>Data preparation </a:t>
            </a:r>
          </a:p>
          <a:p>
            <a:endParaRPr lang="en-US" dirty="0"/>
          </a:p>
          <a:p>
            <a:r>
              <a:rPr lang="en-US" dirty="0"/>
              <a:t>Reference models</a:t>
            </a:r>
          </a:p>
          <a:p>
            <a:endParaRPr lang="en-US" dirty="0"/>
          </a:p>
          <a:p>
            <a:r>
              <a:rPr lang="en-US" dirty="0"/>
              <a:t>Modelling pipeline</a:t>
            </a:r>
          </a:p>
          <a:p>
            <a:endParaRPr lang="en-US" dirty="0"/>
          </a:p>
          <a:p>
            <a:r>
              <a:rPr lang="en-US" dirty="0"/>
              <a:t>Results</a:t>
            </a:r>
          </a:p>
        </p:txBody>
      </p:sp>
      <p:pic>
        <p:nvPicPr>
          <p:cNvPr id="5" name="Content Placeholder 4" descr="Long ladder glowing among shorter dull ladders">
            <a:extLst>
              <a:ext uri="{FF2B5EF4-FFF2-40B4-BE49-F238E27FC236}">
                <a16:creationId xmlns:a16="http://schemas.microsoft.com/office/drawing/2014/main" id="{BDF5A12A-4AFC-4071-BC95-F7CF8A43AE55}"/>
              </a:ext>
            </a:extLst>
          </p:cNvPr>
          <p:cNvPicPr>
            <a:picLocks noChangeAspect="1"/>
          </p:cNvPicPr>
          <p:nvPr/>
        </p:nvPicPr>
        <p:blipFill rotWithShape="1">
          <a:blip r:embed="rId2">
            <a:extLst>
              <a:ext uri="{28A0092B-C50C-407E-A947-70E740481C1C}">
                <a14:useLocalDpi xmlns:a14="http://schemas.microsoft.com/office/drawing/2010/main" val="0"/>
              </a:ext>
            </a:extLst>
          </a:blip>
          <a:srcRect l="21884" r="19116"/>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5"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Footer Placeholder 3">
            <a:extLst>
              <a:ext uri="{FF2B5EF4-FFF2-40B4-BE49-F238E27FC236}">
                <a16:creationId xmlns:a16="http://schemas.microsoft.com/office/drawing/2014/main" id="{5BC2ACE0-2A5E-4B27-B80D-CCDE9C9D281C}"/>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254322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5BBA-FD57-4752-AACB-B6228D4DA188}"/>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21A15857-6D76-46E2-8CB7-3F3981EBBBAB}"/>
              </a:ext>
            </a:extLst>
          </p:cNvPr>
          <p:cNvSpPr>
            <a:spLocks noGrp="1"/>
          </p:cNvSpPr>
          <p:nvPr>
            <p:ph idx="1"/>
          </p:nvPr>
        </p:nvSpPr>
        <p:spPr/>
        <p:txBody>
          <a:bodyPr/>
          <a:lstStyle/>
          <a:p>
            <a:pPr marL="514350" indent="-514350">
              <a:buFont typeface="+mj-lt"/>
              <a:buAutoNum type="romanUcPeriod"/>
            </a:pPr>
            <a:r>
              <a:rPr lang="en-US" b="1" dirty="0"/>
              <a:t>Dealing with missing data</a:t>
            </a:r>
          </a:p>
          <a:p>
            <a:pPr lvl="1"/>
            <a:r>
              <a:rPr lang="en-US" dirty="0"/>
              <a:t>MICE Imputation</a:t>
            </a:r>
          </a:p>
          <a:p>
            <a:pPr lvl="1"/>
            <a:endParaRPr lang="en-US" dirty="0"/>
          </a:p>
          <a:p>
            <a:pPr marL="514350" indent="-514350">
              <a:buFont typeface="+mj-lt"/>
              <a:buAutoNum type="romanUcPeriod"/>
            </a:pPr>
            <a:r>
              <a:rPr lang="en-US" b="1" dirty="0"/>
              <a:t>Dealing with data imbalance</a:t>
            </a:r>
          </a:p>
          <a:p>
            <a:pPr lvl="1"/>
            <a:r>
              <a:rPr lang="en-US" dirty="0"/>
              <a:t>SMOTE Oversampling</a:t>
            </a:r>
          </a:p>
          <a:p>
            <a:endParaRPr lang="en-US" dirty="0"/>
          </a:p>
        </p:txBody>
      </p:sp>
      <p:sp>
        <p:nvSpPr>
          <p:cNvPr id="4" name="Footer Placeholder 3">
            <a:extLst>
              <a:ext uri="{FF2B5EF4-FFF2-40B4-BE49-F238E27FC236}">
                <a16:creationId xmlns:a16="http://schemas.microsoft.com/office/drawing/2014/main" id="{12D03EBE-5750-4235-A793-5B4ABD206A4B}"/>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3804271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1556-54D4-460A-96EB-D96C51E3BD9B}"/>
              </a:ext>
            </a:extLst>
          </p:cNvPr>
          <p:cNvSpPr>
            <a:spLocks noGrp="1"/>
          </p:cNvSpPr>
          <p:nvPr>
            <p:ph type="title"/>
          </p:nvPr>
        </p:nvSpPr>
        <p:spPr/>
        <p:txBody>
          <a:bodyPr/>
          <a:lstStyle/>
          <a:p>
            <a:r>
              <a:rPr lang="en-US" dirty="0"/>
              <a:t>Reference models</a:t>
            </a:r>
          </a:p>
        </p:txBody>
      </p:sp>
      <p:sp>
        <p:nvSpPr>
          <p:cNvPr id="3" name="Content Placeholder 2">
            <a:extLst>
              <a:ext uri="{FF2B5EF4-FFF2-40B4-BE49-F238E27FC236}">
                <a16:creationId xmlns:a16="http://schemas.microsoft.com/office/drawing/2014/main" id="{6B003365-84F9-4FDC-81F6-A433A188F20D}"/>
              </a:ext>
            </a:extLst>
          </p:cNvPr>
          <p:cNvSpPr>
            <a:spLocks noGrp="1"/>
          </p:cNvSpPr>
          <p:nvPr>
            <p:ph idx="1"/>
          </p:nvPr>
        </p:nvSpPr>
        <p:spPr/>
        <p:txBody>
          <a:bodyPr/>
          <a:lstStyle/>
          <a:p>
            <a:r>
              <a:rPr lang="en-US" dirty="0"/>
              <a:t>Gaussian Naïve Bayes</a:t>
            </a:r>
          </a:p>
          <a:p>
            <a:r>
              <a:rPr lang="en-US" dirty="0"/>
              <a:t>Logistic Regression </a:t>
            </a:r>
          </a:p>
          <a:p>
            <a:r>
              <a:rPr lang="en-US" dirty="0"/>
              <a:t>Random Forest</a:t>
            </a:r>
          </a:p>
          <a:p>
            <a:r>
              <a:rPr lang="en-US" dirty="0"/>
              <a:t>Decision Trees</a:t>
            </a:r>
          </a:p>
          <a:p>
            <a:r>
              <a:rPr lang="en-US" dirty="0" err="1"/>
              <a:t>XGBoost</a:t>
            </a:r>
            <a:endParaRPr lang="en-US" dirty="0"/>
          </a:p>
          <a:p>
            <a:endParaRPr lang="en-US" dirty="0"/>
          </a:p>
        </p:txBody>
      </p:sp>
      <p:sp>
        <p:nvSpPr>
          <p:cNvPr id="15" name="Footer Placeholder 3">
            <a:extLst>
              <a:ext uri="{FF2B5EF4-FFF2-40B4-BE49-F238E27FC236}">
                <a16:creationId xmlns:a16="http://schemas.microsoft.com/office/drawing/2014/main" id="{84C1DCFA-2087-43F9-818B-E962A43F4914}"/>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1918425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63F0-CEDC-44E6-994C-B32FC6D86994}"/>
              </a:ext>
            </a:extLst>
          </p:cNvPr>
          <p:cNvSpPr>
            <a:spLocks noGrp="1"/>
          </p:cNvSpPr>
          <p:nvPr>
            <p:ph type="title"/>
          </p:nvPr>
        </p:nvSpPr>
        <p:spPr/>
        <p:txBody>
          <a:bodyPr/>
          <a:lstStyle/>
          <a:p>
            <a:r>
              <a:rPr lang="en-US" dirty="0"/>
              <a:t>Modelling pipeline</a:t>
            </a:r>
          </a:p>
        </p:txBody>
      </p:sp>
      <p:grpSp>
        <p:nvGrpSpPr>
          <p:cNvPr id="4" name="Group 3">
            <a:extLst>
              <a:ext uri="{FF2B5EF4-FFF2-40B4-BE49-F238E27FC236}">
                <a16:creationId xmlns:a16="http://schemas.microsoft.com/office/drawing/2014/main" id="{C74B2315-C2CE-4F38-B4CC-D81254AFE0EE}"/>
              </a:ext>
            </a:extLst>
          </p:cNvPr>
          <p:cNvGrpSpPr/>
          <p:nvPr/>
        </p:nvGrpSpPr>
        <p:grpSpPr>
          <a:xfrm>
            <a:off x="5694383" y="1032126"/>
            <a:ext cx="4848183" cy="5469749"/>
            <a:chOff x="3668071" y="1167030"/>
            <a:chExt cx="4848183" cy="5469749"/>
          </a:xfrm>
        </p:grpSpPr>
        <p:sp>
          <p:nvSpPr>
            <p:cNvPr id="5" name="Rectangle: Rounded Corners 17">
              <a:extLst>
                <a:ext uri="{FF2B5EF4-FFF2-40B4-BE49-F238E27FC236}">
                  <a16:creationId xmlns:a16="http://schemas.microsoft.com/office/drawing/2014/main" id="{CD624C8F-4EC6-447F-AE1E-ADE60A86E5A0}"/>
                </a:ext>
              </a:extLst>
            </p:cNvPr>
            <p:cNvSpPr>
              <a:spLocks noChangeArrowheads="1"/>
            </p:cNvSpPr>
            <p:nvPr/>
          </p:nvSpPr>
          <p:spPr bwMode="auto">
            <a:xfrm>
              <a:off x="5534797" y="1167030"/>
              <a:ext cx="1104900" cy="549275"/>
            </a:xfrm>
            <a:prstGeom prst="roundRect">
              <a:avLst>
                <a:gd name="adj" fmla="val 16667"/>
              </a:avLst>
            </a:prstGeom>
            <a:solidFill>
              <a:srgbClr val="2E75B6"/>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CMU Serif" panose="02000603000000000000" pitchFamily="2" charset="0"/>
                  <a:ea typeface="Calibri" panose="020F0502020204030204" pitchFamily="34" charset="0"/>
                  <a:cs typeface="Times New Roman" panose="02020603050405020304" pitchFamily="18" charset="0"/>
                </a:rPr>
                <a:t>Raw Data</a:t>
              </a:r>
              <a:endParaRPr kumimoji="0" lang="en-US" altLang="en-US" sz="1100" b="0" i="0" u="none" strike="noStrike" cap="none" normalizeH="0" baseline="0" dirty="0">
                <a:ln>
                  <a:noFill/>
                </a:ln>
                <a:solidFill>
                  <a:schemeClr val="bg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CMU Serif" panose="02000603000000000000" pitchFamily="2" charset="0"/>
                  <a:ea typeface="Calibri" panose="020F0502020204030204" pitchFamily="34" charset="0"/>
                  <a:cs typeface="Times New Roman" panose="02020603050405020304" pitchFamily="18" charset="0"/>
                </a:rPr>
                <a:t>(.</a:t>
              </a:r>
              <a:r>
                <a:rPr kumimoji="0" lang="en-US" altLang="en-US" sz="1100" b="1" i="0" u="none" strike="noStrike" cap="none" normalizeH="0" baseline="0" dirty="0" err="1">
                  <a:ln>
                    <a:noFill/>
                  </a:ln>
                  <a:solidFill>
                    <a:schemeClr val="bg1"/>
                  </a:solidFill>
                  <a:effectLst/>
                  <a:latin typeface="CMU Serif" panose="02000603000000000000" pitchFamily="2" charset="0"/>
                  <a:ea typeface="Calibri" panose="020F0502020204030204" pitchFamily="34" charset="0"/>
                  <a:cs typeface="Times New Roman" panose="02020603050405020304" pitchFamily="18" charset="0"/>
                </a:rPr>
                <a:t>arff</a:t>
              </a:r>
              <a:r>
                <a:rPr kumimoji="0" lang="en-US" altLang="en-US" sz="1100" b="1" i="0" u="none" strike="noStrike" cap="none" normalizeH="0" baseline="0" dirty="0">
                  <a:ln>
                    <a:noFill/>
                  </a:ln>
                  <a:solidFill>
                    <a:schemeClr val="bg1"/>
                  </a:solidFill>
                  <a:effectLst/>
                  <a:latin typeface="CMU Serif" panose="02000603000000000000" pitchFamily="2" charset="0"/>
                  <a:ea typeface="Calibri" panose="020F0502020204030204" pitchFamily="34" charset="0"/>
                  <a:cs typeface="Times New Roman" panose="02020603050405020304" pitchFamily="18" charset="0"/>
                </a:rPr>
                <a:t> files)</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6" name="Rectangle: Rounded Corners 18">
              <a:extLst>
                <a:ext uri="{FF2B5EF4-FFF2-40B4-BE49-F238E27FC236}">
                  <a16:creationId xmlns:a16="http://schemas.microsoft.com/office/drawing/2014/main" id="{FA1EF755-9AF4-499F-9D54-7A5F9F0696BA}"/>
                </a:ext>
              </a:extLst>
            </p:cNvPr>
            <p:cNvSpPr>
              <a:spLocks noChangeArrowheads="1"/>
            </p:cNvSpPr>
            <p:nvPr/>
          </p:nvSpPr>
          <p:spPr bwMode="auto">
            <a:xfrm>
              <a:off x="5534797" y="2079172"/>
              <a:ext cx="1104900" cy="640080"/>
            </a:xfrm>
            <a:prstGeom prst="roundRect">
              <a:avLst>
                <a:gd name="adj" fmla="val 16667"/>
              </a:avLst>
            </a:prstGeom>
            <a:solidFill>
              <a:srgbClr val="2E75B6"/>
            </a:solidFill>
            <a:ln w="12700">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CMU Serif" panose="02000603000000000000" pitchFamily="2" charset="0"/>
                  <a:ea typeface="Calibri" panose="020F0502020204030204" pitchFamily="34" charset="0"/>
                  <a:cs typeface="Times New Roman" panose="02020603050405020304" pitchFamily="18" charset="0"/>
                </a:rPr>
                <a:t>Formatted  5 Years’ Data</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7" name="Rectangle: Rounded Corners 19">
              <a:extLst>
                <a:ext uri="{FF2B5EF4-FFF2-40B4-BE49-F238E27FC236}">
                  <a16:creationId xmlns:a16="http://schemas.microsoft.com/office/drawing/2014/main" id="{3B9E8D44-3703-44E9-AD04-61109716BEC2}"/>
                </a:ext>
              </a:extLst>
            </p:cNvPr>
            <p:cNvSpPr>
              <a:spLocks noChangeArrowheads="1"/>
            </p:cNvSpPr>
            <p:nvPr/>
          </p:nvSpPr>
          <p:spPr bwMode="auto">
            <a:xfrm>
              <a:off x="5497644" y="3052202"/>
              <a:ext cx="1189038" cy="549275"/>
            </a:xfrm>
            <a:prstGeom prst="roundRect">
              <a:avLst>
                <a:gd name="adj" fmla="val 16667"/>
              </a:avLst>
            </a:prstGeom>
            <a:solidFill>
              <a:schemeClr val="accent6">
                <a:lumMod val="75000"/>
              </a:schemeClr>
            </a:solidFill>
            <a:ln w="12700">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CMU Serif" panose="02000603000000000000" pitchFamily="2" charset="0"/>
                  <a:ea typeface="Calibri" panose="020F0502020204030204" pitchFamily="34" charset="0"/>
                  <a:cs typeface="Times New Roman" panose="02020603050405020304" pitchFamily="18" charset="0"/>
                </a:rPr>
                <a:t>MICE</a:t>
              </a:r>
              <a:endParaRPr kumimoji="0" lang="en-US" altLang="en-US" sz="1100" b="0" i="0" u="none" strike="noStrike" cap="none" normalizeH="0" baseline="0" dirty="0">
                <a:ln>
                  <a:noFill/>
                </a:ln>
                <a:solidFill>
                  <a:schemeClr val="bg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CMU Serif" panose="02000603000000000000" pitchFamily="2" charset="0"/>
                  <a:ea typeface="Calibri" panose="020F0502020204030204" pitchFamily="34" charset="0"/>
                  <a:cs typeface="Times New Roman" panose="02020603050405020304" pitchFamily="18" charset="0"/>
                </a:rPr>
                <a:t>Imputation</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35729CE4-6984-4AA3-91CD-8BE749969DFA}"/>
                </a:ext>
              </a:extLst>
            </p:cNvPr>
            <p:cNvCxnSpPr/>
            <p:nvPr/>
          </p:nvCxnSpPr>
          <p:spPr>
            <a:xfrm>
              <a:off x="6092162" y="2717184"/>
              <a:ext cx="0" cy="370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84837E-2262-400F-90B8-87B848A9448C}"/>
                </a:ext>
              </a:extLst>
            </p:cNvPr>
            <p:cNvCxnSpPr/>
            <p:nvPr/>
          </p:nvCxnSpPr>
          <p:spPr>
            <a:xfrm>
              <a:off x="6092162" y="1708198"/>
              <a:ext cx="0" cy="370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876AD2B-53A5-46DF-92AD-684B8F40FE0E}"/>
                </a:ext>
              </a:extLst>
            </p:cNvPr>
            <p:cNvCxnSpPr>
              <a:cxnSpLocks/>
              <a:stCxn id="7" idx="2"/>
            </p:cNvCxnSpPr>
            <p:nvPr/>
          </p:nvCxnSpPr>
          <p:spPr>
            <a:xfrm>
              <a:off x="6092163" y="3601477"/>
              <a:ext cx="0" cy="146764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9">
              <a:extLst>
                <a:ext uri="{FF2B5EF4-FFF2-40B4-BE49-F238E27FC236}">
                  <a16:creationId xmlns:a16="http://schemas.microsoft.com/office/drawing/2014/main" id="{2F2292E7-019D-4777-BE22-766B4ED07ADF}"/>
                </a:ext>
              </a:extLst>
            </p:cNvPr>
            <p:cNvSpPr>
              <a:spLocks noChangeArrowheads="1"/>
            </p:cNvSpPr>
            <p:nvPr/>
          </p:nvSpPr>
          <p:spPr bwMode="auto">
            <a:xfrm>
              <a:off x="5085178" y="3894900"/>
              <a:ext cx="2120000" cy="549275"/>
            </a:xfrm>
            <a:prstGeom prst="roundRect">
              <a:avLst>
                <a:gd name="adj" fmla="val 16667"/>
              </a:avLst>
            </a:prstGeom>
            <a:solidFill>
              <a:schemeClr val="accent2">
                <a:lumMod val="75000"/>
              </a:schemeClr>
            </a:solidFill>
            <a:ln w="12700">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CMU Serif" panose="02000603000000000000" pitchFamily="2" charset="0"/>
                  <a:ea typeface="Calibri" panose="020F0502020204030204" pitchFamily="34" charset="0"/>
                  <a:cs typeface="Times New Roman" panose="02020603050405020304" pitchFamily="18" charset="0"/>
                </a:rPr>
                <a:t>SMOTE Oversampling</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2" name="Rectangle: Rounded Corners 19">
              <a:extLst>
                <a:ext uri="{FF2B5EF4-FFF2-40B4-BE49-F238E27FC236}">
                  <a16:creationId xmlns:a16="http://schemas.microsoft.com/office/drawing/2014/main" id="{CA5D8AD7-8C1E-468F-9E32-46B521A3AA39}"/>
                </a:ext>
              </a:extLst>
            </p:cNvPr>
            <p:cNvSpPr>
              <a:spLocks noChangeArrowheads="1"/>
            </p:cNvSpPr>
            <p:nvPr/>
          </p:nvSpPr>
          <p:spPr bwMode="auto">
            <a:xfrm>
              <a:off x="3668071" y="4887927"/>
              <a:ext cx="4848183" cy="549275"/>
            </a:xfrm>
            <a:prstGeom prst="roundRect">
              <a:avLst>
                <a:gd name="adj" fmla="val 16667"/>
              </a:avLst>
            </a:prstGeom>
            <a:solidFill>
              <a:srgbClr val="2E75B6"/>
            </a:solidFill>
            <a:ln w="12700">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CMU Serif" panose="02000603000000000000" pitchFamily="2" charset="0"/>
                  <a:ea typeface="Calibri" panose="020F0502020204030204" pitchFamily="34" charset="0"/>
                  <a:cs typeface="Times New Roman" panose="02020603050405020304" pitchFamily="18" charset="0"/>
                </a:rPr>
                <a:t>Modeling with 6 models: (using K-Fold CV)</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b="1" dirty="0">
                  <a:solidFill>
                    <a:schemeClr val="bg1"/>
                  </a:solidFill>
                  <a:latin typeface="CMU Serif" panose="02000603000000000000" pitchFamily="2" charset="0"/>
                  <a:cs typeface="Times New Roman" panose="02020603050405020304" pitchFamily="18" charset="0"/>
                </a:rPr>
                <a:t>GNB, LR, DT, RF, XGB, LGB</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cxnSp>
          <p:nvCxnSpPr>
            <p:cNvPr id="13" name="Straight Arrow Connector 12">
              <a:extLst>
                <a:ext uri="{FF2B5EF4-FFF2-40B4-BE49-F238E27FC236}">
                  <a16:creationId xmlns:a16="http://schemas.microsoft.com/office/drawing/2014/main" id="{773A43AF-10E6-46B1-A53B-2ED4CAB1DAAD}"/>
                </a:ext>
              </a:extLst>
            </p:cNvPr>
            <p:cNvCxnSpPr>
              <a:cxnSpLocks/>
            </p:cNvCxnSpPr>
            <p:nvPr/>
          </p:nvCxnSpPr>
          <p:spPr>
            <a:xfrm flipH="1">
              <a:off x="6084077" y="5427647"/>
              <a:ext cx="3170" cy="3657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9">
              <a:extLst>
                <a:ext uri="{FF2B5EF4-FFF2-40B4-BE49-F238E27FC236}">
                  <a16:creationId xmlns:a16="http://schemas.microsoft.com/office/drawing/2014/main" id="{59C1912B-A3C1-4A87-A7A6-1F49D8A74BF5}"/>
                </a:ext>
              </a:extLst>
            </p:cNvPr>
            <p:cNvSpPr>
              <a:spLocks noChangeArrowheads="1"/>
            </p:cNvSpPr>
            <p:nvPr/>
          </p:nvSpPr>
          <p:spPr bwMode="auto">
            <a:xfrm>
              <a:off x="5085178" y="5802962"/>
              <a:ext cx="1997798" cy="833817"/>
            </a:xfrm>
            <a:prstGeom prst="roundRect">
              <a:avLst>
                <a:gd name="adj" fmla="val 16667"/>
              </a:avLst>
            </a:prstGeom>
            <a:solidFill>
              <a:srgbClr val="548235"/>
            </a:solidFill>
            <a:ln w="12700">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CMU Serif" panose="02000603000000000000" pitchFamily="2" charset="0"/>
                  <a:ea typeface="CMU Serif" panose="02000603000000000000" pitchFamily="2" charset="0"/>
                  <a:cs typeface="CMU Serif" panose="02000603000000000000" pitchFamily="2" charset="0"/>
                </a:rPr>
                <a:t>Results</a:t>
              </a:r>
            </a:p>
          </p:txBody>
        </p:sp>
      </p:grpSp>
      <p:pic>
        <p:nvPicPr>
          <p:cNvPr id="15" name="Picture 2" descr="Image result for k-fold cross validation">
            <a:extLst>
              <a:ext uri="{FF2B5EF4-FFF2-40B4-BE49-F238E27FC236}">
                <a16:creationId xmlns:a16="http://schemas.microsoft.com/office/drawing/2014/main" id="{58F9D786-F0CD-4622-9D12-5B486138D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23" y="4175412"/>
            <a:ext cx="3749040" cy="2030965"/>
          </a:xfrm>
          <a:prstGeom prst="round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1D48654D-EFDE-42DB-9500-A82BC7EFF070}"/>
              </a:ext>
            </a:extLst>
          </p:cNvPr>
          <p:cNvCxnSpPr>
            <a:cxnSpLocks/>
          </p:cNvCxnSpPr>
          <p:nvPr/>
        </p:nvCxnSpPr>
        <p:spPr>
          <a:xfrm flipH="1">
            <a:off x="4294963" y="5027661"/>
            <a:ext cx="13994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Footer Placeholder 3">
            <a:extLst>
              <a:ext uri="{FF2B5EF4-FFF2-40B4-BE49-F238E27FC236}">
                <a16:creationId xmlns:a16="http://schemas.microsoft.com/office/drawing/2014/main" id="{D8E47148-042E-49A0-B7F7-4A31820A4CC9}"/>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488514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22B9-65C7-40B6-94BA-93B167E4ADF5}"/>
              </a:ext>
            </a:extLst>
          </p:cNvPr>
          <p:cNvSpPr>
            <a:spLocks noGrp="1"/>
          </p:cNvSpPr>
          <p:nvPr>
            <p:ph type="title"/>
          </p:nvPr>
        </p:nvSpPr>
        <p:spPr>
          <a:xfrm>
            <a:off x="677334" y="609600"/>
            <a:ext cx="8596668" cy="1320800"/>
          </a:xfrm>
        </p:spPr>
        <p:txBody>
          <a:bodyPr>
            <a:normAutofit/>
          </a:bodyPr>
          <a:lstStyle/>
          <a:p>
            <a:r>
              <a:rPr lang="en-US" dirty="0"/>
              <a:t>Results</a:t>
            </a:r>
          </a:p>
        </p:txBody>
      </p:sp>
      <p:graphicFrame>
        <p:nvGraphicFramePr>
          <p:cNvPr id="4" name="Content Placeholder 3">
            <a:extLst>
              <a:ext uri="{FF2B5EF4-FFF2-40B4-BE49-F238E27FC236}">
                <a16:creationId xmlns:a16="http://schemas.microsoft.com/office/drawing/2014/main" id="{F197840D-CAB2-4248-B094-22972D062D29}"/>
              </a:ext>
            </a:extLst>
          </p:cNvPr>
          <p:cNvGraphicFramePr>
            <a:graphicFrameLocks noGrp="1"/>
          </p:cNvGraphicFramePr>
          <p:nvPr>
            <p:ph idx="1"/>
            <p:extLst>
              <p:ext uri="{D42A27DB-BD31-4B8C-83A1-F6EECF244321}">
                <p14:modId xmlns:p14="http://schemas.microsoft.com/office/powerpoint/2010/main" val="2024923788"/>
              </p:ext>
            </p:extLst>
          </p:nvPr>
        </p:nvGraphicFramePr>
        <p:xfrm>
          <a:off x="686815" y="2160588"/>
          <a:ext cx="8578409" cy="3881441"/>
        </p:xfrm>
        <a:graphic>
          <a:graphicData uri="http://schemas.openxmlformats.org/drawingml/2006/table">
            <a:tbl>
              <a:tblPr firstRow="1" firstCol="1" bandRow="1">
                <a:tableStyleId>{5C22544A-7EE6-4342-B048-85BDC9FD1C3A}</a:tableStyleId>
              </a:tblPr>
              <a:tblGrid>
                <a:gridCol w="2011553">
                  <a:extLst>
                    <a:ext uri="{9D8B030D-6E8A-4147-A177-3AD203B41FA5}">
                      <a16:colId xmlns:a16="http://schemas.microsoft.com/office/drawing/2014/main" val="1306980702"/>
                    </a:ext>
                  </a:extLst>
                </a:gridCol>
                <a:gridCol w="1586664">
                  <a:extLst>
                    <a:ext uri="{9D8B030D-6E8A-4147-A177-3AD203B41FA5}">
                      <a16:colId xmlns:a16="http://schemas.microsoft.com/office/drawing/2014/main" val="1457564064"/>
                    </a:ext>
                  </a:extLst>
                </a:gridCol>
                <a:gridCol w="1589766">
                  <a:extLst>
                    <a:ext uri="{9D8B030D-6E8A-4147-A177-3AD203B41FA5}">
                      <a16:colId xmlns:a16="http://schemas.microsoft.com/office/drawing/2014/main" val="3731428840"/>
                    </a:ext>
                  </a:extLst>
                </a:gridCol>
                <a:gridCol w="1695213">
                  <a:extLst>
                    <a:ext uri="{9D8B030D-6E8A-4147-A177-3AD203B41FA5}">
                      <a16:colId xmlns:a16="http://schemas.microsoft.com/office/drawing/2014/main" val="2482706692"/>
                    </a:ext>
                  </a:extLst>
                </a:gridCol>
                <a:gridCol w="1695213">
                  <a:extLst>
                    <a:ext uri="{9D8B030D-6E8A-4147-A177-3AD203B41FA5}">
                      <a16:colId xmlns:a16="http://schemas.microsoft.com/office/drawing/2014/main" val="3781904839"/>
                    </a:ext>
                  </a:extLst>
                </a:gridCol>
              </a:tblGrid>
              <a:tr h="404297">
                <a:tc>
                  <a:txBody>
                    <a:bodyPr/>
                    <a:lstStyle/>
                    <a:p>
                      <a:pPr marL="0" marR="0">
                        <a:lnSpc>
                          <a:spcPct val="107000"/>
                        </a:lnSpc>
                        <a:spcBef>
                          <a:spcPts val="0"/>
                        </a:spcBef>
                        <a:spcAft>
                          <a:spcPts val="0"/>
                        </a:spcAft>
                      </a:pPr>
                      <a:r>
                        <a:rPr lang="en-US" sz="2100">
                          <a:effectLst/>
                        </a:rPr>
                        <a:t>Models</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Accuracy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Precision</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Sensitivity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Specificity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extLst>
                  <a:ext uri="{0D108BD9-81ED-4DB2-BD59-A6C34878D82A}">
                    <a16:rowId xmlns:a16="http://schemas.microsoft.com/office/drawing/2014/main" val="3763058752"/>
                  </a:ext>
                </a:extLst>
              </a:tr>
              <a:tr h="754751">
                <a:tc>
                  <a:txBody>
                    <a:bodyPr/>
                    <a:lstStyle/>
                    <a:p>
                      <a:pPr marL="0" marR="0">
                        <a:lnSpc>
                          <a:spcPct val="107000"/>
                        </a:lnSpc>
                        <a:spcBef>
                          <a:spcPts val="0"/>
                        </a:spcBef>
                        <a:spcAft>
                          <a:spcPts val="0"/>
                        </a:spcAft>
                      </a:pPr>
                      <a:r>
                        <a:rPr lang="en-US" sz="2100">
                          <a:effectLst/>
                        </a:rPr>
                        <a:t>Gaussian Naïve Bayes</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50% </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50%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98%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extLst>
                  <a:ext uri="{0D108BD9-81ED-4DB2-BD59-A6C34878D82A}">
                    <a16:rowId xmlns:a16="http://schemas.microsoft.com/office/drawing/2014/main" val="2524285529"/>
                  </a:ext>
                </a:extLst>
              </a:tr>
              <a:tr h="754751">
                <a:tc>
                  <a:txBody>
                    <a:bodyPr/>
                    <a:lstStyle/>
                    <a:p>
                      <a:pPr marL="0" marR="0">
                        <a:lnSpc>
                          <a:spcPct val="107000"/>
                        </a:lnSpc>
                        <a:spcBef>
                          <a:spcPts val="0"/>
                        </a:spcBef>
                        <a:spcAft>
                          <a:spcPts val="0"/>
                        </a:spcAft>
                      </a:pPr>
                      <a:r>
                        <a:rPr lang="en-US" sz="2100">
                          <a:effectLst/>
                        </a:rPr>
                        <a:t>Logistic Regression</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44%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44%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43%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44%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extLst>
                  <a:ext uri="{0D108BD9-81ED-4DB2-BD59-A6C34878D82A}">
                    <a16:rowId xmlns:a16="http://schemas.microsoft.com/office/drawing/2014/main" val="1023591987"/>
                  </a:ext>
                </a:extLst>
              </a:tr>
              <a:tr h="754751">
                <a:tc>
                  <a:txBody>
                    <a:bodyPr/>
                    <a:lstStyle/>
                    <a:p>
                      <a:pPr marL="0" marR="0">
                        <a:lnSpc>
                          <a:spcPct val="107000"/>
                        </a:lnSpc>
                        <a:spcBef>
                          <a:spcPts val="0"/>
                        </a:spcBef>
                        <a:spcAft>
                          <a:spcPts val="0"/>
                        </a:spcAft>
                      </a:pPr>
                      <a:r>
                        <a:rPr lang="en-US" sz="2100">
                          <a:effectLst/>
                        </a:rPr>
                        <a:t>Random Forest</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92%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91%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93%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90%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extLst>
                  <a:ext uri="{0D108BD9-81ED-4DB2-BD59-A6C34878D82A}">
                    <a16:rowId xmlns:a16="http://schemas.microsoft.com/office/drawing/2014/main" val="4230975100"/>
                  </a:ext>
                </a:extLst>
              </a:tr>
              <a:tr h="404297">
                <a:tc>
                  <a:txBody>
                    <a:bodyPr/>
                    <a:lstStyle/>
                    <a:p>
                      <a:pPr marL="0" marR="0">
                        <a:lnSpc>
                          <a:spcPct val="107000"/>
                        </a:lnSpc>
                        <a:spcBef>
                          <a:spcPts val="0"/>
                        </a:spcBef>
                        <a:spcAft>
                          <a:spcPts val="0"/>
                        </a:spcAft>
                      </a:pPr>
                      <a:r>
                        <a:rPr lang="en-US" sz="2100">
                          <a:effectLst/>
                        </a:rPr>
                        <a:t>Decision tress</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91%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90%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93%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89%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extLst>
                  <a:ext uri="{0D108BD9-81ED-4DB2-BD59-A6C34878D82A}">
                    <a16:rowId xmlns:a16="http://schemas.microsoft.com/office/drawing/2014/main" val="840932492"/>
                  </a:ext>
                </a:extLst>
              </a:tr>
              <a:tr h="404297">
                <a:tc>
                  <a:txBody>
                    <a:bodyPr/>
                    <a:lstStyle/>
                    <a:p>
                      <a:pPr marL="0" marR="0">
                        <a:lnSpc>
                          <a:spcPct val="107000"/>
                        </a:lnSpc>
                        <a:spcBef>
                          <a:spcPts val="0"/>
                        </a:spcBef>
                        <a:spcAft>
                          <a:spcPts val="0"/>
                        </a:spcAft>
                      </a:pPr>
                      <a:r>
                        <a:rPr lang="en-US" sz="2100">
                          <a:effectLst/>
                        </a:rPr>
                        <a:t>XGBoost</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97.4%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98%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97%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97%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extLst>
                  <a:ext uri="{0D108BD9-81ED-4DB2-BD59-A6C34878D82A}">
                    <a16:rowId xmlns:a16="http://schemas.microsoft.com/office/drawing/2014/main" val="2089416882"/>
                  </a:ext>
                </a:extLst>
              </a:tr>
              <a:tr h="404297">
                <a:tc>
                  <a:txBody>
                    <a:bodyPr/>
                    <a:lstStyle/>
                    <a:p>
                      <a:pPr marL="0" marR="0">
                        <a:lnSpc>
                          <a:spcPct val="107000"/>
                        </a:lnSpc>
                        <a:spcBef>
                          <a:spcPts val="0"/>
                        </a:spcBef>
                        <a:spcAft>
                          <a:spcPts val="0"/>
                        </a:spcAft>
                      </a:pPr>
                      <a:r>
                        <a:rPr lang="en-US" sz="2100">
                          <a:effectLst/>
                        </a:rPr>
                        <a:t>LightGBM</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98.6%</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98%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a:effectLst/>
                        </a:rPr>
                        <a:t>98%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tc>
                  <a:txBody>
                    <a:bodyPr/>
                    <a:lstStyle/>
                    <a:p>
                      <a:pPr marL="0" marR="0">
                        <a:lnSpc>
                          <a:spcPct val="107000"/>
                        </a:lnSpc>
                        <a:spcBef>
                          <a:spcPts val="0"/>
                        </a:spcBef>
                        <a:spcAft>
                          <a:spcPts val="0"/>
                        </a:spcAft>
                      </a:pPr>
                      <a:r>
                        <a:rPr lang="en-US" sz="2100" dirty="0">
                          <a:effectLst/>
                        </a:rPr>
                        <a:t>98%</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3979" marR="133979" marT="0" marB="0"/>
                </a:tc>
                <a:extLst>
                  <a:ext uri="{0D108BD9-81ED-4DB2-BD59-A6C34878D82A}">
                    <a16:rowId xmlns:a16="http://schemas.microsoft.com/office/drawing/2014/main" val="1828015605"/>
                  </a:ext>
                </a:extLst>
              </a:tr>
            </a:tbl>
          </a:graphicData>
        </a:graphic>
      </p:graphicFrame>
      <p:sp>
        <p:nvSpPr>
          <p:cNvPr id="5" name="Footer Placeholder 3">
            <a:extLst>
              <a:ext uri="{FF2B5EF4-FFF2-40B4-BE49-F238E27FC236}">
                <a16:creationId xmlns:a16="http://schemas.microsoft.com/office/drawing/2014/main" id="{5CD3F209-7F45-423D-8FA1-63A8AF266FCF}"/>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391832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FF10-2BAE-488D-9CA1-9889EA024121}"/>
              </a:ext>
            </a:extLst>
          </p:cNvPr>
          <p:cNvSpPr>
            <a:spLocks noGrp="1"/>
          </p:cNvSpPr>
          <p:nvPr>
            <p:ph type="title"/>
          </p:nvPr>
        </p:nvSpPr>
        <p:spPr/>
        <p:txBody>
          <a:bodyPr/>
          <a:lstStyle/>
          <a:p>
            <a:r>
              <a:rPr lang="en-US" dirty="0"/>
              <a:t>Results achieved by using hyper parameter tuning</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B0500FF1-7A19-45C5-A4EB-C95E9C6290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2627" y="2160588"/>
            <a:ext cx="8186784" cy="3881437"/>
          </a:xfrm>
        </p:spPr>
      </p:pic>
      <p:sp>
        <p:nvSpPr>
          <p:cNvPr id="6" name="Footer Placeholder 3">
            <a:extLst>
              <a:ext uri="{FF2B5EF4-FFF2-40B4-BE49-F238E27FC236}">
                <a16:creationId xmlns:a16="http://schemas.microsoft.com/office/drawing/2014/main" id="{FC867782-D66E-42F9-BC09-67A5FFF07A73}"/>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4279472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3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3" name="Straight Connector 3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7" name="Content Placeholder 26" descr="Telescope at top of the Eiffel Tower looking down out at the city">
            <a:extLst>
              <a:ext uri="{FF2B5EF4-FFF2-40B4-BE49-F238E27FC236}">
                <a16:creationId xmlns:a16="http://schemas.microsoft.com/office/drawing/2014/main" id="{33EAAD65-FBA9-41BA-9FA4-321E6108C30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6392" t="9091" r="14620"/>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27E4A91A-4E52-44F7-B4D7-0BBDA0C1E385}"/>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lnSpc>
                <a:spcPct val="90000"/>
              </a:lnSpc>
            </a:pPr>
            <a:r>
              <a:rPr lang="en-US" sz="5000"/>
              <a:t>8.Conclusion &amp; Future Scope</a:t>
            </a:r>
          </a:p>
        </p:txBody>
      </p:sp>
      <p:sp>
        <p:nvSpPr>
          <p:cNvPr id="53" name="Footer Placeholder 3">
            <a:extLst>
              <a:ext uri="{FF2B5EF4-FFF2-40B4-BE49-F238E27FC236}">
                <a16:creationId xmlns:a16="http://schemas.microsoft.com/office/drawing/2014/main" id="{4B5AF39E-99F5-48A7-AAD6-234FC2B40894}"/>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796339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7C10-A1C8-4C0C-8B3A-60CA06B3053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85E7A7F-8A2C-46E8-994D-2539E5A31320}"/>
              </a:ext>
            </a:extLst>
          </p:cNvPr>
          <p:cNvSpPr>
            <a:spLocks noGrp="1"/>
          </p:cNvSpPr>
          <p:nvPr>
            <p:ph idx="1"/>
          </p:nvPr>
        </p:nvSpPr>
        <p:spPr/>
        <p:txBody>
          <a:bodyPr/>
          <a:lstStyle/>
          <a:p>
            <a:r>
              <a:rPr lang="en-US" dirty="0"/>
              <a:t>After looking at the results , we can say that </a:t>
            </a:r>
            <a:r>
              <a:rPr lang="en-US" dirty="0" err="1"/>
              <a:t>LightGBM</a:t>
            </a:r>
            <a:r>
              <a:rPr lang="en-US" dirty="0"/>
              <a:t> performs well with bankruptcy data.</a:t>
            </a:r>
          </a:p>
          <a:p>
            <a:r>
              <a:rPr lang="en-US" dirty="0"/>
              <a:t>The statistical models like Logistic Regression and Gaussian Naïve Bayes perform poorly with bankruptcy data.</a:t>
            </a:r>
          </a:p>
          <a:p>
            <a:r>
              <a:rPr lang="en-US" dirty="0"/>
              <a:t>Decision trees and Random forest perform well but not satisfactory results are achieved.</a:t>
            </a:r>
          </a:p>
          <a:p>
            <a:r>
              <a:rPr lang="en-US" dirty="0" err="1"/>
              <a:t>XGBoost</a:t>
            </a:r>
            <a:r>
              <a:rPr lang="en-US" dirty="0"/>
              <a:t> has similar computational power to </a:t>
            </a:r>
            <a:r>
              <a:rPr lang="en-US" dirty="0" err="1"/>
              <a:t>LightGBM</a:t>
            </a:r>
            <a:r>
              <a:rPr lang="en-US" dirty="0"/>
              <a:t> but we see in the comparison that </a:t>
            </a:r>
            <a:r>
              <a:rPr lang="en-US" dirty="0" err="1"/>
              <a:t>LightGBM</a:t>
            </a:r>
            <a:r>
              <a:rPr lang="en-US" dirty="0"/>
              <a:t> has the edge over </a:t>
            </a:r>
            <a:r>
              <a:rPr lang="en-US" dirty="0" err="1"/>
              <a:t>XGBoost</a:t>
            </a:r>
            <a:r>
              <a:rPr lang="en-US" dirty="0"/>
              <a:t> in terms of binary classification problem of bankruptcy prediction.</a:t>
            </a:r>
          </a:p>
        </p:txBody>
      </p:sp>
      <p:sp>
        <p:nvSpPr>
          <p:cNvPr id="4" name="Footer Placeholder 3">
            <a:extLst>
              <a:ext uri="{FF2B5EF4-FFF2-40B4-BE49-F238E27FC236}">
                <a16:creationId xmlns:a16="http://schemas.microsoft.com/office/drawing/2014/main" id="{B72AAF09-2EC6-4AF4-9964-ACF5D371ADDD}"/>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840113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17DA-5D50-4C4B-8807-CCE8E60D1D9B}"/>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4AE5FEA7-5E61-4A37-A3EB-A506F06EAD15}"/>
              </a:ext>
            </a:extLst>
          </p:cNvPr>
          <p:cNvSpPr>
            <a:spLocks noGrp="1"/>
          </p:cNvSpPr>
          <p:nvPr>
            <p:ph idx="1"/>
          </p:nvPr>
        </p:nvSpPr>
        <p:spPr/>
        <p:txBody>
          <a:bodyPr/>
          <a:lstStyle/>
          <a:p>
            <a:r>
              <a:rPr lang="en-US" dirty="0"/>
              <a:t>Such  a promising model can be implemented in real life use cases for bankruptcy prediction in corporate companies.</a:t>
            </a:r>
          </a:p>
          <a:p>
            <a:r>
              <a:rPr lang="en-US" dirty="0"/>
              <a:t>The idea is to switch from </a:t>
            </a:r>
            <a:r>
              <a:rPr lang="en-US" dirty="0" err="1"/>
              <a:t>XGBoost</a:t>
            </a:r>
            <a:r>
              <a:rPr lang="en-US" dirty="0"/>
              <a:t> to </a:t>
            </a:r>
            <a:r>
              <a:rPr lang="en-US" dirty="0" err="1"/>
              <a:t>LightGBM</a:t>
            </a:r>
            <a:r>
              <a:rPr lang="en-US" dirty="0"/>
              <a:t> in the future for specific problems.</a:t>
            </a:r>
          </a:p>
          <a:p>
            <a:r>
              <a:rPr lang="en-US" dirty="0"/>
              <a:t>The data used for implementation as we know was not satisfactory to achieve best results although if the models is trained with better financial data then we can see some other insights that are missed.</a:t>
            </a:r>
          </a:p>
        </p:txBody>
      </p:sp>
      <p:sp>
        <p:nvSpPr>
          <p:cNvPr id="4" name="Footer Placeholder 3">
            <a:extLst>
              <a:ext uri="{FF2B5EF4-FFF2-40B4-BE49-F238E27FC236}">
                <a16:creationId xmlns:a16="http://schemas.microsoft.com/office/drawing/2014/main" id="{2BD361A7-04FA-4F9F-9295-A723CE6F0E55}"/>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1915756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8" name="Group 43">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5"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6" name="Straight Connector 45">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AF14939-C59A-465D-94CB-2D70A63B145A}"/>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a:t>Thank you!!</a:t>
            </a:r>
          </a:p>
        </p:txBody>
      </p:sp>
      <p:sp>
        <p:nvSpPr>
          <p:cNvPr id="59" name="Isosceles Triangle 55">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0" name="Graphic 40" descr="Right Double Quote">
            <a:extLst>
              <a:ext uri="{FF2B5EF4-FFF2-40B4-BE49-F238E27FC236}">
                <a16:creationId xmlns:a16="http://schemas.microsoft.com/office/drawing/2014/main" id="{99BF7187-FB93-46A9-AE9E-B9788629D0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
        <p:nvSpPr>
          <p:cNvPr id="42" name="Footer Placeholder 3">
            <a:extLst>
              <a:ext uri="{FF2B5EF4-FFF2-40B4-BE49-F238E27FC236}">
                <a16:creationId xmlns:a16="http://schemas.microsoft.com/office/drawing/2014/main" id="{8F75D403-1A67-4F07-918F-E28EA9BCDB20}"/>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1879068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6BAE-D85B-453D-AD4E-6CEC014BED6D}"/>
              </a:ext>
            </a:extLst>
          </p:cNvPr>
          <p:cNvSpPr>
            <a:spLocks noGrp="1"/>
          </p:cNvSpPr>
          <p:nvPr>
            <p:ph type="title"/>
          </p:nvPr>
        </p:nvSpPr>
        <p:spPr/>
        <p:txBody>
          <a:bodyPr/>
          <a:lstStyle/>
          <a:p>
            <a:r>
              <a:rPr lang="en-US" dirty="0"/>
              <a:t>2.Research Questions</a:t>
            </a:r>
          </a:p>
        </p:txBody>
      </p:sp>
      <p:sp>
        <p:nvSpPr>
          <p:cNvPr id="3" name="Content Placeholder 2">
            <a:extLst>
              <a:ext uri="{FF2B5EF4-FFF2-40B4-BE49-F238E27FC236}">
                <a16:creationId xmlns:a16="http://schemas.microsoft.com/office/drawing/2014/main" id="{6F9E0435-2986-4D92-9B1C-3699C8490EA8}"/>
              </a:ext>
            </a:extLst>
          </p:cNvPr>
          <p:cNvSpPr>
            <a:spLocks noGrp="1"/>
          </p:cNvSpPr>
          <p:nvPr>
            <p:ph idx="1"/>
          </p:nvPr>
        </p:nvSpPr>
        <p:spPr/>
        <p:txBody>
          <a:bodyPr>
            <a:normAutofit/>
          </a:bodyPr>
          <a:lstStyle/>
          <a:p>
            <a:r>
              <a:rPr lang="en-US" sz="1600" dirty="0"/>
              <a:t>How well the </a:t>
            </a:r>
            <a:r>
              <a:rPr lang="en-US" sz="1600" dirty="0" err="1"/>
              <a:t>LightGBM</a:t>
            </a:r>
            <a:r>
              <a:rPr lang="en-US" sz="1600" dirty="0"/>
              <a:t> performs in terms of bankruptcy prediction comparing with the reference models?</a:t>
            </a:r>
          </a:p>
          <a:p>
            <a:endParaRPr lang="en-US" sz="1600" dirty="0"/>
          </a:p>
          <a:p>
            <a:r>
              <a:rPr lang="en-US" sz="1600" dirty="0"/>
              <a:t>How well the </a:t>
            </a:r>
            <a:r>
              <a:rPr lang="en-US" sz="1600" dirty="0" err="1"/>
              <a:t>LightGBM</a:t>
            </a:r>
            <a:r>
              <a:rPr lang="en-US" sz="1600" dirty="0"/>
              <a:t> model performs in comparison to </a:t>
            </a:r>
            <a:r>
              <a:rPr lang="en-US" sz="1600" dirty="0" err="1"/>
              <a:t>XGBoost</a:t>
            </a:r>
            <a:r>
              <a:rPr lang="en-US" sz="1600" dirty="0"/>
              <a:t> with sparse data and class imbalance?</a:t>
            </a:r>
          </a:p>
          <a:p>
            <a:endParaRPr lang="en-US" sz="1600" dirty="0"/>
          </a:p>
          <a:p>
            <a:r>
              <a:rPr lang="en-US" sz="1600" dirty="0"/>
              <a:t>Can we improve the corporate bankruptcy prediction by implementing the Light-GBM GOSS technique to the highly skewed Polish bankruptcy dataset?</a:t>
            </a:r>
          </a:p>
        </p:txBody>
      </p:sp>
      <p:sp>
        <p:nvSpPr>
          <p:cNvPr id="4" name="Footer Placeholder 3">
            <a:extLst>
              <a:ext uri="{FF2B5EF4-FFF2-40B4-BE49-F238E27FC236}">
                <a16:creationId xmlns:a16="http://schemas.microsoft.com/office/drawing/2014/main" id="{31FF9659-F7C2-45F6-851B-5C66BA225602}"/>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223598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397C7-77F4-4659-9047-8CDAA1B328A1}"/>
              </a:ext>
            </a:extLst>
          </p:cNvPr>
          <p:cNvSpPr>
            <a:spLocks noGrp="1"/>
          </p:cNvSpPr>
          <p:nvPr>
            <p:ph type="title"/>
          </p:nvPr>
        </p:nvSpPr>
        <p:spPr>
          <a:xfrm>
            <a:off x="5536734" y="609600"/>
            <a:ext cx="4249292" cy="1320800"/>
          </a:xfrm>
        </p:spPr>
        <p:txBody>
          <a:bodyPr>
            <a:normAutofit/>
          </a:bodyPr>
          <a:lstStyle/>
          <a:p>
            <a:r>
              <a:rPr lang="en-US" dirty="0"/>
              <a:t>3.Business Understanding</a:t>
            </a:r>
          </a:p>
        </p:txBody>
      </p:sp>
      <p:sp>
        <p:nvSpPr>
          <p:cNvPr id="3" name="Content Placeholder 2">
            <a:extLst>
              <a:ext uri="{FF2B5EF4-FFF2-40B4-BE49-F238E27FC236}">
                <a16:creationId xmlns:a16="http://schemas.microsoft.com/office/drawing/2014/main" id="{91D2E310-1F0F-4EAE-AD0D-089E9C79FA6C}"/>
              </a:ext>
            </a:extLst>
          </p:cNvPr>
          <p:cNvSpPr>
            <a:spLocks noGrp="1"/>
          </p:cNvSpPr>
          <p:nvPr>
            <p:ph idx="1"/>
          </p:nvPr>
        </p:nvSpPr>
        <p:spPr>
          <a:xfrm>
            <a:off x="5209563" y="2160589"/>
            <a:ext cx="4064439" cy="3880773"/>
          </a:xfrm>
        </p:spPr>
        <p:txBody>
          <a:bodyPr>
            <a:normAutofit/>
          </a:bodyPr>
          <a:lstStyle/>
          <a:p>
            <a:pPr marL="0" indent="0">
              <a:buNone/>
            </a:pPr>
            <a:r>
              <a:rPr lang="en-US" dirty="0"/>
              <a:t>In this section:</a:t>
            </a:r>
          </a:p>
          <a:p>
            <a:endParaRPr lang="en-US" dirty="0"/>
          </a:p>
          <a:p>
            <a:r>
              <a:rPr lang="en-US" dirty="0"/>
              <a:t>What is bankruptcy?</a:t>
            </a:r>
          </a:p>
          <a:p>
            <a:endParaRPr lang="en-US" dirty="0"/>
          </a:p>
          <a:p>
            <a:r>
              <a:rPr lang="en-US" dirty="0"/>
              <a:t>What is bankruptcy prediction?</a:t>
            </a:r>
          </a:p>
          <a:p>
            <a:endParaRPr lang="en-US" dirty="0"/>
          </a:p>
          <a:p>
            <a:r>
              <a:rPr lang="en-US" dirty="0"/>
              <a:t>Challenges in bankruptcy prediction</a:t>
            </a:r>
          </a:p>
          <a:p>
            <a:pPr marL="0" indent="0">
              <a:buNone/>
            </a:pPr>
            <a:r>
              <a:rPr lang="en-US" dirty="0"/>
              <a:t> </a:t>
            </a:r>
          </a:p>
        </p:txBody>
      </p:sp>
      <p:pic>
        <p:nvPicPr>
          <p:cNvPr id="5" name="Picture 4" descr="Arrows pointing right while one points left">
            <a:extLst>
              <a:ext uri="{FF2B5EF4-FFF2-40B4-BE49-F238E27FC236}">
                <a16:creationId xmlns:a16="http://schemas.microsoft.com/office/drawing/2014/main" id="{0D024618-5002-4D5E-8F13-BD38A31C7B5F}"/>
              </a:ext>
            </a:extLst>
          </p:cNvPr>
          <p:cNvPicPr>
            <a:picLocks noChangeAspect="1"/>
          </p:cNvPicPr>
          <p:nvPr/>
        </p:nvPicPr>
        <p:blipFill rotWithShape="1">
          <a:blip r:embed="rId2">
            <a:extLst>
              <a:ext uri="{28A0092B-C50C-407E-A947-70E740481C1C}">
                <a14:useLocalDpi xmlns:a14="http://schemas.microsoft.com/office/drawing/2010/main" val="0"/>
              </a:ext>
            </a:extLst>
          </a:blip>
          <a:srcRect l="31756" r="15733"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0" name="Isosceles Triangle 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Footer Placeholder 3">
            <a:extLst>
              <a:ext uri="{FF2B5EF4-FFF2-40B4-BE49-F238E27FC236}">
                <a16:creationId xmlns:a16="http://schemas.microsoft.com/office/drawing/2014/main" id="{C5B0302A-181C-4E49-A754-6E2006338E24}"/>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548563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325F-64EE-4D15-9D54-4FF39C26A58A}"/>
              </a:ext>
            </a:extLst>
          </p:cNvPr>
          <p:cNvSpPr>
            <a:spLocks noGrp="1"/>
          </p:cNvSpPr>
          <p:nvPr>
            <p:ph type="title"/>
          </p:nvPr>
        </p:nvSpPr>
        <p:spPr/>
        <p:txBody>
          <a:bodyPr/>
          <a:lstStyle/>
          <a:p>
            <a:r>
              <a:rPr lang="en-US" dirty="0"/>
              <a:t>What is Bankruptcy?</a:t>
            </a:r>
          </a:p>
        </p:txBody>
      </p:sp>
      <p:sp>
        <p:nvSpPr>
          <p:cNvPr id="3" name="Content Placeholder 2">
            <a:extLst>
              <a:ext uri="{FF2B5EF4-FFF2-40B4-BE49-F238E27FC236}">
                <a16:creationId xmlns:a16="http://schemas.microsoft.com/office/drawing/2014/main" id="{60119670-8490-4E3C-946F-7C0A7E891789}"/>
              </a:ext>
            </a:extLst>
          </p:cNvPr>
          <p:cNvSpPr>
            <a:spLocks noGrp="1"/>
          </p:cNvSpPr>
          <p:nvPr>
            <p:ph idx="1"/>
          </p:nvPr>
        </p:nvSpPr>
        <p:spPr/>
        <p:txBody>
          <a:bodyPr>
            <a:normAutofit fontScale="92500" lnSpcReduction="10000"/>
          </a:bodyPr>
          <a:lstStyle/>
          <a:p>
            <a:r>
              <a:rPr lang="en-US" sz="1600" dirty="0"/>
              <a:t>Bankruptcy is a legal status of a person or other entity that cannot repay debts to creditors.</a:t>
            </a:r>
          </a:p>
          <a:p>
            <a:pPr marL="0" indent="0">
              <a:buNone/>
            </a:pPr>
            <a:r>
              <a:rPr lang="en-US" sz="1600" dirty="0"/>
              <a:t> </a:t>
            </a:r>
          </a:p>
          <a:p>
            <a:r>
              <a:rPr lang="en-US" sz="1600" dirty="0"/>
              <a:t>In most jurisdictions, bankruptcy is imposed by a court order, often initiated by the debtor.</a:t>
            </a:r>
          </a:p>
          <a:p>
            <a:pPr marL="0" indent="0">
              <a:buNone/>
            </a:pPr>
            <a:endParaRPr lang="en-US" sz="1600" dirty="0"/>
          </a:p>
          <a:p>
            <a:r>
              <a:rPr lang="en-US" sz="1600" dirty="0"/>
              <a:t>Bankruptcy is different from </a:t>
            </a:r>
            <a:r>
              <a:rPr lang="en-US" sz="1600" b="1" dirty="0"/>
              <a:t>insolvency</a:t>
            </a:r>
            <a:r>
              <a:rPr lang="en-US" sz="1600" dirty="0"/>
              <a:t>. Bankruptcy is of the several legal statuses that an insolvent person/entity may end up with.</a:t>
            </a:r>
          </a:p>
          <a:p>
            <a:endParaRPr lang="en-US" sz="1600" dirty="0"/>
          </a:p>
          <a:p>
            <a:r>
              <a:rPr lang="en-US" sz="1600" dirty="0"/>
              <a:t>Bankruptcy offers an individual or business a chance to start fresh by forgiving debts that simply cannot be paid, while offering creditors a chance to obtain some measure of repayment based on the individual's or business' assets available for liquidation.</a:t>
            </a:r>
          </a:p>
          <a:p>
            <a:pPr marL="0" indent="0">
              <a:buNone/>
            </a:pPr>
            <a:endParaRPr lang="en-US" sz="1600" dirty="0"/>
          </a:p>
          <a:p>
            <a:r>
              <a:rPr lang="en-US" sz="1600" dirty="0"/>
              <a:t>Upon the successful completion of bankruptcy proceedings, the debtor is relieved of the debt obligations incurred prior to filing for bankruptcy.</a:t>
            </a:r>
          </a:p>
          <a:p>
            <a:endParaRPr lang="en-US" sz="1600" dirty="0"/>
          </a:p>
        </p:txBody>
      </p:sp>
      <p:sp>
        <p:nvSpPr>
          <p:cNvPr id="4" name="Footer Placeholder 3">
            <a:extLst>
              <a:ext uri="{FF2B5EF4-FFF2-40B4-BE49-F238E27FC236}">
                <a16:creationId xmlns:a16="http://schemas.microsoft.com/office/drawing/2014/main" id="{32E4DB98-AE07-4B84-B211-14BE0D7E49A8}"/>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2728156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65A8-D6D5-4297-BA9C-645EA7A70C5E}"/>
              </a:ext>
            </a:extLst>
          </p:cNvPr>
          <p:cNvSpPr>
            <a:spLocks noGrp="1"/>
          </p:cNvSpPr>
          <p:nvPr>
            <p:ph type="title"/>
          </p:nvPr>
        </p:nvSpPr>
        <p:spPr/>
        <p:txBody>
          <a:bodyPr/>
          <a:lstStyle/>
          <a:p>
            <a:r>
              <a:rPr lang="en-US" dirty="0"/>
              <a:t>What is Bankruptcy Prediction?</a:t>
            </a:r>
          </a:p>
        </p:txBody>
      </p:sp>
      <p:sp>
        <p:nvSpPr>
          <p:cNvPr id="3" name="Content Placeholder 2">
            <a:extLst>
              <a:ext uri="{FF2B5EF4-FFF2-40B4-BE49-F238E27FC236}">
                <a16:creationId xmlns:a16="http://schemas.microsoft.com/office/drawing/2014/main" id="{E211C06B-A312-4BB1-BCB9-296FB5AFB932}"/>
              </a:ext>
            </a:extLst>
          </p:cNvPr>
          <p:cNvSpPr>
            <a:spLocks noGrp="1"/>
          </p:cNvSpPr>
          <p:nvPr>
            <p:ph idx="1"/>
          </p:nvPr>
        </p:nvSpPr>
        <p:spPr/>
        <p:txBody>
          <a:bodyPr>
            <a:normAutofit/>
          </a:bodyPr>
          <a:lstStyle/>
          <a:p>
            <a:r>
              <a:rPr lang="en-US" sz="1500" dirty="0"/>
              <a:t>Bankruptcy prediction is the art of predicting bankruptcy and various measures of financial distress of public firms. </a:t>
            </a:r>
          </a:p>
          <a:p>
            <a:endParaRPr lang="en-US" sz="1500" dirty="0"/>
          </a:p>
          <a:p>
            <a:r>
              <a:rPr lang="en-US" sz="1500" dirty="0"/>
              <a:t>It is a vast area of finance and accounting research and is important due in part to the relevance for creditors and investors in evaluating the likelihood that a firm may go bankrupt.</a:t>
            </a:r>
          </a:p>
          <a:p>
            <a:endParaRPr lang="en-US" sz="1500" dirty="0"/>
          </a:p>
          <a:p>
            <a:r>
              <a:rPr lang="en-US" sz="1500" dirty="0"/>
              <a:t>The history of bankruptcy prediction includes application of numerous statistical tools which gradually became available, and involves deepening appreciation of various pitfalls in early analyses</a:t>
            </a:r>
          </a:p>
          <a:p>
            <a:endParaRPr lang="en-US" sz="1500" dirty="0"/>
          </a:p>
          <a:p>
            <a:r>
              <a:rPr lang="en-US" sz="1500" dirty="0"/>
              <a:t>The area is well-suited for testing of increasingly sophisticated, data-intensive forecasting approaches.</a:t>
            </a:r>
          </a:p>
        </p:txBody>
      </p:sp>
      <p:sp>
        <p:nvSpPr>
          <p:cNvPr id="4" name="Footer Placeholder 3">
            <a:extLst>
              <a:ext uri="{FF2B5EF4-FFF2-40B4-BE49-F238E27FC236}">
                <a16:creationId xmlns:a16="http://schemas.microsoft.com/office/drawing/2014/main" id="{13265311-24BC-4492-86E4-7BA08685EA39}"/>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79641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ABAE6-DF8F-4431-95B4-E1351B5BBFA6}"/>
              </a:ext>
            </a:extLst>
          </p:cNvPr>
          <p:cNvSpPr>
            <a:spLocks noGrp="1"/>
          </p:cNvSpPr>
          <p:nvPr>
            <p:ph type="title"/>
          </p:nvPr>
        </p:nvSpPr>
        <p:spPr/>
        <p:txBody>
          <a:bodyPr/>
          <a:lstStyle/>
          <a:p>
            <a:r>
              <a:rPr lang="en-US" dirty="0"/>
              <a:t>Challenges in Bankruptcy Prediction</a:t>
            </a:r>
          </a:p>
        </p:txBody>
      </p:sp>
      <p:sp>
        <p:nvSpPr>
          <p:cNvPr id="3" name="Content Placeholder 2">
            <a:extLst>
              <a:ext uri="{FF2B5EF4-FFF2-40B4-BE49-F238E27FC236}">
                <a16:creationId xmlns:a16="http://schemas.microsoft.com/office/drawing/2014/main" id="{747C9788-BE58-4ADB-B608-26819E8A9E45}"/>
              </a:ext>
            </a:extLst>
          </p:cNvPr>
          <p:cNvSpPr>
            <a:spLocks noGrp="1"/>
          </p:cNvSpPr>
          <p:nvPr>
            <p:ph idx="1"/>
          </p:nvPr>
        </p:nvSpPr>
        <p:spPr/>
        <p:txBody>
          <a:bodyPr>
            <a:noAutofit/>
          </a:bodyPr>
          <a:lstStyle/>
          <a:p>
            <a:r>
              <a:rPr lang="en-US" sz="1500" dirty="0"/>
              <a:t>The data about bankrupt and solvent companies is difficult to collect and in most of the successful collection scenarios, it ends up being sparse.</a:t>
            </a:r>
          </a:p>
          <a:p>
            <a:endParaRPr lang="en-US" sz="1500" dirty="0"/>
          </a:p>
          <a:p>
            <a:r>
              <a:rPr lang="en-US" sz="1500" dirty="0"/>
              <a:t>The quantity of research is a function of the availability of data: for public firms which went bankrupt or did not, numerous accounting ratios that might indicate danger can be calculated, and numerous other potential explanatory variables are also available.</a:t>
            </a:r>
          </a:p>
          <a:p>
            <a:endParaRPr lang="en-US" sz="1500" dirty="0"/>
          </a:p>
          <a:p>
            <a:r>
              <a:rPr lang="en-US" sz="1500" dirty="0"/>
              <a:t>Since all the companies don’t operate on the same timelines, it is difficult to gather meaningful data about bankrupt companies or otherwise. </a:t>
            </a:r>
          </a:p>
          <a:p>
            <a:endParaRPr lang="en-US" sz="1500" dirty="0"/>
          </a:p>
          <a:p>
            <a:r>
              <a:rPr lang="en-US" sz="1500" dirty="0"/>
              <a:t>The features on which the bankruptcy prediction is based, are not as straightforward as the financial ratios found on the balance sheets of the companies. </a:t>
            </a:r>
          </a:p>
          <a:p>
            <a:endParaRPr lang="en-US" sz="1500" dirty="0"/>
          </a:p>
        </p:txBody>
      </p:sp>
      <p:sp>
        <p:nvSpPr>
          <p:cNvPr id="4" name="Footer Placeholder 3">
            <a:extLst>
              <a:ext uri="{FF2B5EF4-FFF2-40B4-BE49-F238E27FC236}">
                <a16:creationId xmlns:a16="http://schemas.microsoft.com/office/drawing/2014/main" id="{F83F35BC-1ADA-4FA5-A860-B62DBA26BCB2}"/>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1212168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 name="Straight Connector 40">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B980799-6F8F-4AAB-8D4F-A55C915BC100}"/>
              </a:ext>
            </a:extLst>
          </p:cNvPr>
          <p:cNvSpPr>
            <a:spLocks noGrp="1"/>
          </p:cNvSpPr>
          <p:nvPr>
            <p:ph type="title"/>
          </p:nvPr>
        </p:nvSpPr>
        <p:spPr>
          <a:xfrm>
            <a:off x="5536734" y="609600"/>
            <a:ext cx="3737268" cy="1320800"/>
          </a:xfrm>
        </p:spPr>
        <p:txBody>
          <a:bodyPr vert="horz" lIns="91440" tIns="45720" rIns="91440" bIns="45720" rtlCol="0" anchor="t">
            <a:normAutofit/>
          </a:bodyPr>
          <a:lstStyle/>
          <a:p>
            <a:r>
              <a:rPr lang="en-US" dirty="0"/>
              <a:t>4.Data Understanding</a:t>
            </a:r>
          </a:p>
        </p:txBody>
      </p:sp>
      <p:sp>
        <p:nvSpPr>
          <p:cNvPr id="4" name="Content Placeholder 3">
            <a:extLst>
              <a:ext uri="{FF2B5EF4-FFF2-40B4-BE49-F238E27FC236}">
                <a16:creationId xmlns:a16="http://schemas.microsoft.com/office/drawing/2014/main" id="{44AE35B2-DD76-4377-82CA-116FA56C3CD5}"/>
              </a:ext>
            </a:extLst>
          </p:cNvPr>
          <p:cNvSpPr>
            <a:spLocks noGrp="1"/>
          </p:cNvSpPr>
          <p:nvPr>
            <p:ph sz="half" idx="2"/>
          </p:nvPr>
        </p:nvSpPr>
        <p:spPr>
          <a:xfrm>
            <a:off x="5209563" y="2160589"/>
            <a:ext cx="4064439" cy="3880773"/>
          </a:xfrm>
        </p:spPr>
        <p:txBody>
          <a:bodyPr vert="horz" lIns="91440" tIns="45720" rIns="91440" bIns="45720" rtlCol="0">
            <a:normAutofit lnSpcReduction="10000"/>
          </a:bodyPr>
          <a:lstStyle/>
          <a:p>
            <a:pPr marL="0" indent="0">
              <a:lnSpc>
                <a:spcPct val="90000"/>
              </a:lnSpc>
              <a:buNone/>
            </a:pPr>
            <a:r>
              <a:rPr lang="en-US" sz="1700" dirty="0"/>
              <a:t>In this section:</a:t>
            </a:r>
          </a:p>
          <a:p>
            <a:pPr>
              <a:lnSpc>
                <a:spcPct val="90000"/>
              </a:lnSpc>
            </a:pPr>
            <a:endParaRPr lang="en-US" sz="1700" dirty="0"/>
          </a:p>
          <a:p>
            <a:pPr>
              <a:lnSpc>
                <a:spcPct val="90000"/>
              </a:lnSpc>
            </a:pPr>
            <a:r>
              <a:rPr lang="en-US" sz="1700" dirty="0"/>
              <a:t>Polish bankruptcy data: Description</a:t>
            </a:r>
          </a:p>
          <a:p>
            <a:pPr>
              <a:lnSpc>
                <a:spcPct val="90000"/>
              </a:lnSpc>
            </a:pPr>
            <a:endParaRPr lang="en-US" sz="1700" dirty="0"/>
          </a:p>
          <a:p>
            <a:pPr>
              <a:lnSpc>
                <a:spcPct val="90000"/>
              </a:lnSpc>
            </a:pPr>
            <a:r>
              <a:rPr lang="en-US" sz="1700" dirty="0"/>
              <a:t>Data organization and Instances</a:t>
            </a:r>
          </a:p>
          <a:p>
            <a:pPr>
              <a:lnSpc>
                <a:spcPct val="90000"/>
              </a:lnSpc>
            </a:pPr>
            <a:endParaRPr lang="en-US" sz="1700" dirty="0"/>
          </a:p>
          <a:p>
            <a:pPr>
              <a:lnSpc>
                <a:spcPct val="90000"/>
              </a:lnSpc>
            </a:pPr>
            <a:r>
              <a:rPr lang="en-US" sz="1700" dirty="0"/>
              <a:t>Features</a:t>
            </a:r>
          </a:p>
          <a:p>
            <a:pPr>
              <a:lnSpc>
                <a:spcPct val="90000"/>
              </a:lnSpc>
            </a:pPr>
            <a:endParaRPr lang="en-US" sz="1700" dirty="0"/>
          </a:p>
          <a:p>
            <a:pPr>
              <a:lnSpc>
                <a:spcPct val="90000"/>
              </a:lnSpc>
            </a:pPr>
            <a:r>
              <a:rPr lang="en-US" sz="1700" dirty="0"/>
              <a:t>Data Quality Assessment</a:t>
            </a:r>
          </a:p>
          <a:p>
            <a:pPr lvl="1">
              <a:lnSpc>
                <a:spcPct val="90000"/>
              </a:lnSpc>
            </a:pPr>
            <a:r>
              <a:rPr lang="en-US" sz="1700" dirty="0"/>
              <a:t>Missing Data</a:t>
            </a:r>
          </a:p>
          <a:p>
            <a:pPr lvl="1">
              <a:lnSpc>
                <a:spcPct val="90000"/>
              </a:lnSpc>
            </a:pPr>
            <a:r>
              <a:rPr lang="en-US" sz="1700" dirty="0"/>
              <a:t>Data imbalance</a:t>
            </a:r>
          </a:p>
        </p:txBody>
      </p:sp>
      <p:pic>
        <p:nvPicPr>
          <p:cNvPr id="9" name="Content Placeholder 8" descr="Stock exchange numbers">
            <a:extLst>
              <a:ext uri="{FF2B5EF4-FFF2-40B4-BE49-F238E27FC236}">
                <a16:creationId xmlns:a16="http://schemas.microsoft.com/office/drawing/2014/main" id="{5C058D03-B9B2-45AA-96DB-0478597CC8D3}"/>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2876" r="24614"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52" name="Isosceles Triangle 5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6" name="Footer Placeholder 3">
            <a:extLst>
              <a:ext uri="{FF2B5EF4-FFF2-40B4-BE49-F238E27FC236}">
                <a16:creationId xmlns:a16="http://schemas.microsoft.com/office/drawing/2014/main" id="{B43AAEE4-7E29-4375-A55F-9D2919D7941E}"/>
              </a:ext>
            </a:extLst>
          </p:cNvPr>
          <p:cNvSpPr>
            <a:spLocks noGrp="1"/>
          </p:cNvSpPr>
          <p:nvPr>
            <p:ph type="ftr" sz="quarter" idx="11"/>
          </p:nvPr>
        </p:nvSpPr>
        <p:spPr>
          <a:xfrm>
            <a:off x="677333" y="6492213"/>
            <a:ext cx="11388976" cy="365125"/>
          </a:xfrm>
        </p:spPr>
        <p:txBody>
          <a:bodyPr vert="horz" lIns="91440" tIns="45720" rIns="91440" bIns="45720" rtlCol="0" anchor="ctr">
            <a:normAutofit/>
          </a:bodyPr>
          <a:lstStyle/>
          <a:p>
            <a:pPr algn="ctr" defTabSz="914400">
              <a:lnSpc>
                <a:spcPct val="90000"/>
              </a:lnSpc>
              <a:spcAft>
                <a:spcPts val="600"/>
              </a:spcAft>
            </a:pPr>
            <a:r>
              <a:rPr lang="en-US" kern="1200" dirty="0">
                <a:solidFill>
                  <a:schemeClr val="tx1">
                    <a:tint val="75000"/>
                  </a:schemeClr>
                </a:solidFill>
                <a:latin typeface="+mn-lt"/>
                <a:ea typeface="+mn-ea"/>
                <a:cs typeface="+mn-cs"/>
              </a:rPr>
              <a:t>Efficiency of </a:t>
            </a:r>
            <a:r>
              <a:rPr lang="en-US" kern="1200" dirty="0" err="1">
                <a:solidFill>
                  <a:schemeClr val="tx1">
                    <a:tint val="75000"/>
                  </a:schemeClr>
                </a:solidFill>
                <a:latin typeface="+mn-lt"/>
                <a:ea typeface="+mn-ea"/>
                <a:cs typeface="+mn-cs"/>
              </a:rPr>
              <a:t>LightGBM</a:t>
            </a:r>
            <a:r>
              <a:rPr lang="en-US" kern="1200" dirty="0">
                <a:solidFill>
                  <a:schemeClr val="tx1">
                    <a:tint val="75000"/>
                  </a:schemeClr>
                </a:solidFill>
                <a:latin typeface="+mn-lt"/>
                <a:ea typeface="+mn-ea"/>
                <a:cs typeface="+mn-cs"/>
              </a:rPr>
              <a:t> technique in Bankruptcy Prediction data using Polish Data</a:t>
            </a:r>
          </a:p>
        </p:txBody>
      </p:sp>
    </p:spTree>
    <p:extLst>
      <p:ext uri="{BB962C8B-B14F-4D97-AF65-F5344CB8AC3E}">
        <p14:creationId xmlns:p14="http://schemas.microsoft.com/office/powerpoint/2010/main" val="1557136497"/>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3237</Words>
  <Application>Microsoft Office PowerPoint</Application>
  <PresentationFormat>Widescreen</PresentationFormat>
  <Paragraphs>542</Paragraphs>
  <Slides>39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charter</vt:lpstr>
      <vt:lpstr>CMU Serif</vt:lpstr>
      <vt:lpstr>Merriweather</vt:lpstr>
      <vt:lpstr>Open Sans</vt:lpstr>
      <vt:lpstr>Roboto</vt:lpstr>
      <vt:lpstr>Trebuchet MS</vt:lpstr>
      <vt:lpstr>Wingdings 3</vt:lpstr>
      <vt:lpstr>Facet</vt:lpstr>
      <vt:lpstr>Thesis Presentation:  Efficiency of LightGBM technique in Bankruptcy Prediction using Polish Data. </vt:lpstr>
      <vt:lpstr>PowerPoint Presentation</vt:lpstr>
      <vt:lpstr>1.Problem Statement</vt:lpstr>
      <vt:lpstr>2.Research Questions</vt:lpstr>
      <vt:lpstr>3.Business Understanding</vt:lpstr>
      <vt:lpstr>What is Bankruptcy?</vt:lpstr>
      <vt:lpstr>What is Bankruptcy Prediction?</vt:lpstr>
      <vt:lpstr>Challenges in Bankruptcy Prediction</vt:lpstr>
      <vt:lpstr>4.Data Understanding</vt:lpstr>
      <vt:lpstr>Polish Bankruptcy Dataset: Description</vt:lpstr>
      <vt:lpstr>Data organization and Instances</vt:lpstr>
      <vt:lpstr>Features</vt:lpstr>
      <vt:lpstr>Features</vt:lpstr>
      <vt:lpstr>Features</vt:lpstr>
      <vt:lpstr>Data Quality Assessment: Missing data</vt:lpstr>
      <vt:lpstr>Data Quality Assessment: Missing data</vt:lpstr>
      <vt:lpstr>Data Quality Assessment: Missing Data</vt:lpstr>
      <vt:lpstr>Data Quality Assessment: Data Imbalance</vt:lpstr>
      <vt:lpstr>5.Introduction to Light GBM</vt:lpstr>
      <vt:lpstr>What is Gradient Boosting Framework?</vt:lpstr>
      <vt:lpstr>What is LightGBM?</vt:lpstr>
      <vt:lpstr>Growing Decision tree:</vt:lpstr>
      <vt:lpstr>Finding the best split</vt:lpstr>
      <vt:lpstr>Ignoring the sparse data:</vt:lpstr>
      <vt:lpstr>Subsampling data: GOSS</vt:lpstr>
      <vt:lpstr>Hyper parameter tuning</vt:lpstr>
      <vt:lpstr>6.Comparison of Gradient boosting methods: XGBoost vs LightGBM </vt:lpstr>
      <vt:lpstr>Results of XGBoost</vt:lpstr>
      <vt:lpstr>Comparison of XGBoost and LightGBM results</vt:lpstr>
      <vt:lpstr>7.Benchmark: LightGBM comparison with models</vt:lpstr>
      <vt:lpstr>Data Preparation</vt:lpstr>
      <vt:lpstr>Reference models</vt:lpstr>
      <vt:lpstr>Modelling pipeline</vt:lpstr>
      <vt:lpstr>Results</vt:lpstr>
      <vt:lpstr>Results achieved by using hyper parameter tuning</vt:lpstr>
      <vt:lpstr>8.Conclusion &amp; Future Scope</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Presentation:  Efficiency of LightGBM technique in Bankruptcy Prediction using Polish Data. </dc:title>
  <dc:creator>Bammani, Shidharth (SRH Hochschule Heidelberg Student)</dc:creator>
  <cp:lastModifiedBy>Bammani, Shidharth (SRH Hochschule Heidelberg Student)</cp:lastModifiedBy>
  <cp:revision>5</cp:revision>
  <dcterms:created xsi:type="dcterms:W3CDTF">2020-11-30T16:26:01Z</dcterms:created>
  <dcterms:modified xsi:type="dcterms:W3CDTF">2020-11-30T19:34:48Z</dcterms:modified>
</cp:coreProperties>
</file>