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81" r:id="rId4"/>
    <p:sldId id="278" r:id="rId5"/>
    <p:sldId id="275" r:id="rId6"/>
    <p:sldId id="259" r:id="rId7"/>
    <p:sldId id="277" r:id="rId8"/>
    <p:sldId id="276" r:id="rId9"/>
    <p:sldId id="271" r:id="rId10"/>
    <p:sldId id="272" r:id="rId11"/>
    <p:sldId id="270" r:id="rId12"/>
    <p:sldId id="279" r:id="rId1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69">
          <p15:clr>
            <a:srgbClr val="A4A3A4"/>
          </p15:clr>
        </p15:guide>
        <p15:guide id="2" pos="29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howGuides="1">
      <p:cViewPr>
        <p:scale>
          <a:sx n="66" d="100"/>
          <a:sy n="66" d="100"/>
        </p:scale>
        <p:origin x="1524" y="156"/>
      </p:cViewPr>
      <p:guideLst>
        <p:guide orient="horz" pos="2069"/>
        <p:guide pos="29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347468BE-D254-4BBB-9B25-9627647FF020}" type="slidenum">
              <a:rPr lang="zh-CN" altLang="zh-CN"/>
              <a:pPr>
                <a:defRPr/>
              </a:pPr>
              <a:t>‹#›</a:t>
            </a:fld>
            <a:endParaRPr lang="zh-CN" altLang="zh-CN"/>
          </a:p>
        </p:txBody>
      </p:sp>
    </p:spTree>
    <p:extLst>
      <p:ext uri="{BB962C8B-B14F-4D97-AF65-F5344CB8AC3E}">
        <p14:creationId xmlns:p14="http://schemas.microsoft.com/office/powerpoint/2010/main" val="287030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56C6589A-35F2-41E6-B875-7AE6BB510D00}" type="slidenum">
              <a:rPr lang="zh-CN" altLang="zh-CN"/>
              <a:pPr>
                <a:defRPr/>
              </a:pPr>
              <a:t>‹#›</a:t>
            </a:fld>
            <a:endParaRPr lang="zh-CN" altLang="zh-CN"/>
          </a:p>
        </p:txBody>
      </p:sp>
    </p:spTree>
    <p:extLst>
      <p:ext uri="{BB962C8B-B14F-4D97-AF65-F5344CB8AC3E}">
        <p14:creationId xmlns:p14="http://schemas.microsoft.com/office/powerpoint/2010/main" val="1757126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68CB1C58-7BA8-45DE-8F7A-1A1B031F4F71}" type="slidenum">
              <a:rPr lang="zh-CN" altLang="zh-CN"/>
              <a:pPr>
                <a:defRPr/>
              </a:pPr>
              <a:t>‹#›</a:t>
            </a:fld>
            <a:endParaRPr lang="zh-CN" altLang="zh-CN"/>
          </a:p>
        </p:txBody>
      </p:sp>
    </p:spTree>
    <p:extLst>
      <p:ext uri="{BB962C8B-B14F-4D97-AF65-F5344CB8AC3E}">
        <p14:creationId xmlns:p14="http://schemas.microsoft.com/office/powerpoint/2010/main" val="4186251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4FE024-4D12-4B50-88E1-D3058138B737}" type="slidenum">
              <a:rPr lang="zh-CN" altLang="zh-CN"/>
              <a:pPr>
                <a:defRPr/>
              </a:pPr>
              <a:t>‹#›</a:t>
            </a:fld>
            <a:endParaRPr lang="zh-CN" altLang="zh-CN"/>
          </a:p>
        </p:txBody>
      </p:sp>
    </p:spTree>
    <p:extLst>
      <p:ext uri="{BB962C8B-B14F-4D97-AF65-F5344CB8AC3E}">
        <p14:creationId xmlns:p14="http://schemas.microsoft.com/office/powerpoint/2010/main" val="609317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E0D409A4-D804-41B8-8160-18946E228831}" type="slidenum">
              <a:rPr lang="zh-CN" altLang="zh-CN"/>
              <a:pPr>
                <a:defRPr/>
              </a:pPr>
              <a:t>‹#›</a:t>
            </a:fld>
            <a:endParaRPr lang="zh-CN" altLang="zh-CN"/>
          </a:p>
        </p:txBody>
      </p:sp>
    </p:spTree>
    <p:extLst>
      <p:ext uri="{BB962C8B-B14F-4D97-AF65-F5344CB8AC3E}">
        <p14:creationId xmlns:p14="http://schemas.microsoft.com/office/powerpoint/2010/main" val="158653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7C694C1C-7798-45FF-A370-ACF084C4B91F}" type="slidenum">
              <a:rPr lang="zh-CN" altLang="zh-CN"/>
              <a:pPr>
                <a:defRPr/>
              </a:pPr>
              <a:t>‹#›</a:t>
            </a:fld>
            <a:endParaRPr lang="zh-CN" altLang="zh-CN"/>
          </a:p>
        </p:txBody>
      </p:sp>
    </p:spTree>
    <p:extLst>
      <p:ext uri="{BB962C8B-B14F-4D97-AF65-F5344CB8AC3E}">
        <p14:creationId xmlns:p14="http://schemas.microsoft.com/office/powerpoint/2010/main" val="191208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F405E15F-9B0E-4080-99D1-C18EE4317FE0}" type="slidenum">
              <a:rPr lang="zh-CN" altLang="zh-CN"/>
              <a:pPr>
                <a:defRPr/>
              </a:pPr>
              <a:t>‹#›</a:t>
            </a:fld>
            <a:endParaRPr lang="zh-CN" altLang="zh-CN"/>
          </a:p>
        </p:txBody>
      </p:sp>
    </p:spTree>
    <p:extLst>
      <p:ext uri="{BB962C8B-B14F-4D97-AF65-F5344CB8AC3E}">
        <p14:creationId xmlns:p14="http://schemas.microsoft.com/office/powerpoint/2010/main" val="96828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D88F2C70-428E-4C32-B1FB-F6ED21B09201}" type="slidenum">
              <a:rPr lang="zh-CN" altLang="zh-CN"/>
              <a:pPr>
                <a:defRPr/>
              </a:pPr>
              <a:t>‹#›</a:t>
            </a:fld>
            <a:endParaRPr lang="zh-CN" altLang="zh-CN"/>
          </a:p>
        </p:txBody>
      </p:sp>
    </p:spTree>
    <p:extLst>
      <p:ext uri="{BB962C8B-B14F-4D97-AF65-F5344CB8AC3E}">
        <p14:creationId xmlns:p14="http://schemas.microsoft.com/office/powerpoint/2010/main" val="149902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7EF11B89-8686-45D7-97FF-B006F00B09A5}" type="slidenum">
              <a:rPr lang="zh-CN" altLang="zh-CN"/>
              <a:pPr>
                <a:defRPr/>
              </a:pPr>
              <a:t>‹#›</a:t>
            </a:fld>
            <a:endParaRPr lang="zh-CN" altLang="zh-CN"/>
          </a:p>
        </p:txBody>
      </p:sp>
    </p:spTree>
    <p:extLst>
      <p:ext uri="{BB962C8B-B14F-4D97-AF65-F5344CB8AC3E}">
        <p14:creationId xmlns:p14="http://schemas.microsoft.com/office/powerpoint/2010/main" val="42013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AA08E53A-6DC8-4F86-B535-BFE47D21B456}" type="slidenum">
              <a:rPr lang="zh-CN" altLang="zh-CN"/>
              <a:pPr>
                <a:defRPr/>
              </a:pPr>
              <a:t>‹#›</a:t>
            </a:fld>
            <a:endParaRPr lang="zh-CN" altLang="zh-CN"/>
          </a:p>
        </p:txBody>
      </p:sp>
    </p:spTree>
    <p:extLst>
      <p:ext uri="{BB962C8B-B14F-4D97-AF65-F5344CB8AC3E}">
        <p14:creationId xmlns:p14="http://schemas.microsoft.com/office/powerpoint/2010/main" val="264964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1B6007CE-4686-4405-BC18-0073C030474C}" type="slidenum">
              <a:rPr lang="zh-CN" altLang="zh-CN"/>
              <a:pPr>
                <a:defRPr/>
              </a:pPr>
              <a:t>‹#›</a:t>
            </a:fld>
            <a:endParaRPr lang="zh-CN" altLang="zh-CN"/>
          </a:p>
        </p:txBody>
      </p:sp>
    </p:spTree>
    <p:extLst>
      <p:ext uri="{BB962C8B-B14F-4D97-AF65-F5344CB8AC3E}">
        <p14:creationId xmlns:p14="http://schemas.microsoft.com/office/powerpoint/2010/main" val="4271552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smtClean="0"/>
            </a:lvl1pPr>
          </a:lstStyle>
          <a:p>
            <a:pPr>
              <a:defRPr/>
            </a:pPr>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smtClean="0"/>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smtClean="0"/>
            </a:lvl1pPr>
          </a:lstStyle>
          <a:p>
            <a:pPr>
              <a:defRPr/>
            </a:pPr>
            <a:fld id="{4DD36F3C-88AD-47A0-8D0A-E80023EB3E64}" type="slidenum">
              <a:rPr lang="zh-CN" altLang="zh-CN"/>
              <a:pPr>
                <a:defRPr/>
              </a:pPr>
              <a:t>‹#›</a:t>
            </a:fld>
            <a:endParaRPr lang="zh-CN"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50875" y="260350"/>
            <a:ext cx="7761288" cy="1470025"/>
          </a:xfrm>
        </p:spPr>
        <p:txBody>
          <a:bodyPr anchor="ctr"/>
          <a:lstStyle/>
          <a:p>
            <a:pPr eaLnBrk="1" hangingPunct="1"/>
            <a:r>
              <a:rPr lang="zh-CN" altLang="en-US" dirty="0" smtClean="0"/>
              <a:t>开题报告</a:t>
            </a:r>
          </a:p>
        </p:txBody>
      </p:sp>
      <p:sp>
        <p:nvSpPr>
          <p:cNvPr id="2051" name="Text Box 3"/>
          <p:cNvSpPr txBox="1">
            <a:spLocks noChangeArrowheads="1"/>
          </p:cNvSpPr>
          <p:nvPr/>
        </p:nvSpPr>
        <p:spPr bwMode="auto">
          <a:xfrm>
            <a:off x="323850" y="2636838"/>
            <a:ext cx="8416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052" name="Text Box 4"/>
          <p:cNvSpPr txBox="1">
            <a:spLocks noChangeArrowheads="1"/>
          </p:cNvSpPr>
          <p:nvPr/>
        </p:nvSpPr>
        <p:spPr bwMode="auto">
          <a:xfrm>
            <a:off x="1763713" y="2640013"/>
            <a:ext cx="5761037"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t>题       目：</a:t>
            </a:r>
            <a:r>
              <a:rPr lang="en-US" altLang="zh-CN" sz="2400" dirty="0"/>
              <a:t>CDMA</a:t>
            </a:r>
            <a:r>
              <a:rPr lang="zh-CN" altLang="en-US" sz="2400" dirty="0"/>
              <a:t>系统的多用户检测仿真</a:t>
            </a:r>
          </a:p>
          <a:p>
            <a:pPr eaLnBrk="1" hangingPunct="1"/>
            <a:r>
              <a:rPr lang="zh-CN" altLang="en-US" sz="2400" dirty="0"/>
              <a:t>学       院：通信工程学院</a:t>
            </a:r>
          </a:p>
          <a:p>
            <a:pPr eaLnBrk="1" hangingPunct="1"/>
            <a:r>
              <a:rPr lang="zh-CN" altLang="en-US" sz="2400" dirty="0"/>
              <a:t>专       业：通信工程</a:t>
            </a:r>
            <a:endParaRPr lang="en-US" altLang="zh-CN" sz="2400" dirty="0"/>
          </a:p>
          <a:p>
            <a:pPr eaLnBrk="1" hangingPunct="1"/>
            <a:r>
              <a:rPr lang="zh-CN" altLang="en-US" sz="2400" dirty="0"/>
              <a:t>姓       名：林鹏飞</a:t>
            </a:r>
            <a:endParaRPr lang="en-US" altLang="zh-CN" sz="2400" dirty="0"/>
          </a:p>
          <a:p>
            <a:pPr eaLnBrk="1" hangingPunct="1"/>
            <a:r>
              <a:rPr lang="zh-CN" altLang="en-US" sz="2400" dirty="0"/>
              <a:t>班       级：</a:t>
            </a:r>
            <a:r>
              <a:rPr lang="en-US" altLang="zh-CN" sz="2400" dirty="0"/>
              <a:t>11083414</a:t>
            </a:r>
            <a:endParaRPr lang="zh-CN" altLang="en-US" sz="2400" dirty="0"/>
          </a:p>
          <a:p>
            <a:pPr eaLnBrk="1" hangingPunct="1"/>
            <a:r>
              <a:rPr lang="zh-CN" altLang="en-US" sz="2400" dirty="0"/>
              <a:t>学       号：</a:t>
            </a:r>
            <a:r>
              <a:rPr lang="en-US" altLang="zh-CN" sz="2400" dirty="0"/>
              <a:t>09075377</a:t>
            </a:r>
            <a:endParaRPr lang="zh-CN" altLang="en-US" sz="2400" dirty="0"/>
          </a:p>
          <a:p>
            <a:pPr eaLnBrk="1" hangingPunct="1"/>
            <a:r>
              <a:rPr lang="zh-CN" altLang="en-US" sz="2400" dirty="0"/>
              <a:t>指导老师：方昕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txBox="1">
            <a:spLocks noChangeArrowheads="1"/>
          </p:cNvSpPr>
          <p:nvPr/>
        </p:nvSpPr>
        <p:spPr bwMode="auto">
          <a:xfrm>
            <a:off x="1987550" y="404813"/>
            <a:ext cx="53117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a:solidFill>
                  <a:schemeClr val="tx2"/>
                </a:solidFill>
              </a:rPr>
              <a:t>并行干扰抵消</a:t>
            </a:r>
            <a:r>
              <a:rPr lang="zh-CN" altLang="en-US" sz="4000" dirty="0" smtClean="0">
                <a:solidFill>
                  <a:schemeClr val="tx2"/>
                </a:solidFill>
              </a:rPr>
              <a:t>检测</a:t>
            </a:r>
            <a:endParaRPr lang="zh-CN" altLang="en-US" sz="4000" dirty="0">
              <a:solidFill>
                <a:schemeClr val="tx2"/>
              </a:solidFill>
            </a:endParaRPr>
          </a:p>
        </p:txBody>
      </p:sp>
      <p:sp>
        <p:nvSpPr>
          <p:cNvPr id="9219" name="Rectangle 3"/>
          <p:cNvSpPr txBox="1">
            <a:spLocks noChangeArrowheads="1"/>
          </p:cNvSpPr>
          <p:nvPr/>
        </p:nvSpPr>
        <p:spPr bwMode="auto">
          <a:xfrm>
            <a:off x="881063" y="1484313"/>
            <a:ext cx="7524750"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anchor="ctr" anchorCtr="1">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Tx/>
              <a:buNone/>
            </a:pPr>
            <a:r>
              <a:rPr lang="en-US" altLang="zh-CN" sz="2400" dirty="0"/>
              <a:t>    </a:t>
            </a:r>
            <a:r>
              <a:rPr lang="zh-CN" altLang="en-US" sz="2400" dirty="0"/>
              <a:t>原理：并行干扰检测在每一阶都同时判决、再生和消除所有多址干扰， 也就是说，</a:t>
            </a:r>
            <a:r>
              <a:rPr lang="en-US" altLang="zh-CN" sz="2400" dirty="0"/>
              <a:t>PIC</a:t>
            </a:r>
            <a:r>
              <a:rPr lang="zh-CN" altLang="en-US" sz="2400" dirty="0"/>
              <a:t>利用前级判决的信息构造所有用户的干扰信号， 然后从接收信号中抵消掉干扰信号，最后同时判决。</a:t>
            </a:r>
            <a:endParaRPr lang="en-US" altLang="zh-CN" sz="2400" dirty="0"/>
          </a:p>
        </p:txBody>
      </p:sp>
      <p:pic>
        <p:nvPicPr>
          <p:cNvPr id="9220"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198813"/>
            <a:ext cx="6408737" cy="330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txBox="1">
            <a:spLocks noChangeArrowheads="1"/>
          </p:cNvSpPr>
          <p:nvPr/>
        </p:nvSpPr>
        <p:spPr bwMode="auto">
          <a:xfrm>
            <a:off x="1987550" y="404813"/>
            <a:ext cx="53117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a:solidFill>
                  <a:schemeClr val="tx2"/>
                </a:solidFill>
              </a:rPr>
              <a:t>多用户检测的性能指标</a:t>
            </a:r>
          </a:p>
        </p:txBody>
      </p:sp>
      <p:sp>
        <p:nvSpPr>
          <p:cNvPr id="717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2" name="Rectangle 3"/>
          <p:cNvSpPr txBox="1">
            <a:spLocks noChangeArrowheads="1"/>
          </p:cNvSpPr>
          <p:nvPr/>
        </p:nvSpPr>
        <p:spPr bwMode="auto">
          <a:xfrm>
            <a:off x="827088" y="1763713"/>
            <a:ext cx="7524750" cy="408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anchor="ctr" anchorCtr="1">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Tx/>
              <a:buNone/>
            </a:pPr>
            <a:r>
              <a:rPr lang="en-US" altLang="zh-CN" sz="2400" dirty="0"/>
              <a:t>    1</a:t>
            </a:r>
            <a:r>
              <a:rPr lang="zh-CN" altLang="en-US" sz="2400" dirty="0"/>
              <a:t>：误码率</a:t>
            </a:r>
            <a:r>
              <a:rPr lang="en-US" altLang="zh-CN" sz="2400" dirty="0"/>
              <a:t>(BER)</a:t>
            </a:r>
          </a:p>
          <a:p>
            <a:pPr algn="just" eaLnBrk="1" hangingPunct="1">
              <a:buFontTx/>
              <a:buNone/>
            </a:pPr>
            <a:r>
              <a:rPr lang="en-US" altLang="zh-CN" sz="2400" dirty="0"/>
              <a:t>    2</a:t>
            </a:r>
            <a:r>
              <a:rPr lang="zh-CN" altLang="en-US" sz="2400" dirty="0"/>
              <a:t>：渐近多用户有效性</a:t>
            </a:r>
          </a:p>
          <a:p>
            <a:pPr algn="just" eaLnBrk="1" hangingPunct="1">
              <a:buFontTx/>
              <a:buNone/>
            </a:pPr>
            <a:r>
              <a:rPr lang="zh-CN" altLang="en-US" sz="2400" dirty="0"/>
              <a:t>           渐近多用户</a:t>
            </a:r>
            <a:r>
              <a:rPr lang="zh-CN" altLang="en-US" sz="2400" dirty="0" smtClean="0"/>
              <a:t>有效性用来</a:t>
            </a:r>
            <a:r>
              <a:rPr lang="zh-CN" altLang="en-US" sz="2400" dirty="0"/>
              <a:t>度量多址干扰引起的检测器性能损失程度。</a:t>
            </a:r>
            <a:r>
              <a:rPr lang="zh-CN" altLang="zh-CN" sz="2400" dirty="0"/>
              <a:t>多用户有效性定义为多用户系统达到单用户系统相同的误码率所需能量与单用户系统所需能量之比</a:t>
            </a:r>
            <a:r>
              <a:rPr lang="en-US" altLang="zh-CN" sz="2400" dirty="0"/>
              <a:t> </a:t>
            </a:r>
          </a:p>
          <a:p>
            <a:pPr algn="just" eaLnBrk="1" hangingPunct="1">
              <a:buFontTx/>
              <a:buNone/>
            </a:pPr>
            <a:r>
              <a:rPr lang="en-US" altLang="zh-CN" sz="2400" dirty="0"/>
              <a:t>    3</a:t>
            </a:r>
            <a:r>
              <a:rPr lang="zh-CN" altLang="en-US" sz="2400" dirty="0"/>
              <a:t>：抗远近效应</a:t>
            </a:r>
            <a:r>
              <a:rPr lang="en-US" altLang="zh-CN" sz="2400" dirty="0"/>
              <a:t> </a:t>
            </a:r>
          </a:p>
          <a:p>
            <a:pPr algn="just" eaLnBrk="1" hangingPunct="1">
              <a:buFontTx/>
              <a:buNone/>
            </a:pPr>
            <a:r>
              <a:rPr lang="en-US" altLang="zh-CN" sz="2400" dirty="0"/>
              <a:t>           </a:t>
            </a:r>
            <a:r>
              <a:rPr lang="zh-CN" altLang="zh-CN" sz="2400" dirty="0"/>
              <a:t>采用“抗远近效应能力</a:t>
            </a:r>
            <a:r>
              <a:rPr lang="en-US" altLang="zh-CN" sz="2400" dirty="0"/>
              <a:t>”</a:t>
            </a:r>
            <a:r>
              <a:rPr lang="zh-CN" altLang="zh-CN" sz="2400" dirty="0"/>
              <a:t>量化多用户检测器抵</a:t>
            </a:r>
            <a:r>
              <a:rPr lang="zh-CN" altLang="en-US" sz="2400" dirty="0"/>
              <a:t>抗</a:t>
            </a:r>
            <a:r>
              <a:rPr lang="zh-CN" altLang="zh-CN" sz="2400" dirty="0"/>
              <a:t>“远近效应”的鲁棒程度</a:t>
            </a:r>
            <a:r>
              <a:rPr lang="zh-CN" altLang="en-US" sz="2400" dirty="0"/>
              <a:t>；抗远近能力定义为所有有关用户能量范围内测量到的最坏情况下的渐近有效性。</a:t>
            </a:r>
            <a:endParaRPr lang="en-US" altLang="zh-CN"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060848"/>
            <a:ext cx="8229600" cy="1756792"/>
          </a:xfrm>
        </p:spPr>
        <p:txBody>
          <a:bodyPr/>
          <a:lstStyle/>
          <a:p>
            <a:pPr marL="0" indent="0" algn="ctr">
              <a:buNone/>
            </a:pPr>
            <a:r>
              <a:rPr lang="zh-CN" altLang="en-US" sz="17300" dirty="0" smtClean="0">
                <a:solidFill>
                  <a:schemeClr val="tx2">
                    <a:lumMod val="75000"/>
                  </a:schemeClr>
                </a:solidFill>
              </a:rPr>
              <a:t>谢谢</a:t>
            </a:r>
            <a:endParaRPr lang="zh-CN" altLang="en-US" sz="17300" dirty="0">
              <a:solidFill>
                <a:schemeClr val="tx2">
                  <a:lumMod val="75000"/>
                </a:schemeClr>
              </a:solidFill>
            </a:endParaRPr>
          </a:p>
        </p:txBody>
      </p:sp>
    </p:spTree>
    <p:extLst>
      <p:ext uri="{BB962C8B-B14F-4D97-AF65-F5344CB8AC3E}">
        <p14:creationId xmlns:p14="http://schemas.microsoft.com/office/powerpoint/2010/main" val="2502539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67544" y="548680"/>
            <a:ext cx="8229600" cy="1143000"/>
          </a:xfrm>
        </p:spPr>
        <p:txBody>
          <a:bodyPr anchor="ctr"/>
          <a:lstStyle/>
          <a:p>
            <a:pPr eaLnBrk="1" hangingPunct="1"/>
            <a:r>
              <a:rPr lang="en-US" altLang="zh-CN" dirty="0" smtClean="0"/>
              <a:t>CDMA</a:t>
            </a:r>
            <a:r>
              <a:rPr lang="zh-CN" altLang="en-US" dirty="0" smtClean="0"/>
              <a:t>技术</a:t>
            </a:r>
          </a:p>
        </p:txBody>
      </p:sp>
      <p:sp>
        <p:nvSpPr>
          <p:cNvPr id="5" name="Rectangle 3"/>
          <p:cNvSpPr>
            <a:spLocks noGrp="1" noChangeArrowheads="1"/>
          </p:cNvSpPr>
          <p:nvPr>
            <p:ph idx="1"/>
          </p:nvPr>
        </p:nvSpPr>
        <p:spPr>
          <a:xfrm>
            <a:off x="323528" y="2420888"/>
            <a:ext cx="8229600" cy="3046988"/>
          </a:xfrm>
        </p:spPr>
        <p:txBody>
          <a:bodyPr lIns="0" anchor="ctr" anchorCtr="1">
            <a:spAutoFit/>
          </a:bodyPr>
          <a:lstStyle/>
          <a:p>
            <a:pPr algn="just" eaLnBrk="1" hangingPunct="1">
              <a:buFontTx/>
              <a:buNone/>
            </a:pPr>
            <a:r>
              <a:rPr lang="en-US" altLang="zh-CN" sz="2400" dirty="0" smtClean="0"/>
              <a:t>            CDMA</a:t>
            </a:r>
            <a:r>
              <a:rPr lang="zh-CN" altLang="en-US" sz="2400" dirty="0" smtClean="0"/>
              <a:t>技术</a:t>
            </a:r>
            <a:r>
              <a:rPr lang="en-US" altLang="zh-CN" sz="2400" dirty="0" smtClean="0"/>
              <a:t>(</a:t>
            </a:r>
            <a:r>
              <a:rPr lang="zh-CN" altLang="en-US" sz="2400" dirty="0"/>
              <a:t>码分多址</a:t>
            </a:r>
            <a:r>
              <a:rPr lang="en-US" altLang="zh-CN" sz="2400" dirty="0"/>
              <a:t>)</a:t>
            </a:r>
            <a:r>
              <a:rPr lang="zh-CN" altLang="en-US" sz="2400" dirty="0" smtClean="0"/>
              <a:t>是在扩频通信技术上发展起来的一种崭新而成熟的无线通信技术。</a:t>
            </a:r>
            <a:r>
              <a:rPr lang="en-US" altLang="zh-CN" sz="2400" dirty="0" smtClean="0"/>
              <a:t>CDMA</a:t>
            </a:r>
            <a:r>
              <a:rPr lang="zh-CN" altLang="en-US" sz="2400" dirty="0" smtClean="0"/>
              <a:t>技术的原理是基于扩频技术，即将需传送的具有一定信号带宽信息数据，用一个带宽远大于信号带宽的高速伪随机码进行调制，使原数据信号的带宽被扩展，再经载波调制并发送出去。接收端使用完全相同的伪随机码，与接收的带宽信号作相关处理，把宽带信号换成原信息数据的窄带信号即解扩，以实现信息通信。</a:t>
            </a:r>
          </a:p>
        </p:txBody>
      </p:sp>
    </p:spTree>
    <p:extLst>
      <p:ext uri="{BB962C8B-B14F-4D97-AF65-F5344CB8AC3E}">
        <p14:creationId xmlns:p14="http://schemas.microsoft.com/office/powerpoint/2010/main" val="2537314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467810" y="2065070"/>
            <a:ext cx="5429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225908" y="4540171"/>
            <a:ext cx="564956" cy="67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467935" y="3166303"/>
            <a:ext cx="390525" cy="1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467935" y="2065070"/>
            <a:ext cx="3905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491434" y="2031136"/>
            <a:ext cx="5429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511105" y="3166303"/>
            <a:ext cx="5429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流程图: 汇总连接 17"/>
          <p:cNvSpPr/>
          <p:nvPr/>
        </p:nvSpPr>
        <p:spPr>
          <a:xfrm>
            <a:off x="1052406" y="1914157"/>
            <a:ext cx="328613" cy="314325"/>
          </a:xfrm>
          <a:prstGeom prst="flowChartSummingJunction">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endParaRPr lang="zh-CN" altLang="en-US">
              <a:solidFill>
                <a:schemeClr val="tx1"/>
              </a:solidFill>
            </a:endParaRPr>
          </a:p>
        </p:txBody>
      </p:sp>
      <p:sp>
        <p:nvSpPr>
          <p:cNvPr id="19" name="流程图: 汇总连接 18"/>
          <p:cNvSpPr/>
          <p:nvPr/>
        </p:nvSpPr>
        <p:spPr>
          <a:xfrm>
            <a:off x="5076056" y="3009140"/>
            <a:ext cx="328613" cy="314325"/>
          </a:xfrm>
          <a:prstGeom prst="flowChartSummingJunction">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endParaRPr lang="zh-CN" altLang="en-US">
              <a:solidFill>
                <a:schemeClr val="tx1"/>
              </a:solidFill>
            </a:endParaRPr>
          </a:p>
        </p:txBody>
      </p:sp>
      <p:sp>
        <p:nvSpPr>
          <p:cNvPr id="20" name="流程图: 汇总连接 19"/>
          <p:cNvSpPr/>
          <p:nvPr/>
        </p:nvSpPr>
        <p:spPr>
          <a:xfrm>
            <a:off x="5052777" y="1889262"/>
            <a:ext cx="328613" cy="314325"/>
          </a:xfrm>
          <a:prstGeom prst="flowChartSummingJunction">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endParaRPr lang="zh-CN" altLang="en-US">
              <a:solidFill>
                <a:schemeClr val="tx1"/>
              </a:solidFill>
            </a:endParaRPr>
          </a:p>
        </p:txBody>
      </p:sp>
      <p:sp>
        <p:nvSpPr>
          <p:cNvPr id="21" name="流程图: 汇总连接 20"/>
          <p:cNvSpPr/>
          <p:nvPr/>
        </p:nvSpPr>
        <p:spPr>
          <a:xfrm>
            <a:off x="1084214" y="3009140"/>
            <a:ext cx="328613" cy="314325"/>
          </a:xfrm>
          <a:prstGeom prst="flowChartSummingJunction">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endParaRPr lang="zh-CN" altLang="en-US">
              <a:solidFill>
                <a:schemeClr val="tx1"/>
              </a:solidFill>
            </a:endParaRPr>
          </a:p>
        </p:txBody>
      </p:sp>
      <p:sp>
        <p:nvSpPr>
          <p:cNvPr id="22" name="流程图: 汇总连接 21"/>
          <p:cNvSpPr/>
          <p:nvPr/>
        </p:nvSpPr>
        <p:spPr>
          <a:xfrm>
            <a:off x="1918341" y="1889262"/>
            <a:ext cx="328613" cy="314325"/>
          </a:xfrm>
          <a:prstGeom prst="flowChartSummingJunction">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endParaRPr lang="zh-CN" altLang="en-US">
              <a:solidFill>
                <a:schemeClr val="tx1"/>
              </a:solidFill>
            </a:endParaRPr>
          </a:p>
        </p:txBody>
      </p:sp>
      <p:sp>
        <p:nvSpPr>
          <p:cNvPr id="23" name="流程图: 汇总连接 22"/>
          <p:cNvSpPr/>
          <p:nvPr/>
        </p:nvSpPr>
        <p:spPr>
          <a:xfrm>
            <a:off x="1889362" y="2990186"/>
            <a:ext cx="328613" cy="314325"/>
          </a:xfrm>
          <a:prstGeom prst="flowChartSummingJunction">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endParaRPr lang="zh-CN" altLang="en-US">
              <a:solidFill>
                <a:schemeClr val="tx1"/>
              </a:solidFill>
            </a:endParaRPr>
          </a:p>
        </p:txBody>
      </p:sp>
      <p:sp>
        <p:nvSpPr>
          <p:cNvPr id="24" name="流程图: 汇总连接 23"/>
          <p:cNvSpPr/>
          <p:nvPr/>
        </p:nvSpPr>
        <p:spPr>
          <a:xfrm>
            <a:off x="4161282" y="3001199"/>
            <a:ext cx="328613" cy="314325"/>
          </a:xfrm>
          <a:prstGeom prst="flowChartSummingJunction">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endParaRPr lang="zh-CN" altLang="en-US">
              <a:solidFill>
                <a:schemeClr val="tx1"/>
              </a:solidFill>
            </a:endParaRPr>
          </a:p>
        </p:txBody>
      </p:sp>
      <p:sp>
        <p:nvSpPr>
          <p:cNvPr id="25" name="流程图: 汇总连接 24"/>
          <p:cNvSpPr/>
          <p:nvPr/>
        </p:nvSpPr>
        <p:spPr>
          <a:xfrm>
            <a:off x="4182492" y="1873973"/>
            <a:ext cx="328613" cy="314325"/>
          </a:xfrm>
          <a:prstGeom prst="flowChartSummingJunction">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endParaRPr lang="zh-CN" altLang="en-US">
              <a:solidFill>
                <a:schemeClr val="tx1"/>
              </a:solidFill>
            </a:endParaRPr>
          </a:p>
        </p:txBody>
      </p:sp>
      <p:cxnSp>
        <p:nvCxnSpPr>
          <p:cNvPr id="27" name="直接箭头连接符 26"/>
          <p:cNvCxnSpPr/>
          <p:nvPr/>
        </p:nvCxnSpPr>
        <p:spPr>
          <a:xfrm flipH="1" flipV="1">
            <a:off x="1214331" y="2284836"/>
            <a:ext cx="4763" cy="434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flipV="1">
            <a:off x="1231511" y="3395902"/>
            <a:ext cx="4763" cy="434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2066994" y="2228482"/>
            <a:ext cx="4763" cy="434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flipV="1">
            <a:off x="2078817" y="3364638"/>
            <a:ext cx="4763" cy="434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4346799" y="3320832"/>
            <a:ext cx="4763" cy="434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flipV="1">
            <a:off x="5235259" y="3338096"/>
            <a:ext cx="4763" cy="434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flipV="1">
            <a:off x="4342036" y="2201395"/>
            <a:ext cx="4763" cy="434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flipV="1">
            <a:off x="5219703" y="2228482"/>
            <a:ext cx="4763" cy="434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流程图: 或者 36"/>
          <p:cNvSpPr/>
          <p:nvPr/>
        </p:nvSpPr>
        <p:spPr>
          <a:xfrm>
            <a:off x="2543579" y="2412139"/>
            <a:ext cx="476250" cy="442912"/>
          </a:xfrm>
          <a:prstGeom prst="flowChartOr">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endParaRPr lang="zh-CN" altLang="en-US">
              <a:solidFill>
                <a:schemeClr val="tx1"/>
              </a:solidFill>
            </a:endParaRPr>
          </a:p>
        </p:txBody>
      </p:sp>
      <p:cxnSp>
        <p:nvCxnSpPr>
          <p:cNvPr id="40" name="直接箭头连接符 39"/>
          <p:cNvCxnSpPr>
            <a:stCxn id="22" idx="5"/>
            <a:endCxn id="37" idx="0"/>
          </p:cNvCxnSpPr>
          <p:nvPr/>
        </p:nvCxnSpPr>
        <p:spPr>
          <a:xfrm>
            <a:off x="2198829" y="2157555"/>
            <a:ext cx="582875" cy="2545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3" idx="6"/>
            <a:endCxn id="37" idx="4"/>
          </p:cNvCxnSpPr>
          <p:nvPr/>
        </p:nvCxnSpPr>
        <p:spPr>
          <a:xfrm flipV="1">
            <a:off x="2217975" y="2855050"/>
            <a:ext cx="563729" cy="2922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7" idx="6"/>
          </p:cNvCxnSpPr>
          <p:nvPr/>
        </p:nvCxnSpPr>
        <p:spPr>
          <a:xfrm flipV="1">
            <a:off x="3019829" y="2633595"/>
            <a:ext cx="17145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3191279" y="1464208"/>
            <a:ext cx="0" cy="1175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3106794" y="1509255"/>
            <a:ext cx="85725" cy="242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182569" y="1489419"/>
            <a:ext cx="96832" cy="237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24" idx="2"/>
          </p:cNvCxnSpPr>
          <p:nvPr/>
        </p:nvCxnSpPr>
        <p:spPr>
          <a:xfrm>
            <a:off x="3797351" y="2648477"/>
            <a:ext cx="363932" cy="509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25" idx="2"/>
          </p:cNvCxnSpPr>
          <p:nvPr/>
        </p:nvCxnSpPr>
        <p:spPr>
          <a:xfrm flipV="1">
            <a:off x="3797351" y="2031136"/>
            <a:ext cx="385142" cy="6173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5404669" y="2051782"/>
            <a:ext cx="5429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5417374" y="3166303"/>
            <a:ext cx="5429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圆角矩形 69"/>
          <p:cNvSpPr/>
          <p:nvPr/>
        </p:nvSpPr>
        <p:spPr>
          <a:xfrm>
            <a:off x="5964081" y="1849220"/>
            <a:ext cx="836309" cy="49537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r>
              <a:rPr lang="zh-CN" altLang="en-US" dirty="0" smtClean="0">
                <a:solidFill>
                  <a:schemeClr val="tx1"/>
                </a:solidFill>
              </a:rPr>
              <a:t>匹配滤波</a:t>
            </a:r>
            <a:endParaRPr lang="zh-CN" altLang="en-US" dirty="0">
              <a:solidFill>
                <a:schemeClr val="tx1"/>
              </a:solidFill>
            </a:endParaRPr>
          </a:p>
        </p:txBody>
      </p:sp>
      <p:sp>
        <p:nvSpPr>
          <p:cNvPr id="71" name="圆角矩形 70"/>
          <p:cNvSpPr/>
          <p:nvPr/>
        </p:nvSpPr>
        <p:spPr>
          <a:xfrm>
            <a:off x="5960298" y="2945005"/>
            <a:ext cx="806300" cy="487774"/>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r>
              <a:rPr lang="zh-CN" altLang="en-US" dirty="0" smtClean="0">
                <a:solidFill>
                  <a:schemeClr val="tx1"/>
                </a:solidFill>
              </a:rPr>
              <a:t>匹配滤波</a:t>
            </a:r>
            <a:endParaRPr lang="zh-CN" altLang="en-US" dirty="0">
              <a:solidFill>
                <a:schemeClr val="tx1"/>
              </a:solidFill>
            </a:endParaRPr>
          </a:p>
        </p:txBody>
      </p:sp>
      <p:cxnSp>
        <p:nvCxnSpPr>
          <p:cNvPr id="72" name="直接箭头连接符 71"/>
          <p:cNvCxnSpPr>
            <a:stCxn id="71" idx="3"/>
          </p:cNvCxnSpPr>
          <p:nvPr/>
        </p:nvCxnSpPr>
        <p:spPr>
          <a:xfrm flipV="1">
            <a:off x="6766598" y="3185055"/>
            <a:ext cx="757951" cy="3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70" idx="3"/>
          </p:cNvCxnSpPr>
          <p:nvPr/>
        </p:nvCxnSpPr>
        <p:spPr>
          <a:xfrm flipV="1">
            <a:off x="6800390" y="2085319"/>
            <a:ext cx="764486" cy="1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7536508" y="1698030"/>
            <a:ext cx="449036" cy="1891939"/>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r>
              <a:rPr lang="zh-CN" altLang="en-US" dirty="0" smtClean="0">
                <a:solidFill>
                  <a:schemeClr val="tx1"/>
                </a:solidFill>
              </a:rPr>
              <a:t>多用户检测算法</a:t>
            </a:r>
            <a:endParaRPr lang="zh-CN" altLang="en-US" dirty="0">
              <a:solidFill>
                <a:schemeClr val="tx1"/>
              </a:solidFill>
            </a:endParaRPr>
          </a:p>
        </p:txBody>
      </p:sp>
      <p:cxnSp>
        <p:nvCxnSpPr>
          <p:cNvPr id="75" name="直接箭头连接符 74"/>
          <p:cNvCxnSpPr/>
          <p:nvPr/>
        </p:nvCxnSpPr>
        <p:spPr>
          <a:xfrm>
            <a:off x="7973584" y="2051782"/>
            <a:ext cx="5429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7973584" y="3185055"/>
            <a:ext cx="5429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7" name="文本框 76"/>
              <p:cNvSpPr txBox="1"/>
              <p:nvPr/>
            </p:nvSpPr>
            <p:spPr>
              <a:xfrm>
                <a:off x="407508" y="3304928"/>
                <a:ext cx="683200" cy="369332"/>
              </a:xfrm>
              <a:prstGeom prst="rect">
                <a:avLst/>
              </a:prstGeom>
              <a:noFill/>
            </p:spPr>
            <p:txBody>
              <a:bodyPr wrap="none" rtlCol="0">
                <a:spAutoFit/>
              </a:bodyPr>
              <a:lstStyle/>
              <a:p>
                <a:pPr eaLnBrk="1" fontAlgn="auto" hangingPunct="1">
                  <a:spcBef>
                    <a:spcPts val="0"/>
                  </a:spcBef>
                  <a:spcAft>
                    <a:spcPts val="0"/>
                  </a:spcAft>
                </a:pP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𝑏</m:t>
                        </m:r>
                      </m:e>
                      <m:sub>
                        <m:r>
                          <a:rPr lang="en-US" altLang="zh-CN" i="1" smtClean="0">
                            <a:solidFill>
                              <a:schemeClr val="tx1"/>
                            </a:solidFill>
                            <a:latin typeface="Cambria Math" panose="02040503050406030204" pitchFamily="18" charset="0"/>
                          </a:rPr>
                          <m:t>𝑘</m:t>
                        </m:r>
                      </m:sub>
                    </m:sSub>
                    <m:r>
                      <a:rPr lang="en-US" altLang="zh-CN" i="1" smtClean="0">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𝑡</m:t>
                    </m:r>
                  </m:oMath>
                </a14:m>
                <a:r>
                  <a:rPr lang="en-US" altLang="zh-CN" dirty="0" smtClean="0">
                    <a:solidFill>
                      <a:schemeClr val="tx1"/>
                    </a:solidFill>
                    <a:latin typeface="Calibri" panose="020F0502020204030204"/>
                  </a:rPr>
                  <a:t>)</a:t>
                </a:r>
                <a:endParaRPr lang="zh-CN" altLang="en-US" dirty="0">
                  <a:solidFill>
                    <a:schemeClr val="tx1"/>
                  </a:solidFill>
                  <a:latin typeface="Calibri" panose="020F0502020204030204"/>
                </a:endParaRPr>
              </a:p>
            </p:txBody>
          </p:sp>
        </mc:Choice>
        <mc:Fallback>
          <p:sp>
            <p:nvSpPr>
              <p:cNvPr id="77" name="文本框 76"/>
              <p:cNvSpPr txBox="1">
                <a:spLocks noRot="1" noChangeAspect="1" noMove="1" noResize="1" noEditPoints="1" noAdjustHandles="1" noChangeArrowheads="1" noChangeShapeType="1" noTextEdit="1"/>
              </p:cNvSpPr>
              <p:nvPr/>
            </p:nvSpPr>
            <p:spPr>
              <a:xfrm>
                <a:off x="407508" y="3304928"/>
                <a:ext cx="683200" cy="369332"/>
              </a:xfrm>
              <a:prstGeom prst="rect">
                <a:avLst/>
              </a:prstGeom>
              <a:blipFill rotWithShape="0">
                <a:blip r:embed="rId2"/>
                <a:stretch>
                  <a:fillRect t="-8197" r="-7143"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 name="文本框 77"/>
              <p:cNvSpPr txBox="1"/>
              <p:nvPr/>
            </p:nvSpPr>
            <p:spPr>
              <a:xfrm>
                <a:off x="493486" y="2157341"/>
                <a:ext cx="668132" cy="369332"/>
              </a:xfrm>
              <a:prstGeom prst="rect">
                <a:avLst/>
              </a:prstGeom>
              <a:noFill/>
            </p:spPr>
            <p:txBody>
              <a:bodyPr wrap="none" rtlCol="0">
                <a:spAutoFit/>
              </a:bodyPr>
              <a:lstStyle/>
              <a:p>
                <a:pPr eaLnBrk="1" fontAlgn="auto" hangingPunct="1">
                  <a:spcBef>
                    <a:spcPts val="0"/>
                  </a:spcBef>
                  <a:spcAft>
                    <a:spcPts val="0"/>
                  </a:spcAft>
                </a:pP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𝑏</m:t>
                        </m:r>
                      </m:e>
                      <m:sub>
                        <m:r>
                          <a:rPr lang="en-US" altLang="zh-CN" i="1" smtClean="0">
                            <a:solidFill>
                              <a:schemeClr val="tx1"/>
                            </a:solidFill>
                            <a:latin typeface="Cambria Math" panose="02040503050406030204" pitchFamily="18" charset="0"/>
                          </a:rPr>
                          <m:t>1</m:t>
                        </m:r>
                      </m:sub>
                    </m:sSub>
                    <m:r>
                      <a:rPr lang="en-US" altLang="zh-CN" i="1" smtClean="0">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𝑡</m:t>
                    </m:r>
                  </m:oMath>
                </a14:m>
                <a:r>
                  <a:rPr lang="en-US" altLang="zh-CN" dirty="0" smtClean="0">
                    <a:solidFill>
                      <a:schemeClr val="tx1"/>
                    </a:solidFill>
                    <a:latin typeface="Calibri" panose="020F0502020204030204"/>
                  </a:rPr>
                  <a:t>)</a:t>
                </a:r>
                <a:endParaRPr lang="zh-CN" altLang="en-US" dirty="0">
                  <a:solidFill>
                    <a:schemeClr val="tx1"/>
                  </a:solidFill>
                  <a:latin typeface="Calibri" panose="020F0502020204030204"/>
                </a:endParaRPr>
              </a:p>
            </p:txBody>
          </p:sp>
        </mc:Choice>
        <mc:Fallback>
          <p:sp>
            <p:nvSpPr>
              <p:cNvPr id="78" name="文本框 77"/>
              <p:cNvSpPr txBox="1">
                <a:spLocks noRot="1" noChangeAspect="1" noMove="1" noResize="1" noEditPoints="1" noAdjustHandles="1" noChangeArrowheads="1" noChangeShapeType="1" noTextEdit="1"/>
              </p:cNvSpPr>
              <p:nvPr/>
            </p:nvSpPr>
            <p:spPr>
              <a:xfrm>
                <a:off x="493486" y="2157341"/>
                <a:ext cx="668132" cy="369332"/>
              </a:xfrm>
              <a:prstGeom prst="rect">
                <a:avLst/>
              </a:prstGeom>
              <a:blipFill rotWithShape="0">
                <a:blip r:embed="rId3"/>
                <a:stretch>
                  <a:fillRect t="-10000" r="-6364"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9" name="文本框 78"/>
              <p:cNvSpPr txBox="1"/>
              <p:nvPr/>
            </p:nvSpPr>
            <p:spPr>
              <a:xfrm>
                <a:off x="1178402" y="2208508"/>
                <a:ext cx="674736" cy="369332"/>
              </a:xfrm>
              <a:prstGeom prst="rect">
                <a:avLst/>
              </a:prstGeom>
              <a:noFill/>
            </p:spPr>
            <p:txBody>
              <a:bodyPr wrap="none" rtlCol="0">
                <a:spAutoFit/>
              </a:bodyPr>
              <a:lstStyle/>
              <a:p>
                <a:pPr eaLnBrk="1" fontAlgn="auto" hangingPunct="1">
                  <a:spcBef>
                    <a:spcPts val="0"/>
                  </a:spcBef>
                  <a:spcAft>
                    <a:spcPts val="0"/>
                  </a:spcAft>
                </a:pP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𝐶</m:t>
                        </m:r>
                      </m:e>
                      <m:sub>
                        <m:r>
                          <a:rPr lang="en-US" altLang="zh-CN" i="1" smtClean="0">
                            <a:solidFill>
                              <a:schemeClr val="tx1"/>
                            </a:solidFill>
                            <a:latin typeface="Cambria Math" panose="02040503050406030204" pitchFamily="18" charset="0"/>
                          </a:rPr>
                          <m:t>1</m:t>
                        </m:r>
                      </m:sub>
                    </m:sSub>
                    <m:r>
                      <a:rPr lang="en-US" altLang="zh-CN" i="1" smtClean="0">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𝑡</m:t>
                    </m:r>
                  </m:oMath>
                </a14:m>
                <a:r>
                  <a:rPr lang="en-US" altLang="zh-CN" dirty="0" smtClean="0">
                    <a:solidFill>
                      <a:schemeClr val="tx1"/>
                    </a:solidFill>
                    <a:latin typeface="Calibri" panose="020F0502020204030204"/>
                  </a:rPr>
                  <a:t>)</a:t>
                </a:r>
                <a:endParaRPr lang="zh-CN" altLang="en-US" dirty="0">
                  <a:solidFill>
                    <a:schemeClr val="tx1"/>
                  </a:solidFill>
                  <a:latin typeface="Calibri" panose="020F0502020204030204"/>
                </a:endParaRPr>
              </a:p>
            </p:txBody>
          </p:sp>
        </mc:Choice>
        <mc:Fallback>
          <p:sp>
            <p:nvSpPr>
              <p:cNvPr id="79" name="文本框 78"/>
              <p:cNvSpPr txBox="1">
                <a:spLocks noRot="1" noChangeAspect="1" noMove="1" noResize="1" noEditPoints="1" noAdjustHandles="1" noChangeArrowheads="1" noChangeShapeType="1" noTextEdit="1"/>
              </p:cNvSpPr>
              <p:nvPr/>
            </p:nvSpPr>
            <p:spPr>
              <a:xfrm>
                <a:off x="1178402" y="2208508"/>
                <a:ext cx="674736" cy="369332"/>
              </a:xfrm>
              <a:prstGeom prst="rect">
                <a:avLst/>
              </a:prstGeom>
              <a:blipFill rotWithShape="0">
                <a:blip r:embed="rId4"/>
                <a:stretch>
                  <a:fillRect t="-8197" r="-7207"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0" name="文本框 79"/>
              <p:cNvSpPr txBox="1"/>
              <p:nvPr/>
            </p:nvSpPr>
            <p:spPr>
              <a:xfrm>
                <a:off x="1192391" y="3500073"/>
                <a:ext cx="689804" cy="369332"/>
              </a:xfrm>
              <a:prstGeom prst="rect">
                <a:avLst/>
              </a:prstGeom>
              <a:noFill/>
            </p:spPr>
            <p:txBody>
              <a:bodyPr wrap="none" rtlCol="0">
                <a:spAutoFit/>
              </a:bodyPr>
              <a:lstStyle/>
              <a:p>
                <a:pPr eaLnBrk="1" fontAlgn="auto" hangingPunct="1">
                  <a:spcBef>
                    <a:spcPts val="0"/>
                  </a:spcBef>
                  <a:spcAft>
                    <a:spcPts val="0"/>
                  </a:spcAft>
                </a:pP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𝐶</m:t>
                        </m:r>
                      </m:e>
                      <m:sub>
                        <m:r>
                          <a:rPr lang="en-US" altLang="zh-CN" i="1" smtClean="0">
                            <a:solidFill>
                              <a:schemeClr val="tx1"/>
                            </a:solidFill>
                            <a:latin typeface="Cambria Math" panose="02040503050406030204" pitchFamily="18" charset="0"/>
                          </a:rPr>
                          <m:t>𝑘</m:t>
                        </m:r>
                      </m:sub>
                    </m:sSub>
                    <m:r>
                      <a:rPr lang="en-US" altLang="zh-CN" i="1" smtClean="0">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𝑡</m:t>
                    </m:r>
                  </m:oMath>
                </a14:m>
                <a:r>
                  <a:rPr lang="en-US" altLang="zh-CN" dirty="0" smtClean="0">
                    <a:solidFill>
                      <a:schemeClr val="tx1"/>
                    </a:solidFill>
                    <a:latin typeface="Calibri" panose="020F0502020204030204"/>
                  </a:rPr>
                  <a:t>)</a:t>
                </a:r>
                <a:endParaRPr lang="zh-CN" altLang="en-US" dirty="0">
                  <a:solidFill>
                    <a:schemeClr val="tx1"/>
                  </a:solidFill>
                  <a:latin typeface="Calibri" panose="020F0502020204030204"/>
                </a:endParaRPr>
              </a:p>
            </p:txBody>
          </p:sp>
        </mc:Choice>
        <mc:Fallback>
          <p:sp>
            <p:nvSpPr>
              <p:cNvPr id="80" name="文本框 79"/>
              <p:cNvSpPr txBox="1">
                <a:spLocks noRot="1" noChangeAspect="1" noMove="1" noResize="1" noEditPoints="1" noAdjustHandles="1" noChangeArrowheads="1" noChangeShapeType="1" noTextEdit="1"/>
              </p:cNvSpPr>
              <p:nvPr/>
            </p:nvSpPr>
            <p:spPr>
              <a:xfrm>
                <a:off x="1192391" y="3500073"/>
                <a:ext cx="689804" cy="369332"/>
              </a:xfrm>
              <a:prstGeom prst="rect">
                <a:avLst/>
              </a:prstGeom>
              <a:blipFill rotWithShape="0">
                <a:blip r:embed="rId5"/>
                <a:stretch>
                  <a:fillRect t="-8197" r="-7080"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9" name="文本框 88"/>
              <p:cNvSpPr txBox="1"/>
              <p:nvPr/>
            </p:nvSpPr>
            <p:spPr>
              <a:xfrm>
                <a:off x="1084214" y="2676943"/>
                <a:ext cx="1718932" cy="369332"/>
              </a:xfrm>
              <a:prstGeom prst="rect">
                <a:avLst/>
              </a:prstGeom>
              <a:noFill/>
            </p:spPr>
            <p:txBody>
              <a:bodyPr wrap="none" rtlCol="0">
                <a:spAutoFit/>
              </a:bodyPr>
              <a:lstStyle/>
              <a:p>
                <a:pPr eaLnBrk="1" fontAlgn="auto" hangingPunct="1">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altLang="zh-CN" smtClean="0">
                          <a:solidFill>
                            <a:schemeClr val="tx1"/>
                          </a:solidFill>
                          <a:latin typeface="Cambria Math" panose="02040503050406030204" pitchFamily="18" charset="0"/>
                        </a:rPr>
                        <m:t>cos</m:t>
                      </m:r>
                      <m:r>
                        <a:rPr lang="en-US" altLang="zh-CN" i="1" smtClean="0">
                          <a:solidFill>
                            <a:schemeClr val="tx1"/>
                          </a:solidFill>
                          <a:latin typeface="Cambria Math" panose="02040503050406030204" pitchFamily="18" charset="0"/>
                        </a:rPr>
                        <m:t>⁡(2</m:t>
                      </m:r>
                      <m:r>
                        <a:rPr lang="zh-CN" altLang="en-US" i="1" smtClean="0">
                          <a:solidFill>
                            <a:schemeClr val="tx1"/>
                          </a:solidFill>
                          <a:latin typeface="Cambria Math" panose="02040503050406030204" pitchFamily="18" charset="0"/>
                        </a:rPr>
                        <m:t>𝜋</m:t>
                      </m:r>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𝑓</m:t>
                          </m:r>
                        </m:e>
                        <m:sub>
                          <m:r>
                            <a:rPr lang="en-US" altLang="zh-CN" i="1" smtClean="0">
                              <a:solidFill>
                                <a:schemeClr val="tx1"/>
                              </a:solidFill>
                              <a:latin typeface="Cambria Math" panose="02040503050406030204" pitchFamily="18" charset="0"/>
                            </a:rPr>
                            <m:t>0</m:t>
                          </m:r>
                        </m:sub>
                      </m:sSub>
                      <m:r>
                        <a:rPr lang="en-US" altLang="zh-CN" i="1" smtClean="0">
                          <a:solidFill>
                            <a:schemeClr val="tx1"/>
                          </a:solidFill>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𝜃</m:t>
                          </m:r>
                        </m:e>
                        <m:sub>
                          <m:r>
                            <a:rPr lang="en-US" altLang="zh-CN" i="1" smtClean="0">
                              <a:solidFill>
                                <a:schemeClr val="tx1"/>
                              </a:solidFill>
                              <a:latin typeface="Cambria Math" panose="02040503050406030204" pitchFamily="18" charset="0"/>
                            </a:rPr>
                            <m:t>1</m:t>
                          </m:r>
                        </m:sub>
                      </m:sSub>
                      <m:r>
                        <a:rPr lang="en-US" altLang="zh-CN" i="1" smtClean="0">
                          <a:solidFill>
                            <a:schemeClr val="tx1"/>
                          </a:solidFill>
                          <a:latin typeface="Cambria Math" panose="02040503050406030204" pitchFamily="18" charset="0"/>
                        </a:rPr>
                        <m:t>)</m:t>
                      </m:r>
                    </m:oMath>
                  </m:oMathPara>
                </a14:m>
                <a:endParaRPr lang="zh-CN" altLang="en-US" dirty="0">
                  <a:solidFill>
                    <a:schemeClr val="tx1"/>
                  </a:solidFill>
                  <a:latin typeface="Calibri" panose="020F0502020204030204"/>
                </a:endParaRPr>
              </a:p>
            </p:txBody>
          </p:sp>
        </mc:Choice>
        <mc:Fallback>
          <p:sp>
            <p:nvSpPr>
              <p:cNvPr id="89" name="文本框 88"/>
              <p:cNvSpPr txBox="1">
                <a:spLocks noRot="1" noChangeAspect="1" noMove="1" noResize="1" noEditPoints="1" noAdjustHandles="1" noChangeArrowheads="1" noChangeShapeType="1" noTextEdit="1"/>
              </p:cNvSpPr>
              <p:nvPr/>
            </p:nvSpPr>
            <p:spPr>
              <a:xfrm>
                <a:off x="1084214" y="2676943"/>
                <a:ext cx="1718932" cy="369332"/>
              </a:xfrm>
              <a:prstGeom prst="rect">
                <a:avLst/>
              </a:prstGeom>
              <a:blipFill rotWithShape="0">
                <a:blip r:embed="rId6"/>
                <a:stretch>
                  <a:fillRect b="-131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0" name="文本框 89"/>
              <p:cNvSpPr txBox="1"/>
              <p:nvPr/>
            </p:nvSpPr>
            <p:spPr>
              <a:xfrm>
                <a:off x="1395704" y="3837325"/>
                <a:ext cx="1734001" cy="369332"/>
              </a:xfrm>
              <a:prstGeom prst="rect">
                <a:avLst/>
              </a:prstGeom>
              <a:noFill/>
            </p:spPr>
            <p:txBody>
              <a:bodyPr wrap="none" rtlCol="0">
                <a:spAutoFit/>
              </a:bodyPr>
              <a:lstStyle/>
              <a:p>
                <a:pPr eaLnBrk="1" fontAlgn="auto" hangingPunct="1">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altLang="zh-CN" smtClean="0">
                          <a:solidFill>
                            <a:schemeClr val="tx1"/>
                          </a:solidFill>
                          <a:latin typeface="Cambria Math" panose="02040503050406030204" pitchFamily="18" charset="0"/>
                        </a:rPr>
                        <m:t>cos</m:t>
                      </m:r>
                      <m:r>
                        <a:rPr lang="en-US" altLang="zh-CN" i="1" smtClean="0">
                          <a:solidFill>
                            <a:schemeClr val="tx1"/>
                          </a:solidFill>
                          <a:latin typeface="Cambria Math" panose="02040503050406030204" pitchFamily="18" charset="0"/>
                        </a:rPr>
                        <m:t>⁡(2</m:t>
                      </m:r>
                      <m:r>
                        <a:rPr lang="zh-CN" altLang="en-US" i="1" smtClean="0">
                          <a:solidFill>
                            <a:schemeClr val="tx1"/>
                          </a:solidFill>
                          <a:latin typeface="Cambria Math" panose="02040503050406030204" pitchFamily="18" charset="0"/>
                        </a:rPr>
                        <m:t>𝜋</m:t>
                      </m:r>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𝑓</m:t>
                          </m:r>
                        </m:e>
                        <m:sub>
                          <m:r>
                            <a:rPr lang="en-US" altLang="zh-CN" i="1" smtClean="0">
                              <a:solidFill>
                                <a:schemeClr val="tx1"/>
                              </a:solidFill>
                              <a:latin typeface="Cambria Math" panose="02040503050406030204" pitchFamily="18" charset="0"/>
                            </a:rPr>
                            <m:t>0</m:t>
                          </m:r>
                        </m:sub>
                      </m:sSub>
                      <m:r>
                        <a:rPr lang="en-US" altLang="zh-CN" i="1" smtClean="0">
                          <a:solidFill>
                            <a:schemeClr val="tx1"/>
                          </a:solidFill>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𝜃</m:t>
                          </m:r>
                        </m:e>
                        <m:sub>
                          <m:r>
                            <a:rPr lang="en-US" altLang="zh-CN" i="1" smtClean="0">
                              <a:solidFill>
                                <a:schemeClr val="tx1"/>
                              </a:solidFill>
                              <a:latin typeface="Cambria Math" panose="02040503050406030204" pitchFamily="18" charset="0"/>
                            </a:rPr>
                            <m:t>𝑘</m:t>
                          </m:r>
                        </m:sub>
                      </m:sSub>
                      <m:r>
                        <a:rPr lang="en-US" altLang="zh-CN" i="1" smtClean="0">
                          <a:solidFill>
                            <a:schemeClr val="tx1"/>
                          </a:solidFill>
                          <a:latin typeface="Cambria Math" panose="02040503050406030204" pitchFamily="18" charset="0"/>
                        </a:rPr>
                        <m:t>)</m:t>
                      </m:r>
                    </m:oMath>
                  </m:oMathPara>
                </a14:m>
                <a:endParaRPr lang="zh-CN" altLang="en-US" dirty="0">
                  <a:solidFill>
                    <a:schemeClr val="tx1"/>
                  </a:solidFill>
                  <a:latin typeface="Calibri" panose="020F0502020204030204"/>
                </a:endParaRPr>
              </a:p>
            </p:txBody>
          </p:sp>
        </mc:Choice>
        <mc:Fallback>
          <p:sp>
            <p:nvSpPr>
              <p:cNvPr id="90" name="文本框 89"/>
              <p:cNvSpPr txBox="1">
                <a:spLocks noRot="1" noChangeAspect="1" noMove="1" noResize="1" noEditPoints="1" noAdjustHandles="1" noChangeArrowheads="1" noChangeShapeType="1" noTextEdit="1"/>
              </p:cNvSpPr>
              <p:nvPr/>
            </p:nvSpPr>
            <p:spPr>
              <a:xfrm>
                <a:off x="1395704" y="3837325"/>
                <a:ext cx="1734001" cy="369332"/>
              </a:xfrm>
              <a:prstGeom prst="rect">
                <a:avLst/>
              </a:prstGeom>
              <a:blipFill rotWithShape="0">
                <a:blip r:embed="rId7"/>
                <a:stretch>
                  <a:fillRect b="-13115"/>
                </a:stretch>
              </a:blipFill>
            </p:spPr>
            <p:txBody>
              <a:bodyPr/>
              <a:lstStyle/>
              <a:p>
                <a:r>
                  <a:rPr lang="zh-CN" altLang="en-US">
                    <a:noFill/>
                  </a:rPr>
                  <a:t> </a:t>
                </a:r>
              </a:p>
            </p:txBody>
          </p:sp>
        </mc:Fallback>
      </mc:AlternateContent>
      <p:cxnSp>
        <p:nvCxnSpPr>
          <p:cNvPr id="93" name="直接连接符 92"/>
          <p:cNvCxnSpPr/>
          <p:nvPr/>
        </p:nvCxnSpPr>
        <p:spPr>
          <a:xfrm flipV="1">
            <a:off x="3647496" y="1497745"/>
            <a:ext cx="0" cy="1175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flipV="1">
            <a:off x="3543299" y="1523183"/>
            <a:ext cx="90211" cy="208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V="1">
            <a:off x="3637894" y="1529337"/>
            <a:ext cx="96832" cy="237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6" name="文本框 95"/>
              <p:cNvSpPr txBox="1"/>
              <p:nvPr/>
            </p:nvSpPr>
            <p:spPr>
              <a:xfrm>
                <a:off x="2712678" y="2851543"/>
                <a:ext cx="554191" cy="369332"/>
              </a:xfrm>
              <a:prstGeom prst="rect">
                <a:avLst/>
              </a:prstGeom>
              <a:noFill/>
            </p:spPr>
            <p:txBody>
              <a:bodyPr wrap="none" rtlCol="0">
                <a:spAutoFit/>
              </a:bodyPr>
              <a:lstStyle/>
              <a:p>
                <a:pPr eaLnBrk="1" fontAlgn="auto" hangingPunct="1">
                  <a:spcBef>
                    <a:spcPts val="0"/>
                  </a:spcBef>
                  <a:spcAft>
                    <a:spcPts val="0"/>
                  </a:spcAft>
                </a:pPr>
                <a:r>
                  <a:rPr lang="en-US" altLang="zh-CN" dirty="0" smtClean="0">
                    <a:solidFill>
                      <a:schemeClr val="tx1"/>
                    </a:solidFill>
                    <a:latin typeface="Calibri" panose="020F0502020204030204"/>
                  </a:rPr>
                  <a:t>S</a:t>
                </a:r>
                <a14:m>
                  <m:oMath xmlns:m="http://schemas.openxmlformats.org/officeDocument/2006/math">
                    <m:r>
                      <a:rPr lang="en-US" altLang="zh-CN" i="1" smtClean="0">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𝑡</m:t>
                    </m:r>
                  </m:oMath>
                </a14:m>
                <a:r>
                  <a:rPr lang="en-US" altLang="zh-CN" dirty="0" smtClean="0">
                    <a:solidFill>
                      <a:schemeClr val="tx1"/>
                    </a:solidFill>
                    <a:latin typeface="Calibri" panose="020F0502020204030204"/>
                  </a:rPr>
                  <a:t>)</a:t>
                </a:r>
                <a:endParaRPr lang="zh-CN" altLang="en-US" dirty="0">
                  <a:solidFill>
                    <a:schemeClr val="tx1"/>
                  </a:solidFill>
                  <a:latin typeface="Calibri" panose="020F0502020204030204"/>
                </a:endParaRPr>
              </a:p>
            </p:txBody>
          </p:sp>
        </mc:Choice>
        <mc:Fallback>
          <p:sp>
            <p:nvSpPr>
              <p:cNvPr id="96" name="文本框 95"/>
              <p:cNvSpPr txBox="1">
                <a:spLocks noRot="1" noChangeAspect="1" noMove="1" noResize="1" noEditPoints="1" noAdjustHandles="1" noChangeArrowheads="1" noChangeShapeType="1" noTextEdit="1"/>
              </p:cNvSpPr>
              <p:nvPr/>
            </p:nvSpPr>
            <p:spPr>
              <a:xfrm>
                <a:off x="2712678" y="2851543"/>
                <a:ext cx="554191" cy="369332"/>
              </a:xfrm>
              <a:prstGeom prst="rect">
                <a:avLst/>
              </a:prstGeom>
              <a:blipFill rotWithShape="0">
                <a:blip r:embed="rId8"/>
                <a:stretch>
                  <a:fillRect l="-9890" t="-10000" r="-7692" b="-26667"/>
                </a:stretch>
              </a:blipFill>
            </p:spPr>
            <p:txBody>
              <a:bodyPr/>
              <a:lstStyle/>
              <a:p>
                <a:r>
                  <a:rPr lang="zh-CN" altLang="en-US">
                    <a:noFill/>
                  </a:rPr>
                  <a:t> </a:t>
                </a:r>
              </a:p>
            </p:txBody>
          </p:sp>
        </mc:Fallback>
      </mc:AlternateContent>
      <p:cxnSp>
        <p:nvCxnSpPr>
          <p:cNvPr id="98" name="直接连接符 97"/>
          <p:cNvCxnSpPr/>
          <p:nvPr/>
        </p:nvCxnSpPr>
        <p:spPr>
          <a:xfrm flipV="1">
            <a:off x="3633510" y="2648477"/>
            <a:ext cx="1736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2" name="文本框 101"/>
              <p:cNvSpPr txBox="1"/>
              <p:nvPr/>
            </p:nvSpPr>
            <p:spPr>
              <a:xfrm>
                <a:off x="3878244" y="2622910"/>
                <a:ext cx="1718932" cy="369332"/>
              </a:xfrm>
              <a:prstGeom prst="rect">
                <a:avLst/>
              </a:prstGeom>
              <a:noFill/>
            </p:spPr>
            <p:txBody>
              <a:bodyPr wrap="none" rtlCol="0">
                <a:spAutoFit/>
              </a:bodyPr>
              <a:lstStyle/>
              <a:p>
                <a:pPr eaLnBrk="1" fontAlgn="auto" hangingPunct="1">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altLang="zh-CN" smtClean="0">
                          <a:solidFill>
                            <a:schemeClr val="tx1"/>
                          </a:solidFill>
                          <a:latin typeface="Cambria Math" panose="02040503050406030204" pitchFamily="18" charset="0"/>
                        </a:rPr>
                        <m:t>cos</m:t>
                      </m:r>
                      <m:r>
                        <a:rPr lang="en-US" altLang="zh-CN" i="1" smtClean="0">
                          <a:solidFill>
                            <a:schemeClr val="tx1"/>
                          </a:solidFill>
                          <a:latin typeface="Cambria Math" panose="02040503050406030204" pitchFamily="18" charset="0"/>
                        </a:rPr>
                        <m:t>⁡(2</m:t>
                      </m:r>
                      <m:r>
                        <a:rPr lang="zh-CN" altLang="en-US" i="1" smtClean="0">
                          <a:solidFill>
                            <a:schemeClr val="tx1"/>
                          </a:solidFill>
                          <a:latin typeface="Cambria Math" panose="02040503050406030204" pitchFamily="18" charset="0"/>
                        </a:rPr>
                        <m:t>𝜋</m:t>
                      </m:r>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𝑓</m:t>
                          </m:r>
                        </m:e>
                        <m:sub>
                          <m:r>
                            <a:rPr lang="en-US" altLang="zh-CN" i="1" smtClean="0">
                              <a:solidFill>
                                <a:schemeClr val="tx1"/>
                              </a:solidFill>
                              <a:latin typeface="Cambria Math" panose="02040503050406030204" pitchFamily="18" charset="0"/>
                            </a:rPr>
                            <m:t>0</m:t>
                          </m:r>
                        </m:sub>
                      </m:sSub>
                      <m:r>
                        <a:rPr lang="en-US" altLang="zh-CN" i="1" smtClean="0">
                          <a:solidFill>
                            <a:schemeClr val="tx1"/>
                          </a:solidFill>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𝜃</m:t>
                          </m:r>
                        </m:e>
                        <m:sub>
                          <m:r>
                            <a:rPr lang="en-US" altLang="zh-CN" i="1" smtClean="0">
                              <a:solidFill>
                                <a:schemeClr val="tx1"/>
                              </a:solidFill>
                              <a:latin typeface="Cambria Math" panose="02040503050406030204" pitchFamily="18" charset="0"/>
                            </a:rPr>
                            <m:t>1</m:t>
                          </m:r>
                        </m:sub>
                      </m:sSub>
                      <m:r>
                        <a:rPr lang="en-US" altLang="zh-CN" i="1" smtClean="0">
                          <a:solidFill>
                            <a:schemeClr val="tx1"/>
                          </a:solidFill>
                          <a:latin typeface="Cambria Math" panose="02040503050406030204" pitchFamily="18" charset="0"/>
                        </a:rPr>
                        <m:t>)</m:t>
                      </m:r>
                    </m:oMath>
                  </m:oMathPara>
                </a14:m>
                <a:endParaRPr lang="zh-CN" altLang="en-US" dirty="0">
                  <a:solidFill>
                    <a:schemeClr val="tx1"/>
                  </a:solidFill>
                  <a:latin typeface="Calibri" panose="020F0502020204030204"/>
                </a:endParaRPr>
              </a:p>
            </p:txBody>
          </p:sp>
        </mc:Choice>
        <mc:Fallback>
          <p:sp>
            <p:nvSpPr>
              <p:cNvPr id="102" name="文本框 101"/>
              <p:cNvSpPr txBox="1">
                <a:spLocks noRot="1" noChangeAspect="1" noMove="1" noResize="1" noEditPoints="1" noAdjustHandles="1" noChangeArrowheads="1" noChangeShapeType="1" noTextEdit="1"/>
              </p:cNvSpPr>
              <p:nvPr/>
            </p:nvSpPr>
            <p:spPr>
              <a:xfrm>
                <a:off x="3878244" y="2622910"/>
                <a:ext cx="1718932" cy="369332"/>
              </a:xfrm>
              <a:prstGeom prst="rect">
                <a:avLst/>
              </a:prstGeom>
              <a:blipFill rotWithShape="0">
                <a:blip r:embed="rId9"/>
                <a:stretch>
                  <a:fillRect b="-131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 name="文本框 102"/>
              <p:cNvSpPr txBox="1"/>
              <p:nvPr/>
            </p:nvSpPr>
            <p:spPr>
              <a:xfrm>
                <a:off x="3499862" y="3782568"/>
                <a:ext cx="1734001" cy="369332"/>
              </a:xfrm>
              <a:prstGeom prst="rect">
                <a:avLst/>
              </a:prstGeom>
              <a:noFill/>
            </p:spPr>
            <p:txBody>
              <a:bodyPr wrap="none" rtlCol="0">
                <a:spAutoFit/>
              </a:bodyPr>
              <a:lstStyle/>
              <a:p>
                <a:pPr eaLnBrk="1" fontAlgn="auto" hangingPunct="1">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altLang="zh-CN" smtClean="0">
                          <a:solidFill>
                            <a:schemeClr val="tx1"/>
                          </a:solidFill>
                          <a:latin typeface="Cambria Math" panose="02040503050406030204" pitchFamily="18" charset="0"/>
                        </a:rPr>
                        <m:t>cos</m:t>
                      </m:r>
                      <m:r>
                        <a:rPr lang="en-US" altLang="zh-CN" i="1" smtClean="0">
                          <a:solidFill>
                            <a:schemeClr val="tx1"/>
                          </a:solidFill>
                          <a:latin typeface="Cambria Math" panose="02040503050406030204" pitchFamily="18" charset="0"/>
                        </a:rPr>
                        <m:t>⁡(2</m:t>
                      </m:r>
                      <m:r>
                        <a:rPr lang="zh-CN" altLang="en-US" i="1" smtClean="0">
                          <a:solidFill>
                            <a:schemeClr val="tx1"/>
                          </a:solidFill>
                          <a:latin typeface="Cambria Math" panose="02040503050406030204" pitchFamily="18" charset="0"/>
                        </a:rPr>
                        <m:t>𝜋</m:t>
                      </m:r>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𝑓</m:t>
                          </m:r>
                        </m:e>
                        <m:sub>
                          <m:r>
                            <a:rPr lang="en-US" altLang="zh-CN" i="1" smtClean="0">
                              <a:solidFill>
                                <a:schemeClr val="tx1"/>
                              </a:solidFill>
                              <a:latin typeface="Cambria Math" panose="02040503050406030204" pitchFamily="18" charset="0"/>
                            </a:rPr>
                            <m:t>0</m:t>
                          </m:r>
                        </m:sub>
                      </m:sSub>
                      <m:r>
                        <a:rPr lang="en-US" altLang="zh-CN" i="1" smtClean="0">
                          <a:solidFill>
                            <a:schemeClr val="tx1"/>
                          </a:solidFill>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𝜃</m:t>
                          </m:r>
                        </m:e>
                        <m:sub>
                          <m:r>
                            <a:rPr lang="en-US" altLang="zh-CN" i="1" smtClean="0">
                              <a:solidFill>
                                <a:schemeClr val="tx1"/>
                              </a:solidFill>
                              <a:latin typeface="Cambria Math" panose="02040503050406030204" pitchFamily="18" charset="0"/>
                            </a:rPr>
                            <m:t>𝑘</m:t>
                          </m:r>
                        </m:sub>
                      </m:sSub>
                      <m:r>
                        <a:rPr lang="en-US" altLang="zh-CN" i="1" smtClean="0">
                          <a:solidFill>
                            <a:schemeClr val="tx1"/>
                          </a:solidFill>
                          <a:latin typeface="Cambria Math" panose="02040503050406030204" pitchFamily="18" charset="0"/>
                        </a:rPr>
                        <m:t>)</m:t>
                      </m:r>
                    </m:oMath>
                  </m:oMathPara>
                </a14:m>
                <a:endParaRPr lang="zh-CN" altLang="en-US" dirty="0">
                  <a:solidFill>
                    <a:schemeClr val="tx1"/>
                  </a:solidFill>
                  <a:latin typeface="Calibri" panose="020F0502020204030204"/>
                </a:endParaRPr>
              </a:p>
            </p:txBody>
          </p:sp>
        </mc:Choice>
        <mc:Fallback>
          <p:sp>
            <p:nvSpPr>
              <p:cNvPr id="103" name="文本框 102"/>
              <p:cNvSpPr txBox="1">
                <a:spLocks noRot="1" noChangeAspect="1" noMove="1" noResize="1" noEditPoints="1" noAdjustHandles="1" noChangeArrowheads="1" noChangeShapeType="1" noTextEdit="1"/>
              </p:cNvSpPr>
              <p:nvPr/>
            </p:nvSpPr>
            <p:spPr>
              <a:xfrm>
                <a:off x="3499862" y="3782568"/>
                <a:ext cx="1734001" cy="369332"/>
              </a:xfrm>
              <a:prstGeom prst="rect">
                <a:avLst/>
              </a:prstGeom>
              <a:blipFill rotWithShape="0">
                <a:blip r:embed="rId10"/>
                <a:stretch>
                  <a:fillRect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7" name="文本框 106"/>
              <p:cNvSpPr txBox="1"/>
              <p:nvPr/>
            </p:nvSpPr>
            <p:spPr>
              <a:xfrm>
                <a:off x="5212946" y="2264263"/>
                <a:ext cx="674736" cy="369332"/>
              </a:xfrm>
              <a:prstGeom prst="rect">
                <a:avLst/>
              </a:prstGeom>
              <a:noFill/>
            </p:spPr>
            <p:txBody>
              <a:bodyPr wrap="none" rtlCol="0">
                <a:spAutoFit/>
              </a:bodyPr>
              <a:lstStyle/>
              <a:p>
                <a:pPr eaLnBrk="1" fontAlgn="auto" hangingPunct="1">
                  <a:spcBef>
                    <a:spcPts val="0"/>
                  </a:spcBef>
                  <a:spcAft>
                    <a:spcPts val="0"/>
                  </a:spcAft>
                </a:pP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𝐶</m:t>
                        </m:r>
                      </m:e>
                      <m:sub>
                        <m:r>
                          <a:rPr lang="en-US" altLang="zh-CN" i="1" smtClean="0">
                            <a:solidFill>
                              <a:schemeClr val="tx1"/>
                            </a:solidFill>
                            <a:latin typeface="Cambria Math" panose="02040503050406030204" pitchFamily="18" charset="0"/>
                          </a:rPr>
                          <m:t>1</m:t>
                        </m:r>
                      </m:sub>
                    </m:sSub>
                    <m:r>
                      <a:rPr lang="en-US" altLang="zh-CN" i="1" smtClean="0">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𝑡</m:t>
                    </m:r>
                  </m:oMath>
                </a14:m>
                <a:r>
                  <a:rPr lang="en-US" altLang="zh-CN" dirty="0" smtClean="0">
                    <a:solidFill>
                      <a:schemeClr val="tx1"/>
                    </a:solidFill>
                    <a:latin typeface="Calibri" panose="020F0502020204030204"/>
                  </a:rPr>
                  <a:t>)</a:t>
                </a:r>
                <a:endParaRPr lang="zh-CN" altLang="en-US" dirty="0">
                  <a:solidFill>
                    <a:schemeClr val="tx1"/>
                  </a:solidFill>
                  <a:latin typeface="Calibri" panose="020F0502020204030204"/>
                </a:endParaRPr>
              </a:p>
            </p:txBody>
          </p:sp>
        </mc:Choice>
        <mc:Fallback>
          <p:sp>
            <p:nvSpPr>
              <p:cNvPr id="107" name="文本框 106"/>
              <p:cNvSpPr txBox="1">
                <a:spLocks noRot="1" noChangeAspect="1" noMove="1" noResize="1" noEditPoints="1" noAdjustHandles="1" noChangeArrowheads="1" noChangeShapeType="1" noTextEdit="1"/>
              </p:cNvSpPr>
              <p:nvPr/>
            </p:nvSpPr>
            <p:spPr>
              <a:xfrm>
                <a:off x="5212946" y="2264263"/>
                <a:ext cx="674736" cy="369332"/>
              </a:xfrm>
              <a:prstGeom prst="rect">
                <a:avLst/>
              </a:prstGeom>
              <a:blipFill rotWithShape="0">
                <a:blip r:embed="rId11"/>
                <a:stretch>
                  <a:fillRect t="-8197" r="-7207"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8" name="文本框 107"/>
              <p:cNvSpPr txBox="1"/>
              <p:nvPr/>
            </p:nvSpPr>
            <p:spPr>
              <a:xfrm>
                <a:off x="5232468" y="3416882"/>
                <a:ext cx="689804" cy="369332"/>
              </a:xfrm>
              <a:prstGeom prst="rect">
                <a:avLst/>
              </a:prstGeom>
              <a:noFill/>
            </p:spPr>
            <p:txBody>
              <a:bodyPr wrap="none" rtlCol="0">
                <a:spAutoFit/>
              </a:bodyPr>
              <a:lstStyle/>
              <a:p>
                <a:pPr eaLnBrk="1" fontAlgn="auto" hangingPunct="1">
                  <a:spcBef>
                    <a:spcPts val="0"/>
                  </a:spcBef>
                  <a:spcAft>
                    <a:spcPts val="0"/>
                  </a:spcAft>
                </a:pP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𝐶</m:t>
                        </m:r>
                      </m:e>
                      <m:sub>
                        <m:r>
                          <a:rPr lang="en-US" altLang="zh-CN" i="1" smtClean="0">
                            <a:solidFill>
                              <a:schemeClr val="tx1"/>
                            </a:solidFill>
                            <a:latin typeface="Cambria Math" panose="02040503050406030204" pitchFamily="18" charset="0"/>
                          </a:rPr>
                          <m:t>𝑘</m:t>
                        </m:r>
                      </m:sub>
                    </m:sSub>
                    <m:r>
                      <a:rPr lang="en-US" altLang="zh-CN" i="1" smtClean="0">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𝑡</m:t>
                    </m:r>
                  </m:oMath>
                </a14:m>
                <a:r>
                  <a:rPr lang="en-US" altLang="zh-CN" dirty="0" smtClean="0">
                    <a:solidFill>
                      <a:schemeClr val="tx1"/>
                    </a:solidFill>
                    <a:latin typeface="Calibri" panose="020F0502020204030204"/>
                  </a:rPr>
                  <a:t>)</a:t>
                </a:r>
                <a:endParaRPr lang="zh-CN" altLang="en-US" dirty="0">
                  <a:solidFill>
                    <a:schemeClr val="tx1"/>
                  </a:solidFill>
                  <a:latin typeface="Calibri" panose="020F0502020204030204"/>
                </a:endParaRPr>
              </a:p>
            </p:txBody>
          </p:sp>
        </mc:Choice>
        <mc:Fallback>
          <p:sp>
            <p:nvSpPr>
              <p:cNvPr id="108" name="文本框 107"/>
              <p:cNvSpPr txBox="1">
                <a:spLocks noRot="1" noChangeAspect="1" noMove="1" noResize="1" noEditPoints="1" noAdjustHandles="1" noChangeArrowheads="1" noChangeShapeType="1" noTextEdit="1"/>
              </p:cNvSpPr>
              <p:nvPr/>
            </p:nvSpPr>
            <p:spPr>
              <a:xfrm>
                <a:off x="5232468" y="3416882"/>
                <a:ext cx="689804" cy="369332"/>
              </a:xfrm>
              <a:prstGeom prst="rect">
                <a:avLst/>
              </a:prstGeom>
              <a:blipFill rotWithShape="0">
                <a:blip r:embed="rId12"/>
                <a:stretch>
                  <a:fillRect t="-10000" r="-7018"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1" name="文本框 110"/>
              <p:cNvSpPr txBox="1"/>
              <p:nvPr/>
            </p:nvSpPr>
            <p:spPr>
              <a:xfrm>
                <a:off x="5360270" y="2763052"/>
                <a:ext cx="683200" cy="369332"/>
              </a:xfrm>
              <a:prstGeom prst="rect">
                <a:avLst/>
              </a:prstGeom>
              <a:noFill/>
            </p:spPr>
            <p:txBody>
              <a:bodyPr wrap="none" rtlCol="0">
                <a:spAutoFit/>
              </a:bodyPr>
              <a:lstStyle/>
              <a:p>
                <a:pPr eaLnBrk="1" fontAlgn="auto" hangingPunct="1">
                  <a:spcBef>
                    <a:spcPts val="0"/>
                  </a:spcBef>
                  <a:spcAft>
                    <a:spcPts val="0"/>
                  </a:spcAft>
                </a:pP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𝑏</m:t>
                        </m:r>
                      </m:e>
                      <m:sub>
                        <m:r>
                          <a:rPr lang="en-US" altLang="zh-CN" i="1" smtClean="0">
                            <a:solidFill>
                              <a:schemeClr val="tx1"/>
                            </a:solidFill>
                            <a:latin typeface="Cambria Math" panose="02040503050406030204" pitchFamily="18" charset="0"/>
                          </a:rPr>
                          <m:t>𝑘</m:t>
                        </m:r>
                      </m:sub>
                    </m:sSub>
                    <m:r>
                      <a:rPr lang="en-US" altLang="zh-CN" i="1" smtClean="0">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𝑡</m:t>
                    </m:r>
                  </m:oMath>
                </a14:m>
                <a:r>
                  <a:rPr lang="en-US" altLang="zh-CN" dirty="0" smtClean="0">
                    <a:solidFill>
                      <a:schemeClr val="tx1"/>
                    </a:solidFill>
                    <a:latin typeface="Calibri" panose="020F0502020204030204"/>
                  </a:rPr>
                  <a:t>)</a:t>
                </a:r>
                <a:endParaRPr lang="zh-CN" altLang="en-US" dirty="0">
                  <a:solidFill>
                    <a:schemeClr val="tx1"/>
                  </a:solidFill>
                  <a:latin typeface="Calibri" panose="020F0502020204030204"/>
                </a:endParaRPr>
              </a:p>
            </p:txBody>
          </p:sp>
        </mc:Choice>
        <mc:Fallback>
          <p:sp>
            <p:nvSpPr>
              <p:cNvPr id="111" name="文本框 110"/>
              <p:cNvSpPr txBox="1">
                <a:spLocks noRot="1" noChangeAspect="1" noMove="1" noResize="1" noEditPoints="1" noAdjustHandles="1" noChangeArrowheads="1" noChangeShapeType="1" noTextEdit="1"/>
              </p:cNvSpPr>
              <p:nvPr/>
            </p:nvSpPr>
            <p:spPr>
              <a:xfrm>
                <a:off x="5360270" y="2763052"/>
                <a:ext cx="683200" cy="369332"/>
              </a:xfrm>
              <a:prstGeom prst="rect">
                <a:avLst/>
              </a:prstGeom>
              <a:blipFill rotWithShape="0">
                <a:blip r:embed="rId13"/>
                <a:stretch>
                  <a:fillRect t="-8197" r="-8036"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2" name="文本框 111"/>
              <p:cNvSpPr txBox="1"/>
              <p:nvPr/>
            </p:nvSpPr>
            <p:spPr>
              <a:xfrm>
                <a:off x="5344059" y="1653318"/>
                <a:ext cx="668132" cy="369332"/>
              </a:xfrm>
              <a:prstGeom prst="rect">
                <a:avLst/>
              </a:prstGeom>
              <a:noFill/>
            </p:spPr>
            <p:txBody>
              <a:bodyPr wrap="none" rtlCol="0">
                <a:spAutoFit/>
              </a:bodyPr>
              <a:lstStyle/>
              <a:p>
                <a:pPr eaLnBrk="1" fontAlgn="auto" hangingPunct="1">
                  <a:spcBef>
                    <a:spcPts val="0"/>
                  </a:spcBef>
                  <a:spcAft>
                    <a:spcPts val="0"/>
                  </a:spcAft>
                </a:pP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𝑏</m:t>
                        </m:r>
                      </m:e>
                      <m:sub>
                        <m:r>
                          <a:rPr lang="en-US" altLang="zh-CN" i="1" smtClean="0">
                            <a:solidFill>
                              <a:schemeClr val="tx1"/>
                            </a:solidFill>
                            <a:latin typeface="Cambria Math" panose="02040503050406030204" pitchFamily="18" charset="0"/>
                          </a:rPr>
                          <m:t>1</m:t>
                        </m:r>
                      </m:sub>
                    </m:sSub>
                    <m:r>
                      <a:rPr lang="en-US" altLang="zh-CN" i="1" smtClean="0">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𝑡</m:t>
                    </m:r>
                  </m:oMath>
                </a14:m>
                <a:r>
                  <a:rPr lang="en-US" altLang="zh-CN" dirty="0" smtClean="0">
                    <a:solidFill>
                      <a:schemeClr val="tx1"/>
                    </a:solidFill>
                    <a:latin typeface="Calibri" panose="020F0502020204030204"/>
                  </a:rPr>
                  <a:t>)</a:t>
                </a:r>
                <a:endParaRPr lang="zh-CN" altLang="en-US" dirty="0">
                  <a:solidFill>
                    <a:schemeClr val="tx1"/>
                  </a:solidFill>
                  <a:latin typeface="Calibri" panose="020F0502020204030204"/>
                </a:endParaRPr>
              </a:p>
            </p:txBody>
          </p:sp>
        </mc:Choice>
        <mc:Fallback>
          <p:sp>
            <p:nvSpPr>
              <p:cNvPr id="112" name="文本框 111"/>
              <p:cNvSpPr txBox="1">
                <a:spLocks noRot="1" noChangeAspect="1" noMove="1" noResize="1" noEditPoints="1" noAdjustHandles="1" noChangeArrowheads="1" noChangeShapeType="1" noTextEdit="1"/>
              </p:cNvSpPr>
              <p:nvPr/>
            </p:nvSpPr>
            <p:spPr>
              <a:xfrm>
                <a:off x="5344059" y="1653318"/>
                <a:ext cx="668132" cy="369332"/>
              </a:xfrm>
              <a:prstGeom prst="rect">
                <a:avLst/>
              </a:prstGeom>
              <a:blipFill rotWithShape="0">
                <a:blip r:embed="rId14"/>
                <a:stretch>
                  <a:fillRect t="-8197" r="-7339" b="-24590"/>
                </a:stretch>
              </a:blipFill>
            </p:spPr>
            <p:txBody>
              <a:bodyPr/>
              <a:lstStyle/>
              <a:p>
                <a:r>
                  <a:rPr lang="zh-CN" altLang="en-US">
                    <a:noFill/>
                  </a:rPr>
                  <a:t> </a:t>
                </a:r>
              </a:p>
            </p:txBody>
          </p:sp>
        </mc:Fallback>
      </mc:AlternateContent>
      <p:cxnSp>
        <p:nvCxnSpPr>
          <p:cNvPr id="114" name="直接箭头连接符 113"/>
          <p:cNvCxnSpPr/>
          <p:nvPr/>
        </p:nvCxnSpPr>
        <p:spPr>
          <a:xfrm>
            <a:off x="565960" y="3261648"/>
            <a:ext cx="5429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831583" y="4317866"/>
            <a:ext cx="696516" cy="53443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r>
              <a:rPr lang="zh-CN" altLang="en-US" dirty="0">
                <a:solidFill>
                  <a:schemeClr val="tx1"/>
                </a:solidFill>
              </a:rPr>
              <a:t>扩</a:t>
            </a:r>
            <a:r>
              <a:rPr lang="zh-CN" altLang="en-US" dirty="0" smtClean="0">
                <a:solidFill>
                  <a:schemeClr val="tx1"/>
                </a:solidFill>
              </a:rPr>
              <a:t>频调制</a:t>
            </a:r>
            <a:endParaRPr lang="zh-CN" altLang="en-US" dirty="0">
              <a:solidFill>
                <a:schemeClr val="tx1"/>
              </a:solidFill>
            </a:endParaRPr>
          </a:p>
        </p:txBody>
      </p:sp>
      <p:sp>
        <p:nvSpPr>
          <p:cNvPr id="117" name="矩形 116"/>
          <p:cNvSpPr/>
          <p:nvPr/>
        </p:nvSpPr>
        <p:spPr>
          <a:xfrm>
            <a:off x="5004348" y="4286665"/>
            <a:ext cx="861696" cy="56563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r>
              <a:rPr lang="zh-CN" altLang="en-US" dirty="0" smtClean="0">
                <a:solidFill>
                  <a:schemeClr val="tx1"/>
                </a:solidFill>
              </a:rPr>
              <a:t>扩频解调</a:t>
            </a:r>
            <a:endParaRPr lang="zh-CN" altLang="en-US" dirty="0">
              <a:solidFill>
                <a:schemeClr val="tx1"/>
              </a:solidFill>
            </a:endParaRPr>
          </a:p>
        </p:txBody>
      </p:sp>
      <p:sp>
        <p:nvSpPr>
          <p:cNvPr id="119" name="矩形 118"/>
          <p:cNvSpPr/>
          <p:nvPr/>
        </p:nvSpPr>
        <p:spPr>
          <a:xfrm>
            <a:off x="3875369" y="4300017"/>
            <a:ext cx="844828" cy="55228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r>
              <a:rPr lang="zh-CN" altLang="en-US" dirty="0" smtClean="0">
                <a:solidFill>
                  <a:schemeClr val="tx1"/>
                </a:solidFill>
              </a:rPr>
              <a:t>射频解调</a:t>
            </a:r>
            <a:endParaRPr lang="zh-CN" altLang="en-US" dirty="0">
              <a:solidFill>
                <a:schemeClr val="tx1"/>
              </a:solidFill>
            </a:endParaRPr>
          </a:p>
        </p:txBody>
      </p:sp>
      <p:sp>
        <p:nvSpPr>
          <p:cNvPr id="121" name="矩形 120"/>
          <p:cNvSpPr/>
          <p:nvPr/>
        </p:nvSpPr>
        <p:spPr>
          <a:xfrm>
            <a:off x="1899739" y="4300150"/>
            <a:ext cx="812939" cy="55214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r>
              <a:rPr lang="zh-CN" altLang="en-US" dirty="0" smtClean="0">
                <a:solidFill>
                  <a:schemeClr val="tx1"/>
                </a:solidFill>
              </a:rPr>
              <a:t>射频调制</a:t>
            </a:r>
            <a:endParaRPr lang="zh-CN" altLang="en-US" dirty="0">
              <a:solidFill>
                <a:schemeClr val="tx1"/>
              </a:solidFill>
            </a:endParaRPr>
          </a:p>
        </p:txBody>
      </p:sp>
      <p:sp>
        <p:nvSpPr>
          <p:cNvPr id="122" name="矩形 121"/>
          <p:cNvSpPr/>
          <p:nvPr/>
        </p:nvSpPr>
        <p:spPr>
          <a:xfrm>
            <a:off x="6112348" y="4163327"/>
            <a:ext cx="1123020" cy="7082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1" fontAlgn="auto" hangingPunct="1">
              <a:spcBef>
                <a:spcPts val="0"/>
              </a:spcBef>
              <a:spcAft>
                <a:spcPts val="0"/>
              </a:spcAft>
            </a:pPr>
            <a:r>
              <a:rPr lang="zh-CN" altLang="en-US" dirty="0" smtClean="0">
                <a:solidFill>
                  <a:schemeClr val="tx1"/>
                </a:solidFill>
              </a:rPr>
              <a:t>匹配滤波器解码</a:t>
            </a:r>
            <a:endParaRPr lang="zh-CN" altLang="en-US" dirty="0">
              <a:solidFill>
                <a:schemeClr val="tx1"/>
              </a:solidFill>
            </a:endParaRPr>
          </a:p>
        </p:txBody>
      </p:sp>
      <p:cxnSp>
        <p:nvCxnSpPr>
          <p:cNvPr id="134" name="直接箭头连接符 133"/>
          <p:cNvCxnSpPr>
            <a:stCxn id="121" idx="3"/>
            <a:endCxn id="119" idx="1"/>
          </p:cNvCxnSpPr>
          <p:nvPr/>
        </p:nvCxnSpPr>
        <p:spPr>
          <a:xfrm flipV="1">
            <a:off x="2712678" y="4576157"/>
            <a:ext cx="1162691" cy="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5833234" y="4525402"/>
            <a:ext cx="256200" cy="67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flipV="1">
            <a:off x="4745825" y="4510721"/>
            <a:ext cx="256200" cy="67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15" idx="3"/>
            <a:endCxn id="121" idx="1"/>
          </p:cNvCxnSpPr>
          <p:nvPr/>
        </p:nvCxnSpPr>
        <p:spPr>
          <a:xfrm flipV="1">
            <a:off x="1528099" y="4576224"/>
            <a:ext cx="371640" cy="88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9" name="文本框 138"/>
              <p:cNvSpPr txBox="1"/>
              <p:nvPr/>
            </p:nvSpPr>
            <p:spPr>
              <a:xfrm>
                <a:off x="6896744" y="2155526"/>
                <a:ext cx="668132" cy="383888"/>
              </a:xfrm>
              <a:prstGeom prst="rect">
                <a:avLst/>
              </a:prstGeom>
              <a:noFill/>
            </p:spPr>
            <p:txBody>
              <a:bodyPr wrap="none" rtlCol="0">
                <a:spAutoFit/>
              </a:bodyPr>
              <a:lstStyle/>
              <a:p>
                <a:pPr eaLnBrk="1" fontAlgn="auto" hangingPunct="1">
                  <a:spcBef>
                    <a:spcPts val="0"/>
                  </a:spcBef>
                  <a:spcAft>
                    <a:spcPts val="0"/>
                  </a:spcAft>
                </a:pPr>
                <a14:m>
                  <m:oMath xmlns:m="http://schemas.openxmlformats.org/officeDocument/2006/math">
                    <m:acc>
                      <m:accPr>
                        <m:chr m:val="̂"/>
                        <m:ctrlPr>
                          <a:rPr lang="en-US" altLang="zh-CN"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𝑏</m:t>
                            </m:r>
                          </m:e>
                          <m:sub>
                            <m:r>
                              <a:rPr lang="en-US" altLang="zh-CN" i="1" smtClean="0">
                                <a:solidFill>
                                  <a:schemeClr val="tx1"/>
                                </a:solidFill>
                                <a:latin typeface="Cambria Math" panose="02040503050406030204" pitchFamily="18" charset="0"/>
                              </a:rPr>
                              <m:t>1</m:t>
                            </m:r>
                          </m:sub>
                        </m:sSub>
                      </m:e>
                    </m:acc>
                    <m:r>
                      <a:rPr lang="en-US" altLang="zh-CN" i="1" smtClean="0">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𝑡</m:t>
                    </m:r>
                  </m:oMath>
                </a14:m>
                <a:r>
                  <a:rPr lang="en-US" altLang="zh-CN" dirty="0" smtClean="0">
                    <a:solidFill>
                      <a:schemeClr val="tx1"/>
                    </a:solidFill>
                    <a:latin typeface="Calibri" panose="020F0502020204030204"/>
                  </a:rPr>
                  <a:t>)</a:t>
                </a:r>
                <a:endParaRPr lang="zh-CN" altLang="en-US" dirty="0">
                  <a:solidFill>
                    <a:schemeClr val="tx1"/>
                  </a:solidFill>
                  <a:latin typeface="Calibri" panose="020F0502020204030204"/>
                </a:endParaRPr>
              </a:p>
            </p:txBody>
          </p:sp>
        </mc:Choice>
        <mc:Fallback>
          <p:sp>
            <p:nvSpPr>
              <p:cNvPr id="139" name="文本框 138"/>
              <p:cNvSpPr txBox="1">
                <a:spLocks noRot="1" noChangeAspect="1" noMove="1" noResize="1" noEditPoints="1" noAdjustHandles="1" noChangeArrowheads="1" noChangeShapeType="1" noTextEdit="1"/>
              </p:cNvSpPr>
              <p:nvPr/>
            </p:nvSpPr>
            <p:spPr>
              <a:xfrm>
                <a:off x="6896744" y="2155526"/>
                <a:ext cx="668132" cy="383888"/>
              </a:xfrm>
              <a:prstGeom prst="rect">
                <a:avLst/>
              </a:prstGeom>
              <a:blipFill rotWithShape="0">
                <a:blip r:embed="rId15"/>
                <a:stretch>
                  <a:fillRect t="-4762" r="-7273" b="-253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0" name="文本框 139"/>
              <p:cNvSpPr txBox="1"/>
              <p:nvPr/>
            </p:nvSpPr>
            <p:spPr>
              <a:xfrm>
                <a:off x="6855310" y="3257276"/>
                <a:ext cx="673454" cy="383888"/>
              </a:xfrm>
              <a:prstGeom prst="rect">
                <a:avLst/>
              </a:prstGeom>
              <a:noFill/>
            </p:spPr>
            <p:txBody>
              <a:bodyPr wrap="none" rtlCol="0">
                <a:spAutoFit/>
              </a:bodyPr>
              <a:lstStyle/>
              <a:p>
                <a:pPr eaLnBrk="1" fontAlgn="auto" hangingPunct="1">
                  <a:spcBef>
                    <a:spcPts val="0"/>
                  </a:spcBef>
                  <a:spcAft>
                    <a:spcPts val="0"/>
                  </a:spcAft>
                </a:pPr>
                <a14:m>
                  <m:oMath xmlns:m="http://schemas.openxmlformats.org/officeDocument/2006/math">
                    <m:acc>
                      <m:accPr>
                        <m:chr m:val="̂"/>
                        <m:ctrlPr>
                          <a:rPr lang="en-US" altLang="zh-CN"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𝑏</m:t>
                            </m:r>
                          </m:e>
                          <m:sub>
                            <m:r>
                              <a:rPr lang="en-US" altLang="zh-CN" i="1" smtClean="0">
                                <a:solidFill>
                                  <a:schemeClr val="tx1"/>
                                </a:solidFill>
                                <a:latin typeface="Cambria Math" panose="02040503050406030204" pitchFamily="18" charset="0"/>
                              </a:rPr>
                              <m:t>2</m:t>
                            </m:r>
                          </m:sub>
                        </m:sSub>
                      </m:e>
                    </m:acc>
                    <m:r>
                      <a:rPr lang="en-US" altLang="zh-CN" i="1" smtClean="0">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𝑡</m:t>
                    </m:r>
                  </m:oMath>
                </a14:m>
                <a:r>
                  <a:rPr lang="en-US" altLang="zh-CN" dirty="0" smtClean="0">
                    <a:solidFill>
                      <a:schemeClr val="tx1"/>
                    </a:solidFill>
                    <a:latin typeface="Calibri" panose="020F0502020204030204"/>
                  </a:rPr>
                  <a:t>)</a:t>
                </a:r>
                <a:endParaRPr lang="zh-CN" altLang="en-US" dirty="0">
                  <a:solidFill>
                    <a:schemeClr val="tx1"/>
                  </a:solidFill>
                  <a:latin typeface="Calibri" panose="020F0502020204030204"/>
                </a:endParaRPr>
              </a:p>
            </p:txBody>
          </p:sp>
        </mc:Choice>
        <mc:Fallback>
          <p:sp>
            <p:nvSpPr>
              <p:cNvPr id="140" name="文本框 139"/>
              <p:cNvSpPr txBox="1">
                <a:spLocks noRot="1" noChangeAspect="1" noMove="1" noResize="1" noEditPoints="1" noAdjustHandles="1" noChangeArrowheads="1" noChangeShapeType="1" noTextEdit="1"/>
              </p:cNvSpPr>
              <p:nvPr/>
            </p:nvSpPr>
            <p:spPr>
              <a:xfrm>
                <a:off x="6855310" y="3257276"/>
                <a:ext cx="673454" cy="383888"/>
              </a:xfrm>
              <a:prstGeom prst="rect">
                <a:avLst/>
              </a:prstGeom>
              <a:blipFill rotWithShape="0">
                <a:blip r:embed="rId16"/>
                <a:stretch>
                  <a:fillRect t="-3175" r="-7273" b="-253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1" name="文本框 140"/>
              <p:cNvSpPr txBox="1"/>
              <p:nvPr/>
            </p:nvSpPr>
            <p:spPr>
              <a:xfrm>
                <a:off x="8053459" y="2146424"/>
                <a:ext cx="457305" cy="383888"/>
              </a:xfrm>
              <a:prstGeom prst="rect">
                <a:avLst/>
              </a:prstGeom>
              <a:noFill/>
            </p:spPr>
            <p:txBody>
              <a:bodyPr wrap="none" rtlCol="0">
                <a:spAutoFit/>
              </a:bodyPr>
              <a:lstStyle/>
              <a:p>
                <a:pPr eaLnBrk="1" fontAlgn="auto" hangingPunct="1">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altLang="zh-CN"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𝑏</m:t>
                              </m:r>
                            </m:e>
                            <m:sub>
                              <m:r>
                                <a:rPr lang="en-US" altLang="zh-CN" i="1" smtClean="0">
                                  <a:solidFill>
                                    <a:schemeClr val="tx1"/>
                                  </a:solidFill>
                                  <a:latin typeface="Cambria Math" panose="02040503050406030204" pitchFamily="18" charset="0"/>
                                </a:rPr>
                                <m:t>1</m:t>
                              </m:r>
                            </m:sub>
                          </m:sSub>
                        </m:e>
                      </m:acc>
                    </m:oMath>
                  </m:oMathPara>
                </a14:m>
                <a:endParaRPr lang="zh-CN" altLang="en-US" dirty="0">
                  <a:solidFill>
                    <a:schemeClr val="tx1"/>
                  </a:solidFill>
                  <a:latin typeface="Calibri" panose="020F0502020204030204"/>
                </a:endParaRPr>
              </a:p>
            </p:txBody>
          </p:sp>
        </mc:Choice>
        <mc:Fallback>
          <p:sp>
            <p:nvSpPr>
              <p:cNvPr id="141" name="文本框 140"/>
              <p:cNvSpPr txBox="1">
                <a:spLocks noRot="1" noChangeAspect="1" noMove="1" noResize="1" noEditPoints="1" noAdjustHandles="1" noChangeArrowheads="1" noChangeShapeType="1" noTextEdit="1"/>
              </p:cNvSpPr>
              <p:nvPr/>
            </p:nvSpPr>
            <p:spPr>
              <a:xfrm>
                <a:off x="8053459" y="2146424"/>
                <a:ext cx="457305" cy="383888"/>
              </a:xfrm>
              <a:prstGeom prst="rect">
                <a:avLst/>
              </a:prstGeom>
              <a:blipFill rotWithShape="0">
                <a:blip r:embed="rId17"/>
                <a:stretch>
                  <a:fillRect t="-1587" r="-1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2" name="文本框 141"/>
              <p:cNvSpPr txBox="1"/>
              <p:nvPr/>
            </p:nvSpPr>
            <p:spPr>
              <a:xfrm>
                <a:off x="8067682" y="3272924"/>
                <a:ext cx="462627" cy="383888"/>
              </a:xfrm>
              <a:prstGeom prst="rect">
                <a:avLst/>
              </a:prstGeom>
              <a:noFill/>
            </p:spPr>
            <p:txBody>
              <a:bodyPr wrap="none" rtlCol="0">
                <a:spAutoFit/>
              </a:bodyPr>
              <a:lstStyle/>
              <a:p>
                <a:pPr eaLnBrk="1" fontAlgn="auto" hangingPunct="1">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altLang="zh-CN"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𝑏</m:t>
                              </m:r>
                            </m:e>
                            <m:sub>
                              <m:r>
                                <a:rPr lang="en-US" altLang="zh-CN" i="1" smtClean="0">
                                  <a:solidFill>
                                    <a:schemeClr val="tx1"/>
                                  </a:solidFill>
                                  <a:latin typeface="Cambria Math" panose="02040503050406030204" pitchFamily="18" charset="0"/>
                                </a:rPr>
                                <m:t>2</m:t>
                              </m:r>
                            </m:sub>
                          </m:sSub>
                        </m:e>
                      </m:acc>
                    </m:oMath>
                  </m:oMathPara>
                </a14:m>
                <a:endParaRPr lang="zh-CN" altLang="en-US" dirty="0">
                  <a:solidFill>
                    <a:schemeClr val="tx1"/>
                  </a:solidFill>
                  <a:latin typeface="Calibri" panose="020F0502020204030204"/>
                </a:endParaRPr>
              </a:p>
            </p:txBody>
          </p:sp>
        </mc:Choice>
        <mc:Fallback>
          <p:sp>
            <p:nvSpPr>
              <p:cNvPr id="142" name="文本框 141"/>
              <p:cNvSpPr txBox="1">
                <a:spLocks noRot="1" noChangeAspect="1" noMove="1" noResize="1" noEditPoints="1" noAdjustHandles="1" noChangeArrowheads="1" noChangeShapeType="1" noTextEdit="1"/>
              </p:cNvSpPr>
              <p:nvPr/>
            </p:nvSpPr>
            <p:spPr>
              <a:xfrm>
                <a:off x="8067682" y="3272924"/>
                <a:ext cx="462627" cy="383888"/>
              </a:xfrm>
              <a:prstGeom prst="rect">
                <a:avLst/>
              </a:prstGeom>
              <a:blipFill rotWithShape="0">
                <a:blip r:embed="rId18"/>
                <a:stretch>
                  <a:fillRect t="-1587" r="-1316"/>
                </a:stretch>
              </a:blipFill>
            </p:spPr>
            <p:txBody>
              <a:bodyPr/>
              <a:lstStyle/>
              <a:p>
                <a:r>
                  <a:rPr lang="zh-CN" altLang="en-US">
                    <a:noFill/>
                  </a:rPr>
                  <a:t> </a:t>
                </a:r>
              </a:p>
            </p:txBody>
          </p:sp>
        </mc:Fallback>
      </mc:AlternateContent>
      <p:cxnSp>
        <p:nvCxnSpPr>
          <p:cNvPr id="143" name="直接箭头连接符 142"/>
          <p:cNvCxnSpPr/>
          <p:nvPr/>
        </p:nvCxnSpPr>
        <p:spPr>
          <a:xfrm flipV="1">
            <a:off x="7238911" y="4515774"/>
            <a:ext cx="1328733" cy="3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文本框 146"/>
          <p:cNvSpPr txBox="1"/>
          <p:nvPr/>
        </p:nvSpPr>
        <p:spPr>
          <a:xfrm>
            <a:off x="7312508" y="4157026"/>
            <a:ext cx="1107996" cy="369332"/>
          </a:xfrm>
          <a:prstGeom prst="rect">
            <a:avLst/>
          </a:prstGeom>
          <a:noFill/>
        </p:spPr>
        <p:txBody>
          <a:bodyPr wrap="none" rtlCol="0">
            <a:spAutoFit/>
          </a:bodyPr>
          <a:lstStyle/>
          <a:p>
            <a:pPr eaLnBrk="1" fontAlgn="auto" hangingPunct="1">
              <a:spcBef>
                <a:spcPts val="0"/>
              </a:spcBef>
              <a:spcAft>
                <a:spcPts val="0"/>
              </a:spcAft>
            </a:pPr>
            <a:r>
              <a:rPr lang="zh-CN" altLang="en-US" dirty="0">
                <a:latin typeface="Calibri" panose="020F0502020204030204"/>
              </a:rPr>
              <a:t>用户</a:t>
            </a:r>
            <a:r>
              <a:rPr lang="zh-CN" altLang="en-US" dirty="0" smtClean="0">
                <a:latin typeface="Calibri" panose="020F0502020204030204"/>
              </a:rPr>
              <a:t>信号</a:t>
            </a:r>
            <a:endParaRPr lang="zh-CN" altLang="en-US" dirty="0">
              <a:latin typeface="Calibri" panose="020F0502020204030204"/>
            </a:endParaRPr>
          </a:p>
        </p:txBody>
      </p:sp>
      <p:sp>
        <p:nvSpPr>
          <p:cNvPr id="150" name="文本框 149"/>
          <p:cNvSpPr txBox="1"/>
          <p:nvPr/>
        </p:nvSpPr>
        <p:spPr>
          <a:xfrm>
            <a:off x="124045" y="4668661"/>
            <a:ext cx="768681" cy="1200329"/>
          </a:xfrm>
          <a:prstGeom prst="rect">
            <a:avLst/>
          </a:prstGeom>
          <a:noFill/>
        </p:spPr>
        <p:txBody>
          <a:bodyPr wrap="square" rtlCol="0">
            <a:spAutoFit/>
          </a:bodyPr>
          <a:lstStyle/>
          <a:p>
            <a:pPr eaLnBrk="1" fontAlgn="auto" hangingPunct="1">
              <a:spcBef>
                <a:spcPts val="0"/>
              </a:spcBef>
              <a:spcAft>
                <a:spcPts val="0"/>
              </a:spcAft>
            </a:pPr>
            <a:r>
              <a:rPr lang="zh-CN" altLang="en-US" dirty="0" smtClean="0">
                <a:latin typeface="Calibri" panose="020F0502020204030204"/>
              </a:rPr>
              <a:t>已调制的用户信息</a:t>
            </a:r>
            <a:endParaRPr lang="zh-CN" altLang="en-US" dirty="0">
              <a:latin typeface="Calibri" panose="020F0502020204030204"/>
            </a:endParaRPr>
          </a:p>
        </p:txBody>
      </p:sp>
      <p:sp>
        <p:nvSpPr>
          <p:cNvPr id="81" name="Rectangle 2"/>
          <p:cNvSpPr txBox="1">
            <a:spLocks noChangeArrowheads="1"/>
          </p:cNvSpPr>
          <p:nvPr/>
        </p:nvSpPr>
        <p:spPr bwMode="auto">
          <a:xfrm>
            <a:off x="650874" y="285681"/>
            <a:ext cx="7761288" cy="1187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dirty="0" smtClean="0"/>
              <a:t>CDMA</a:t>
            </a:r>
            <a:r>
              <a:rPr lang="zh-CN" altLang="en-US" dirty="0" smtClean="0"/>
              <a:t>系统的系统原理及框图</a:t>
            </a:r>
          </a:p>
        </p:txBody>
      </p:sp>
      <p:sp>
        <p:nvSpPr>
          <p:cNvPr id="88" name="Rectangle 3"/>
          <p:cNvSpPr txBox="1">
            <a:spLocks noChangeArrowheads="1"/>
          </p:cNvSpPr>
          <p:nvPr/>
        </p:nvSpPr>
        <p:spPr bwMode="auto">
          <a:xfrm>
            <a:off x="894816" y="5576597"/>
            <a:ext cx="72734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0" rIns="180000" anchor="ct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2400" dirty="0" smtClean="0"/>
              <a:t>在接收端，匹配滤波后才用到多用户检测技术</a:t>
            </a:r>
            <a:endParaRPr lang="zh-CN" altLang="zh-CN" sz="2400" dirty="0"/>
          </a:p>
        </p:txBody>
      </p:sp>
    </p:spTree>
    <p:extLst>
      <p:ext uri="{BB962C8B-B14F-4D97-AF65-F5344CB8AC3E}">
        <p14:creationId xmlns:p14="http://schemas.microsoft.com/office/powerpoint/2010/main" val="117612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chor="ctr"/>
          <a:lstStyle/>
          <a:p>
            <a:pPr eaLnBrk="1" hangingPunct="1"/>
            <a:r>
              <a:rPr lang="zh-CN" altLang="en-US" dirty="0" smtClean="0"/>
              <a:t>无线信道</a:t>
            </a:r>
          </a:p>
        </p:txBody>
      </p:sp>
      <p:sp>
        <p:nvSpPr>
          <p:cNvPr id="5" name="Rectangle 3"/>
          <p:cNvSpPr>
            <a:spLocks noGrp="1" noChangeArrowheads="1"/>
          </p:cNvSpPr>
          <p:nvPr>
            <p:ph idx="1"/>
          </p:nvPr>
        </p:nvSpPr>
        <p:spPr>
          <a:xfrm>
            <a:off x="457200" y="1711823"/>
            <a:ext cx="8229600" cy="4302716"/>
          </a:xfrm>
        </p:spPr>
        <p:txBody>
          <a:bodyPr lIns="0" anchor="ctr" anchorCtr="1">
            <a:spAutoFit/>
          </a:bodyPr>
          <a:lstStyle/>
          <a:p>
            <a:pPr marL="0" indent="0">
              <a:buNone/>
            </a:pPr>
            <a:r>
              <a:rPr lang="en-US" altLang="zh-CN" sz="2400" dirty="0" smtClean="0"/>
              <a:t>       </a:t>
            </a:r>
            <a:r>
              <a:rPr lang="zh-CN" altLang="zh-CN" sz="2400" dirty="0" smtClean="0"/>
              <a:t>在</a:t>
            </a:r>
            <a:r>
              <a:rPr lang="zh-CN" altLang="zh-CN" sz="2400" dirty="0"/>
              <a:t>无线通信中，电磁波传播特性极为复杂，发射信号在无线空间可能经历多次反射、绕射和散射。同时，由于传播环境的复杂性，不同环境下的无线信道将具有不同的信道衰落。无线信道的衰落特性可分为多径衰落和慢衰落。</a:t>
            </a:r>
          </a:p>
          <a:p>
            <a:pPr marL="0" indent="0">
              <a:buNone/>
            </a:pPr>
            <a:r>
              <a:rPr lang="en-US" altLang="zh-CN" sz="2400" dirty="0" smtClean="0"/>
              <a:t>       </a:t>
            </a:r>
            <a:r>
              <a:rPr lang="zh-CN" altLang="zh-CN" sz="2400" dirty="0" smtClean="0"/>
              <a:t>多</a:t>
            </a:r>
            <a:r>
              <a:rPr lang="zh-CN" altLang="zh-CN" sz="2400" dirty="0"/>
              <a:t>径衰落：由于多个路径反射波到达时间不同，导致相位不同。不同相位的多个信号在接收端迭加，接收信号的幅度将急剧变化</a:t>
            </a:r>
            <a:r>
              <a:rPr lang="zh-CN" altLang="zh-CN" sz="2400" dirty="0" smtClean="0"/>
              <a:t>，称为</a:t>
            </a:r>
            <a:r>
              <a:rPr lang="zh-CN" altLang="zh-CN" sz="2400" dirty="0"/>
              <a:t>多径衰落。</a:t>
            </a:r>
          </a:p>
          <a:p>
            <a:pPr marL="0" indent="0">
              <a:buNone/>
            </a:pPr>
            <a:r>
              <a:rPr lang="en-US" altLang="zh-CN" sz="2400" dirty="0" smtClean="0"/>
              <a:t>       </a:t>
            </a:r>
            <a:r>
              <a:rPr lang="zh-CN" altLang="zh-CN" sz="2400" dirty="0" smtClean="0"/>
              <a:t>慢</a:t>
            </a:r>
            <a:r>
              <a:rPr lang="zh-CN" altLang="zh-CN" sz="2400" dirty="0"/>
              <a:t>衰落：接收信号由于地区位置的改变以及气象条件的变化，导致电波的折射传播随时间变化而变化，多径传播到达固定接收点的信号的时延也随之变化，这种信号的变化成为慢衰落。</a:t>
            </a:r>
          </a:p>
        </p:txBody>
      </p:sp>
    </p:spTree>
    <p:extLst>
      <p:ext uri="{BB962C8B-B14F-4D97-AF65-F5344CB8AC3E}">
        <p14:creationId xmlns:p14="http://schemas.microsoft.com/office/powerpoint/2010/main" val="1419758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70330" y="692696"/>
            <a:ext cx="8229600" cy="1143000"/>
          </a:xfrm>
        </p:spPr>
        <p:txBody>
          <a:bodyPr/>
          <a:lstStyle/>
          <a:p>
            <a:pPr eaLnBrk="1" hangingPunct="1"/>
            <a:r>
              <a:rPr lang="zh-CN" altLang="en-US" sz="4000" dirty="0" smtClean="0"/>
              <a:t>多用户检测技术及其作用</a:t>
            </a:r>
          </a:p>
        </p:txBody>
      </p:sp>
      <p:sp>
        <p:nvSpPr>
          <p:cNvPr id="5" name="Rectangle 3"/>
          <p:cNvSpPr>
            <a:spLocks noGrp="1" noChangeArrowheads="1"/>
          </p:cNvSpPr>
          <p:nvPr>
            <p:ph idx="1"/>
          </p:nvPr>
        </p:nvSpPr>
        <p:spPr>
          <a:xfrm>
            <a:off x="451484" y="2420888"/>
            <a:ext cx="8229600" cy="3564053"/>
          </a:xfrm>
        </p:spPr>
        <p:txBody>
          <a:bodyPr lIns="0" anchor="ctr" anchorCtr="1">
            <a:spAutoFit/>
          </a:bodyPr>
          <a:lstStyle/>
          <a:p>
            <a:pPr algn="just" eaLnBrk="1" hangingPunct="1">
              <a:buFontTx/>
              <a:buNone/>
            </a:pPr>
            <a:r>
              <a:rPr lang="zh-CN" altLang="en-US" sz="2400" dirty="0" smtClean="0"/>
              <a:t>           在传统的</a:t>
            </a:r>
            <a:r>
              <a:rPr lang="en-US" altLang="zh-CN" sz="2400" dirty="0" smtClean="0"/>
              <a:t>CDMA</a:t>
            </a:r>
            <a:r>
              <a:rPr lang="zh-CN" altLang="en-US" sz="2400" dirty="0" smtClean="0"/>
              <a:t>接收机中各个用户的接收是相互独立进行</a:t>
            </a:r>
            <a:r>
              <a:rPr lang="zh-CN" altLang="en-US" sz="2400" dirty="0" smtClean="0"/>
              <a:t>的</a:t>
            </a:r>
            <a:r>
              <a:rPr lang="en-US" altLang="zh-CN" sz="2400" dirty="0" smtClean="0"/>
              <a:t>,</a:t>
            </a:r>
            <a:r>
              <a:rPr lang="zh-CN" altLang="en-US" sz="2400" dirty="0" smtClean="0"/>
              <a:t>在</a:t>
            </a:r>
            <a:r>
              <a:rPr lang="zh-CN" altLang="en-US" sz="2400" dirty="0" smtClean="0"/>
              <a:t>多径衰落环境下。由于各个用户之间所用的扩频码通常难以保持正交。因而造成多个用户之间的相互干扰并限制系统容量的提高。这就需要使用多用户检测技术。                           </a:t>
            </a:r>
            <a:endParaRPr lang="en-US" altLang="zh-CN" sz="2400" dirty="0" smtClean="0"/>
          </a:p>
          <a:p>
            <a:pPr algn="just" eaLnBrk="1" hangingPunct="1">
              <a:buFontTx/>
              <a:buNone/>
            </a:pPr>
            <a:endParaRPr lang="en-US" altLang="zh-CN" sz="2400" dirty="0" smtClean="0"/>
          </a:p>
          <a:p>
            <a:pPr algn="just" eaLnBrk="1" hangingPunct="1">
              <a:buFontTx/>
              <a:buNone/>
            </a:pPr>
            <a:r>
              <a:rPr lang="en-US" altLang="zh-CN" sz="2400" dirty="0"/>
              <a:t> </a:t>
            </a:r>
            <a:r>
              <a:rPr lang="en-US" altLang="zh-CN" sz="2400" dirty="0" smtClean="0"/>
              <a:t>           </a:t>
            </a:r>
            <a:r>
              <a:rPr lang="zh-CN" altLang="en-US" sz="2400" dirty="0" smtClean="0"/>
              <a:t>多用户检测的基本思想就是把所有用户的信号都当作有用信号而不是干扰信号来处理。这样就可以充分利用各用户信号的用户码、幅度、定时和延迟等信息，从而大幅度地降低多径多址干扰。</a:t>
            </a:r>
          </a:p>
        </p:txBody>
      </p:sp>
    </p:spTree>
    <p:extLst>
      <p:ext uri="{BB962C8B-B14F-4D97-AF65-F5344CB8AC3E}">
        <p14:creationId xmlns:p14="http://schemas.microsoft.com/office/powerpoint/2010/main" val="3531289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txBox="1">
            <a:spLocks noChangeArrowheads="1"/>
          </p:cNvSpPr>
          <p:nvPr/>
        </p:nvSpPr>
        <p:spPr bwMode="auto">
          <a:xfrm>
            <a:off x="2339975" y="404813"/>
            <a:ext cx="44291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a:solidFill>
                  <a:schemeClr val="tx2"/>
                </a:solidFill>
              </a:rPr>
              <a:t>多用户</a:t>
            </a:r>
            <a:r>
              <a:rPr lang="zh-CN" altLang="en-US" sz="4000" dirty="0" smtClean="0">
                <a:solidFill>
                  <a:schemeClr val="tx2"/>
                </a:solidFill>
              </a:rPr>
              <a:t>检测</a:t>
            </a:r>
            <a:r>
              <a:rPr lang="zh-CN" altLang="en-US" sz="4000" dirty="0">
                <a:solidFill>
                  <a:schemeClr val="tx2"/>
                </a:solidFill>
              </a:rPr>
              <a:t>技术</a:t>
            </a:r>
          </a:p>
        </p:txBody>
      </p:sp>
      <p:sp>
        <p:nvSpPr>
          <p:cNvPr id="6147" name="矩形 5"/>
          <p:cNvSpPr>
            <a:spLocks noChangeArrowheads="1"/>
          </p:cNvSpPr>
          <p:nvPr/>
        </p:nvSpPr>
        <p:spPr bwMode="auto">
          <a:xfrm>
            <a:off x="3846513" y="1531938"/>
            <a:ext cx="1593850" cy="36988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多用户检测器</a:t>
            </a:r>
          </a:p>
        </p:txBody>
      </p:sp>
      <p:sp>
        <p:nvSpPr>
          <p:cNvPr id="6148" name="矩形 89"/>
          <p:cNvSpPr>
            <a:spLocks noChangeArrowheads="1"/>
          </p:cNvSpPr>
          <p:nvPr/>
        </p:nvSpPr>
        <p:spPr bwMode="auto">
          <a:xfrm>
            <a:off x="1609725" y="2362200"/>
            <a:ext cx="1800225" cy="3683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线性多用户检测</a:t>
            </a:r>
          </a:p>
        </p:txBody>
      </p:sp>
      <p:sp>
        <p:nvSpPr>
          <p:cNvPr id="6149" name="矩形 90"/>
          <p:cNvSpPr>
            <a:spLocks noChangeArrowheads="1"/>
          </p:cNvSpPr>
          <p:nvPr/>
        </p:nvSpPr>
        <p:spPr bwMode="auto">
          <a:xfrm>
            <a:off x="5807075" y="2392363"/>
            <a:ext cx="2057400" cy="36988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非线性多用户检测</a:t>
            </a:r>
          </a:p>
        </p:txBody>
      </p:sp>
      <p:sp>
        <p:nvSpPr>
          <p:cNvPr id="6150" name="矩形 91"/>
          <p:cNvSpPr>
            <a:spLocks noChangeArrowheads="1"/>
          </p:cNvSpPr>
          <p:nvPr/>
        </p:nvSpPr>
        <p:spPr bwMode="auto">
          <a:xfrm>
            <a:off x="846138" y="3267075"/>
            <a:ext cx="1231900" cy="36988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自适应型</a:t>
            </a:r>
          </a:p>
        </p:txBody>
      </p:sp>
      <p:sp>
        <p:nvSpPr>
          <p:cNvPr id="6151" name="矩形 92"/>
          <p:cNvSpPr>
            <a:spLocks noChangeArrowheads="1"/>
          </p:cNvSpPr>
          <p:nvPr/>
        </p:nvSpPr>
        <p:spPr bwMode="auto">
          <a:xfrm>
            <a:off x="2867025" y="3314700"/>
            <a:ext cx="1385888" cy="3683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非自适应型</a:t>
            </a:r>
          </a:p>
        </p:txBody>
      </p:sp>
      <p:sp>
        <p:nvSpPr>
          <p:cNvPr id="6152" name="矩形 93"/>
          <p:cNvSpPr>
            <a:spLocks noChangeArrowheads="1"/>
          </p:cNvSpPr>
          <p:nvPr/>
        </p:nvSpPr>
        <p:spPr bwMode="auto">
          <a:xfrm>
            <a:off x="488950" y="4244975"/>
            <a:ext cx="431800" cy="18494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t>自适应解相关检测</a:t>
            </a:r>
          </a:p>
        </p:txBody>
      </p:sp>
      <p:sp>
        <p:nvSpPr>
          <p:cNvPr id="6153" name="矩形 94"/>
          <p:cNvSpPr>
            <a:spLocks noChangeArrowheads="1"/>
          </p:cNvSpPr>
          <p:nvPr/>
        </p:nvSpPr>
        <p:spPr bwMode="auto">
          <a:xfrm>
            <a:off x="1233488" y="4192588"/>
            <a:ext cx="461962" cy="1952625"/>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自适应子空间检测</a:t>
            </a:r>
          </a:p>
        </p:txBody>
      </p:sp>
      <p:sp>
        <p:nvSpPr>
          <p:cNvPr id="6154" name="矩形 95"/>
          <p:cNvSpPr>
            <a:spLocks noChangeArrowheads="1"/>
          </p:cNvSpPr>
          <p:nvPr/>
        </p:nvSpPr>
        <p:spPr bwMode="auto">
          <a:xfrm>
            <a:off x="2790825" y="4192588"/>
            <a:ext cx="461963" cy="1984375"/>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MMSE</a:t>
            </a:r>
            <a:r>
              <a:rPr lang="zh-CN" altLang="en-US"/>
              <a:t>多用户检测</a:t>
            </a:r>
          </a:p>
        </p:txBody>
      </p:sp>
      <p:sp>
        <p:nvSpPr>
          <p:cNvPr id="6155" name="矩形 96"/>
          <p:cNvSpPr>
            <a:spLocks noChangeArrowheads="1"/>
          </p:cNvSpPr>
          <p:nvPr/>
        </p:nvSpPr>
        <p:spPr bwMode="auto">
          <a:xfrm>
            <a:off x="1985963" y="4192588"/>
            <a:ext cx="460375" cy="1952625"/>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自适应</a:t>
            </a:r>
            <a:r>
              <a:rPr lang="en-US" altLang="zh-CN"/>
              <a:t>MMSE</a:t>
            </a:r>
            <a:r>
              <a:rPr lang="zh-CN" altLang="en-US"/>
              <a:t>检测</a:t>
            </a:r>
          </a:p>
        </p:txBody>
      </p:sp>
      <p:sp>
        <p:nvSpPr>
          <p:cNvPr id="6156" name="矩形 97"/>
          <p:cNvSpPr>
            <a:spLocks noChangeArrowheads="1"/>
          </p:cNvSpPr>
          <p:nvPr/>
        </p:nvSpPr>
        <p:spPr bwMode="auto">
          <a:xfrm>
            <a:off x="5110163" y="3338513"/>
            <a:ext cx="1352550" cy="3683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干扰抵消型</a:t>
            </a:r>
          </a:p>
        </p:txBody>
      </p:sp>
      <p:sp>
        <p:nvSpPr>
          <p:cNvPr id="6157" name="矩形 98"/>
          <p:cNvSpPr>
            <a:spLocks noChangeArrowheads="1"/>
          </p:cNvSpPr>
          <p:nvPr/>
        </p:nvSpPr>
        <p:spPr bwMode="auto">
          <a:xfrm>
            <a:off x="3787775" y="4206875"/>
            <a:ext cx="461963" cy="197008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解相关多用户检测</a:t>
            </a:r>
          </a:p>
        </p:txBody>
      </p:sp>
      <p:sp>
        <p:nvSpPr>
          <p:cNvPr id="6158" name="矩形 99"/>
          <p:cNvSpPr>
            <a:spLocks noChangeArrowheads="1"/>
          </p:cNvSpPr>
          <p:nvPr/>
        </p:nvSpPr>
        <p:spPr bwMode="auto">
          <a:xfrm>
            <a:off x="6172200" y="4241800"/>
            <a:ext cx="461963" cy="15113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混合干扰抵消</a:t>
            </a:r>
          </a:p>
        </p:txBody>
      </p:sp>
      <p:sp>
        <p:nvSpPr>
          <p:cNvPr id="6159" name="矩形 100"/>
          <p:cNvSpPr>
            <a:spLocks noChangeArrowheads="1"/>
          </p:cNvSpPr>
          <p:nvPr/>
        </p:nvSpPr>
        <p:spPr bwMode="auto">
          <a:xfrm>
            <a:off x="5532438" y="4224338"/>
            <a:ext cx="461962" cy="1547812"/>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并行干扰抵消</a:t>
            </a:r>
          </a:p>
        </p:txBody>
      </p:sp>
      <p:sp>
        <p:nvSpPr>
          <p:cNvPr id="6160" name="矩形 101"/>
          <p:cNvSpPr>
            <a:spLocks noChangeArrowheads="1"/>
          </p:cNvSpPr>
          <p:nvPr/>
        </p:nvSpPr>
        <p:spPr bwMode="auto">
          <a:xfrm>
            <a:off x="4886325" y="4187825"/>
            <a:ext cx="461963" cy="157638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串行干扰抵消</a:t>
            </a:r>
          </a:p>
        </p:txBody>
      </p:sp>
      <p:sp>
        <p:nvSpPr>
          <p:cNvPr id="6161" name="矩形 105"/>
          <p:cNvSpPr>
            <a:spLocks noChangeArrowheads="1"/>
          </p:cNvSpPr>
          <p:nvPr/>
        </p:nvSpPr>
        <p:spPr bwMode="auto">
          <a:xfrm>
            <a:off x="7019925" y="3348038"/>
            <a:ext cx="1444625" cy="36988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人工智能型</a:t>
            </a:r>
          </a:p>
        </p:txBody>
      </p:sp>
      <p:cxnSp>
        <p:nvCxnSpPr>
          <p:cNvPr id="6162" name="直接连接符 46"/>
          <p:cNvCxnSpPr>
            <a:cxnSpLocks noChangeShapeType="1"/>
            <a:stCxn id="6147" idx="2"/>
          </p:cNvCxnSpPr>
          <p:nvPr/>
        </p:nvCxnSpPr>
        <p:spPr bwMode="auto">
          <a:xfrm>
            <a:off x="4643438" y="1901825"/>
            <a:ext cx="0" cy="23177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3" name="肘形连接符 50"/>
          <p:cNvCxnSpPr>
            <a:cxnSpLocks noChangeShapeType="1"/>
            <a:stCxn id="6148" idx="0"/>
            <a:endCxn id="6149" idx="0"/>
          </p:cNvCxnSpPr>
          <p:nvPr/>
        </p:nvCxnSpPr>
        <p:spPr bwMode="auto">
          <a:xfrm rot="16200000" flipH="1">
            <a:off x="4657725" y="214313"/>
            <a:ext cx="30163" cy="4325937"/>
          </a:xfrm>
          <a:prstGeom prst="bentConnector3">
            <a:avLst>
              <a:gd name="adj1" fmla="val -731120"/>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4" name="肘形连接符 58"/>
          <p:cNvCxnSpPr>
            <a:cxnSpLocks noChangeShapeType="1"/>
            <a:stCxn id="6150" idx="0"/>
            <a:endCxn id="6151" idx="0"/>
          </p:cNvCxnSpPr>
          <p:nvPr/>
        </p:nvCxnSpPr>
        <p:spPr bwMode="auto">
          <a:xfrm rot="16200000" flipH="1">
            <a:off x="2486819" y="2242344"/>
            <a:ext cx="47625" cy="2097087"/>
          </a:xfrm>
          <a:prstGeom prst="bentConnector3">
            <a:avLst>
              <a:gd name="adj1" fmla="val -482616"/>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5" name="肘形连接符 62"/>
          <p:cNvCxnSpPr>
            <a:cxnSpLocks noChangeShapeType="1"/>
            <a:stCxn id="6156" idx="0"/>
            <a:endCxn id="6161" idx="0"/>
          </p:cNvCxnSpPr>
          <p:nvPr/>
        </p:nvCxnSpPr>
        <p:spPr bwMode="auto">
          <a:xfrm rot="16200000" flipH="1">
            <a:off x="6759575" y="2365376"/>
            <a:ext cx="9525" cy="1955800"/>
          </a:xfrm>
          <a:prstGeom prst="bentConnector3">
            <a:avLst>
              <a:gd name="adj1" fmla="val -2220065"/>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6" name="肘形连接符 67"/>
          <p:cNvCxnSpPr>
            <a:cxnSpLocks noChangeShapeType="1"/>
            <a:stCxn id="6152" idx="0"/>
            <a:endCxn id="6155" idx="0"/>
          </p:cNvCxnSpPr>
          <p:nvPr/>
        </p:nvCxnSpPr>
        <p:spPr bwMode="auto">
          <a:xfrm rot="5400000" flipH="1" flipV="1">
            <a:off x="1434306" y="3463132"/>
            <a:ext cx="52387" cy="1511300"/>
          </a:xfrm>
          <a:prstGeom prst="bentConnector3">
            <a:avLst>
              <a:gd name="adj1" fmla="val 541977"/>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7" name="肘形连接符 74"/>
          <p:cNvCxnSpPr>
            <a:cxnSpLocks noChangeShapeType="1"/>
          </p:cNvCxnSpPr>
          <p:nvPr/>
        </p:nvCxnSpPr>
        <p:spPr bwMode="auto">
          <a:xfrm rot="16200000" flipH="1">
            <a:off x="3514725" y="3665538"/>
            <a:ext cx="12700" cy="996950"/>
          </a:xfrm>
          <a:prstGeom prst="bentConnector3">
            <a:avLst>
              <a:gd name="adj1" fmla="val -1718537"/>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8" name="肘形连接符 78"/>
          <p:cNvCxnSpPr>
            <a:cxnSpLocks noChangeShapeType="1"/>
            <a:stCxn id="6160" idx="0"/>
            <a:endCxn id="6158" idx="0"/>
          </p:cNvCxnSpPr>
          <p:nvPr/>
        </p:nvCxnSpPr>
        <p:spPr bwMode="auto">
          <a:xfrm rot="16200000" flipH="1">
            <a:off x="5734050" y="3571875"/>
            <a:ext cx="53975" cy="1285875"/>
          </a:xfrm>
          <a:prstGeom prst="bentConnector3">
            <a:avLst>
              <a:gd name="adj1" fmla="val -424222"/>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9" name="直接连接符 82"/>
          <p:cNvCxnSpPr>
            <a:cxnSpLocks noChangeShapeType="1"/>
            <a:stCxn id="6153" idx="0"/>
            <a:endCxn id="6150" idx="2"/>
          </p:cNvCxnSpPr>
          <p:nvPr/>
        </p:nvCxnSpPr>
        <p:spPr bwMode="auto">
          <a:xfrm flipH="1" flipV="1">
            <a:off x="1462088" y="3636963"/>
            <a:ext cx="1587" cy="55562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0" name="直接连接符 117"/>
          <p:cNvCxnSpPr>
            <a:cxnSpLocks noChangeShapeType="1"/>
            <a:stCxn id="6151" idx="2"/>
          </p:cNvCxnSpPr>
          <p:nvPr/>
        </p:nvCxnSpPr>
        <p:spPr bwMode="auto">
          <a:xfrm>
            <a:off x="3559175" y="3683000"/>
            <a:ext cx="0" cy="25082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1" name="直接连接符 122"/>
          <p:cNvCxnSpPr>
            <a:cxnSpLocks noChangeShapeType="1"/>
            <a:stCxn id="6156" idx="2"/>
            <a:endCxn id="6159" idx="0"/>
          </p:cNvCxnSpPr>
          <p:nvPr/>
        </p:nvCxnSpPr>
        <p:spPr bwMode="auto">
          <a:xfrm flipH="1">
            <a:off x="5764213" y="3706813"/>
            <a:ext cx="22225" cy="51752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 name="直接连接符 2"/>
          <p:cNvCxnSpPr>
            <a:endCxn id="6148" idx="2"/>
          </p:cNvCxnSpPr>
          <p:nvPr/>
        </p:nvCxnSpPr>
        <p:spPr bwMode="auto">
          <a:xfrm flipV="1">
            <a:off x="2509838" y="2730500"/>
            <a:ext cx="0" cy="3384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a:stCxn id="6149" idx="2"/>
          </p:cNvCxnSpPr>
          <p:nvPr/>
        </p:nvCxnSpPr>
        <p:spPr bwMode="auto">
          <a:xfrm>
            <a:off x="6835775" y="2762250"/>
            <a:ext cx="0" cy="3787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987550" y="322844"/>
            <a:ext cx="53117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smtClean="0">
                <a:solidFill>
                  <a:schemeClr val="tx2"/>
                </a:solidFill>
              </a:rPr>
              <a:t>解相关多用户检测器</a:t>
            </a:r>
            <a:endParaRPr lang="zh-CN" altLang="en-US" sz="4000" dirty="0">
              <a:solidFill>
                <a:schemeClr val="tx2"/>
              </a:solidFill>
            </a:endParaRPr>
          </a:p>
        </p:txBody>
      </p:sp>
      <p:sp>
        <p:nvSpPr>
          <p:cNvPr id="5" name="Rectangle 3"/>
          <p:cNvSpPr txBox="1">
            <a:spLocks noChangeArrowheads="1"/>
          </p:cNvSpPr>
          <p:nvPr/>
        </p:nvSpPr>
        <p:spPr bwMode="auto">
          <a:xfrm>
            <a:off x="881062" y="1259469"/>
            <a:ext cx="75247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anchor="ctr" anchorCtr="1">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en-US" sz="2400" dirty="0" smtClean="0"/>
              <a:t>原理：</a:t>
            </a:r>
            <a:r>
              <a:rPr lang="zh-CN" altLang="zh-CN" sz="2400" dirty="0" smtClean="0"/>
              <a:t>解</a:t>
            </a:r>
            <a:r>
              <a:rPr lang="zh-CN" altLang="zh-CN" sz="2400" dirty="0"/>
              <a:t>相关检测器是将多用户通信环境的多址干扰</a:t>
            </a:r>
            <a:r>
              <a:rPr lang="zh-CN" altLang="zh-CN" sz="2400" b="1" dirty="0"/>
              <a:t>等效</a:t>
            </a:r>
            <a:r>
              <a:rPr lang="zh-CN" altLang="zh-CN" sz="2400" dirty="0"/>
              <a:t>为一个信道的传输响应</a:t>
            </a:r>
            <a:r>
              <a:rPr lang="zh-CN" altLang="zh-CN" sz="2400" dirty="0" smtClean="0"/>
              <a:t>矩阵</a:t>
            </a:r>
            <a:r>
              <a:rPr lang="en-US" altLang="zh-CN" sz="2400" dirty="0" smtClean="0"/>
              <a:t>R</a:t>
            </a:r>
            <a:r>
              <a:rPr lang="zh-CN" altLang="zh-CN" sz="2400" dirty="0" smtClean="0"/>
              <a:t>，</a:t>
            </a:r>
            <a:r>
              <a:rPr lang="zh-CN" altLang="en-US" sz="2400" dirty="0" smtClean="0"/>
              <a:t>然后</a:t>
            </a:r>
            <a:r>
              <a:rPr lang="zh-CN" altLang="zh-CN" sz="2400" dirty="0" smtClean="0"/>
              <a:t>将</a:t>
            </a:r>
            <a:r>
              <a:rPr lang="zh-CN" altLang="zh-CN" sz="2400" dirty="0"/>
              <a:t>多用户信号经过</a:t>
            </a:r>
            <a:r>
              <a:rPr lang="en-US" altLang="zh-CN" sz="2400" dirty="0" smtClean="0"/>
              <a:t>K</a:t>
            </a:r>
            <a:r>
              <a:rPr lang="zh-CN" altLang="zh-CN" sz="2400" dirty="0" smtClean="0"/>
              <a:t>个</a:t>
            </a:r>
            <a:r>
              <a:rPr lang="zh-CN" altLang="zh-CN" sz="2400" dirty="0"/>
              <a:t>匹配滤波器的输出，再通过此逆矩阵进行求逆运算，以等效地消除各用户扩频序列间的相关性，从而达到消除多址干扰的</a:t>
            </a:r>
            <a:r>
              <a:rPr lang="zh-CN" altLang="zh-CN" sz="2400" dirty="0" smtClean="0"/>
              <a:t>目的</a:t>
            </a:r>
            <a:r>
              <a:rPr lang="zh-CN" altLang="en-US" sz="2400" dirty="0" smtClean="0"/>
              <a:t>。</a:t>
            </a:r>
            <a:endParaRPr lang="en-US" altLang="zh-CN" sz="2400" dirty="0" smtClean="0"/>
          </a:p>
        </p:txBody>
      </p:sp>
      <p:pic>
        <p:nvPicPr>
          <p:cNvPr id="6" name="图片 5"/>
          <p:cNvPicPr>
            <a:picLocks noChangeAspect="1"/>
          </p:cNvPicPr>
          <p:nvPr/>
        </p:nvPicPr>
        <p:blipFill>
          <a:blip r:embed="rId2"/>
          <a:stretch>
            <a:fillRect/>
          </a:stretch>
        </p:blipFill>
        <p:spPr>
          <a:xfrm>
            <a:off x="881062" y="3501008"/>
            <a:ext cx="7524750" cy="3117877"/>
          </a:xfrm>
          <a:prstGeom prst="rect">
            <a:avLst/>
          </a:prstGeom>
        </p:spPr>
      </p:pic>
    </p:spTree>
    <p:extLst>
      <p:ext uri="{BB962C8B-B14F-4D97-AF65-F5344CB8AC3E}">
        <p14:creationId xmlns:p14="http://schemas.microsoft.com/office/powerpoint/2010/main" val="391378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907704" y="356462"/>
            <a:ext cx="5832648"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smtClean="0">
                <a:solidFill>
                  <a:schemeClr val="tx2"/>
                </a:solidFill>
              </a:rPr>
              <a:t>最小均方误差检测检测器</a:t>
            </a:r>
            <a:endParaRPr lang="zh-CN" altLang="en-US" sz="4000" dirty="0">
              <a:solidFill>
                <a:schemeClr val="tx2"/>
              </a:solidFill>
            </a:endParaRPr>
          </a:p>
        </p:txBody>
      </p:sp>
      <p:sp>
        <p:nvSpPr>
          <p:cNvPr id="5" name="Rectangle 3"/>
          <p:cNvSpPr txBox="1">
            <a:spLocks noChangeArrowheads="1"/>
          </p:cNvSpPr>
          <p:nvPr/>
        </p:nvSpPr>
        <p:spPr bwMode="auto">
          <a:xfrm>
            <a:off x="755576" y="1427551"/>
            <a:ext cx="75608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anchor="ctr" anchorCtr="1">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en-US" sz="2400" dirty="0" smtClean="0"/>
              <a:t>原理：</a:t>
            </a:r>
            <a:r>
              <a:rPr lang="zh-CN" altLang="zh-CN" sz="2400" dirty="0" smtClean="0"/>
              <a:t>使用</a:t>
            </a:r>
            <a:r>
              <a:rPr lang="zh-CN" altLang="zh-CN" sz="2400" dirty="0"/>
              <a:t>最小均方误差准则</a:t>
            </a:r>
            <a:r>
              <a:rPr lang="zh-CN" altLang="zh-CN" sz="2400" dirty="0" smtClean="0"/>
              <a:t>，</a:t>
            </a:r>
            <a:r>
              <a:rPr lang="zh-CN" altLang="en-US" sz="2400" dirty="0" smtClean="0"/>
              <a:t>即将</a:t>
            </a:r>
            <a:r>
              <a:rPr lang="zh-CN" altLang="en-US" sz="2400" dirty="0" smtClean="0"/>
              <a:t>接收</a:t>
            </a:r>
            <a:r>
              <a:rPr lang="zh-CN" altLang="en-US" sz="2400" dirty="0"/>
              <a:t>信号矢量视为各用户信号矢量和噪声之</a:t>
            </a:r>
            <a:r>
              <a:rPr lang="zh-CN" altLang="en-US" sz="2400" dirty="0" smtClean="0"/>
              <a:t>和</a:t>
            </a:r>
            <a:r>
              <a:rPr lang="en-US" altLang="zh-CN" sz="2400" dirty="0" smtClean="0"/>
              <a:t>,</a:t>
            </a:r>
            <a:r>
              <a:rPr lang="zh-CN" altLang="en-US" sz="2400" dirty="0"/>
              <a:t>利用相关矩阵和接收</a:t>
            </a:r>
            <a:r>
              <a:rPr lang="zh-CN" altLang="en-US" sz="2400" dirty="0" smtClean="0"/>
              <a:t>信号幅度</a:t>
            </a:r>
            <a:r>
              <a:rPr lang="zh-CN" altLang="en-US" sz="2400" dirty="0"/>
              <a:t>试图求出对应各个函数矢量的系数</a:t>
            </a:r>
            <a:r>
              <a:rPr lang="zh-CN" altLang="en-US" sz="2400" dirty="0" smtClean="0"/>
              <a:t>取值</a:t>
            </a:r>
            <a:r>
              <a:rPr lang="zh-CN" altLang="zh-CN" sz="2400" dirty="0" smtClean="0"/>
              <a:t>。</a:t>
            </a:r>
            <a:r>
              <a:rPr lang="en-US" altLang="zh-CN" sz="2400" dirty="0" smtClean="0"/>
              <a:t>MMSE</a:t>
            </a:r>
            <a:r>
              <a:rPr lang="zh-CN" altLang="zh-CN" sz="2400" dirty="0" smtClean="0"/>
              <a:t>检测器</a:t>
            </a:r>
            <a:r>
              <a:rPr lang="zh-CN" altLang="en-US" sz="2400" dirty="0" smtClean="0"/>
              <a:t>可看作是对解相关检测器的一个修正，它在消除干扰的时候，也考虑了背景噪声</a:t>
            </a:r>
            <a:r>
              <a:rPr lang="zh-CN" altLang="en-US" sz="2400" dirty="0" smtClean="0"/>
              <a:t>。</a:t>
            </a:r>
            <a:endParaRPr lang="en-US" altLang="zh-CN" sz="2400" dirty="0" smtClean="0"/>
          </a:p>
        </p:txBody>
      </p:sp>
      <p:pic>
        <p:nvPicPr>
          <p:cNvPr id="7" name="图片 6"/>
          <p:cNvPicPr>
            <a:picLocks noChangeAspect="1"/>
          </p:cNvPicPr>
          <p:nvPr/>
        </p:nvPicPr>
        <p:blipFill>
          <a:blip r:embed="rId2"/>
          <a:stretch>
            <a:fillRect/>
          </a:stretch>
        </p:blipFill>
        <p:spPr>
          <a:xfrm>
            <a:off x="881062" y="3501008"/>
            <a:ext cx="7524750" cy="3117877"/>
          </a:xfrm>
          <a:prstGeom prst="rect">
            <a:avLst/>
          </a:prstGeom>
        </p:spPr>
      </p:pic>
    </p:spTree>
    <p:extLst>
      <p:ext uri="{BB962C8B-B14F-4D97-AF65-F5344CB8AC3E}">
        <p14:creationId xmlns:p14="http://schemas.microsoft.com/office/powerpoint/2010/main" val="723369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txBox="1">
            <a:spLocks noChangeArrowheads="1"/>
          </p:cNvSpPr>
          <p:nvPr/>
        </p:nvSpPr>
        <p:spPr bwMode="auto">
          <a:xfrm>
            <a:off x="1987550" y="404813"/>
            <a:ext cx="53117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a:solidFill>
                  <a:schemeClr val="tx2"/>
                </a:solidFill>
              </a:rPr>
              <a:t>串行干扰抵消</a:t>
            </a:r>
            <a:r>
              <a:rPr lang="zh-CN" altLang="en-US" sz="4000" dirty="0" smtClean="0">
                <a:solidFill>
                  <a:schemeClr val="tx2"/>
                </a:solidFill>
              </a:rPr>
              <a:t>检测</a:t>
            </a:r>
            <a:endParaRPr lang="zh-CN" altLang="en-US" sz="4000" dirty="0">
              <a:solidFill>
                <a:schemeClr val="tx2"/>
              </a:solidFill>
            </a:endParaRPr>
          </a:p>
        </p:txBody>
      </p:sp>
      <p:sp>
        <p:nvSpPr>
          <p:cNvPr id="8195" name="Rectangle 3"/>
          <p:cNvSpPr txBox="1">
            <a:spLocks noChangeArrowheads="1"/>
          </p:cNvSpPr>
          <p:nvPr/>
        </p:nvSpPr>
        <p:spPr bwMode="auto">
          <a:xfrm>
            <a:off x="881063" y="1628775"/>
            <a:ext cx="752475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anchor="ctr" anchorCtr="1">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Tx/>
              <a:buNone/>
            </a:pPr>
            <a:r>
              <a:rPr lang="en-US" altLang="zh-CN" sz="2400" dirty="0"/>
              <a:t>    </a:t>
            </a:r>
            <a:r>
              <a:rPr lang="zh-CN" altLang="en-US" sz="2400" dirty="0"/>
              <a:t>原理：串行干扰检测器把匹配滤波器输出的用户信号按信号强度进行排序</a:t>
            </a:r>
            <a:r>
              <a:rPr lang="en-US" altLang="zh-CN" sz="2400" dirty="0"/>
              <a:t>, </a:t>
            </a:r>
            <a:r>
              <a:rPr lang="zh-CN" altLang="en-US" sz="2400" dirty="0"/>
              <a:t>对最强的信号进行判决、 再生</a:t>
            </a:r>
            <a:r>
              <a:rPr lang="en-US" altLang="zh-CN" sz="2400" dirty="0"/>
              <a:t>, </a:t>
            </a:r>
            <a:r>
              <a:rPr lang="zh-CN" altLang="en-US" sz="2400" dirty="0"/>
              <a:t>然后从总的接收信号中减去该信号</a:t>
            </a:r>
            <a:r>
              <a:rPr lang="en-US" altLang="zh-CN" sz="2400" dirty="0"/>
              <a:t>, </a:t>
            </a:r>
            <a:r>
              <a:rPr lang="zh-CN" altLang="en-US" sz="2400" dirty="0"/>
              <a:t>作为下一级的输入信号</a:t>
            </a:r>
            <a:r>
              <a:rPr lang="en-US" altLang="zh-CN" sz="2400" dirty="0"/>
              <a:t>, </a:t>
            </a:r>
            <a:r>
              <a:rPr lang="zh-CN" altLang="en-US" sz="2400" dirty="0"/>
              <a:t>再重复前面的过程</a:t>
            </a:r>
            <a:r>
              <a:rPr lang="zh-CN" altLang="en-US" sz="2400" dirty="0" smtClean="0"/>
              <a:t>直至判决</a:t>
            </a:r>
            <a:r>
              <a:rPr lang="zh-CN" altLang="en-US" sz="2400" dirty="0"/>
              <a:t>得出所有用户信号。</a:t>
            </a:r>
            <a:endParaRPr lang="en-US" altLang="zh-CN" sz="2400" dirty="0"/>
          </a:p>
        </p:txBody>
      </p:sp>
      <p:pic>
        <p:nvPicPr>
          <p:cNvPr id="819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3716338"/>
            <a:ext cx="64579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45720" rIns="91440" bIns="45720" numCol="1" anchor="ctr" anchorCtr="1" compatLnSpc="1">
        <a:prstTxWarp prst="textNoShape">
          <a:avLst/>
        </a:prstTxWarp>
        <a:spAutoFit/>
      </a:bodyPr>
      <a:lstStyle>
        <a:defPPr marL="0" indent="0">
          <a:buNone/>
          <a:defRPr sz="2400" dirty="0" smtClean="0"/>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1940</TotalTime>
  <Pages>0</Pages>
  <Words>894</Words>
  <Characters>0</Characters>
  <Application>Microsoft Office PowerPoint</Application>
  <DocSecurity>0</DocSecurity>
  <PresentationFormat>全屏显示(4:3)</PresentationFormat>
  <Lines>0</Lines>
  <Paragraphs>78</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宋体</vt:lpstr>
      <vt:lpstr>Arial</vt:lpstr>
      <vt:lpstr>Calibri</vt:lpstr>
      <vt:lpstr>Cambria Math</vt:lpstr>
      <vt:lpstr>默认设计模板</vt:lpstr>
      <vt:lpstr>开题报告</vt:lpstr>
      <vt:lpstr>CDMA技术</vt:lpstr>
      <vt:lpstr>PowerPoint 演示文稿</vt:lpstr>
      <vt:lpstr>无线信道</vt:lpstr>
      <vt:lpstr>多用户检测技术及其作用</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subject/>
  <dc:creator>zy</dc:creator>
  <cp:keywords/>
  <dc:description/>
  <cp:lastModifiedBy>Lin</cp:lastModifiedBy>
  <cp:revision>36</cp:revision>
  <dcterms:created xsi:type="dcterms:W3CDTF">2012-06-06T01:30:27Z</dcterms:created>
  <dcterms:modified xsi:type="dcterms:W3CDTF">2014-10-22T03:35:07Z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2052-9.1.0.4856</vt:lpwstr>
  </property>
</Properties>
</file>