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6" r:id="rId4"/>
    <p:sldId id="269" r:id="rId5"/>
    <p:sldId id="258" r:id="rId6"/>
    <p:sldId id="259" r:id="rId7"/>
    <p:sldId id="260" r:id="rId8"/>
    <p:sldId id="261" r:id="rId9"/>
    <p:sldId id="262" r:id="rId10"/>
    <p:sldId id="263" r:id="rId11"/>
    <p:sldId id="264" r:id="rId12"/>
    <p:sldId id="270" r:id="rId13"/>
    <p:sldId id="271" r:id="rId14"/>
    <p:sldId id="272" r:id="rId15"/>
    <p:sldId id="273" r:id="rId16"/>
    <p:sldId id="276" r:id="rId17"/>
    <p:sldId id="274" r:id="rId18"/>
    <p:sldId id="275"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E6733E0-F635-4130-904C-D660C2AA06CB}" type="datetimeFigureOut">
              <a:rPr lang="en-US" smtClean="0"/>
              <a:t>4/29/2020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8249FF-24DD-4395-B153-AF1EC3D5F701}"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E6733E0-F635-4130-904C-D660C2AA06CB}" type="datetimeFigureOut">
              <a:rPr lang="en-US" smtClean="0"/>
              <a:t>4/29/2020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8249FF-24DD-4395-B153-AF1EC3D5F70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E6733E0-F635-4130-904C-D660C2AA06CB}" type="datetimeFigureOut">
              <a:rPr lang="en-US" smtClean="0"/>
              <a:t>4/29/2020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8249FF-24DD-4395-B153-AF1EC3D5F701}"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C6603911-A6A3-4B05-96B2-3DF22E521B63}" type="slidenum">
              <a:rPr lang="en-US" altLang="ar-SA"/>
              <a:pPr/>
              <a:t>‹#›</a:t>
            </a:fld>
            <a:endParaRPr lang="en-US" alt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E6733E0-F635-4130-904C-D660C2AA06CB}" type="datetimeFigureOut">
              <a:rPr lang="en-US" smtClean="0"/>
              <a:t>4/29/2020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8249FF-24DD-4395-B153-AF1EC3D5F70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6733E0-F635-4130-904C-D660C2AA06CB}" type="datetimeFigureOut">
              <a:rPr lang="en-US" smtClean="0"/>
              <a:t>4/29/2020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8249FF-24DD-4395-B153-AF1EC3D5F70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E6733E0-F635-4130-904C-D660C2AA06CB}" type="datetimeFigureOut">
              <a:rPr lang="en-US" smtClean="0"/>
              <a:t>4/29/2020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8249FF-24DD-4395-B153-AF1EC3D5F701}"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E6733E0-F635-4130-904C-D660C2AA06CB}" type="datetimeFigureOut">
              <a:rPr lang="en-US" smtClean="0"/>
              <a:t>4/29/2020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F8249FF-24DD-4395-B153-AF1EC3D5F701}"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E6733E0-F635-4130-904C-D660C2AA06CB}" type="datetimeFigureOut">
              <a:rPr lang="en-US" smtClean="0"/>
              <a:t>4/29/2020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F8249FF-24DD-4395-B153-AF1EC3D5F70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6733E0-F635-4130-904C-D660C2AA06CB}" type="datetimeFigureOut">
              <a:rPr lang="en-US" smtClean="0"/>
              <a:t>4/29/2020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F8249FF-24DD-4395-B153-AF1EC3D5F70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6733E0-F635-4130-904C-D660C2AA06CB}" type="datetimeFigureOut">
              <a:rPr lang="en-US" smtClean="0"/>
              <a:t>4/29/2020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8249FF-24DD-4395-B153-AF1EC3D5F701}"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6733E0-F635-4130-904C-D660C2AA06CB}" type="datetimeFigureOut">
              <a:rPr lang="en-US" smtClean="0"/>
              <a:t>4/29/2020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8249FF-24DD-4395-B153-AF1EC3D5F701}"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733E0-F635-4130-904C-D660C2AA06CB}" type="datetimeFigureOut">
              <a:rPr lang="en-US" smtClean="0"/>
              <a:t>4/29/2020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249FF-24DD-4395-B153-AF1EC3D5F701}"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hyperlink" Target="http://www.cs.armstrong.edu/liang/intro10e/html/ReadData.html" TargetMode="External"/><Relationship Id="rId5" Type="http://schemas.openxmlformats.org/officeDocument/2006/relationships/hyperlink" Target="html/ReadData.bat" TargetMode="External"/><Relationship Id="rId4" Type="http://schemas.openxmlformats.org/officeDocument/2006/relationships/hyperlink" Target="html/ReadData.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ml/TestFileStream.bat" TargetMode="External"/><Relationship Id="rId2" Type="http://schemas.openxmlformats.org/officeDocument/2006/relationships/hyperlink" Target="html/TestFileStream.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FileStream.html" TargetMode="Externa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ml/TestDataStream.bat" TargetMode="External"/><Relationship Id="rId2" Type="http://schemas.openxmlformats.org/officeDocument/2006/relationships/hyperlink" Target="html/TestDataStream.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DataStream.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ml/Copy.html" TargetMode="External"/><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hyperlink" Target="http://www.cs.armstrong.edu/liang/intro10e/html/Copy.html" TargetMode="External"/><Relationship Id="rId4" Type="http://schemas.openxmlformats.org/officeDocument/2006/relationships/hyperlink" Target="html/Copy1.ba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ml/WriteData.html"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tp://www.cs.armstrong.edu/liang/intro10e/html/WriteData.html" TargetMode="External"/><Relationship Id="rId5" Type="http://schemas.openxmlformats.org/officeDocument/2006/relationships/oleObject" Target="../embeddings/oleObject1.bin"/><Relationship Id="rId4" Type="http://schemas.openxmlformats.org/officeDocument/2006/relationships/hyperlink" Target="html/WriteData.ba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ml/WriteDataWithAutoClose.bat" TargetMode="External"/><Relationship Id="rId2" Type="http://schemas.openxmlformats.org/officeDocument/2006/relationships/hyperlink" Target="html/WriteDataWithAutoClose.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WriteDataWithAutoClose.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File</a:t>
            </a:r>
            <a:endParaRPr lang="en-GB" dirty="0"/>
          </a:p>
        </p:txBody>
      </p:sp>
      <p:sp>
        <p:nvSpPr>
          <p:cNvPr id="3" name="Subtitle 2"/>
          <p:cNvSpPr>
            <a:spLocks noGrp="1"/>
          </p:cNvSpPr>
          <p:nvPr>
            <p:ph type="subTitle" idx="1"/>
          </p:nvPr>
        </p:nvSpPr>
        <p:spPr/>
        <p:txBody>
          <a:bodyPr/>
          <a:lstStyle/>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1"/>
          </p:nvPr>
        </p:nvSpPr>
        <p:spPr>
          <a:noFill/>
          <a:ln>
            <a:miter lim="800000"/>
            <a:headEnd/>
            <a:tailEnd/>
          </a:ln>
        </p:spPr>
        <p:txBody>
          <a:bodyPr/>
          <a:lstStyle/>
          <a:p>
            <a:fld id="{52D4616B-A4C6-4BC1-9F3C-F30D7FDBB046}" type="slidenum">
              <a:rPr lang="en-US" altLang="en-US" smtClean="0"/>
              <a:pPr/>
              <a:t>10</a:t>
            </a:fld>
            <a:endParaRPr lang="en-US" altLang="en-US" smtClean="0"/>
          </a:p>
        </p:txBody>
      </p:sp>
      <p:sp>
        <p:nvSpPr>
          <p:cNvPr id="8196" name="Rectangle 2"/>
          <p:cNvSpPr>
            <a:spLocks noGrp="1" noChangeArrowheads="1"/>
          </p:cNvSpPr>
          <p:nvPr>
            <p:ph type="title"/>
          </p:nvPr>
        </p:nvSpPr>
        <p:spPr>
          <a:xfrm>
            <a:off x="685800" y="304800"/>
            <a:ext cx="7772400" cy="609600"/>
          </a:xfrm>
        </p:spPr>
        <p:txBody>
          <a:bodyPr>
            <a:normAutofit fontScale="90000"/>
          </a:bodyPr>
          <a:lstStyle/>
          <a:p>
            <a:r>
              <a:rPr lang="en-US" altLang="en-US" smtClean="0"/>
              <a:t>Reading Data Using </a:t>
            </a:r>
            <a:r>
              <a:rPr lang="en-US" altLang="en-US" u="sng" smtClean="0"/>
              <a:t>Scanner</a:t>
            </a:r>
            <a:r>
              <a:rPr lang="en-US" altLang="en-US" smtClean="0"/>
              <a:t> </a:t>
            </a:r>
          </a:p>
        </p:txBody>
      </p:sp>
      <p:sp>
        <p:nvSpPr>
          <p:cNvPr id="8197" name="Rectangle 3"/>
          <p:cNvSpPr>
            <a:spLocks noChangeArrowheads="1"/>
          </p:cNvSpPr>
          <p:nvPr/>
        </p:nvSpPr>
        <p:spPr bwMode="auto">
          <a:xfrm>
            <a:off x="2857500" y="2628900"/>
            <a:ext cx="9144000" cy="0"/>
          </a:xfrm>
          <a:prstGeom prst="rect">
            <a:avLst/>
          </a:prstGeom>
          <a:noFill/>
          <a:ln w="12700">
            <a:noFill/>
            <a:miter lim="800000"/>
            <a:headEnd type="none" w="sm" len="sm"/>
            <a:tailEnd type="none" w="sm" len="sm"/>
          </a:ln>
        </p:spPr>
        <p:txBody>
          <a:bodyPr>
            <a:spAutoFit/>
          </a:bodyPr>
          <a:lstStyle/>
          <a:p>
            <a:pPr eaLnBrk="0" hangingPunct="0"/>
            <a:endParaRPr lang="en-US" altLang="en-US"/>
          </a:p>
        </p:txBody>
      </p:sp>
      <p:sp>
        <p:nvSpPr>
          <p:cNvPr id="8198" name="Rectangle 4"/>
          <p:cNvSpPr>
            <a:spLocks noChangeArrowheads="1"/>
          </p:cNvSpPr>
          <p:nvPr/>
        </p:nvSpPr>
        <p:spPr bwMode="auto">
          <a:xfrm>
            <a:off x="2714625" y="2571750"/>
            <a:ext cx="9144000" cy="0"/>
          </a:xfrm>
          <a:prstGeom prst="rect">
            <a:avLst/>
          </a:prstGeom>
          <a:noFill/>
          <a:ln w="12700">
            <a:noFill/>
            <a:miter lim="800000"/>
            <a:headEnd type="none" w="sm" len="sm"/>
            <a:tailEnd type="none" w="sm" len="sm"/>
          </a:ln>
        </p:spPr>
        <p:txBody>
          <a:bodyPr>
            <a:spAutoFit/>
          </a:bodyPr>
          <a:lstStyle/>
          <a:p>
            <a:pPr eaLnBrk="0" hangingPunct="0"/>
            <a:endParaRPr lang="en-US" altLang="en-US"/>
          </a:p>
        </p:txBody>
      </p:sp>
      <p:sp>
        <p:nvSpPr>
          <p:cNvPr id="8199" name="Rectangle 5"/>
          <p:cNvSpPr>
            <a:spLocks noChangeArrowheads="1"/>
          </p:cNvSpPr>
          <p:nvPr/>
        </p:nvSpPr>
        <p:spPr bwMode="auto">
          <a:xfrm>
            <a:off x="0" y="2274888"/>
            <a:ext cx="9144000" cy="0"/>
          </a:xfrm>
          <a:prstGeom prst="rect">
            <a:avLst/>
          </a:prstGeom>
          <a:noFill/>
          <a:ln w="12700">
            <a:noFill/>
            <a:miter lim="800000"/>
            <a:headEnd type="none" w="sm" len="sm"/>
            <a:tailEnd type="none" w="sm" len="sm"/>
          </a:ln>
        </p:spPr>
        <p:txBody>
          <a:bodyPr wrap="none" anchor="ctr">
            <a:spAutoFit/>
          </a:bodyPr>
          <a:lstStyle/>
          <a:p>
            <a:pPr eaLnBrk="0" hangingPunct="0"/>
            <a:endParaRPr lang="en-US" altLang="en-US"/>
          </a:p>
        </p:txBody>
      </p:sp>
      <p:graphicFrame>
        <p:nvGraphicFramePr>
          <p:cNvPr id="8194" name="Object 6"/>
          <p:cNvGraphicFramePr>
            <a:graphicFrameLocks noChangeAspect="1"/>
          </p:cNvGraphicFramePr>
          <p:nvPr/>
        </p:nvGraphicFramePr>
        <p:xfrm>
          <a:off x="231775" y="1139825"/>
          <a:ext cx="8680450" cy="4451350"/>
        </p:xfrm>
        <a:graphic>
          <a:graphicData uri="http://schemas.openxmlformats.org/presentationml/2006/ole">
            <p:oleObj spid="_x0000_s2050" name="Picture" r:id="rId3" imgW="4508500" imgH="2311400" progId="Word.Picture.8">
              <p:embed/>
            </p:oleObj>
          </a:graphicData>
        </a:graphic>
      </p:graphicFrame>
      <p:sp>
        <p:nvSpPr>
          <p:cNvPr id="321543" name="AutoShape 7">
            <a:hlinkClick r:id="" action="ppaction://noaction" highlightClick="1"/>
          </p:cNvPr>
          <p:cNvSpPr>
            <a:spLocks noChangeArrowheads="1"/>
          </p:cNvSpPr>
          <p:nvPr/>
        </p:nvSpPr>
        <p:spPr bwMode="auto">
          <a:xfrm>
            <a:off x="5105400" y="58674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eaLnBrk="0" hangingPunct="0">
              <a:defRPr/>
            </a:pPr>
            <a:r>
              <a:rPr lang="en-US">
                <a:solidFill>
                  <a:schemeClr val="accent1"/>
                </a:solidFill>
                <a:latin typeface="Book Antiqua" pitchFamily="18" charset="0"/>
                <a:cs typeface="+mn-cs"/>
                <a:hlinkClick r:id="rId4" action="ppaction://program"/>
              </a:rPr>
              <a:t>ReadData</a:t>
            </a:r>
            <a:endParaRPr lang="en-US">
              <a:solidFill>
                <a:schemeClr val="accent1"/>
              </a:solidFill>
              <a:cs typeface="+mn-cs"/>
            </a:endParaRPr>
          </a:p>
        </p:txBody>
      </p:sp>
      <p:sp>
        <p:nvSpPr>
          <p:cNvPr id="8201" name="AutoShape 8">
            <a:hlinkClick r:id="rId5" action="ppaction://program" highlightClick="1"/>
          </p:cNvPr>
          <p:cNvSpPr>
            <a:spLocks noChangeArrowheads="1"/>
          </p:cNvSpPr>
          <p:nvPr/>
        </p:nvSpPr>
        <p:spPr bwMode="auto">
          <a:xfrm>
            <a:off x="7391400" y="5867400"/>
            <a:ext cx="1371600" cy="533400"/>
          </a:xfrm>
          <a:prstGeom prst="actionButtonBlank">
            <a:avLst/>
          </a:prstGeom>
          <a:solidFill>
            <a:srgbClr val="38A1BA"/>
          </a:solidFill>
          <a:ln w="19050">
            <a:noFill/>
            <a:miter lim="800000"/>
            <a:headEnd type="none" w="sm" len="sm"/>
            <a:tailEnd type="none" w="sm" len="sm"/>
          </a:ln>
          <a:effectLst>
            <a:prstShdw prst="shdw17" dist="17961" dir="2700000">
              <a:srgbClr val="226170"/>
            </a:prstShdw>
          </a:effectLst>
        </p:spPr>
        <p:txBody>
          <a:bodyPr wrap="none" anchor="ctr"/>
          <a:lstStyle/>
          <a:p>
            <a:pPr algn="ctr" eaLnBrk="0" hangingPunct="0"/>
            <a:r>
              <a:rPr lang="en-US" altLang="en-US"/>
              <a:t>Run</a:t>
            </a:r>
          </a:p>
        </p:txBody>
      </p:sp>
      <p:sp>
        <p:nvSpPr>
          <p:cNvPr id="8202" name="AutoShape 9">
            <a:hlinkClick r:id="rId6" highlightClick="1"/>
          </p:cNvPr>
          <p:cNvSpPr>
            <a:spLocks noChangeArrowheads="1"/>
          </p:cNvSpPr>
          <p:nvPr/>
        </p:nvSpPr>
        <p:spPr bwMode="auto">
          <a:xfrm>
            <a:off x="4572000" y="5867400"/>
            <a:ext cx="468313" cy="576263"/>
          </a:xfrm>
          <a:prstGeom prst="actionButtonDocument">
            <a:avLst/>
          </a:prstGeom>
          <a:solidFill>
            <a:srgbClr val="92D050"/>
          </a:solidFill>
          <a:ln w="9525">
            <a:noFill/>
            <a:miter lim="800000"/>
            <a:headEnd/>
            <a:tailEnd/>
          </a:ln>
        </p:spPr>
        <p:txBody>
          <a:bodyPr wrap="none" anchor="ctr"/>
          <a:lstStyle/>
          <a:p>
            <a:pPr eaLnBrk="0" hangingPunct="0"/>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1"/>
          <p:cNvSpPr>
            <a:spLocks noGrp="1"/>
          </p:cNvSpPr>
          <p:nvPr>
            <p:ph type="sldNum" sz="quarter" idx="11"/>
          </p:nvPr>
        </p:nvSpPr>
        <p:spPr>
          <a:noFill/>
          <a:ln>
            <a:miter lim="800000"/>
            <a:headEnd/>
            <a:tailEnd/>
          </a:ln>
        </p:spPr>
        <p:txBody>
          <a:bodyPr/>
          <a:lstStyle/>
          <a:p>
            <a:fld id="{DB6CFF59-0B82-4F13-A13A-00B82AF2655B}" type="slidenum">
              <a:rPr lang="en-US" smtClean="0"/>
              <a:pPr/>
              <a:t>11</a:t>
            </a:fld>
            <a:endParaRPr lang="en-US" smtClean="0"/>
          </a:p>
        </p:txBody>
      </p:sp>
      <p:pic>
        <p:nvPicPr>
          <p:cNvPr id="105474" name="Picture 2"/>
          <p:cNvPicPr>
            <a:picLocks noChangeAspect="1" noChangeArrowheads="1"/>
          </p:cNvPicPr>
          <p:nvPr/>
        </p:nvPicPr>
        <p:blipFill>
          <a:blip r:embed="rId2"/>
          <a:srcRect/>
          <a:stretch>
            <a:fillRect/>
          </a:stretch>
        </p:blipFill>
        <p:spPr bwMode="auto">
          <a:xfrm>
            <a:off x="228600" y="76200"/>
            <a:ext cx="7842250" cy="2743200"/>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pic>
      <p:pic>
        <p:nvPicPr>
          <p:cNvPr id="105475" name="Picture 3"/>
          <p:cNvPicPr>
            <a:picLocks noChangeAspect="1" noChangeArrowheads="1"/>
          </p:cNvPicPr>
          <p:nvPr/>
        </p:nvPicPr>
        <p:blipFill>
          <a:blip r:embed="rId3"/>
          <a:srcRect/>
          <a:stretch>
            <a:fillRect/>
          </a:stretch>
        </p:blipFill>
        <p:spPr bwMode="auto">
          <a:xfrm>
            <a:off x="285750" y="2876550"/>
            <a:ext cx="8629650" cy="3676650"/>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1"/>
          </p:nvPr>
        </p:nvSpPr>
        <p:spPr>
          <a:noFill/>
          <a:ln>
            <a:miter lim="800000"/>
            <a:headEnd/>
            <a:tailEnd/>
          </a:ln>
        </p:spPr>
        <p:txBody>
          <a:bodyPr/>
          <a:lstStyle/>
          <a:p>
            <a:fld id="{B835DDEA-17AB-4AA1-8784-2849BDA5B1E6}" type="slidenum">
              <a:rPr lang="en-US" altLang="en-US"/>
              <a:pPr/>
              <a:t>12</a:t>
            </a:fld>
            <a:endParaRPr lang="en-US" altLang="en-US"/>
          </a:p>
        </p:txBody>
      </p:sp>
      <p:sp>
        <p:nvSpPr>
          <p:cNvPr id="9219" name="Rectangle 2"/>
          <p:cNvSpPr>
            <a:spLocks noGrp="1" noChangeArrowheads="1"/>
          </p:cNvSpPr>
          <p:nvPr>
            <p:ph type="title"/>
          </p:nvPr>
        </p:nvSpPr>
        <p:spPr>
          <a:xfrm>
            <a:off x="685800" y="152400"/>
            <a:ext cx="7772400" cy="704850"/>
          </a:xfrm>
        </p:spPr>
        <p:txBody>
          <a:bodyPr/>
          <a:lstStyle/>
          <a:p>
            <a:r>
              <a:rPr lang="en-US" altLang="en-US" sz="4000" smtClean="0"/>
              <a:t>Binary I/O</a:t>
            </a:r>
            <a:endParaRPr lang="en-US" altLang="en-US" sz="4000" b="1" smtClean="0"/>
          </a:p>
        </p:txBody>
      </p:sp>
      <p:sp>
        <p:nvSpPr>
          <p:cNvPr id="9220" name="Rectangle 3"/>
          <p:cNvSpPr>
            <a:spLocks noGrp="1" noChangeArrowheads="1"/>
          </p:cNvSpPr>
          <p:nvPr>
            <p:ph type="body" sz="half" idx="1"/>
          </p:nvPr>
        </p:nvSpPr>
        <p:spPr>
          <a:xfrm>
            <a:off x="304800" y="914400"/>
            <a:ext cx="8458200" cy="2286000"/>
          </a:xfrm>
        </p:spPr>
        <p:txBody>
          <a:bodyPr/>
          <a:lstStyle/>
          <a:p>
            <a:pPr marL="0" indent="0">
              <a:buFont typeface="Monotype Sorts"/>
              <a:buNone/>
            </a:pPr>
            <a:r>
              <a:rPr lang="en-US" altLang="en-US" sz="2400" smtClean="0">
                <a:cs typeface="Courier New" pitchFamily="49" charset="0"/>
              </a:rPr>
              <a:t>Text I/O requires encoding and decoding. The JVM converts a Unicode to a file specific encoding when writing a character and coverts a file specific encoding to a Unicode when reading a character. Binary I/O does not require conversions. When you write a byte to a file, the original byte is copied into the file. When you read a byte from a file, the exact byte in the file is returned.</a:t>
            </a:r>
          </a:p>
        </p:txBody>
      </p:sp>
      <p:sp>
        <p:nvSpPr>
          <p:cNvPr id="9221" name="Rectangle 5"/>
          <p:cNvSpPr>
            <a:spLocks noChangeArrowheads="1"/>
          </p:cNvSpPr>
          <p:nvPr/>
        </p:nvSpPr>
        <p:spPr bwMode="auto">
          <a:xfrm>
            <a:off x="2357438" y="2514600"/>
            <a:ext cx="9144000" cy="0"/>
          </a:xfrm>
          <a:prstGeom prst="rect">
            <a:avLst/>
          </a:prstGeom>
          <a:noFill/>
          <a:ln w="12700">
            <a:noFill/>
            <a:miter lim="800000"/>
            <a:headEnd type="none" w="sm" len="sm"/>
            <a:tailEnd type="none" w="sm" len="sm"/>
          </a:ln>
          <a:effectLst/>
        </p:spPr>
        <p:txBody>
          <a:bodyPr>
            <a:spAutoFit/>
          </a:bodyPr>
          <a:lstStyle/>
          <a:p>
            <a:endParaRPr lang="en-US" altLang="en-US"/>
          </a:p>
        </p:txBody>
      </p:sp>
      <p:pic>
        <p:nvPicPr>
          <p:cNvPr id="9222" name="Picture 7"/>
          <p:cNvPicPr>
            <a:picLocks noChangeAspect="1" noChangeArrowheads="1"/>
          </p:cNvPicPr>
          <p:nvPr/>
        </p:nvPicPr>
        <p:blipFill>
          <a:blip r:embed="rId2"/>
          <a:srcRect/>
          <a:stretch>
            <a:fillRect/>
          </a:stretch>
        </p:blipFill>
        <p:spPr bwMode="auto">
          <a:xfrm>
            <a:off x="1676400" y="3302000"/>
            <a:ext cx="5410200" cy="3140075"/>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a:ln>
            <a:miter lim="800000"/>
            <a:headEnd/>
            <a:tailEnd/>
          </a:ln>
        </p:spPr>
        <p:txBody>
          <a:bodyPr/>
          <a:lstStyle/>
          <a:p>
            <a:fld id="{CD497D80-5947-43AF-8BAC-3820B76F39CB}" type="slidenum">
              <a:rPr lang="en-US" altLang="en-US"/>
              <a:pPr/>
              <a:t>13</a:t>
            </a:fld>
            <a:endParaRPr lang="en-US" altLang="en-US"/>
          </a:p>
        </p:txBody>
      </p:sp>
      <p:sp>
        <p:nvSpPr>
          <p:cNvPr id="10243" name="Rectangle 2"/>
          <p:cNvSpPr>
            <a:spLocks noGrp="1" noChangeArrowheads="1"/>
          </p:cNvSpPr>
          <p:nvPr>
            <p:ph type="title"/>
          </p:nvPr>
        </p:nvSpPr>
        <p:spPr>
          <a:xfrm>
            <a:off x="685800" y="228600"/>
            <a:ext cx="7772400" cy="685800"/>
          </a:xfrm>
          <a:noFill/>
        </p:spPr>
        <p:txBody>
          <a:bodyPr>
            <a:normAutofit fontScale="90000"/>
          </a:bodyPr>
          <a:lstStyle/>
          <a:p>
            <a:r>
              <a:rPr lang="en-US" altLang="en-US" smtClean="0"/>
              <a:t>Binary I/O Classes</a:t>
            </a:r>
          </a:p>
        </p:txBody>
      </p:sp>
      <p:sp>
        <p:nvSpPr>
          <p:cNvPr id="10244" name="Rectangle 15"/>
          <p:cNvSpPr>
            <a:spLocks noChangeArrowheads="1"/>
          </p:cNvSpPr>
          <p:nvPr/>
        </p:nvSpPr>
        <p:spPr bwMode="auto">
          <a:xfrm>
            <a:off x="1543050" y="1455738"/>
            <a:ext cx="9144000" cy="0"/>
          </a:xfrm>
          <a:prstGeom prst="rect">
            <a:avLst/>
          </a:prstGeom>
          <a:noFill/>
          <a:ln w="12700">
            <a:noFill/>
            <a:miter lim="800000"/>
            <a:headEnd type="none" w="sm" len="sm"/>
            <a:tailEnd type="none" w="sm" len="sm"/>
          </a:ln>
          <a:effectLst/>
        </p:spPr>
        <p:txBody>
          <a:bodyPr>
            <a:spAutoFit/>
          </a:bodyPr>
          <a:lstStyle/>
          <a:p>
            <a:endParaRPr lang="en-US" altLang="en-US"/>
          </a:p>
        </p:txBody>
      </p:sp>
      <p:sp>
        <p:nvSpPr>
          <p:cNvPr id="10245" name="Rectangle 17"/>
          <p:cNvSpPr>
            <a:spLocks noChangeArrowheads="1"/>
          </p:cNvSpPr>
          <p:nvPr/>
        </p:nvSpPr>
        <p:spPr bwMode="auto">
          <a:xfrm>
            <a:off x="2257425" y="2543175"/>
            <a:ext cx="9144000" cy="0"/>
          </a:xfrm>
          <a:prstGeom prst="rect">
            <a:avLst/>
          </a:prstGeom>
          <a:noFill/>
          <a:ln w="12700">
            <a:noFill/>
            <a:miter lim="800000"/>
            <a:headEnd type="none" w="sm" len="sm"/>
            <a:tailEnd type="none" w="sm" len="sm"/>
          </a:ln>
          <a:effectLst/>
        </p:spPr>
        <p:txBody>
          <a:bodyPr>
            <a:spAutoFit/>
          </a:bodyPr>
          <a:lstStyle/>
          <a:p>
            <a:endParaRPr lang="en-US" altLang="en-US"/>
          </a:p>
        </p:txBody>
      </p:sp>
      <p:pic>
        <p:nvPicPr>
          <p:cNvPr id="10246" name="Picture 7"/>
          <p:cNvPicPr>
            <a:picLocks noChangeAspect="1" noChangeArrowheads="1"/>
          </p:cNvPicPr>
          <p:nvPr/>
        </p:nvPicPr>
        <p:blipFill>
          <a:blip r:embed="rId2"/>
          <a:srcRect/>
          <a:stretch>
            <a:fillRect/>
          </a:stretch>
        </p:blipFill>
        <p:spPr bwMode="auto">
          <a:xfrm>
            <a:off x="381000" y="1600200"/>
            <a:ext cx="8362950" cy="3171825"/>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a:ln>
            <a:miter lim="800000"/>
            <a:headEnd/>
            <a:tailEnd/>
          </a:ln>
        </p:spPr>
        <p:txBody>
          <a:bodyPr/>
          <a:lstStyle/>
          <a:p>
            <a:fld id="{755DE42A-A060-4321-A50D-DEF3475A8D23}" type="slidenum">
              <a:rPr lang="en-US" altLang="en-US"/>
              <a:pPr/>
              <a:t>14</a:t>
            </a:fld>
            <a:endParaRPr lang="en-US" altLang="en-US"/>
          </a:p>
        </p:txBody>
      </p:sp>
      <p:sp>
        <p:nvSpPr>
          <p:cNvPr id="11267" name="Rectangle 7"/>
          <p:cNvSpPr>
            <a:spLocks noChangeArrowheads="1"/>
          </p:cNvSpPr>
          <p:nvPr/>
        </p:nvSpPr>
        <p:spPr bwMode="auto">
          <a:xfrm>
            <a:off x="2281238" y="2071688"/>
            <a:ext cx="9144000" cy="0"/>
          </a:xfrm>
          <a:prstGeom prst="rect">
            <a:avLst/>
          </a:prstGeom>
          <a:noFill/>
          <a:ln w="12700">
            <a:noFill/>
            <a:miter lim="800000"/>
            <a:headEnd type="none" w="sm" len="sm"/>
            <a:tailEnd type="none" w="sm" len="sm"/>
          </a:ln>
          <a:effectLst/>
        </p:spPr>
        <p:txBody>
          <a:bodyPr>
            <a:spAutoFit/>
          </a:bodyPr>
          <a:lstStyle/>
          <a:p>
            <a:endParaRPr lang="en-US" altLang="en-US"/>
          </a:p>
        </p:txBody>
      </p:sp>
      <p:graphicFrame>
        <p:nvGraphicFramePr>
          <p:cNvPr id="11268" name="Object 6"/>
          <p:cNvGraphicFramePr>
            <a:graphicFrameLocks noChangeAspect="1"/>
          </p:cNvGraphicFramePr>
          <p:nvPr/>
        </p:nvGraphicFramePr>
        <p:xfrm>
          <a:off x="0" y="1143000"/>
          <a:ext cx="8915400" cy="5283200"/>
        </p:xfrm>
        <a:graphic>
          <a:graphicData uri="http://schemas.openxmlformats.org/presentationml/2006/ole">
            <p:oleObj spid="_x0000_s3074" r:id="rId3" imgW="4581144" imgH="2709672" progId="Word.Picture.8">
              <p:embed/>
            </p:oleObj>
          </a:graphicData>
        </a:graphic>
      </p:graphicFrame>
      <p:sp>
        <p:nvSpPr>
          <p:cNvPr id="11269" name="Rectangle 9"/>
          <p:cNvSpPr>
            <a:spLocks noGrp="1" noChangeArrowheads="1"/>
          </p:cNvSpPr>
          <p:nvPr>
            <p:ph type="body" idx="1"/>
          </p:nvPr>
        </p:nvSpPr>
        <p:spPr>
          <a:xfrm>
            <a:off x="3581400" y="990600"/>
            <a:ext cx="5410200" cy="457200"/>
          </a:xfrm>
          <a:noFill/>
        </p:spPr>
        <p:txBody>
          <a:bodyPr>
            <a:normAutofit fontScale="92500"/>
          </a:bodyPr>
          <a:lstStyle/>
          <a:p>
            <a:pPr marL="0" indent="0">
              <a:buFont typeface="Monotype Sorts"/>
              <a:buNone/>
            </a:pPr>
            <a:r>
              <a:rPr lang="en-US" altLang="en-US" sz="2400" smtClean="0"/>
              <a:t>The value returned is a byte as an int type.</a:t>
            </a:r>
          </a:p>
        </p:txBody>
      </p:sp>
      <p:sp>
        <p:nvSpPr>
          <p:cNvPr id="11270" name="Line 10"/>
          <p:cNvSpPr>
            <a:spLocks noChangeShapeType="1"/>
          </p:cNvSpPr>
          <p:nvPr/>
        </p:nvSpPr>
        <p:spPr bwMode="auto">
          <a:xfrm flipH="1">
            <a:off x="1143000" y="1219200"/>
            <a:ext cx="2667000" cy="838200"/>
          </a:xfrm>
          <a:prstGeom prst="line">
            <a:avLst/>
          </a:prstGeom>
          <a:noFill/>
          <a:ln w="12700">
            <a:solidFill>
              <a:srgbClr val="FF0000"/>
            </a:solidFill>
            <a:round/>
            <a:headEnd type="none" w="sm" len="sm"/>
            <a:tailEnd type="stealth" w="sm" len="sm"/>
          </a:ln>
          <a:effectLst/>
        </p:spPr>
        <p:txBody>
          <a:bodyPr/>
          <a:lstStyle/>
          <a:p>
            <a:endParaRPr lang="en-GB"/>
          </a:p>
        </p:txBody>
      </p:sp>
      <p:sp>
        <p:nvSpPr>
          <p:cNvPr id="11271" name="Line 11"/>
          <p:cNvSpPr>
            <a:spLocks noChangeShapeType="1"/>
          </p:cNvSpPr>
          <p:nvPr/>
        </p:nvSpPr>
        <p:spPr bwMode="auto">
          <a:xfrm flipH="1">
            <a:off x="4876800" y="1371600"/>
            <a:ext cx="1981200" cy="685800"/>
          </a:xfrm>
          <a:prstGeom prst="line">
            <a:avLst/>
          </a:prstGeom>
          <a:noFill/>
          <a:ln w="12700">
            <a:solidFill>
              <a:srgbClr val="FF0000"/>
            </a:solidFill>
            <a:round/>
            <a:headEnd type="none" w="sm" len="sm"/>
            <a:tailEnd type="stealth" w="sm" len="sm"/>
          </a:ln>
          <a:effectLst/>
        </p:spPr>
        <p:txBody>
          <a:bodyPr/>
          <a:lstStyle/>
          <a:p>
            <a:endParaRPr lang="en-GB"/>
          </a:p>
        </p:txBody>
      </p:sp>
      <p:sp>
        <p:nvSpPr>
          <p:cNvPr id="11272" name="Rectangle 13"/>
          <p:cNvSpPr>
            <a:spLocks noChangeArrowheads="1"/>
          </p:cNvSpPr>
          <p:nvPr/>
        </p:nvSpPr>
        <p:spPr bwMode="auto">
          <a:xfrm>
            <a:off x="4572000" y="2057400"/>
            <a:ext cx="685800" cy="228600"/>
          </a:xfrm>
          <a:prstGeom prst="rect">
            <a:avLst/>
          </a:prstGeom>
          <a:noFill/>
          <a:ln w="12700">
            <a:solidFill>
              <a:srgbClr val="FF0000"/>
            </a:solidFill>
            <a:miter lim="800000"/>
            <a:headEnd type="none" w="sm" len="sm"/>
            <a:tailEnd type="none" w="sm" len="sm"/>
          </a:ln>
          <a:effectLst/>
        </p:spPr>
        <p:txBody>
          <a:bodyPr wrap="none" anchor="ctr"/>
          <a:lstStyle/>
          <a:p>
            <a:endParaRPr lang="en-US" altLang="en-US"/>
          </a:p>
        </p:txBody>
      </p:sp>
      <p:sp>
        <p:nvSpPr>
          <p:cNvPr id="11273" name="Rectangle 14"/>
          <p:cNvSpPr>
            <a:spLocks noGrp="1" noChangeArrowheads="1"/>
          </p:cNvSpPr>
          <p:nvPr>
            <p:ph type="title"/>
          </p:nvPr>
        </p:nvSpPr>
        <p:spPr>
          <a:xfrm>
            <a:off x="685800" y="228600"/>
            <a:ext cx="7772400" cy="685800"/>
          </a:xfrm>
          <a:noFill/>
        </p:spPr>
        <p:txBody>
          <a:bodyPr>
            <a:normAutofit fontScale="90000"/>
          </a:bodyPr>
          <a:lstStyle/>
          <a:p>
            <a:r>
              <a:rPr lang="en-US" altLang="en-US" smtClean="0"/>
              <a:t>InputStream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a:ln>
            <a:miter lim="800000"/>
            <a:headEnd/>
            <a:tailEnd/>
          </a:ln>
        </p:spPr>
        <p:txBody>
          <a:bodyPr/>
          <a:lstStyle/>
          <a:p>
            <a:fld id="{35C973FD-5A4B-4976-A361-FFB2AB7B8371}" type="slidenum">
              <a:rPr lang="en-US" altLang="en-US"/>
              <a:pPr/>
              <a:t>15</a:t>
            </a:fld>
            <a:endParaRPr lang="en-US" altLang="en-US"/>
          </a:p>
        </p:txBody>
      </p:sp>
      <p:sp>
        <p:nvSpPr>
          <p:cNvPr id="12291" name="Rectangle 2"/>
          <p:cNvSpPr>
            <a:spLocks noChangeArrowheads="1"/>
          </p:cNvSpPr>
          <p:nvPr/>
        </p:nvSpPr>
        <p:spPr bwMode="auto">
          <a:xfrm>
            <a:off x="2281238" y="2071688"/>
            <a:ext cx="9144000" cy="0"/>
          </a:xfrm>
          <a:prstGeom prst="rect">
            <a:avLst/>
          </a:prstGeom>
          <a:noFill/>
          <a:ln w="12700">
            <a:noFill/>
            <a:miter lim="800000"/>
            <a:headEnd type="none" w="sm" len="sm"/>
            <a:tailEnd type="none" w="sm" len="sm"/>
          </a:ln>
          <a:effectLst/>
        </p:spPr>
        <p:txBody>
          <a:bodyPr>
            <a:spAutoFit/>
          </a:bodyPr>
          <a:lstStyle/>
          <a:p>
            <a:endParaRPr lang="en-US" altLang="en-US"/>
          </a:p>
        </p:txBody>
      </p:sp>
      <p:sp>
        <p:nvSpPr>
          <p:cNvPr id="12292" name="Rectangle 4"/>
          <p:cNvSpPr>
            <a:spLocks noGrp="1" noChangeArrowheads="1"/>
          </p:cNvSpPr>
          <p:nvPr>
            <p:ph type="body" idx="1"/>
          </p:nvPr>
        </p:nvSpPr>
        <p:spPr>
          <a:xfrm>
            <a:off x="3581400" y="1600200"/>
            <a:ext cx="5410200" cy="457200"/>
          </a:xfrm>
          <a:noFill/>
        </p:spPr>
        <p:txBody>
          <a:bodyPr/>
          <a:lstStyle/>
          <a:p>
            <a:pPr marL="0" indent="0">
              <a:buFont typeface="Monotype Sorts"/>
              <a:buNone/>
            </a:pPr>
            <a:r>
              <a:rPr lang="en-US" altLang="en-US" sz="2400" smtClean="0"/>
              <a:t>The value is a byte as an int type.</a:t>
            </a:r>
          </a:p>
        </p:txBody>
      </p:sp>
      <p:sp>
        <p:nvSpPr>
          <p:cNvPr id="12293" name="Rectangle 8"/>
          <p:cNvSpPr>
            <a:spLocks noGrp="1" noChangeArrowheads="1"/>
          </p:cNvSpPr>
          <p:nvPr>
            <p:ph type="title"/>
          </p:nvPr>
        </p:nvSpPr>
        <p:spPr>
          <a:xfrm>
            <a:off x="685800" y="228600"/>
            <a:ext cx="7772400" cy="685800"/>
          </a:xfrm>
          <a:noFill/>
        </p:spPr>
        <p:txBody>
          <a:bodyPr>
            <a:normAutofit fontScale="90000"/>
          </a:bodyPr>
          <a:lstStyle/>
          <a:p>
            <a:r>
              <a:rPr lang="en-US" altLang="en-US" smtClean="0"/>
              <a:t>OutputStream</a:t>
            </a:r>
          </a:p>
        </p:txBody>
      </p:sp>
      <p:sp>
        <p:nvSpPr>
          <p:cNvPr id="12294" name="Rectangle 10"/>
          <p:cNvSpPr>
            <a:spLocks noChangeArrowheads="1"/>
          </p:cNvSpPr>
          <p:nvPr/>
        </p:nvSpPr>
        <p:spPr bwMode="auto">
          <a:xfrm>
            <a:off x="2281238" y="2633663"/>
            <a:ext cx="9144000" cy="0"/>
          </a:xfrm>
          <a:prstGeom prst="rect">
            <a:avLst/>
          </a:prstGeom>
          <a:noFill/>
          <a:ln w="12700">
            <a:noFill/>
            <a:miter lim="800000"/>
            <a:headEnd type="none" w="sm" len="sm"/>
            <a:tailEnd type="none" w="sm" len="sm"/>
          </a:ln>
          <a:effectLst/>
        </p:spPr>
        <p:txBody>
          <a:bodyPr>
            <a:spAutoFit/>
          </a:bodyPr>
          <a:lstStyle/>
          <a:p>
            <a:endParaRPr lang="en-US" altLang="en-US"/>
          </a:p>
        </p:txBody>
      </p:sp>
      <p:graphicFrame>
        <p:nvGraphicFramePr>
          <p:cNvPr id="12295" name="Object 9"/>
          <p:cNvGraphicFramePr>
            <a:graphicFrameLocks noChangeAspect="1"/>
          </p:cNvGraphicFramePr>
          <p:nvPr/>
        </p:nvGraphicFramePr>
        <p:xfrm>
          <a:off x="0" y="2208213"/>
          <a:ext cx="9144000" cy="3178175"/>
        </p:xfrm>
        <a:graphic>
          <a:graphicData uri="http://schemas.openxmlformats.org/presentationml/2006/ole">
            <p:oleObj spid="_x0000_s4098" name="Picture" r:id="rId3" imgW="4584700" imgH="1587500" progId="Word.Picture.8">
              <p:embed/>
            </p:oleObj>
          </a:graphicData>
        </a:graphic>
      </p:graphicFrame>
      <p:sp>
        <p:nvSpPr>
          <p:cNvPr id="12296" name="Line 11"/>
          <p:cNvSpPr>
            <a:spLocks noChangeShapeType="1"/>
          </p:cNvSpPr>
          <p:nvPr/>
        </p:nvSpPr>
        <p:spPr bwMode="auto">
          <a:xfrm flipH="1">
            <a:off x="2895600" y="1981200"/>
            <a:ext cx="2438400" cy="1295400"/>
          </a:xfrm>
          <a:prstGeom prst="line">
            <a:avLst/>
          </a:prstGeom>
          <a:noFill/>
          <a:ln w="12700">
            <a:solidFill>
              <a:srgbClr val="FF0000"/>
            </a:solidFill>
            <a:round/>
            <a:headEnd type="none" w="sm" len="sm"/>
            <a:tailEnd type="stealth" w="sm" len="sm"/>
          </a:ln>
          <a:effectLst/>
        </p:spPr>
        <p:txBody>
          <a:bodyPr/>
          <a:lstStyle/>
          <a:p>
            <a:endParaRPr lang="en-GB"/>
          </a:p>
        </p:txBody>
      </p:sp>
      <p:sp>
        <p:nvSpPr>
          <p:cNvPr id="12297" name="Rectangle 12"/>
          <p:cNvSpPr>
            <a:spLocks noChangeArrowheads="1"/>
          </p:cNvSpPr>
          <p:nvPr/>
        </p:nvSpPr>
        <p:spPr bwMode="auto">
          <a:xfrm>
            <a:off x="2438400" y="3200400"/>
            <a:ext cx="685800" cy="304800"/>
          </a:xfrm>
          <a:prstGeom prst="rect">
            <a:avLst/>
          </a:prstGeom>
          <a:noFill/>
          <a:ln w="12700">
            <a:solidFill>
              <a:srgbClr val="FF0000"/>
            </a:solidFill>
            <a:miter lim="800000"/>
            <a:headEnd type="none" w="sm" len="sm"/>
            <a:tailEnd type="none" w="sm" len="sm"/>
          </a:ln>
          <a:effectLst/>
        </p:spPr>
        <p:txBody>
          <a:bodyPr wrap="none" anchor="ctr"/>
          <a:lstStyle/>
          <a:p>
            <a:endParaRPr lang="en-US" altLang="en-US"/>
          </a:p>
        </p:txBody>
      </p:sp>
      <p:sp>
        <p:nvSpPr>
          <p:cNvPr id="12298" name="Line 13"/>
          <p:cNvSpPr>
            <a:spLocks noChangeShapeType="1"/>
          </p:cNvSpPr>
          <p:nvPr/>
        </p:nvSpPr>
        <p:spPr bwMode="auto">
          <a:xfrm flipH="1">
            <a:off x="1143000" y="1981200"/>
            <a:ext cx="3124200" cy="1066800"/>
          </a:xfrm>
          <a:prstGeom prst="line">
            <a:avLst/>
          </a:prstGeom>
          <a:noFill/>
          <a:ln w="12700">
            <a:solidFill>
              <a:srgbClr val="FF0000"/>
            </a:solidFill>
            <a:round/>
            <a:headEnd type="none" w="sm" len="sm"/>
            <a:tailEnd type="stealth" w="sm" len="sm"/>
          </a:ln>
          <a:effectLst/>
        </p:spPr>
        <p:txBody>
          <a:bodyPr/>
          <a:lstStyle/>
          <a:p>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a:ln>
            <a:miter lim="800000"/>
            <a:headEnd/>
            <a:tailEnd/>
          </a:ln>
        </p:spPr>
        <p:txBody>
          <a:bodyPr/>
          <a:lstStyle/>
          <a:p>
            <a:fld id="{F9E783CA-3AC5-4924-840A-CEB547155717}" type="slidenum">
              <a:rPr lang="en-US" altLang="en-US"/>
              <a:pPr/>
              <a:t>16</a:t>
            </a:fld>
            <a:endParaRPr lang="en-US" altLang="en-US"/>
          </a:p>
        </p:txBody>
      </p:sp>
      <p:sp>
        <p:nvSpPr>
          <p:cNvPr id="13315" name="Rectangle 2"/>
          <p:cNvSpPr>
            <a:spLocks noGrp="1" noChangeArrowheads="1"/>
          </p:cNvSpPr>
          <p:nvPr>
            <p:ph type="title"/>
          </p:nvPr>
        </p:nvSpPr>
        <p:spPr>
          <a:xfrm>
            <a:off x="228600" y="228600"/>
            <a:ext cx="8686800" cy="609600"/>
          </a:xfrm>
        </p:spPr>
        <p:txBody>
          <a:bodyPr>
            <a:normAutofit fontScale="90000"/>
          </a:bodyPr>
          <a:lstStyle/>
          <a:p>
            <a:r>
              <a:rPr lang="en-US" altLang="en-US" smtClean="0"/>
              <a:t>FileInputStream/FileOutputStream</a:t>
            </a:r>
            <a:endParaRPr lang="en-US" altLang="en-US" b="1" smtClean="0"/>
          </a:p>
        </p:txBody>
      </p:sp>
      <p:sp>
        <p:nvSpPr>
          <p:cNvPr id="13316" name="Rectangle 3"/>
          <p:cNvSpPr>
            <a:spLocks noGrp="1" noChangeArrowheads="1"/>
          </p:cNvSpPr>
          <p:nvPr>
            <p:ph type="body" idx="1"/>
          </p:nvPr>
        </p:nvSpPr>
        <p:spPr>
          <a:xfrm>
            <a:off x="304800" y="4572000"/>
            <a:ext cx="5562600" cy="1752600"/>
          </a:xfrm>
        </p:spPr>
        <p:txBody>
          <a:bodyPr/>
          <a:lstStyle/>
          <a:p>
            <a:pPr marL="0" indent="0">
              <a:lnSpc>
                <a:spcPct val="90000"/>
              </a:lnSpc>
              <a:buFont typeface="Monotype Sorts"/>
              <a:buNone/>
            </a:pPr>
            <a:r>
              <a:rPr lang="en-US" altLang="en-US" sz="2400" smtClean="0">
                <a:cs typeface="Courier New" pitchFamily="49" charset="0"/>
              </a:rPr>
              <a:t>FileInputStream/FileOutputStream associates a binary input/output stream with an external file. All the methods in FileInputStream/FileOuptputStream are inherited from its superclasses. </a:t>
            </a:r>
          </a:p>
        </p:txBody>
      </p:sp>
      <p:graphicFrame>
        <p:nvGraphicFramePr>
          <p:cNvPr id="13317" name="Object 7"/>
          <p:cNvGraphicFramePr>
            <a:graphicFrameLocks noChangeAspect="1"/>
          </p:cNvGraphicFramePr>
          <p:nvPr/>
        </p:nvGraphicFramePr>
        <p:xfrm>
          <a:off x="228600" y="1143000"/>
          <a:ext cx="8534400" cy="3265488"/>
        </p:xfrm>
        <a:graphic>
          <a:graphicData uri="http://schemas.openxmlformats.org/presentationml/2006/ole">
            <p:oleObj spid="_x0000_s5122" name="Picture" r:id="rId3" imgW="4629912" imgH="1772412" progId="Word.Picture.8">
              <p:embed/>
            </p:oleObj>
          </a:graphicData>
        </a:graphic>
      </p:graphicFrame>
      <p:sp>
        <p:nvSpPr>
          <p:cNvPr id="13318" name="Line 6"/>
          <p:cNvSpPr>
            <a:spLocks noChangeShapeType="1"/>
          </p:cNvSpPr>
          <p:nvPr/>
        </p:nvSpPr>
        <p:spPr bwMode="auto">
          <a:xfrm flipV="1">
            <a:off x="1600200" y="1524000"/>
            <a:ext cx="2514600" cy="3200400"/>
          </a:xfrm>
          <a:prstGeom prst="line">
            <a:avLst/>
          </a:prstGeom>
          <a:noFill/>
          <a:ln w="12700">
            <a:solidFill>
              <a:srgbClr val="FF0000"/>
            </a:solidFill>
            <a:round/>
            <a:headEnd type="none" w="sm" len="sm"/>
            <a:tailEnd type="stealth" w="sm" len="sm"/>
          </a:ln>
          <a:effectLst/>
        </p:spPr>
        <p:txBody>
          <a:bodyPr/>
          <a:lstStyle/>
          <a:p>
            <a:endParaRPr lang="en-GB"/>
          </a:p>
        </p:txBody>
      </p:sp>
      <p:sp>
        <p:nvSpPr>
          <p:cNvPr id="13319" name="Line 5"/>
          <p:cNvSpPr>
            <a:spLocks noChangeShapeType="1"/>
          </p:cNvSpPr>
          <p:nvPr/>
        </p:nvSpPr>
        <p:spPr bwMode="auto">
          <a:xfrm flipV="1">
            <a:off x="3352800" y="3200400"/>
            <a:ext cx="609600" cy="1447800"/>
          </a:xfrm>
          <a:prstGeom prst="line">
            <a:avLst/>
          </a:prstGeom>
          <a:noFill/>
          <a:ln w="12700">
            <a:solidFill>
              <a:srgbClr val="FF0000"/>
            </a:solidFill>
            <a:round/>
            <a:headEnd type="none" w="sm" len="sm"/>
            <a:tailEnd type="stealth" w="sm" len="sm"/>
          </a:ln>
          <a:effectLst/>
        </p:spPr>
        <p:txBody>
          <a:bodyPr/>
          <a:lstStyle/>
          <a:p>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a:ln>
            <a:miter lim="800000"/>
            <a:headEnd/>
            <a:tailEnd/>
          </a:ln>
        </p:spPr>
        <p:txBody>
          <a:bodyPr/>
          <a:lstStyle/>
          <a:p>
            <a:fld id="{971554E5-3C62-4483-B89D-BDCB201D39A4}" type="slidenum">
              <a:rPr lang="en-US" altLang="en-US"/>
              <a:pPr/>
              <a:t>17</a:t>
            </a:fld>
            <a:endParaRPr lang="en-US" altLang="en-US"/>
          </a:p>
        </p:txBody>
      </p:sp>
      <p:sp>
        <p:nvSpPr>
          <p:cNvPr id="14339" name="Rectangle 2"/>
          <p:cNvSpPr>
            <a:spLocks noGrp="1" noChangeArrowheads="1"/>
          </p:cNvSpPr>
          <p:nvPr>
            <p:ph type="title"/>
          </p:nvPr>
        </p:nvSpPr>
        <p:spPr>
          <a:xfrm>
            <a:off x="762000" y="228600"/>
            <a:ext cx="7772400" cy="742950"/>
          </a:xfrm>
        </p:spPr>
        <p:txBody>
          <a:bodyPr>
            <a:normAutofit fontScale="90000"/>
          </a:bodyPr>
          <a:lstStyle/>
          <a:p>
            <a:r>
              <a:rPr lang="en-US" altLang="en-US" smtClean="0"/>
              <a:t>FileInputStream</a:t>
            </a:r>
            <a:endParaRPr lang="en-US" altLang="en-US" b="1" smtClean="0"/>
          </a:p>
        </p:txBody>
      </p:sp>
      <p:sp>
        <p:nvSpPr>
          <p:cNvPr id="14340" name="Rectangle 3"/>
          <p:cNvSpPr>
            <a:spLocks noGrp="1" noChangeArrowheads="1"/>
          </p:cNvSpPr>
          <p:nvPr>
            <p:ph type="body" idx="1"/>
          </p:nvPr>
        </p:nvSpPr>
        <p:spPr>
          <a:xfrm>
            <a:off x="304800" y="1143000"/>
            <a:ext cx="8686800" cy="3886200"/>
          </a:xfrm>
        </p:spPr>
        <p:txBody>
          <a:bodyPr/>
          <a:lstStyle/>
          <a:p>
            <a:pPr marL="0" indent="0">
              <a:buFont typeface="Monotype Sorts"/>
              <a:buNone/>
            </a:pPr>
            <a:r>
              <a:rPr lang="en-US" altLang="en-US" sz="2800" smtClean="0">
                <a:cs typeface="Courier New" pitchFamily="49" charset="0"/>
              </a:rPr>
              <a:t>To construct a FileInputStream, use the following constructors:</a:t>
            </a:r>
            <a:endParaRPr lang="en-US" altLang="en-US" sz="2800" smtClean="0">
              <a:cs typeface="Times New Roman" pitchFamily="18" charset="0"/>
            </a:endParaRPr>
          </a:p>
          <a:p>
            <a:pPr marL="114300" lvl="1" indent="342900">
              <a:buFontTx/>
              <a:buNone/>
            </a:pPr>
            <a:r>
              <a:rPr lang="en-US" altLang="en-US" sz="2400" smtClean="0">
                <a:cs typeface="Courier New" pitchFamily="49" charset="0"/>
              </a:rPr>
              <a:t>public FileInputStream(String filename)</a:t>
            </a:r>
            <a:endParaRPr lang="en-US" altLang="en-US" sz="2400" smtClean="0">
              <a:cs typeface="Times New Roman" pitchFamily="18" charset="0"/>
            </a:endParaRPr>
          </a:p>
          <a:p>
            <a:pPr marL="114300" lvl="1" indent="342900">
              <a:buFontTx/>
              <a:buNone/>
            </a:pPr>
            <a:r>
              <a:rPr lang="en-US" altLang="en-US" sz="2400" smtClean="0">
                <a:cs typeface="Courier New" pitchFamily="49" charset="0"/>
              </a:rPr>
              <a:t>public FileInputStream(File file)</a:t>
            </a:r>
          </a:p>
          <a:p>
            <a:pPr marL="114300" lvl="1" indent="342900">
              <a:buFontTx/>
              <a:buNone/>
            </a:pPr>
            <a:endParaRPr lang="en-US" altLang="en-US" sz="2400" smtClean="0">
              <a:cs typeface="Courier New" pitchFamily="49" charset="0"/>
            </a:endParaRPr>
          </a:p>
          <a:p>
            <a:pPr marL="114300" lvl="1" indent="342900">
              <a:buFontTx/>
              <a:buNone/>
            </a:pPr>
            <a:r>
              <a:rPr lang="en-US" altLang="en-US" sz="2400" smtClean="0">
                <a:cs typeface="Courier New" pitchFamily="49" charset="0"/>
              </a:rPr>
              <a:t>A </a:t>
            </a:r>
            <a:r>
              <a:rPr lang="en-US" altLang="en-US" sz="2400" u="sng" smtClean="0">
                <a:cs typeface="Courier New" pitchFamily="49" charset="0"/>
              </a:rPr>
              <a:t>java.io.FileNotFoundException</a:t>
            </a:r>
            <a:r>
              <a:rPr lang="en-US" altLang="en-US" sz="2400" smtClean="0">
                <a:cs typeface="Courier New" pitchFamily="49" charset="0"/>
              </a:rPr>
              <a:t> would occur if you attempt to create a </a:t>
            </a:r>
            <a:r>
              <a:rPr lang="en-US" altLang="en-US" sz="2400" u="sng" smtClean="0">
                <a:cs typeface="Courier New" pitchFamily="49" charset="0"/>
              </a:rPr>
              <a:t>FileInputStream</a:t>
            </a:r>
            <a:r>
              <a:rPr lang="en-US" altLang="en-US" sz="2400" smtClean="0">
                <a:cs typeface="Courier New" pitchFamily="49" charset="0"/>
              </a:rPr>
              <a:t> with a nonexistent file.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a:ln>
            <a:miter lim="800000"/>
            <a:headEnd/>
            <a:tailEnd/>
          </a:ln>
        </p:spPr>
        <p:txBody>
          <a:bodyPr/>
          <a:lstStyle/>
          <a:p>
            <a:fld id="{EAD65428-F8D4-4409-AE85-755FC26C981C}" type="slidenum">
              <a:rPr lang="en-US" altLang="en-US"/>
              <a:pPr/>
              <a:t>18</a:t>
            </a:fld>
            <a:endParaRPr lang="en-US" altLang="en-US"/>
          </a:p>
        </p:txBody>
      </p:sp>
      <p:sp>
        <p:nvSpPr>
          <p:cNvPr id="15363" name="Rectangle 2"/>
          <p:cNvSpPr>
            <a:spLocks noGrp="1" noChangeArrowheads="1"/>
          </p:cNvSpPr>
          <p:nvPr>
            <p:ph type="title"/>
          </p:nvPr>
        </p:nvSpPr>
        <p:spPr>
          <a:xfrm>
            <a:off x="762000" y="228600"/>
            <a:ext cx="7772400" cy="742950"/>
          </a:xfrm>
        </p:spPr>
        <p:txBody>
          <a:bodyPr>
            <a:normAutofit fontScale="90000"/>
          </a:bodyPr>
          <a:lstStyle/>
          <a:p>
            <a:r>
              <a:rPr lang="en-US" altLang="en-US" smtClean="0"/>
              <a:t>FileOutputStream</a:t>
            </a:r>
            <a:endParaRPr lang="en-US" altLang="en-US" b="1" smtClean="0"/>
          </a:p>
        </p:txBody>
      </p:sp>
      <p:sp>
        <p:nvSpPr>
          <p:cNvPr id="15364" name="Rectangle 3"/>
          <p:cNvSpPr>
            <a:spLocks noGrp="1" noChangeArrowheads="1"/>
          </p:cNvSpPr>
          <p:nvPr>
            <p:ph type="body" idx="1"/>
          </p:nvPr>
        </p:nvSpPr>
        <p:spPr>
          <a:xfrm>
            <a:off x="152400" y="1066800"/>
            <a:ext cx="8839200" cy="4191000"/>
          </a:xfrm>
        </p:spPr>
        <p:txBody>
          <a:bodyPr>
            <a:normAutofit lnSpcReduction="10000"/>
          </a:bodyPr>
          <a:lstStyle/>
          <a:p>
            <a:pPr marL="0" indent="0">
              <a:lnSpc>
                <a:spcPct val="90000"/>
              </a:lnSpc>
              <a:buFont typeface="Monotype Sorts"/>
              <a:buNone/>
            </a:pPr>
            <a:r>
              <a:rPr lang="en-US" altLang="en-US" sz="2400" smtClean="0">
                <a:cs typeface="Courier New" pitchFamily="49" charset="0"/>
              </a:rPr>
              <a:t>To construct a FileOutputStream, use the following constructors:</a:t>
            </a:r>
          </a:p>
          <a:p>
            <a:pPr marL="0" indent="0">
              <a:lnSpc>
                <a:spcPct val="90000"/>
              </a:lnSpc>
              <a:buFont typeface="Monotype Sorts"/>
              <a:buNone/>
            </a:pPr>
            <a:endParaRPr lang="en-US" altLang="en-US" sz="2400" smtClean="0">
              <a:cs typeface="Times New Roman" pitchFamily="18" charset="0"/>
            </a:endParaRPr>
          </a:p>
          <a:p>
            <a:pPr lvl="1">
              <a:lnSpc>
                <a:spcPct val="90000"/>
              </a:lnSpc>
              <a:buFontTx/>
              <a:buNone/>
            </a:pPr>
            <a:r>
              <a:rPr lang="en-US" altLang="en-US" sz="2000" smtClean="0">
                <a:cs typeface="Courier New" pitchFamily="49" charset="0"/>
              </a:rPr>
              <a:t>public FileOutputStream(String filename)</a:t>
            </a:r>
            <a:endParaRPr lang="en-US" altLang="en-US" sz="2000" smtClean="0">
              <a:cs typeface="Times New Roman" pitchFamily="18" charset="0"/>
            </a:endParaRPr>
          </a:p>
          <a:p>
            <a:pPr lvl="1">
              <a:lnSpc>
                <a:spcPct val="90000"/>
              </a:lnSpc>
              <a:buFontTx/>
              <a:buNone/>
            </a:pPr>
            <a:r>
              <a:rPr lang="en-US" altLang="en-US" sz="2000" smtClean="0">
                <a:cs typeface="Courier New" pitchFamily="49" charset="0"/>
              </a:rPr>
              <a:t>public FileOutputStream(File file)</a:t>
            </a:r>
            <a:endParaRPr lang="en-US" altLang="en-US" sz="2000" smtClean="0">
              <a:cs typeface="Times New Roman" pitchFamily="18" charset="0"/>
            </a:endParaRPr>
          </a:p>
          <a:p>
            <a:pPr lvl="1">
              <a:lnSpc>
                <a:spcPct val="90000"/>
              </a:lnSpc>
              <a:buFontTx/>
              <a:buNone/>
            </a:pPr>
            <a:r>
              <a:rPr lang="en-US" altLang="en-US" sz="2000" smtClean="0">
                <a:cs typeface="Courier New" pitchFamily="49" charset="0"/>
              </a:rPr>
              <a:t>public FileOutputStream(String filename, boolean append)</a:t>
            </a:r>
            <a:endParaRPr lang="en-US" altLang="en-US" sz="2000" smtClean="0">
              <a:cs typeface="Times New Roman" pitchFamily="18" charset="0"/>
            </a:endParaRPr>
          </a:p>
          <a:p>
            <a:pPr lvl="1">
              <a:lnSpc>
                <a:spcPct val="90000"/>
              </a:lnSpc>
              <a:buFontTx/>
              <a:buNone/>
            </a:pPr>
            <a:r>
              <a:rPr lang="en-US" altLang="en-US" sz="2000" smtClean="0">
                <a:cs typeface="Courier New" pitchFamily="49" charset="0"/>
              </a:rPr>
              <a:t>public FileOutputStream(File file, boolean append)</a:t>
            </a:r>
            <a:endParaRPr lang="en-US" altLang="en-US" sz="2000" smtClean="0">
              <a:cs typeface="Times New Roman" pitchFamily="18" charset="0"/>
            </a:endParaRPr>
          </a:p>
          <a:p>
            <a:pPr marL="0" indent="0">
              <a:lnSpc>
                <a:spcPct val="90000"/>
              </a:lnSpc>
              <a:buFont typeface="Monotype Sorts"/>
              <a:buNone/>
            </a:pPr>
            <a:r>
              <a:rPr lang="en-US" altLang="en-US" sz="2400" smtClean="0">
                <a:cs typeface="Courier New" pitchFamily="49" charset="0"/>
              </a:rPr>
              <a:t>  </a:t>
            </a:r>
            <a:endParaRPr lang="en-US" altLang="en-US" sz="2400" smtClean="0">
              <a:cs typeface="Times New Roman" pitchFamily="18" charset="0"/>
            </a:endParaRPr>
          </a:p>
          <a:p>
            <a:pPr marL="0" indent="0">
              <a:lnSpc>
                <a:spcPct val="90000"/>
              </a:lnSpc>
              <a:buFont typeface="Monotype Sorts"/>
              <a:buNone/>
            </a:pPr>
            <a:r>
              <a:rPr lang="en-US" altLang="en-US" sz="2400" smtClean="0">
                <a:cs typeface="Courier New" pitchFamily="49" charset="0"/>
              </a:rPr>
              <a:t>If the file does not exist, a new file would be created. If the file already exists, the first two constructors would delete the current contents in the file. To retain the current content and append new data into the file, use the last two constructors by passing true to the append parameter. </a:t>
            </a:r>
          </a:p>
        </p:txBody>
      </p:sp>
      <p:sp>
        <p:nvSpPr>
          <p:cNvPr id="325636" name="AutoShape 4">
            <a:hlinkClick r:id="" action="ppaction://noaction" highlightClick="1"/>
          </p:cNvPr>
          <p:cNvSpPr>
            <a:spLocks noChangeArrowheads="1"/>
          </p:cNvSpPr>
          <p:nvPr/>
        </p:nvSpPr>
        <p:spPr bwMode="auto">
          <a:xfrm>
            <a:off x="4419600" y="5562600"/>
            <a:ext cx="2438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TestFileStream</a:t>
            </a:r>
            <a:endParaRPr lang="en-US">
              <a:solidFill>
                <a:schemeClr val="accent1"/>
              </a:solidFill>
            </a:endParaRPr>
          </a:p>
        </p:txBody>
      </p:sp>
      <p:sp>
        <p:nvSpPr>
          <p:cNvPr id="15366" name="AutoShape 5">
            <a:hlinkClick r:id="rId3" action="ppaction://program" highlightClick="1"/>
          </p:cNvPr>
          <p:cNvSpPr>
            <a:spLocks noChangeArrowheads="1"/>
          </p:cNvSpPr>
          <p:nvPr/>
        </p:nvSpPr>
        <p:spPr bwMode="auto">
          <a:xfrm>
            <a:off x="7086600" y="5562600"/>
            <a:ext cx="1371600" cy="533400"/>
          </a:xfrm>
          <a:prstGeom prst="actionButtonBlank">
            <a:avLst/>
          </a:prstGeom>
          <a:solidFill>
            <a:srgbClr val="38A1BA"/>
          </a:solidFill>
          <a:ln w="19050">
            <a:noFill/>
            <a:miter lim="800000"/>
            <a:headEnd type="none" w="sm" len="sm"/>
            <a:tailEnd type="none" w="sm" len="sm"/>
          </a:ln>
          <a:effectLst>
            <a:prstShdw prst="shdw17" dist="17961" dir="2700000">
              <a:srgbClr val="226170"/>
            </a:prstShdw>
          </a:effectLst>
        </p:spPr>
        <p:txBody>
          <a:bodyPr wrap="none" anchor="ctr"/>
          <a:lstStyle/>
          <a:p>
            <a:pPr algn="ctr"/>
            <a:r>
              <a:rPr lang="en-US" altLang="en-US"/>
              <a:t>Run</a:t>
            </a:r>
          </a:p>
        </p:txBody>
      </p:sp>
      <p:sp>
        <p:nvSpPr>
          <p:cNvPr id="15367" name="Line 6"/>
          <p:cNvSpPr>
            <a:spLocks noChangeShapeType="1"/>
          </p:cNvSpPr>
          <p:nvPr/>
        </p:nvSpPr>
        <p:spPr bwMode="auto">
          <a:xfrm flipH="1" flipV="1">
            <a:off x="4343400" y="3124200"/>
            <a:ext cx="1524000" cy="1600200"/>
          </a:xfrm>
          <a:prstGeom prst="line">
            <a:avLst/>
          </a:prstGeom>
          <a:noFill/>
          <a:ln w="12700">
            <a:solidFill>
              <a:srgbClr val="FF0000"/>
            </a:solidFill>
            <a:round/>
            <a:headEnd type="none" w="sm" len="sm"/>
            <a:tailEnd type="stealth" w="sm" len="sm"/>
          </a:ln>
          <a:effectLst/>
        </p:spPr>
        <p:txBody>
          <a:bodyPr/>
          <a:lstStyle/>
          <a:p>
            <a:endParaRPr lang="en-GB"/>
          </a:p>
        </p:txBody>
      </p:sp>
      <p:sp>
        <p:nvSpPr>
          <p:cNvPr id="15368" name="AutoShape 7">
            <a:hlinkClick r:id="rId4" highlightClick="1"/>
          </p:cNvPr>
          <p:cNvSpPr>
            <a:spLocks noChangeArrowheads="1"/>
          </p:cNvSpPr>
          <p:nvPr/>
        </p:nvSpPr>
        <p:spPr bwMode="auto">
          <a:xfrm>
            <a:off x="3810000" y="5562600"/>
            <a:ext cx="468313" cy="576263"/>
          </a:xfrm>
          <a:prstGeom prst="actionButtonDocument">
            <a:avLst/>
          </a:prstGeom>
          <a:solidFill>
            <a:srgbClr val="92D050"/>
          </a:solidFill>
          <a:ln w="9525">
            <a:noFill/>
            <a:miter lim="800000"/>
            <a:headEnd/>
            <a:tailEnd/>
          </a:ln>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a:ln>
            <a:miter lim="800000"/>
            <a:headEnd/>
            <a:tailEnd/>
          </a:ln>
        </p:spPr>
        <p:txBody>
          <a:bodyPr/>
          <a:lstStyle/>
          <a:p>
            <a:fld id="{E9497384-5553-4756-9CE3-8E7DE398F408}" type="slidenum">
              <a:rPr lang="en-US" altLang="en-US"/>
              <a:pPr/>
              <a:t>19</a:t>
            </a:fld>
            <a:endParaRPr lang="en-US" altLang="en-US"/>
          </a:p>
        </p:txBody>
      </p:sp>
      <p:sp>
        <p:nvSpPr>
          <p:cNvPr id="17411" name="Rectangle 2"/>
          <p:cNvSpPr>
            <a:spLocks noGrp="1" noChangeArrowheads="1"/>
          </p:cNvSpPr>
          <p:nvPr>
            <p:ph type="title"/>
          </p:nvPr>
        </p:nvSpPr>
        <p:spPr>
          <a:xfrm>
            <a:off x="228600" y="228600"/>
            <a:ext cx="8686800" cy="609600"/>
          </a:xfrm>
        </p:spPr>
        <p:txBody>
          <a:bodyPr>
            <a:normAutofit fontScale="90000"/>
          </a:bodyPr>
          <a:lstStyle/>
          <a:p>
            <a:r>
              <a:rPr lang="en-US" altLang="en-US" smtClean="0"/>
              <a:t>FilterInputStream/FilterOutputStream</a:t>
            </a:r>
            <a:endParaRPr lang="en-US" altLang="en-US" b="1" smtClean="0"/>
          </a:p>
        </p:txBody>
      </p:sp>
      <p:sp>
        <p:nvSpPr>
          <p:cNvPr id="17412" name="Rectangle 3"/>
          <p:cNvSpPr>
            <a:spLocks noGrp="1" noChangeArrowheads="1"/>
          </p:cNvSpPr>
          <p:nvPr>
            <p:ph type="body" idx="1"/>
          </p:nvPr>
        </p:nvSpPr>
        <p:spPr>
          <a:xfrm>
            <a:off x="304800" y="4572000"/>
            <a:ext cx="8153400" cy="1905000"/>
          </a:xfrm>
        </p:spPr>
        <p:txBody>
          <a:bodyPr/>
          <a:lstStyle/>
          <a:p>
            <a:pPr marL="0" indent="0">
              <a:lnSpc>
                <a:spcPct val="90000"/>
              </a:lnSpc>
              <a:buFont typeface="Monotype Sorts"/>
              <a:buNone/>
            </a:pPr>
            <a:r>
              <a:rPr lang="en-US" altLang="en-US" sz="1800" i="1" smtClean="0">
                <a:cs typeface="Courier New" pitchFamily="49" charset="0"/>
              </a:rPr>
              <a:t>Filter streams</a:t>
            </a:r>
            <a:r>
              <a:rPr lang="en-US" altLang="en-US" sz="1800" smtClean="0">
                <a:cs typeface="Courier New" pitchFamily="49" charset="0"/>
              </a:rPr>
              <a:t> are streams that filter bytes for some purpose. The basic byte input stream provides a read method that can only be used for reading bytes. If you want to read integers, doubles, or strings, you need a filter class to wrap the byte input stream. Using a filter class enables you to read integers, doubles, and strings instead of bytes and characters. </a:t>
            </a:r>
            <a:r>
              <a:rPr lang="en-US" altLang="en-US" sz="1800" u="sng" smtClean="0">
                <a:cs typeface="Courier New" pitchFamily="49" charset="0"/>
              </a:rPr>
              <a:t>FilterInputStream</a:t>
            </a:r>
            <a:r>
              <a:rPr lang="en-US" altLang="en-US" sz="1800" smtClean="0">
                <a:cs typeface="Courier New" pitchFamily="49" charset="0"/>
              </a:rPr>
              <a:t> and </a:t>
            </a:r>
            <a:r>
              <a:rPr lang="en-US" altLang="en-US" sz="1800" u="sng" smtClean="0">
                <a:cs typeface="Courier New" pitchFamily="49" charset="0"/>
              </a:rPr>
              <a:t>FilterOutputStream</a:t>
            </a:r>
            <a:r>
              <a:rPr lang="en-US" altLang="en-US" sz="1800" smtClean="0">
                <a:cs typeface="Courier New" pitchFamily="49" charset="0"/>
              </a:rPr>
              <a:t> are the base classes for filtering data. When you need to process primitive numeric types, use </a:t>
            </a:r>
            <a:r>
              <a:rPr lang="en-US" altLang="en-US" sz="1800" u="sng" smtClean="0">
                <a:cs typeface="Courier New" pitchFamily="49" charset="0"/>
              </a:rPr>
              <a:t>DatInputStream</a:t>
            </a:r>
            <a:r>
              <a:rPr lang="en-US" altLang="en-US" sz="1800" smtClean="0">
                <a:cs typeface="Courier New" pitchFamily="49" charset="0"/>
              </a:rPr>
              <a:t> and </a:t>
            </a:r>
            <a:r>
              <a:rPr lang="en-US" altLang="en-US" sz="1800" u="sng" smtClean="0">
                <a:cs typeface="Courier New" pitchFamily="49" charset="0"/>
              </a:rPr>
              <a:t>DataOutputStream</a:t>
            </a:r>
            <a:r>
              <a:rPr lang="en-US" altLang="en-US" sz="1800" smtClean="0">
                <a:cs typeface="Courier New" pitchFamily="49" charset="0"/>
              </a:rPr>
              <a:t> to filter bytes. </a:t>
            </a:r>
          </a:p>
        </p:txBody>
      </p:sp>
      <p:graphicFrame>
        <p:nvGraphicFramePr>
          <p:cNvPr id="17413" name="Object 4"/>
          <p:cNvGraphicFramePr>
            <a:graphicFrameLocks noChangeAspect="1"/>
          </p:cNvGraphicFramePr>
          <p:nvPr/>
        </p:nvGraphicFramePr>
        <p:xfrm>
          <a:off x="228600" y="1143000"/>
          <a:ext cx="8534400" cy="3265488"/>
        </p:xfrm>
        <a:graphic>
          <a:graphicData uri="http://schemas.openxmlformats.org/presentationml/2006/ole">
            <p:oleObj spid="_x0000_s6146" name="Picture" r:id="rId3" imgW="4629912" imgH="1772412" progId="Word.Picture.8">
              <p:embed/>
            </p:oleObj>
          </a:graphicData>
        </a:graphic>
      </p:graphicFrame>
      <p:sp>
        <p:nvSpPr>
          <p:cNvPr id="17414" name="Line 5"/>
          <p:cNvSpPr>
            <a:spLocks noChangeShapeType="1"/>
          </p:cNvSpPr>
          <p:nvPr/>
        </p:nvSpPr>
        <p:spPr bwMode="auto">
          <a:xfrm flipV="1">
            <a:off x="1371600" y="2057400"/>
            <a:ext cx="2667000" cy="2590800"/>
          </a:xfrm>
          <a:prstGeom prst="line">
            <a:avLst/>
          </a:prstGeom>
          <a:noFill/>
          <a:ln w="12700">
            <a:solidFill>
              <a:srgbClr val="FF0000"/>
            </a:solidFill>
            <a:round/>
            <a:headEnd type="none" w="sm" len="sm"/>
            <a:tailEnd type="stealth" w="sm" len="sm"/>
          </a:ln>
          <a:effectLst/>
        </p:spPr>
        <p:txBody>
          <a:bodyPr/>
          <a:lstStyle/>
          <a:p>
            <a:endParaRPr lang="en-GB"/>
          </a:p>
        </p:txBody>
      </p:sp>
      <p:sp>
        <p:nvSpPr>
          <p:cNvPr id="17415" name="Line 6"/>
          <p:cNvSpPr>
            <a:spLocks noChangeShapeType="1"/>
          </p:cNvSpPr>
          <p:nvPr/>
        </p:nvSpPr>
        <p:spPr bwMode="auto">
          <a:xfrm flipV="1">
            <a:off x="1524000" y="3505200"/>
            <a:ext cx="2514600" cy="1143000"/>
          </a:xfrm>
          <a:prstGeom prst="line">
            <a:avLst/>
          </a:prstGeom>
          <a:noFill/>
          <a:ln w="12700">
            <a:solidFill>
              <a:srgbClr val="FF0000"/>
            </a:solidFill>
            <a:round/>
            <a:headEnd type="none" w="sm" len="sm"/>
            <a:tailEnd type="stealth" w="sm" len="sm"/>
          </a:ln>
          <a:effectLst/>
        </p:spPr>
        <p:txBody>
          <a:bodyPr/>
          <a:lstStyle/>
          <a:p>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a:ln>
            <a:miter lim="800000"/>
            <a:headEnd/>
            <a:tailEnd/>
          </a:ln>
        </p:spPr>
        <p:txBody>
          <a:bodyPr/>
          <a:lstStyle/>
          <a:p>
            <a:fld id="{23B036F7-2369-4932-89C7-77D8D5B23F4D}" type="slidenum">
              <a:rPr lang="en-US" altLang="en-US"/>
              <a:pPr/>
              <a:t>2</a:t>
            </a:fld>
            <a:endParaRPr lang="en-US" altLang="en-US"/>
          </a:p>
        </p:txBody>
      </p:sp>
      <p:sp>
        <p:nvSpPr>
          <p:cNvPr id="5123" name="Rectangle 2"/>
          <p:cNvSpPr>
            <a:spLocks noGrp="1" noChangeArrowheads="1"/>
          </p:cNvSpPr>
          <p:nvPr>
            <p:ph type="title"/>
          </p:nvPr>
        </p:nvSpPr>
        <p:spPr>
          <a:xfrm>
            <a:off x="152400" y="228600"/>
            <a:ext cx="8763000" cy="1066800"/>
          </a:xfrm>
          <a:noFill/>
        </p:spPr>
        <p:txBody>
          <a:bodyPr/>
          <a:lstStyle/>
          <a:p>
            <a:r>
              <a:rPr lang="en-US" altLang="en-US" smtClean="0"/>
              <a:t>Motivations</a:t>
            </a:r>
          </a:p>
        </p:txBody>
      </p:sp>
      <p:sp>
        <p:nvSpPr>
          <p:cNvPr id="5124" name="Rectangle 3"/>
          <p:cNvSpPr>
            <a:spLocks noGrp="1" noChangeArrowheads="1"/>
          </p:cNvSpPr>
          <p:nvPr>
            <p:ph type="body" idx="1"/>
          </p:nvPr>
        </p:nvSpPr>
        <p:spPr>
          <a:xfrm>
            <a:off x="304800" y="1371600"/>
            <a:ext cx="8534400" cy="5129234"/>
          </a:xfrm>
          <a:noFill/>
        </p:spPr>
        <p:txBody>
          <a:bodyPr>
            <a:normAutofit/>
          </a:bodyPr>
          <a:lstStyle/>
          <a:p>
            <a:pPr marL="0" indent="0"/>
            <a:r>
              <a:rPr lang="en-US" altLang="en-US" sz="2800" dirty="0" smtClean="0"/>
              <a:t>Data stored in a text file is represented in human-readable form. </a:t>
            </a:r>
            <a:endParaRPr lang="en-US" altLang="en-US" sz="2800" dirty="0" smtClean="0"/>
          </a:p>
          <a:p>
            <a:pPr marL="0" indent="0"/>
            <a:r>
              <a:rPr lang="en-US" altLang="en-US" sz="2800" dirty="0" smtClean="0"/>
              <a:t>Data </a:t>
            </a:r>
            <a:r>
              <a:rPr lang="en-US" altLang="en-US" sz="2800" dirty="0" smtClean="0"/>
              <a:t>stored in a binary file is represented in binary form. You cannot read binary files. They are designed to be read by programs. </a:t>
            </a:r>
            <a:endParaRPr lang="en-US" altLang="en-US" sz="2800" dirty="0" smtClean="0"/>
          </a:p>
          <a:p>
            <a:pPr marL="0" indent="0"/>
            <a:r>
              <a:rPr lang="en-US" altLang="en-US" sz="2800" dirty="0" smtClean="0"/>
              <a:t>For </a:t>
            </a:r>
            <a:r>
              <a:rPr lang="en-US" altLang="en-US" sz="2800" dirty="0" smtClean="0"/>
              <a:t>example, Java source programs are stored in text files and can be read by a text </a:t>
            </a:r>
            <a:r>
              <a:rPr lang="en-US" altLang="en-US" sz="2800" dirty="0" smtClean="0"/>
              <a:t>editor </a:t>
            </a:r>
          </a:p>
          <a:p>
            <a:pPr marL="0" indent="0"/>
            <a:r>
              <a:rPr lang="en-US" altLang="en-US" sz="2800" dirty="0"/>
              <a:t>B</a:t>
            </a:r>
            <a:r>
              <a:rPr lang="en-US" altLang="en-US" sz="2800" dirty="0" smtClean="0"/>
              <a:t>ut </a:t>
            </a:r>
            <a:r>
              <a:rPr lang="en-US" altLang="en-US" sz="2800" dirty="0" smtClean="0"/>
              <a:t>Java classes are stored in binary files and are read by the JVM. </a:t>
            </a:r>
            <a:endParaRPr lang="en-US" altLang="en-US" sz="2800" dirty="0" smtClean="0"/>
          </a:p>
          <a:p>
            <a:pPr marL="0" indent="0"/>
            <a:r>
              <a:rPr lang="en-US" altLang="en-US" sz="2800" dirty="0" smtClean="0"/>
              <a:t>The </a:t>
            </a:r>
            <a:r>
              <a:rPr lang="en-US" altLang="en-US" sz="2800" dirty="0" smtClean="0"/>
              <a:t>advantage of binary files is that they are more efficient to process than text files.</a:t>
            </a:r>
          </a:p>
        </p:txBody>
      </p:sp>
      <p:sp>
        <p:nvSpPr>
          <p:cNvPr id="5125" name="Rectangle 4"/>
          <p:cNvSpPr>
            <a:spLocks noChangeArrowheads="1"/>
          </p:cNvSpPr>
          <p:nvPr/>
        </p:nvSpPr>
        <p:spPr bwMode="auto">
          <a:xfrm>
            <a:off x="0" y="0"/>
            <a:ext cx="9144000" cy="0"/>
          </a:xfrm>
          <a:prstGeom prst="rect">
            <a:avLst/>
          </a:prstGeom>
          <a:noFill/>
          <a:ln w="12700">
            <a:noFill/>
            <a:miter lim="800000"/>
            <a:headEnd type="none" w="sm" len="sm"/>
            <a:tailEnd type="none" w="sm" len="sm"/>
          </a:ln>
          <a:effectLst/>
        </p:spPr>
        <p:txBody>
          <a:bodyPr wrap="none" anchor="ctr">
            <a:spAutoFit/>
          </a:bodyPr>
          <a:lstStyle/>
          <a:p>
            <a:endParaRPr lang="en-US" altLang="en-US"/>
          </a:p>
        </p:txBody>
      </p:sp>
      <p:sp>
        <p:nvSpPr>
          <p:cNvPr id="5126" name="Rectangle 5"/>
          <p:cNvSpPr>
            <a:spLocks noChangeArrowheads="1"/>
          </p:cNvSpPr>
          <p:nvPr/>
        </p:nvSpPr>
        <p:spPr bwMode="auto">
          <a:xfrm>
            <a:off x="0" y="906463"/>
            <a:ext cx="336550" cy="244475"/>
          </a:xfrm>
          <a:prstGeom prst="rect">
            <a:avLst/>
          </a:prstGeom>
          <a:noFill/>
          <a:ln w="12700">
            <a:noFill/>
            <a:miter lim="800000"/>
            <a:headEnd type="none" w="sm" len="sm"/>
            <a:tailEnd type="none" w="sm" len="sm"/>
          </a:ln>
          <a:effectLst/>
        </p:spPr>
        <p:txBody>
          <a:bodyPr wrap="none" anchor="ctr">
            <a:spAutoFit/>
          </a:bodyPr>
          <a:lstStyle/>
          <a:p>
            <a:r>
              <a:rPr lang="en-US" altLang="en-US" sz="1000" b="1">
                <a:latin typeface="Courier New" pitchFamily="49" charset="0"/>
                <a:ea typeface="Times New Roman" pitchFamily="18" charset="0"/>
                <a:cs typeface="Courier New" pitchFamily="49" charset="0"/>
              </a:rPr>
              <a:t>  </a:t>
            </a:r>
            <a:endParaRPr lang="en-US" altLang="en-US">
              <a:ea typeface="Times New Roman" pitchFamily="18" charset="0"/>
              <a:cs typeface="Courier New" pitchFamily="49" charset="0"/>
            </a:endParaRPr>
          </a:p>
        </p:txBody>
      </p:sp>
      <p:sp>
        <p:nvSpPr>
          <p:cNvPr id="5127" name="Rectangle 6"/>
          <p:cNvSpPr>
            <a:spLocks noChangeArrowheads="1"/>
          </p:cNvSpPr>
          <p:nvPr/>
        </p:nvSpPr>
        <p:spPr bwMode="auto">
          <a:xfrm>
            <a:off x="0" y="2065338"/>
            <a:ext cx="336550" cy="244475"/>
          </a:xfrm>
          <a:prstGeom prst="rect">
            <a:avLst/>
          </a:prstGeom>
          <a:noFill/>
          <a:ln w="12700">
            <a:noFill/>
            <a:miter lim="800000"/>
            <a:headEnd type="none" w="sm" len="sm"/>
            <a:tailEnd type="none" w="sm" len="sm"/>
          </a:ln>
          <a:effectLst/>
        </p:spPr>
        <p:txBody>
          <a:bodyPr wrap="none" anchor="ctr">
            <a:spAutoFit/>
          </a:bodyPr>
          <a:lstStyle/>
          <a:p>
            <a:r>
              <a:rPr lang="en-US" altLang="en-US" sz="1000">
                <a:latin typeface="Courier New" pitchFamily="49" charset="0"/>
                <a:ea typeface="Times New Roman" pitchFamily="18" charset="0"/>
                <a:cs typeface="Courier New" pitchFamily="49" charset="0"/>
              </a:rPr>
              <a:t>  </a:t>
            </a:r>
            <a:endParaRPr lang="en-US" altLang="en-US">
              <a:ea typeface="Times New Roman" pitchFamily="18" charset="0"/>
              <a:cs typeface="Courier New" pitchFamily="49" charset="0"/>
            </a:endParaRPr>
          </a:p>
        </p:txBody>
      </p:sp>
      <p:sp>
        <p:nvSpPr>
          <p:cNvPr id="5128" name="Rectangle 7"/>
          <p:cNvSpPr>
            <a:spLocks noChangeArrowheads="1"/>
          </p:cNvSpPr>
          <p:nvPr/>
        </p:nvSpPr>
        <p:spPr bwMode="auto">
          <a:xfrm>
            <a:off x="0" y="3216275"/>
            <a:ext cx="336550" cy="244475"/>
          </a:xfrm>
          <a:prstGeom prst="rect">
            <a:avLst/>
          </a:prstGeom>
          <a:noFill/>
          <a:ln w="12700">
            <a:noFill/>
            <a:miter lim="800000"/>
            <a:headEnd type="none" w="sm" len="sm"/>
            <a:tailEnd type="none" w="sm" len="sm"/>
          </a:ln>
          <a:effectLst/>
        </p:spPr>
        <p:txBody>
          <a:bodyPr wrap="none" anchor="ctr">
            <a:spAutoFit/>
          </a:bodyPr>
          <a:lstStyle/>
          <a:p>
            <a:r>
              <a:rPr lang="en-US" altLang="en-US" sz="1000" b="1">
                <a:latin typeface="Courier New" pitchFamily="49" charset="0"/>
                <a:ea typeface="Times New Roman" pitchFamily="18" charset="0"/>
                <a:cs typeface="Courier New" pitchFamily="49" charset="0"/>
              </a:rPr>
              <a:t>  </a:t>
            </a:r>
            <a:endParaRPr lang="en-US" altLang="en-US">
              <a:ea typeface="Times New Roman" pitchFamily="18" charset="0"/>
              <a:cs typeface="Courier New"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a:ln>
            <a:miter lim="800000"/>
            <a:headEnd/>
            <a:tailEnd/>
          </a:ln>
        </p:spPr>
        <p:txBody>
          <a:bodyPr/>
          <a:lstStyle/>
          <a:p>
            <a:fld id="{6D884D96-B6AE-46ED-8F71-3895B4BA4E94}" type="slidenum">
              <a:rPr lang="en-US" altLang="en-US"/>
              <a:pPr/>
              <a:t>20</a:t>
            </a:fld>
            <a:endParaRPr lang="en-US" altLang="en-US"/>
          </a:p>
        </p:txBody>
      </p:sp>
      <p:sp>
        <p:nvSpPr>
          <p:cNvPr id="18435" name="Rectangle 2"/>
          <p:cNvSpPr>
            <a:spLocks noGrp="1" noChangeArrowheads="1"/>
          </p:cNvSpPr>
          <p:nvPr>
            <p:ph type="title"/>
          </p:nvPr>
        </p:nvSpPr>
        <p:spPr>
          <a:xfrm>
            <a:off x="228600" y="228600"/>
            <a:ext cx="8686800" cy="609600"/>
          </a:xfrm>
        </p:spPr>
        <p:txBody>
          <a:bodyPr>
            <a:normAutofit fontScale="90000"/>
          </a:bodyPr>
          <a:lstStyle/>
          <a:p>
            <a:r>
              <a:rPr lang="en-US" altLang="en-US" smtClean="0"/>
              <a:t>DataInputStream/DataOutputStream</a:t>
            </a:r>
            <a:endParaRPr lang="en-US" altLang="en-US" b="1" smtClean="0"/>
          </a:p>
        </p:txBody>
      </p:sp>
      <p:sp>
        <p:nvSpPr>
          <p:cNvPr id="18436" name="Rectangle 3"/>
          <p:cNvSpPr>
            <a:spLocks noGrp="1" noChangeArrowheads="1"/>
          </p:cNvSpPr>
          <p:nvPr>
            <p:ph type="body" idx="1"/>
          </p:nvPr>
        </p:nvSpPr>
        <p:spPr>
          <a:xfrm>
            <a:off x="4038600" y="990600"/>
            <a:ext cx="4648200" cy="838200"/>
          </a:xfrm>
        </p:spPr>
        <p:txBody>
          <a:bodyPr/>
          <a:lstStyle/>
          <a:p>
            <a:pPr marL="0" indent="0">
              <a:lnSpc>
                <a:spcPct val="90000"/>
              </a:lnSpc>
              <a:buFont typeface="Monotype Sorts"/>
              <a:buNone/>
            </a:pPr>
            <a:r>
              <a:rPr lang="en-US" altLang="en-US" sz="1800" u="sng" smtClean="0">
                <a:cs typeface="Courier New" pitchFamily="49" charset="0"/>
              </a:rPr>
              <a:t>DataInputStream</a:t>
            </a:r>
            <a:r>
              <a:rPr lang="en-US" altLang="en-US" sz="1800" smtClean="0">
                <a:cs typeface="Courier New" pitchFamily="49" charset="0"/>
              </a:rPr>
              <a:t> reads bytes from the stream and converts them into appropriate primitive type values or strings. </a:t>
            </a:r>
          </a:p>
        </p:txBody>
      </p:sp>
      <p:graphicFrame>
        <p:nvGraphicFramePr>
          <p:cNvPr id="18437" name="Object 4"/>
          <p:cNvGraphicFramePr>
            <a:graphicFrameLocks noChangeAspect="1"/>
          </p:cNvGraphicFramePr>
          <p:nvPr/>
        </p:nvGraphicFramePr>
        <p:xfrm>
          <a:off x="304800" y="1981200"/>
          <a:ext cx="8534400" cy="3265488"/>
        </p:xfrm>
        <a:graphic>
          <a:graphicData uri="http://schemas.openxmlformats.org/presentationml/2006/ole">
            <p:oleObj spid="_x0000_s7170" name="Picture" r:id="rId3" imgW="4629912" imgH="1772412" progId="Word.Picture.8">
              <p:embed/>
            </p:oleObj>
          </a:graphicData>
        </a:graphic>
      </p:graphicFrame>
      <p:sp>
        <p:nvSpPr>
          <p:cNvPr id="18438" name="Line 5"/>
          <p:cNvSpPr>
            <a:spLocks noChangeShapeType="1"/>
          </p:cNvSpPr>
          <p:nvPr/>
        </p:nvSpPr>
        <p:spPr bwMode="auto">
          <a:xfrm>
            <a:off x="5029200" y="1219200"/>
            <a:ext cx="2133600" cy="1219200"/>
          </a:xfrm>
          <a:prstGeom prst="line">
            <a:avLst/>
          </a:prstGeom>
          <a:noFill/>
          <a:ln w="12700">
            <a:solidFill>
              <a:srgbClr val="FF0000"/>
            </a:solidFill>
            <a:round/>
            <a:headEnd type="none" w="sm" len="sm"/>
            <a:tailEnd type="stealth" w="sm" len="sm"/>
          </a:ln>
          <a:effectLst/>
        </p:spPr>
        <p:txBody>
          <a:bodyPr/>
          <a:lstStyle/>
          <a:p>
            <a:endParaRPr lang="en-GB"/>
          </a:p>
        </p:txBody>
      </p:sp>
      <p:sp>
        <p:nvSpPr>
          <p:cNvPr id="18439" name="Line 6"/>
          <p:cNvSpPr>
            <a:spLocks noChangeShapeType="1"/>
          </p:cNvSpPr>
          <p:nvPr/>
        </p:nvSpPr>
        <p:spPr bwMode="auto">
          <a:xfrm flipV="1">
            <a:off x="4267200" y="4495800"/>
            <a:ext cx="2362200" cy="990600"/>
          </a:xfrm>
          <a:prstGeom prst="line">
            <a:avLst/>
          </a:prstGeom>
          <a:noFill/>
          <a:ln w="12700">
            <a:solidFill>
              <a:srgbClr val="FF0000"/>
            </a:solidFill>
            <a:round/>
            <a:headEnd type="none" w="sm" len="sm"/>
            <a:tailEnd type="stealth" w="sm" len="sm"/>
          </a:ln>
          <a:effectLst/>
        </p:spPr>
        <p:txBody>
          <a:bodyPr/>
          <a:lstStyle/>
          <a:p>
            <a:endParaRPr lang="en-GB"/>
          </a:p>
        </p:txBody>
      </p:sp>
      <p:sp>
        <p:nvSpPr>
          <p:cNvPr id="18440" name="Rectangle 7"/>
          <p:cNvSpPr>
            <a:spLocks noChangeArrowheads="1"/>
          </p:cNvSpPr>
          <p:nvPr/>
        </p:nvSpPr>
        <p:spPr bwMode="auto">
          <a:xfrm>
            <a:off x="2590800" y="5410200"/>
            <a:ext cx="5334000" cy="9525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a:buNone/>
            </a:pPr>
            <a:r>
              <a:rPr lang="en-US" altLang="en-US" sz="2000" u="sng">
                <a:cs typeface="Courier New" pitchFamily="49" charset="0"/>
              </a:rPr>
              <a:t>DataOutputStream</a:t>
            </a:r>
            <a:r>
              <a:rPr lang="en-US" altLang="en-US" sz="2000">
                <a:cs typeface="Courier New" pitchFamily="49" charset="0"/>
              </a:rPr>
              <a:t> converts primitive type values or strings into bytes and output the bytes to the stream.</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a:ln>
            <a:miter lim="800000"/>
            <a:headEnd/>
            <a:tailEnd/>
          </a:ln>
        </p:spPr>
        <p:txBody>
          <a:bodyPr/>
          <a:lstStyle/>
          <a:p>
            <a:fld id="{9DE68CC7-7683-4FD6-8B2E-7D0286B80F44}" type="slidenum">
              <a:rPr lang="en-US" altLang="en-US"/>
              <a:pPr/>
              <a:t>21</a:t>
            </a:fld>
            <a:endParaRPr lang="en-US" altLang="en-US"/>
          </a:p>
        </p:txBody>
      </p:sp>
      <p:sp>
        <p:nvSpPr>
          <p:cNvPr id="21507" name="Rectangle 2"/>
          <p:cNvSpPr>
            <a:spLocks noGrp="1" noChangeArrowheads="1"/>
          </p:cNvSpPr>
          <p:nvPr>
            <p:ph type="title"/>
          </p:nvPr>
        </p:nvSpPr>
        <p:spPr>
          <a:xfrm>
            <a:off x="228600" y="304800"/>
            <a:ext cx="8686800" cy="533400"/>
          </a:xfrm>
          <a:noFill/>
        </p:spPr>
        <p:txBody>
          <a:bodyPr>
            <a:normAutofit fontScale="90000"/>
          </a:bodyPr>
          <a:lstStyle/>
          <a:p>
            <a:r>
              <a:rPr lang="en-US" altLang="en-US" sz="4200" smtClean="0">
                <a:cs typeface="Times New Roman" pitchFamily="18" charset="0"/>
              </a:rPr>
              <a:t>Characters and Strings in Binary I/O</a:t>
            </a:r>
            <a:r>
              <a:rPr lang="en-US" altLang="en-US" sz="4200" smtClean="0">
                <a:latin typeface="Courier New" pitchFamily="49" charset="0"/>
              </a:rPr>
              <a:t> </a:t>
            </a:r>
          </a:p>
        </p:txBody>
      </p:sp>
      <p:sp>
        <p:nvSpPr>
          <p:cNvPr id="21508" name="Rectangle 3"/>
          <p:cNvSpPr>
            <a:spLocks noGrp="1" noChangeArrowheads="1"/>
          </p:cNvSpPr>
          <p:nvPr>
            <p:ph type="body" idx="1"/>
          </p:nvPr>
        </p:nvSpPr>
        <p:spPr>
          <a:xfrm>
            <a:off x="228600" y="990600"/>
            <a:ext cx="8686800" cy="1447800"/>
          </a:xfrm>
          <a:noFill/>
        </p:spPr>
        <p:txBody>
          <a:bodyPr/>
          <a:lstStyle/>
          <a:p>
            <a:pPr marL="0" indent="0">
              <a:lnSpc>
                <a:spcPct val="90000"/>
              </a:lnSpc>
              <a:buFont typeface="Monotype Sorts"/>
              <a:buNone/>
            </a:pPr>
            <a:r>
              <a:rPr lang="en-US" altLang="en-US" sz="2400" smtClean="0">
                <a:cs typeface="Times New Roman" pitchFamily="18" charset="0"/>
              </a:rPr>
              <a:t>A Unicode consists of two bytes. The writeChar(char c) method writes the Unicode of character c to the output. The writeChars(String s) method writes the Unicode for each character in the string s to the output.</a:t>
            </a:r>
            <a:endParaRPr lang="en-US" altLang="en-US" sz="2800" smtClean="0">
              <a:latin typeface="Courier New" pitchFamily="49" charset="0"/>
              <a:cs typeface="Times New Roman" pitchFamily="18" charset="0"/>
            </a:endParaRPr>
          </a:p>
        </p:txBody>
      </p:sp>
      <p:sp>
        <p:nvSpPr>
          <p:cNvPr id="21509" name="Rectangle 5"/>
          <p:cNvSpPr>
            <a:spLocks noChangeArrowheads="1"/>
          </p:cNvSpPr>
          <p:nvPr/>
        </p:nvSpPr>
        <p:spPr bwMode="auto">
          <a:xfrm>
            <a:off x="228600" y="2590800"/>
            <a:ext cx="8686800" cy="3886200"/>
          </a:xfrm>
          <a:prstGeom prst="rect">
            <a:avLst/>
          </a:prstGeom>
          <a:noFill/>
          <a:ln w="9525">
            <a:noFill/>
            <a:miter lim="800000"/>
            <a:headEnd/>
            <a:tailEnd/>
          </a:ln>
          <a:effectLst/>
        </p:spPr>
        <p:txBody>
          <a:bodyPr lIns="92075" tIns="46038" rIns="92075" bIns="46038"/>
          <a:lstStyle/>
          <a:p>
            <a:pPr>
              <a:lnSpc>
                <a:spcPct val="90000"/>
              </a:lnSpc>
              <a:spcBef>
                <a:spcPct val="20000"/>
              </a:spcBef>
              <a:buClr>
                <a:schemeClr val="tx2"/>
              </a:buClr>
              <a:buSzPct val="75000"/>
              <a:buFont typeface="Monotype Sorts"/>
              <a:buNone/>
            </a:pPr>
            <a:r>
              <a:rPr lang="en-US" altLang="en-US">
                <a:solidFill>
                  <a:srgbClr val="FF0000"/>
                </a:solidFill>
                <a:cs typeface="Times New Roman" pitchFamily="18" charset="0"/>
              </a:rPr>
              <a:t>Why UTF-8? What is UTF-8?</a:t>
            </a:r>
          </a:p>
          <a:p>
            <a:pPr>
              <a:lnSpc>
                <a:spcPct val="90000"/>
              </a:lnSpc>
              <a:spcBef>
                <a:spcPct val="20000"/>
              </a:spcBef>
              <a:buClr>
                <a:schemeClr val="tx2"/>
              </a:buClr>
              <a:buSzPct val="75000"/>
              <a:buFont typeface="Monotype Sorts"/>
              <a:buNone/>
            </a:pPr>
            <a:endParaRPr lang="en-US" altLang="en-US">
              <a:solidFill>
                <a:srgbClr val="FF0000"/>
              </a:solidFill>
              <a:cs typeface="Times New Roman" pitchFamily="18" charset="0"/>
            </a:endParaRPr>
          </a:p>
          <a:p>
            <a:pPr>
              <a:lnSpc>
                <a:spcPct val="90000"/>
              </a:lnSpc>
              <a:spcBef>
                <a:spcPct val="20000"/>
              </a:spcBef>
              <a:buClr>
                <a:schemeClr val="tx2"/>
              </a:buClr>
              <a:buSzPct val="75000"/>
              <a:buFont typeface="Monotype Sorts"/>
              <a:buNone/>
            </a:pPr>
            <a:r>
              <a:rPr lang="en-US" altLang="en-US">
                <a:cs typeface="Courier New" pitchFamily="49" charset="0"/>
              </a:rPr>
              <a:t>UTF-8 is a coding scheme that allows systems to operate with both ASCII and Unicode efficiently. Most operating systems use ASCII. Java uses Unicode. The ASCII character set is a subset of the Unicode character set. Since most applications need only the ASCII character set, it is a waste to represent an 8-bit ASCII character as a 16-bit Unicode character. The UTF-8 is an alternative scheme that stores a character using 1, 2, or 3 bytes. ASCII values (less than 0x7F) are coded in one byte. Unicode values less than 0x7FF are coded in two bytes. Other Unicode values are coded in three bytes.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a:ln>
            <a:miter lim="800000"/>
            <a:headEnd/>
            <a:tailEnd/>
          </a:ln>
        </p:spPr>
        <p:txBody>
          <a:bodyPr/>
          <a:lstStyle/>
          <a:p>
            <a:fld id="{8496F827-0CE4-4ED8-810A-5433636549C9}" type="slidenum">
              <a:rPr lang="en-US" altLang="en-US"/>
              <a:pPr/>
              <a:t>22</a:t>
            </a:fld>
            <a:endParaRPr lang="en-US" altLang="en-US"/>
          </a:p>
        </p:txBody>
      </p:sp>
      <p:sp>
        <p:nvSpPr>
          <p:cNvPr id="22531" name="Rectangle 2"/>
          <p:cNvSpPr>
            <a:spLocks noGrp="1" noChangeArrowheads="1"/>
          </p:cNvSpPr>
          <p:nvPr>
            <p:ph type="title"/>
          </p:nvPr>
        </p:nvSpPr>
        <p:spPr>
          <a:xfrm>
            <a:off x="152400" y="228600"/>
            <a:ext cx="8839200" cy="742950"/>
          </a:xfrm>
        </p:spPr>
        <p:txBody>
          <a:bodyPr/>
          <a:lstStyle/>
          <a:p>
            <a:r>
              <a:rPr lang="en-US" altLang="en-US" sz="3600" smtClean="0">
                <a:cs typeface="Courier New" pitchFamily="49" charset="0"/>
              </a:rPr>
              <a:t>Using </a:t>
            </a:r>
            <a:r>
              <a:rPr lang="en-US" altLang="en-US" sz="3600" u="sng" smtClean="0">
                <a:cs typeface="Courier New" pitchFamily="49" charset="0"/>
              </a:rPr>
              <a:t>DataInputStream</a:t>
            </a:r>
            <a:r>
              <a:rPr lang="en-US" altLang="en-US" sz="3600" smtClean="0">
                <a:cs typeface="Courier New" pitchFamily="49" charset="0"/>
              </a:rPr>
              <a:t>/</a:t>
            </a:r>
            <a:r>
              <a:rPr lang="en-US" altLang="en-US" sz="3600" u="sng" smtClean="0">
                <a:cs typeface="Courier New" pitchFamily="49" charset="0"/>
              </a:rPr>
              <a:t>DataOutputStream</a:t>
            </a:r>
            <a:r>
              <a:rPr lang="en-US" altLang="en-US" sz="3600" smtClean="0">
                <a:cs typeface="Courier New" pitchFamily="49" charset="0"/>
              </a:rPr>
              <a:t> </a:t>
            </a:r>
          </a:p>
        </p:txBody>
      </p:sp>
      <p:sp>
        <p:nvSpPr>
          <p:cNvPr id="22532" name="Rectangle 3"/>
          <p:cNvSpPr>
            <a:spLocks noGrp="1" noChangeArrowheads="1"/>
          </p:cNvSpPr>
          <p:nvPr>
            <p:ph type="body" idx="1"/>
          </p:nvPr>
        </p:nvSpPr>
        <p:spPr>
          <a:xfrm>
            <a:off x="152400" y="1143000"/>
            <a:ext cx="8839200" cy="4267200"/>
          </a:xfrm>
        </p:spPr>
        <p:txBody>
          <a:bodyPr>
            <a:normAutofit lnSpcReduction="10000"/>
          </a:bodyPr>
          <a:lstStyle/>
          <a:p>
            <a:pPr marL="0" indent="0">
              <a:lnSpc>
                <a:spcPct val="90000"/>
              </a:lnSpc>
              <a:buFont typeface="Monotype Sorts"/>
              <a:buNone/>
            </a:pPr>
            <a:r>
              <a:rPr lang="en-US" altLang="en-US" sz="2400" smtClean="0">
                <a:cs typeface="Courier New" pitchFamily="49" charset="0"/>
              </a:rPr>
              <a:t>Data streams are used as wrappers on existing input and output streams to filter data in the original stream. They are created using the following constructors:</a:t>
            </a:r>
            <a:endParaRPr lang="en-US" altLang="en-US" sz="2400" smtClean="0">
              <a:cs typeface="Times New Roman" pitchFamily="18" charset="0"/>
            </a:endParaRPr>
          </a:p>
          <a:p>
            <a:pPr lvl="1">
              <a:lnSpc>
                <a:spcPct val="90000"/>
              </a:lnSpc>
              <a:buFontTx/>
              <a:buNone/>
            </a:pPr>
            <a:r>
              <a:rPr lang="en-US" altLang="en-US" sz="2000" smtClean="0">
                <a:cs typeface="Courier New" pitchFamily="49" charset="0"/>
              </a:rPr>
              <a:t>public DataInputStream(InputStream instream)</a:t>
            </a:r>
            <a:endParaRPr lang="en-US" altLang="en-US" sz="2000" smtClean="0">
              <a:cs typeface="Times New Roman" pitchFamily="18" charset="0"/>
            </a:endParaRPr>
          </a:p>
          <a:p>
            <a:pPr lvl="1">
              <a:lnSpc>
                <a:spcPct val="90000"/>
              </a:lnSpc>
              <a:buFontTx/>
              <a:buNone/>
            </a:pPr>
            <a:r>
              <a:rPr lang="en-US" altLang="en-US" sz="2000" smtClean="0">
                <a:cs typeface="Courier New" pitchFamily="49" charset="0"/>
              </a:rPr>
              <a:t>public DataOutputStream(OutputStream outstream)</a:t>
            </a:r>
            <a:endParaRPr lang="en-US" altLang="en-US" sz="2000" smtClean="0">
              <a:cs typeface="Times New Roman" pitchFamily="18" charset="0"/>
            </a:endParaRPr>
          </a:p>
          <a:p>
            <a:pPr marL="0" indent="0">
              <a:lnSpc>
                <a:spcPct val="90000"/>
              </a:lnSpc>
              <a:buFont typeface="Monotype Sorts"/>
              <a:buNone/>
            </a:pPr>
            <a:r>
              <a:rPr lang="en-US" altLang="en-US" sz="2400" smtClean="0">
                <a:cs typeface="Courier New" pitchFamily="49" charset="0"/>
              </a:rPr>
              <a:t> </a:t>
            </a:r>
            <a:endParaRPr lang="en-US" altLang="en-US" sz="2400" smtClean="0">
              <a:cs typeface="Times New Roman" pitchFamily="18" charset="0"/>
            </a:endParaRPr>
          </a:p>
          <a:p>
            <a:pPr marL="0" indent="0">
              <a:lnSpc>
                <a:spcPct val="90000"/>
              </a:lnSpc>
              <a:buFont typeface="Monotype Sorts"/>
              <a:buNone/>
            </a:pPr>
            <a:r>
              <a:rPr lang="en-US" altLang="en-US" sz="2400" smtClean="0">
                <a:cs typeface="Courier New" pitchFamily="49" charset="0"/>
              </a:rPr>
              <a:t>The statements given below create data streams. The first statement creates an input stream for file </a:t>
            </a:r>
            <a:r>
              <a:rPr lang="en-US" altLang="en-US" sz="2400" b="1" smtClean="0">
                <a:cs typeface="Courier New" pitchFamily="49" charset="0"/>
              </a:rPr>
              <a:t>in.dat</a:t>
            </a:r>
            <a:r>
              <a:rPr lang="en-US" altLang="en-US" sz="2400" smtClean="0">
                <a:cs typeface="Courier New" pitchFamily="49" charset="0"/>
              </a:rPr>
              <a:t>; the second statement creates an output stream for file </a:t>
            </a:r>
            <a:r>
              <a:rPr lang="en-US" altLang="en-US" sz="2400" b="1" smtClean="0">
                <a:cs typeface="Courier New" pitchFamily="49" charset="0"/>
              </a:rPr>
              <a:t>out.dat</a:t>
            </a:r>
            <a:r>
              <a:rPr lang="en-US" altLang="en-US" sz="2400" smtClean="0">
                <a:cs typeface="Courier New" pitchFamily="49" charset="0"/>
              </a:rPr>
              <a:t>.</a:t>
            </a:r>
            <a:endParaRPr lang="en-US" altLang="en-US" sz="2400" smtClean="0">
              <a:cs typeface="Times New Roman" pitchFamily="18" charset="0"/>
            </a:endParaRPr>
          </a:p>
          <a:p>
            <a:pPr lvl="1">
              <a:lnSpc>
                <a:spcPct val="90000"/>
              </a:lnSpc>
              <a:buFontTx/>
              <a:buNone/>
            </a:pPr>
            <a:r>
              <a:rPr lang="en-US" altLang="en-US" sz="2000" smtClean="0">
                <a:cs typeface="Courier New" pitchFamily="49" charset="0"/>
              </a:rPr>
              <a:t>DataInputStream infile =</a:t>
            </a:r>
            <a:endParaRPr lang="en-US" altLang="en-US" sz="2000" smtClean="0">
              <a:cs typeface="Times New Roman" pitchFamily="18" charset="0"/>
            </a:endParaRPr>
          </a:p>
          <a:p>
            <a:pPr lvl="1">
              <a:lnSpc>
                <a:spcPct val="90000"/>
              </a:lnSpc>
              <a:buFontTx/>
              <a:buNone/>
            </a:pPr>
            <a:r>
              <a:rPr lang="en-US" altLang="en-US" sz="2000" smtClean="0">
                <a:cs typeface="Courier New" pitchFamily="49" charset="0"/>
              </a:rPr>
              <a:t>  new DataInputStream(new FileInputStream("in.dat"));</a:t>
            </a:r>
            <a:endParaRPr lang="en-US" altLang="en-US" sz="2000" smtClean="0">
              <a:cs typeface="Times New Roman" pitchFamily="18" charset="0"/>
            </a:endParaRPr>
          </a:p>
          <a:p>
            <a:pPr lvl="1">
              <a:lnSpc>
                <a:spcPct val="90000"/>
              </a:lnSpc>
              <a:buFontTx/>
              <a:buNone/>
            </a:pPr>
            <a:r>
              <a:rPr lang="en-US" altLang="en-US" sz="2000" smtClean="0">
                <a:cs typeface="Courier New" pitchFamily="49" charset="0"/>
              </a:rPr>
              <a:t>DataOutputStream outfile =</a:t>
            </a:r>
            <a:endParaRPr lang="en-US" altLang="en-US" sz="2000" smtClean="0">
              <a:cs typeface="Times New Roman" pitchFamily="18" charset="0"/>
            </a:endParaRPr>
          </a:p>
          <a:p>
            <a:pPr lvl="1">
              <a:lnSpc>
                <a:spcPct val="90000"/>
              </a:lnSpc>
              <a:buFontTx/>
              <a:buNone/>
            </a:pPr>
            <a:r>
              <a:rPr lang="en-US" altLang="en-US" sz="2000" smtClean="0">
                <a:cs typeface="Courier New" pitchFamily="49" charset="0"/>
              </a:rPr>
              <a:t>  new DataOutputStream(new FileOutputStream("out.dat"));</a:t>
            </a:r>
          </a:p>
        </p:txBody>
      </p:sp>
      <p:sp>
        <p:nvSpPr>
          <p:cNvPr id="22533" name="Rectangle 4"/>
          <p:cNvSpPr>
            <a:spLocks noChangeArrowheads="1"/>
          </p:cNvSpPr>
          <p:nvPr/>
        </p:nvSpPr>
        <p:spPr bwMode="auto">
          <a:xfrm>
            <a:off x="1671638" y="2462213"/>
            <a:ext cx="9144000" cy="0"/>
          </a:xfrm>
          <a:prstGeom prst="rect">
            <a:avLst/>
          </a:prstGeom>
          <a:noFill/>
          <a:ln w="12700">
            <a:noFill/>
            <a:miter lim="800000"/>
            <a:headEnd type="none" w="sm" len="sm"/>
            <a:tailEnd type="none" w="sm" len="sm"/>
          </a:ln>
          <a:effectLst/>
        </p:spPr>
        <p:txBody>
          <a:bodyPr>
            <a:spAutoFit/>
          </a:bodyPr>
          <a:lstStyle/>
          <a:p>
            <a:endParaRPr lang="en-US" altLang="en-US"/>
          </a:p>
        </p:txBody>
      </p:sp>
      <p:sp>
        <p:nvSpPr>
          <p:cNvPr id="316421" name="AutoShape 5">
            <a:hlinkClick r:id="" action="ppaction://noaction" highlightClick="1"/>
          </p:cNvPr>
          <p:cNvSpPr>
            <a:spLocks noChangeArrowheads="1"/>
          </p:cNvSpPr>
          <p:nvPr/>
        </p:nvSpPr>
        <p:spPr bwMode="auto">
          <a:xfrm>
            <a:off x="4419600" y="6019800"/>
            <a:ext cx="2438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TestDataStream</a:t>
            </a:r>
            <a:endParaRPr lang="en-US">
              <a:solidFill>
                <a:schemeClr val="accent1"/>
              </a:solidFill>
            </a:endParaRPr>
          </a:p>
        </p:txBody>
      </p:sp>
      <p:sp>
        <p:nvSpPr>
          <p:cNvPr id="22535" name="AutoShape 6">
            <a:hlinkClick r:id="rId3" action="ppaction://program" highlightClick="1"/>
          </p:cNvPr>
          <p:cNvSpPr>
            <a:spLocks noChangeArrowheads="1"/>
          </p:cNvSpPr>
          <p:nvPr/>
        </p:nvSpPr>
        <p:spPr bwMode="auto">
          <a:xfrm>
            <a:off x="7086600" y="6019800"/>
            <a:ext cx="1371600" cy="457200"/>
          </a:xfrm>
          <a:prstGeom prst="actionButtonBlank">
            <a:avLst/>
          </a:prstGeom>
          <a:solidFill>
            <a:srgbClr val="38A1BA"/>
          </a:solidFill>
          <a:ln w="19050">
            <a:noFill/>
            <a:miter lim="800000"/>
            <a:headEnd type="none" w="sm" len="sm"/>
            <a:tailEnd type="none" w="sm" len="sm"/>
          </a:ln>
          <a:effectLst>
            <a:prstShdw prst="shdw17" dist="17961" dir="2700000">
              <a:srgbClr val="226170"/>
            </a:prstShdw>
          </a:effectLst>
        </p:spPr>
        <p:txBody>
          <a:bodyPr wrap="none" anchor="ctr"/>
          <a:lstStyle/>
          <a:p>
            <a:pPr algn="ctr"/>
            <a:r>
              <a:rPr lang="en-US" altLang="en-US"/>
              <a:t>Run</a:t>
            </a:r>
          </a:p>
        </p:txBody>
      </p:sp>
      <p:sp>
        <p:nvSpPr>
          <p:cNvPr id="22536" name="AutoShape 7">
            <a:hlinkClick r:id="rId4" highlightClick="1"/>
          </p:cNvPr>
          <p:cNvSpPr>
            <a:spLocks noChangeArrowheads="1"/>
          </p:cNvSpPr>
          <p:nvPr/>
        </p:nvSpPr>
        <p:spPr bwMode="auto">
          <a:xfrm>
            <a:off x="3810000" y="5943600"/>
            <a:ext cx="468313" cy="576263"/>
          </a:xfrm>
          <a:prstGeom prst="actionButtonDocument">
            <a:avLst/>
          </a:prstGeom>
          <a:solidFill>
            <a:srgbClr val="92D050"/>
          </a:solidFill>
          <a:ln w="9525">
            <a:noFill/>
            <a:miter lim="800000"/>
            <a:headEnd/>
            <a:tailEnd/>
          </a:ln>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a:spLocks noGrp="1"/>
          </p:cNvSpPr>
          <p:nvPr>
            <p:ph type="sldNum" sz="quarter" idx="11"/>
          </p:nvPr>
        </p:nvSpPr>
        <p:spPr>
          <a:noFill/>
          <a:ln>
            <a:miter lim="800000"/>
            <a:headEnd/>
            <a:tailEnd/>
          </a:ln>
        </p:spPr>
        <p:txBody>
          <a:bodyPr/>
          <a:lstStyle/>
          <a:p>
            <a:fld id="{EFE168BE-ECC5-4445-8BC5-414E314203BE}" type="slidenum">
              <a:rPr lang="en-US" altLang="ar-SA"/>
              <a:pPr/>
              <a:t>23</a:t>
            </a:fld>
            <a:endParaRPr lang="en-US" altLang="ar-SA"/>
          </a:p>
        </p:txBody>
      </p:sp>
      <p:pic>
        <p:nvPicPr>
          <p:cNvPr id="23555" name="Picture 2"/>
          <p:cNvPicPr>
            <a:picLocks noChangeAspect="1"/>
          </p:cNvPicPr>
          <p:nvPr/>
        </p:nvPicPr>
        <p:blipFill>
          <a:blip r:embed="rId2"/>
          <a:srcRect/>
          <a:stretch>
            <a:fillRect/>
          </a:stretch>
        </p:blipFill>
        <p:spPr bwMode="auto">
          <a:xfrm>
            <a:off x="0" y="-36513"/>
            <a:ext cx="8158163" cy="6818313"/>
          </a:xfrm>
          <a:prstGeom prst="rect">
            <a:avLst/>
          </a:prstGeom>
          <a:noFill/>
          <a:ln w="9525">
            <a:noFill/>
            <a:miter lim="800000"/>
            <a:headEnd/>
            <a:tailEnd/>
          </a:ln>
        </p:spPr>
      </p:pic>
      <p:pic>
        <p:nvPicPr>
          <p:cNvPr id="4" name="Picture 2"/>
          <p:cNvPicPr>
            <a:picLocks noChangeAspect="1"/>
          </p:cNvPicPr>
          <p:nvPr/>
        </p:nvPicPr>
        <p:blipFill>
          <a:blip r:embed="rId3"/>
          <a:srcRect/>
          <a:stretch>
            <a:fillRect/>
          </a:stretch>
        </p:blipFill>
        <p:spPr bwMode="auto">
          <a:xfrm>
            <a:off x="5929322" y="2500306"/>
            <a:ext cx="3000396" cy="1643074"/>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ln>
            <a:miter lim="800000"/>
            <a:headEnd/>
            <a:tailEnd/>
          </a:ln>
        </p:spPr>
        <p:txBody>
          <a:bodyPr/>
          <a:lstStyle/>
          <a:p>
            <a:fld id="{EE7E3BA4-F2AE-4F93-9FE2-F05B79EC1C79}" type="slidenum">
              <a:rPr lang="en-US" altLang="en-US"/>
              <a:pPr/>
              <a:t>24</a:t>
            </a:fld>
            <a:endParaRPr lang="en-US" altLang="en-US"/>
          </a:p>
        </p:txBody>
      </p:sp>
      <p:sp>
        <p:nvSpPr>
          <p:cNvPr id="25603" name="Rectangle 2"/>
          <p:cNvSpPr>
            <a:spLocks noGrp="1" noChangeArrowheads="1"/>
          </p:cNvSpPr>
          <p:nvPr>
            <p:ph type="title"/>
          </p:nvPr>
        </p:nvSpPr>
        <p:spPr>
          <a:xfrm>
            <a:off x="304800" y="3276600"/>
            <a:ext cx="8839200" cy="742950"/>
          </a:xfrm>
        </p:spPr>
        <p:txBody>
          <a:bodyPr/>
          <a:lstStyle/>
          <a:p>
            <a:r>
              <a:rPr lang="en-US" altLang="en-US" sz="3600" smtClean="0">
                <a:cs typeface="Courier New" pitchFamily="49" charset="0"/>
              </a:rPr>
              <a:t>Checking End of File</a:t>
            </a:r>
          </a:p>
        </p:txBody>
      </p:sp>
      <p:sp>
        <p:nvSpPr>
          <p:cNvPr id="25604" name="Rectangle 3"/>
          <p:cNvSpPr>
            <a:spLocks noGrp="1" noChangeArrowheads="1"/>
          </p:cNvSpPr>
          <p:nvPr>
            <p:ph type="body" idx="1"/>
          </p:nvPr>
        </p:nvSpPr>
        <p:spPr>
          <a:xfrm>
            <a:off x="304800" y="4191000"/>
            <a:ext cx="8839200" cy="1524000"/>
          </a:xfrm>
        </p:spPr>
        <p:txBody>
          <a:bodyPr/>
          <a:lstStyle/>
          <a:p>
            <a:pPr marL="0" indent="0">
              <a:lnSpc>
                <a:spcPct val="90000"/>
              </a:lnSpc>
              <a:buFont typeface="Monotype Sorts"/>
              <a:buNone/>
            </a:pPr>
            <a:r>
              <a:rPr lang="en-US" altLang="en-US" sz="2400" smtClean="0">
                <a:cs typeface="Courier New" pitchFamily="49" charset="0"/>
              </a:rPr>
              <a:t>TIP: If you keep reading data at the end of a stream, an </a:t>
            </a:r>
            <a:r>
              <a:rPr lang="en-US" altLang="en-US" sz="2400" u="sng" smtClean="0">
                <a:cs typeface="Courier New" pitchFamily="49" charset="0"/>
              </a:rPr>
              <a:t>EOFException</a:t>
            </a:r>
            <a:r>
              <a:rPr lang="en-US" altLang="en-US" sz="2400" smtClean="0">
                <a:cs typeface="Courier New" pitchFamily="49" charset="0"/>
              </a:rPr>
              <a:t> would occur. So how do you check the end of a file? You can use </a:t>
            </a:r>
            <a:r>
              <a:rPr lang="en-US" altLang="en-US" sz="2400" u="sng" smtClean="0">
                <a:cs typeface="Courier New" pitchFamily="49" charset="0"/>
              </a:rPr>
              <a:t>input.available()</a:t>
            </a:r>
            <a:r>
              <a:rPr lang="en-US" altLang="en-US" sz="2400" smtClean="0">
                <a:cs typeface="Courier New" pitchFamily="49" charset="0"/>
              </a:rPr>
              <a:t> to check it. </a:t>
            </a:r>
            <a:r>
              <a:rPr lang="en-US" altLang="en-US" sz="2400" u="sng" smtClean="0">
                <a:cs typeface="Courier New" pitchFamily="49" charset="0"/>
              </a:rPr>
              <a:t>input.available() == 0</a:t>
            </a:r>
            <a:r>
              <a:rPr lang="en-US" altLang="en-US" sz="2400" smtClean="0">
                <a:cs typeface="Courier New" pitchFamily="49" charset="0"/>
              </a:rPr>
              <a:t> indicates that it is the end of a file.</a:t>
            </a:r>
          </a:p>
        </p:txBody>
      </p:sp>
      <p:sp>
        <p:nvSpPr>
          <p:cNvPr id="25605" name="Rectangle 4"/>
          <p:cNvSpPr>
            <a:spLocks noChangeArrowheads="1"/>
          </p:cNvSpPr>
          <p:nvPr/>
        </p:nvSpPr>
        <p:spPr bwMode="auto">
          <a:xfrm>
            <a:off x="1671638" y="2462213"/>
            <a:ext cx="9144000" cy="0"/>
          </a:xfrm>
          <a:prstGeom prst="rect">
            <a:avLst/>
          </a:prstGeom>
          <a:noFill/>
          <a:ln w="12700">
            <a:noFill/>
            <a:miter lim="800000"/>
            <a:headEnd type="none" w="sm" len="sm"/>
            <a:tailEnd type="none" w="sm" len="sm"/>
          </a:ln>
          <a:effectLst/>
        </p:spPr>
        <p:txBody>
          <a:bodyPr>
            <a:spAutoFit/>
          </a:bodyPr>
          <a:lstStyle/>
          <a:p>
            <a:endParaRPr lang="en-US" altLang="en-US"/>
          </a:p>
        </p:txBody>
      </p:sp>
      <p:sp>
        <p:nvSpPr>
          <p:cNvPr id="25606" name="Rectangle 7"/>
          <p:cNvSpPr>
            <a:spLocks noChangeArrowheads="1"/>
          </p:cNvSpPr>
          <p:nvPr/>
        </p:nvSpPr>
        <p:spPr bwMode="auto">
          <a:xfrm>
            <a:off x="152400" y="609600"/>
            <a:ext cx="8839200" cy="742950"/>
          </a:xfrm>
          <a:prstGeom prst="rect">
            <a:avLst/>
          </a:prstGeom>
          <a:noFill/>
          <a:ln w="9525">
            <a:noFill/>
            <a:miter lim="800000"/>
            <a:headEnd/>
            <a:tailEnd/>
          </a:ln>
          <a:effectLst/>
        </p:spPr>
        <p:txBody>
          <a:bodyPr lIns="92075" tIns="46038" rIns="92075" bIns="46038" anchor="ctr"/>
          <a:lstStyle/>
          <a:p>
            <a:pPr algn="ctr"/>
            <a:r>
              <a:rPr lang="en-US" altLang="en-US" sz="3600">
                <a:solidFill>
                  <a:schemeClr val="tx2"/>
                </a:solidFill>
                <a:cs typeface="Courier New" pitchFamily="49" charset="0"/>
              </a:rPr>
              <a:t>Order and Format</a:t>
            </a:r>
          </a:p>
        </p:txBody>
      </p:sp>
      <p:sp>
        <p:nvSpPr>
          <p:cNvPr id="25607" name="Rectangle 8"/>
          <p:cNvSpPr>
            <a:spLocks noChangeArrowheads="1"/>
          </p:cNvSpPr>
          <p:nvPr/>
        </p:nvSpPr>
        <p:spPr bwMode="auto">
          <a:xfrm>
            <a:off x="152400" y="1524000"/>
            <a:ext cx="8839200" cy="1524000"/>
          </a:xfrm>
          <a:prstGeom prst="rect">
            <a:avLst/>
          </a:prstGeom>
          <a:noFill/>
          <a:ln w="9525">
            <a:noFill/>
            <a:miter lim="800000"/>
            <a:headEnd/>
            <a:tailEnd/>
          </a:ln>
          <a:effectLst/>
        </p:spPr>
        <p:txBody>
          <a:bodyPr lIns="92075" tIns="46038" rIns="92075" bIns="46038"/>
          <a:lstStyle/>
          <a:p>
            <a:pPr>
              <a:lnSpc>
                <a:spcPct val="90000"/>
              </a:lnSpc>
              <a:spcBef>
                <a:spcPct val="20000"/>
              </a:spcBef>
              <a:buClr>
                <a:schemeClr val="tx2"/>
              </a:buClr>
              <a:buSzPct val="75000"/>
              <a:buFont typeface="Monotype Sorts"/>
              <a:buNone/>
            </a:pPr>
            <a:r>
              <a:rPr lang="en-US" altLang="en-US">
                <a:cs typeface="Courier New" pitchFamily="49" charset="0"/>
              </a:rPr>
              <a:t>CAUTION: You have to read the data in the same order and same format in which they are stored. For example, since names are written in UTF-8 using </a:t>
            </a:r>
            <a:r>
              <a:rPr lang="en-US" altLang="en-US" u="sng">
                <a:cs typeface="Courier New" pitchFamily="49" charset="0"/>
              </a:rPr>
              <a:t>writeUTF</a:t>
            </a:r>
            <a:r>
              <a:rPr lang="en-US" altLang="en-US">
                <a:cs typeface="Courier New" pitchFamily="49" charset="0"/>
              </a:rPr>
              <a:t>, you must read names using </a:t>
            </a:r>
            <a:r>
              <a:rPr lang="en-US" altLang="en-US" u="sng">
                <a:cs typeface="Courier New" pitchFamily="49" charset="0"/>
              </a:rPr>
              <a:t>readUTF</a:t>
            </a:r>
            <a:r>
              <a:rPr lang="en-US" altLang="en-US">
                <a:cs typeface="Courier New" pitchFamily="49" charset="0"/>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a:ln>
            <a:miter lim="800000"/>
            <a:headEnd/>
            <a:tailEnd/>
          </a:ln>
        </p:spPr>
        <p:txBody>
          <a:bodyPr/>
          <a:lstStyle/>
          <a:p>
            <a:fld id="{0972010C-CB5F-427B-B31A-1B597C9A693B}" type="slidenum">
              <a:rPr lang="en-US" altLang="en-US"/>
              <a:pPr/>
              <a:t>25</a:t>
            </a:fld>
            <a:endParaRPr lang="en-US" altLang="en-US"/>
          </a:p>
        </p:txBody>
      </p:sp>
      <p:sp>
        <p:nvSpPr>
          <p:cNvPr id="26627" name="Rectangle 2"/>
          <p:cNvSpPr>
            <a:spLocks noGrp="1" noChangeArrowheads="1"/>
          </p:cNvSpPr>
          <p:nvPr>
            <p:ph type="title"/>
          </p:nvPr>
        </p:nvSpPr>
        <p:spPr>
          <a:xfrm>
            <a:off x="228600" y="228600"/>
            <a:ext cx="5029200" cy="1447800"/>
          </a:xfrm>
        </p:spPr>
        <p:txBody>
          <a:bodyPr/>
          <a:lstStyle/>
          <a:p>
            <a:r>
              <a:rPr lang="en-US" altLang="en-US" sz="4000" smtClean="0"/>
              <a:t>BufferedInputStream/</a:t>
            </a:r>
            <a:br>
              <a:rPr lang="en-US" altLang="en-US" sz="4000" smtClean="0"/>
            </a:br>
            <a:r>
              <a:rPr lang="en-US" altLang="en-US" sz="4000" smtClean="0"/>
              <a:t>BufferedOutputStream</a:t>
            </a:r>
            <a:endParaRPr lang="en-US" altLang="en-US" sz="4000" b="1" smtClean="0"/>
          </a:p>
        </p:txBody>
      </p:sp>
      <p:sp>
        <p:nvSpPr>
          <p:cNvPr id="26628" name="Rectangle 3"/>
          <p:cNvSpPr>
            <a:spLocks noGrp="1" noChangeArrowheads="1"/>
          </p:cNvSpPr>
          <p:nvPr>
            <p:ph type="body" idx="1"/>
          </p:nvPr>
        </p:nvSpPr>
        <p:spPr>
          <a:xfrm>
            <a:off x="5486400" y="1371600"/>
            <a:ext cx="3200400" cy="457200"/>
          </a:xfrm>
        </p:spPr>
        <p:txBody>
          <a:bodyPr>
            <a:normAutofit fontScale="92500"/>
          </a:bodyPr>
          <a:lstStyle/>
          <a:p>
            <a:pPr marL="0" indent="0">
              <a:buFont typeface="Monotype Sorts"/>
              <a:buNone/>
            </a:pPr>
            <a:r>
              <a:rPr lang="en-US" altLang="en-US" sz="2000" smtClean="0">
                <a:cs typeface="Courier New" pitchFamily="49" charset="0"/>
              </a:rPr>
              <a:t>Using buffers to speed up I/O </a:t>
            </a:r>
          </a:p>
        </p:txBody>
      </p:sp>
      <p:graphicFrame>
        <p:nvGraphicFramePr>
          <p:cNvPr id="26629" name="Object 4"/>
          <p:cNvGraphicFramePr>
            <a:graphicFrameLocks noChangeAspect="1"/>
          </p:cNvGraphicFramePr>
          <p:nvPr/>
        </p:nvGraphicFramePr>
        <p:xfrm>
          <a:off x="304800" y="1981200"/>
          <a:ext cx="8534400" cy="3265488"/>
        </p:xfrm>
        <a:graphic>
          <a:graphicData uri="http://schemas.openxmlformats.org/presentationml/2006/ole">
            <p:oleObj spid="_x0000_s8194" name="Picture" r:id="rId3" imgW="4629912" imgH="1772412" progId="Word.Picture.8">
              <p:embed/>
            </p:oleObj>
          </a:graphicData>
        </a:graphic>
      </p:graphicFrame>
      <p:sp>
        <p:nvSpPr>
          <p:cNvPr id="26630" name="Line 5"/>
          <p:cNvSpPr>
            <a:spLocks noChangeShapeType="1"/>
          </p:cNvSpPr>
          <p:nvPr/>
        </p:nvSpPr>
        <p:spPr bwMode="auto">
          <a:xfrm flipH="1">
            <a:off x="6629400" y="1752600"/>
            <a:ext cx="304800" cy="1295400"/>
          </a:xfrm>
          <a:prstGeom prst="line">
            <a:avLst/>
          </a:prstGeom>
          <a:noFill/>
          <a:ln w="12700">
            <a:solidFill>
              <a:srgbClr val="FF0000"/>
            </a:solidFill>
            <a:round/>
            <a:headEnd type="none" w="sm" len="sm"/>
            <a:tailEnd type="stealth" w="sm" len="sm"/>
          </a:ln>
          <a:effectLst/>
        </p:spPr>
        <p:txBody>
          <a:bodyPr/>
          <a:lstStyle/>
          <a:p>
            <a:endParaRPr lang="en-GB"/>
          </a:p>
        </p:txBody>
      </p:sp>
      <p:sp>
        <p:nvSpPr>
          <p:cNvPr id="26631" name="Line 8"/>
          <p:cNvSpPr>
            <a:spLocks noChangeShapeType="1"/>
          </p:cNvSpPr>
          <p:nvPr/>
        </p:nvSpPr>
        <p:spPr bwMode="auto">
          <a:xfrm flipH="1">
            <a:off x="7162800" y="1752600"/>
            <a:ext cx="152400" cy="2057400"/>
          </a:xfrm>
          <a:prstGeom prst="line">
            <a:avLst/>
          </a:prstGeom>
          <a:noFill/>
          <a:ln w="12700">
            <a:solidFill>
              <a:srgbClr val="FF0000"/>
            </a:solidFill>
            <a:round/>
            <a:headEnd type="none" w="sm" len="sm"/>
            <a:tailEnd type="stealth" w="sm" len="sm"/>
          </a:ln>
          <a:effectLst/>
        </p:spPr>
        <p:txBody>
          <a:bodyPr/>
          <a:lstStyle/>
          <a:p>
            <a:endParaRPr lang="en-GB"/>
          </a:p>
        </p:txBody>
      </p:sp>
      <p:sp>
        <p:nvSpPr>
          <p:cNvPr id="26632" name="Rectangle 10"/>
          <p:cNvSpPr>
            <a:spLocks noChangeArrowheads="1"/>
          </p:cNvSpPr>
          <p:nvPr/>
        </p:nvSpPr>
        <p:spPr bwMode="auto">
          <a:xfrm>
            <a:off x="304800" y="5334000"/>
            <a:ext cx="7848600" cy="1066800"/>
          </a:xfrm>
          <a:prstGeom prst="rect">
            <a:avLst/>
          </a:prstGeom>
          <a:noFill/>
          <a:ln w="9525">
            <a:noFill/>
            <a:miter lim="800000"/>
            <a:headEnd/>
            <a:tailEnd/>
          </a:ln>
          <a:effectLst/>
        </p:spPr>
        <p:txBody>
          <a:bodyPr lIns="92075" tIns="46038" rIns="92075" bIns="46038"/>
          <a:lstStyle/>
          <a:p>
            <a:pPr>
              <a:spcBef>
                <a:spcPct val="20000"/>
              </a:spcBef>
              <a:buClr>
                <a:schemeClr val="tx2"/>
              </a:buClr>
              <a:buSzPct val="75000"/>
              <a:buFont typeface="Monotype Sorts"/>
              <a:buNone/>
            </a:pPr>
            <a:r>
              <a:rPr lang="en-US" altLang="en-US" sz="2000" u="sng">
                <a:cs typeface="Courier New" pitchFamily="49" charset="0"/>
              </a:rPr>
              <a:t>BufferedInputStream</a:t>
            </a:r>
            <a:r>
              <a:rPr lang="en-US" altLang="en-US" sz="2000">
                <a:cs typeface="Courier New" pitchFamily="49" charset="0"/>
              </a:rPr>
              <a:t>/</a:t>
            </a:r>
            <a:r>
              <a:rPr lang="en-US" altLang="en-US" sz="2000" u="sng">
                <a:cs typeface="Courier New" pitchFamily="49" charset="0"/>
              </a:rPr>
              <a:t>BufferedOutputStream</a:t>
            </a:r>
            <a:r>
              <a:rPr lang="en-US" altLang="en-US" sz="2000">
                <a:cs typeface="Courier New" pitchFamily="49" charset="0"/>
              </a:rPr>
              <a:t> does not contain new methods. All the methods </a:t>
            </a:r>
            <a:r>
              <a:rPr lang="en-US" altLang="en-US" sz="2000" u="sng">
                <a:cs typeface="Courier New" pitchFamily="49" charset="0"/>
              </a:rPr>
              <a:t>BufferedInputStream</a:t>
            </a:r>
            <a:r>
              <a:rPr lang="en-US" altLang="en-US" sz="2000">
                <a:cs typeface="Courier New" pitchFamily="49" charset="0"/>
              </a:rPr>
              <a:t>/</a:t>
            </a:r>
            <a:r>
              <a:rPr lang="en-US" altLang="en-US" sz="2000" u="sng">
                <a:cs typeface="Courier New" pitchFamily="49" charset="0"/>
              </a:rPr>
              <a:t>BufferedOutputStream</a:t>
            </a:r>
            <a:r>
              <a:rPr lang="en-US" altLang="en-US" sz="2000">
                <a:cs typeface="Courier New" pitchFamily="49" charset="0"/>
              </a:rPr>
              <a:t> are inherited from the </a:t>
            </a:r>
            <a:r>
              <a:rPr lang="en-US" altLang="en-US" sz="2000" u="sng">
                <a:cs typeface="Courier New" pitchFamily="49" charset="0"/>
              </a:rPr>
              <a:t>InputStream</a:t>
            </a:r>
            <a:r>
              <a:rPr lang="en-US" altLang="en-US" sz="2000">
                <a:cs typeface="Courier New" pitchFamily="49" charset="0"/>
              </a:rPr>
              <a:t>/</a:t>
            </a:r>
            <a:r>
              <a:rPr lang="en-US" altLang="en-US" sz="2000" u="sng">
                <a:cs typeface="Courier New" pitchFamily="49" charset="0"/>
              </a:rPr>
              <a:t>OutputStream</a:t>
            </a:r>
            <a:r>
              <a:rPr lang="en-US" altLang="en-US" sz="2000">
                <a:cs typeface="Courier New" pitchFamily="49" charset="0"/>
              </a:rPr>
              <a:t> classes.</a:t>
            </a:r>
            <a:r>
              <a:rPr lang="en-US" altLang="en-US" sz="200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a:ln>
            <a:miter lim="800000"/>
            <a:headEnd/>
            <a:tailEnd/>
          </a:ln>
        </p:spPr>
        <p:txBody>
          <a:bodyPr/>
          <a:lstStyle/>
          <a:p>
            <a:fld id="{81E15793-9796-4F2F-AAB6-DBFA31F08140}" type="slidenum">
              <a:rPr lang="en-US" altLang="en-US"/>
              <a:pPr/>
              <a:t>26</a:t>
            </a:fld>
            <a:endParaRPr lang="en-US" altLang="en-US"/>
          </a:p>
        </p:txBody>
      </p:sp>
      <p:sp>
        <p:nvSpPr>
          <p:cNvPr id="28675" name="Rectangle 2"/>
          <p:cNvSpPr>
            <a:spLocks noGrp="1" noChangeArrowheads="1"/>
          </p:cNvSpPr>
          <p:nvPr>
            <p:ph type="title"/>
          </p:nvPr>
        </p:nvSpPr>
        <p:spPr>
          <a:xfrm>
            <a:off x="152400" y="228600"/>
            <a:ext cx="8763000" cy="914400"/>
          </a:xfrm>
        </p:spPr>
        <p:txBody>
          <a:bodyPr>
            <a:normAutofit fontScale="90000"/>
          </a:bodyPr>
          <a:lstStyle/>
          <a:p>
            <a:r>
              <a:rPr lang="en-US" altLang="en-US" sz="3600" smtClean="0">
                <a:cs typeface="Courier New" pitchFamily="49" charset="0"/>
              </a:rPr>
              <a:t>Constructing BufferedInputStream/BufferedOutputStream </a:t>
            </a:r>
          </a:p>
        </p:txBody>
      </p:sp>
      <p:sp>
        <p:nvSpPr>
          <p:cNvPr id="28676" name="Rectangle 3"/>
          <p:cNvSpPr>
            <a:spLocks noGrp="1" noChangeArrowheads="1"/>
          </p:cNvSpPr>
          <p:nvPr>
            <p:ph type="body" idx="1"/>
          </p:nvPr>
        </p:nvSpPr>
        <p:spPr>
          <a:xfrm>
            <a:off x="152400" y="1447800"/>
            <a:ext cx="8839200" cy="3124200"/>
          </a:xfrm>
        </p:spPr>
        <p:txBody>
          <a:bodyPr/>
          <a:lstStyle/>
          <a:p>
            <a:pPr lvl="1">
              <a:buFontTx/>
              <a:buNone/>
            </a:pPr>
            <a:r>
              <a:rPr lang="en-US" altLang="en-US" sz="2400" smtClean="0">
                <a:cs typeface="Courier New" pitchFamily="49" charset="0"/>
              </a:rPr>
              <a:t>// Create a BufferedInputStream</a:t>
            </a:r>
            <a:endParaRPr lang="en-US" altLang="en-US" sz="2400" smtClean="0">
              <a:cs typeface="Times New Roman" pitchFamily="18" charset="0"/>
            </a:endParaRPr>
          </a:p>
          <a:p>
            <a:pPr lvl="1">
              <a:buFontTx/>
              <a:buNone/>
            </a:pPr>
            <a:r>
              <a:rPr lang="en-US" altLang="en-US" sz="2400" smtClean="0">
                <a:cs typeface="Courier New" pitchFamily="49" charset="0"/>
              </a:rPr>
              <a:t>public BufferedInputStream(InputStream in)</a:t>
            </a:r>
            <a:endParaRPr lang="en-US" altLang="en-US" sz="2400" smtClean="0">
              <a:cs typeface="Times New Roman" pitchFamily="18" charset="0"/>
            </a:endParaRPr>
          </a:p>
          <a:p>
            <a:pPr lvl="1">
              <a:buFontTx/>
              <a:buNone/>
            </a:pPr>
            <a:r>
              <a:rPr lang="en-US" altLang="en-US" sz="2400" smtClean="0">
                <a:cs typeface="Courier New" pitchFamily="49" charset="0"/>
              </a:rPr>
              <a:t>public BufferedInputStream(InputStream in, int bufferSize)</a:t>
            </a:r>
            <a:endParaRPr lang="en-US" altLang="en-US" sz="2400" smtClean="0">
              <a:cs typeface="Times New Roman" pitchFamily="18" charset="0"/>
            </a:endParaRPr>
          </a:p>
          <a:p>
            <a:pPr lvl="1">
              <a:buFontTx/>
              <a:buNone/>
            </a:pPr>
            <a:r>
              <a:rPr lang="en-US" altLang="en-US" sz="2400" smtClean="0">
                <a:cs typeface="Courier New" pitchFamily="49" charset="0"/>
              </a:rPr>
              <a:t> </a:t>
            </a:r>
            <a:endParaRPr lang="en-US" altLang="en-US" sz="2400" smtClean="0">
              <a:cs typeface="Times New Roman" pitchFamily="18" charset="0"/>
            </a:endParaRPr>
          </a:p>
          <a:p>
            <a:pPr lvl="1">
              <a:buFontTx/>
              <a:buNone/>
            </a:pPr>
            <a:r>
              <a:rPr lang="en-US" altLang="en-US" sz="2400" smtClean="0">
                <a:cs typeface="Courier New" pitchFamily="49" charset="0"/>
              </a:rPr>
              <a:t>// Create a BufferedOutputStream</a:t>
            </a:r>
            <a:endParaRPr lang="en-US" altLang="en-US" sz="2400" smtClean="0">
              <a:cs typeface="Times New Roman" pitchFamily="18" charset="0"/>
            </a:endParaRPr>
          </a:p>
          <a:p>
            <a:pPr lvl="1">
              <a:buFontTx/>
              <a:buNone/>
            </a:pPr>
            <a:r>
              <a:rPr lang="en-US" altLang="en-US" sz="2400" smtClean="0">
                <a:cs typeface="Courier New" pitchFamily="49" charset="0"/>
              </a:rPr>
              <a:t>public BufferedOutputStream(OutputStream out)</a:t>
            </a:r>
            <a:endParaRPr lang="en-US" altLang="en-US" sz="2400" smtClean="0">
              <a:cs typeface="Times New Roman" pitchFamily="18" charset="0"/>
            </a:endParaRPr>
          </a:p>
          <a:p>
            <a:pPr lvl="1">
              <a:buFontTx/>
              <a:buNone/>
            </a:pPr>
            <a:r>
              <a:rPr lang="en-US" altLang="en-US" sz="2400" smtClean="0">
                <a:cs typeface="Courier New" pitchFamily="49" charset="0"/>
              </a:rPr>
              <a:t>public BufferedOutputStream(OutputStreamr out, int bufferSize)</a:t>
            </a:r>
          </a:p>
        </p:txBody>
      </p:sp>
      <p:sp>
        <p:nvSpPr>
          <p:cNvPr id="28677" name="Rectangle 4"/>
          <p:cNvSpPr>
            <a:spLocks noChangeArrowheads="1"/>
          </p:cNvSpPr>
          <p:nvPr/>
        </p:nvSpPr>
        <p:spPr bwMode="auto">
          <a:xfrm>
            <a:off x="1671638" y="2462213"/>
            <a:ext cx="9144000" cy="0"/>
          </a:xfrm>
          <a:prstGeom prst="rect">
            <a:avLst/>
          </a:prstGeom>
          <a:noFill/>
          <a:ln w="12700">
            <a:noFill/>
            <a:miter lim="800000"/>
            <a:headEnd type="none" w="sm" len="sm"/>
            <a:tailEnd type="none" w="sm" len="sm"/>
          </a:ln>
          <a:effectLst/>
        </p:spPr>
        <p:txBody>
          <a:bodyPr>
            <a:spAutoFit/>
          </a:bodyPr>
          <a:lstStyle/>
          <a:p>
            <a:endParaRPr lang="en-US" altLang="en-US"/>
          </a:p>
        </p:txBody>
      </p:sp>
      <p:pic>
        <p:nvPicPr>
          <p:cNvPr id="28678" name="Picture 6"/>
          <p:cNvPicPr>
            <a:picLocks noChangeAspect="1" noChangeArrowheads="1"/>
          </p:cNvPicPr>
          <p:nvPr/>
        </p:nvPicPr>
        <p:blipFill>
          <a:blip r:embed="rId2"/>
          <a:srcRect/>
          <a:stretch>
            <a:fillRect/>
          </a:stretch>
        </p:blipFill>
        <p:spPr bwMode="auto">
          <a:xfrm>
            <a:off x="212725" y="4724400"/>
            <a:ext cx="8674100" cy="1409700"/>
          </a:xfrm>
          <a:prstGeom prst="rect">
            <a:avLst/>
          </a:prstGeom>
          <a:noFill/>
          <a:ln w="12700">
            <a:noFill/>
            <a:miter lim="800000"/>
            <a:headEnd type="none" w="sm" len="sm"/>
            <a:tailEnd type="none" w="sm" len="sm"/>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a:ln>
            <a:miter lim="800000"/>
            <a:headEnd/>
            <a:tailEnd/>
          </a:ln>
        </p:spPr>
        <p:txBody>
          <a:bodyPr/>
          <a:lstStyle/>
          <a:p>
            <a:fld id="{68CF6EAB-B12C-4406-98C1-354316FCDE62}" type="slidenum">
              <a:rPr lang="en-US" altLang="en-US"/>
              <a:pPr/>
              <a:t>27</a:t>
            </a:fld>
            <a:endParaRPr lang="en-US" altLang="en-US"/>
          </a:p>
        </p:txBody>
      </p:sp>
      <p:sp>
        <p:nvSpPr>
          <p:cNvPr id="29699" name="Rectangle 2"/>
          <p:cNvSpPr>
            <a:spLocks noGrp="1" noChangeArrowheads="1"/>
          </p:cNvSpPr>
          <p:nvPr>
            <p:ph type="title"/>
          </p:nvPr>
        </p:nvSpPr>
        <p:spPr>
          <a:xfrm>
            <a:off x="152400" y="228600"/>
            <a:ext cx="8763000" cy="914400"/>
          </a:xfrm>
        </p:spPr>
        <p:txBody>
          <a:bodyPr/>
          <a:lstStyle/>
          <a:p>
            <a:r>
              <a:rPr lang="en-US" altLang="en-US" sz="3600" smtClean="0">
                <a:cs typeface="Courier New" pitchFamily="49" charset="0"/>
              </a:rPr>
              <a:t>Case Studies: Copy File </a:t>
            </a:r>
          </a:p>
        </p:txBody>
      </p:sp>
      <p:sp>
        <p:nvSpPr>
          <p:cNvPr id="29700" name="Rectangle 3"/>
          <p:cNvSpPr>
            <a:spLocks noGrp="1" noChangeArrowheads="1"/>
          </p:cNvSpPr>
          <p:nvPr>
            <p:ph type="body" idx="1"/>
          </p:nvPr>
        </p:nvSpPr>
        <p:spPr>
          <a:xfrm>
            <a:off x="152400" y="1143000"/>
            <a:ext cx="8763000" cy="3733800"/>
          </a:xfrm>
        </p:spPr>
        <p:txBody>
          <a:bodyPr>
            <a:normAutofit fontScale="92500"/>
          </a:bodyPr>
          <a:lstStyle/>
          <a:p>
            <a:pPr marL="114300" lvl="1" indent="0">
              <a:lnSpc>
                <a:spcPct val="90000"/>
              </a:lnSpc>
              <a:buFontTx/>
              <a:buNone/>
            </a:pPr>
            <a:r>
              <a:rPr lang="en-US" altLang="en-US" sz="2400" smtClean="0">
                <a:cs typeface="Courier New" pitchFamily="49" charset="0"/>
              </a:rPr>
              <a:t>This case study develops a program that copies files. The user needs to provide a source file and a target file as command-line arguments using the following command:</a:t>
            </a:r>
          </a:p>
          <a:p>
            <a:pPr marL="114300" lvl="1" indent="0">
              <a:lnSpc>
                <a:spcPct val="90000"/>
              </a:lnSpc>
              <a:buFontTx/>
              <a:buNone/>
            </a:pPr>
            <a:endParaRPr lang="en-US" altLang="en-US" sz="2400" smtClean="0">
              <a:cs typeface="Times New Roman" pitchFamily="18" charset="0"/>
            </a:endParaRPr>
          </a:p>
          <a:p>
            <a:pPr marL="114300" lvl="1" indent="0">
              <a:lnSpc>
                <a:spcPct val="90000"/>
              </a:lnSpc>
              <a:buFontTx/>
              <a:buNone/>
            </a:pPr>
            <a:endParaRPr lang="en-US" altLang="en-US" sz="2400" smtClean="0">
              <a:cs typeface="Times New Roman" pitchFamily="18" charset="0"/>
            </a:endParaRPr>
          </a:p>
          <a:p>
            <a:pPr lvl="2">
              <a:lnSpc>
                <a:spcPct val="90000"/>
              </a:lnSpc>
              <a:buFont typeface="Monotype Sorts"/>
              <a:buNone/>
            </a:pPr>
            <a:r>
              <a:rPr lang="en-US" altLang="en-US" sz="2000" b="1" smtClean="0">
                <a:cs typeface="Courier New" pitchFamily="49" charset="0"/>
              </a:rPr>
              <a:t>java Copy source target</a:t>
            </a:r>
          </a:p>
          <a:p>
            <a:pPr lvl="2">
              <a:lnSpc>
                <a:spcPct val="90000"/>
              </a:lnSpc>
              <a:buFont typeface="Monotype Sorts"/>
              <a:buNone/>
            </a:pPr>
            <a:endParaRPr lang="en-US" altLang="en-US" sz="2000" u="sng" smtClean="0">
              <a:cs typeface="Times New Roman" pitchFamily="18" charset="0"/>
            </a:endParaRPr>
          </a:p>
          <a:p>
            <a:pPr marL="114300" lvl="1" indent="0">
              <a:lnSpc>
                <a:spcPct val="90000"/>
              </a:lnSpc>
              <a:buFontTx/>
              <a:buNone/>
            </a:pPr>
            <a:r>
              <a:rPr lang="en-US" altLang="en-US" sz="2400" smtClean="0">
                <a:cs typeface="Courier New" pitchFamily="49" charset="0"/>
              </a:rPr>
              <a:t> </a:t>
            </a:r>
            <a:endParaRPr lang="en-US" altLang="en-US" sz="2400" smtClean="0">
              <a:cs typeface="Times New Roman" pitchFamily="18" charset="0"/>
            </a:endParaRPr>
          </a:p>
          <a:p>
            <a:pPr marL="114300" lvl="1" indent="0">
              <a:lnSpc>
                <a:spcPct val="90000"/>
              </a:lnSpc>
              <a:buFontTx/>
              <a:buNone/>
            </a:pPr>
            <a:r>
              <a:rPr lang="en-US" altLang="en-US" sz="2400" smtClean="0">
                <a:cs typeface="Courier New" pitchFamily="49" charset="0"/>
              </a:rPr>
              <a:t>The program copies a source file to a target file and displays the number of bytes in the file. If the source does not exist, tell the user the file is not found. If the target file already exists, tell the user the file already exists. </a:t>
            </a:r>
          </a:p>
        </p:txBody>
      </p:sp>
      <p:sp>
        <p:nvSpPr>
          <p:cNvPr id="29701" name="Rectangle 4"/>
          <p:cNvSpPr>
            <a:spLocks noChangeArrowheads="1"/>
          </p:cNvSpPr>
          <p:nvPr/>
        </p:nvSpPr>
        <p:spPr bwMode="auto">
          <a:xfrm>
            <a:off x="1671638" y="2462213"/>
            <a:ext cx="9144000" cy="0"/>
          </a:xfrm>
          <a:prstGeom prst="rect">
            <a:avLst/>
          </a:prstGeom>
          <a:noFill/>
          <a:ln w="12700">
            <a:noFill/>
            <a:miter lim="800000"/>
            <a:headEnd type="none" w="sm" len="sm"/>
            <a:tailEnd type="none" w="sm" len="sm"/>
          </a:ln>
          <a:effectLst/>
        </p:spPr>
        <p:txBody>
          <a:bodyPr>
            <a:spAutoFit/>
          </a:bodyPr>
          <a:lstStyle/>
          <a:p>
            <a:endParaRPr lang="en-US" altLang="en-US"/>
          </a:p>
        </p:txBody>
      </p:sp>
      <p:sp>
        <p:nvSpPr>
          <p:cNvPr id="29702" name="Rectangle 6"/>
          <p:cNvSpPr>
            <a:spLocks noChangeArrowheads="1"/>
          </p:cNvSpPr>
          <p:nvPr/>
        </p:nvSpPr>
        <p:spPr bwMode="auto">
          <a:xfrm>
            <a:off x="2647950" y="2462213"/>
            <a:ext cx="9144000" cy="0"/>
          </a:xfrm>
          <a:prstGeom prst="rect">
            <a:avLst/>
          </a:prstGeom>
          <a:noFill/>
          <a:ln w="12700">
            <a:noFill/>
            <a:miter lim="800000"/>
            <a:headEnd type="none" w="sm" len="sm"/>
            <a:tailEnd type="none" w="sm" len="sm"/>
          </a:ln>
          <a:effectLst/>
        </p:spPr>
        <p:txBody>
          <a:bodyPr>
            <a:spAutoFit/>
          </a:bodyPr>
          <a:lstStyle/>
          <a:p>
            <a:endParaRPr lang="en-US" altLang="en-US"/>
          </a:p>
        </p:txBody>
      </p:sp>
      <p:pic>
        <p:nvPicPr>
          <p:cNvPr id="29703" name="Picture 5"/>
          <p:cNvPicPr>
            <a:picLocks noChangeAspect="1" noChangeArrowheads="1"/>
          </p:cNvPicPr>
          <p:nvPr/>
        </p:nvPicPr>
        <p:blipFill>
          <a:blip r:embed="rId2"/>
          <a:srcRect/>
          <a:stretch>
            <a:fillRect/>
          </a:stretch>
        </p:blipFill>
        <p:spPr bwMode="auto">
          <a:xfrm>
            <a:off x="4572000" y="2057400"/>
            <a:ext cx="3848100" cy="1933575"/>
          </a:xfrm>
          <a:prstGeom prst="rect">
            <a:avLst/>
          </a:prstGeom>
          <a:noFill/>
          <a:ln w="9525">
            <a:noFill/>
            <a:miter lim="800000"/>
            <a:headEnd/>
            <a:tailEnd/>
          </a:ln>
        </p:spPr>
      </p:pic>
      <p:sp>
        <p:nvSpPr>
          <p:cNvPr id="333831" name="AutoShape 7">
            <a:hlinkClick r:id="" action="ppaction://noaction" highlightClick="1"/>
          </p:cNvPr>
          <p:cNvSpPr>
            <a:spLocks noChangeArrowheads="1"/>
          </p:cNvSpPr>
          <p:nvPr/>
        </p:nvSpPr>
        <p:spPr bwMode="auto">
          <a:xfrm>
            <a:off x="5486400" y="5638800"/>
            <a:ext cx="1295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Copy</a:t>
            </a:r>
            <a:endParaRPr lang="en-US">
              <a:solidFill>
                <a:schemeClr val="accent1"/>
              </a:solidFill>
            </a:endParaRPr>
          </a:p>
        </p:txBody>
      </p:sp>
      <p:sp>
        <p:nvSpPr>
          <p:cNvPr id="29705" name="AutoShape 8">
            <a:hlinkClick r:id="rId4" action="ppaction://program" highlightClick="1"/>
          </p:cNvPr>
          <p:cNvSpPr>
            <a:spLocks noChangeArrowheads="1"/>
          </p:cNvSpPr>
          <p:nvPr/>
        </p:nvSpPr>
        <p:spPr bwMode="auto">
          <a:xfrm>
            <a:off x="7010400" y="5638800"/>
            <a:ext cx="1371600" cy="457200"/>
          </a:xfrm>
          <a:prstGeom prst="actionButtonBlank">
            <a:avLst/>
          </a:prstGeom>
          <a:solidFill>
            <a:srgbClr val="38A1BA"/>
          </a:solidFill>
          <a:ln w="19050">
            <a:noFill/>
            <a:miter lim="800000"/>
            <a:headEnd type="none" w="sm" len="sm"/>
            <a:tailEnd type="none" w="sm" len="sm"/>
          </a:ln>
          <a:effectLst>
            <a:prstShdw prst="shdw17" dist="17961" dir="2700000">
              <a:srgbClr val="226170"/>
            </a:prstShdw>
          </a:effectLst>
        </p:spPr>
        <p:txBody>
          <a:bodyPr wrap="none" anchor="ctr"/>
          <a:lstStyle/>
          <a:p>
            <a:pPr algn="ctr"/>
            <a:r>
              <a:rPr lang="en-US" altLang="en-US"/>
              <a:t>Run</a:t>
            </a:r>
          </a:p>
        </p:txBody>
      </p:sp>
      <p:sp>
        <p:nvSpPr>
          <p:cNvPr id="29706" name="AutoShape 10">
            <a:hlinkClick r:id="rId5" highlightClick="1"/>
          </p:cNvPr>
          <p:cNvSpPr>
            <a:spLocks noChangeArrowheads="1"/>
          </p:cNvSpPr>
          <p:nvPr/>
        </p:nvSpPr>
        <p:spPr bwMode="auto">
          <a:xfrm>
            <a:off x="4876800" y="5562600"/>
            <a:ext cx="468313" cy="576263"/>
          </a:xfrm>
          <a:prstGeom prst="actionButtonDocument">
            <a:avLst/>
          </a:prstGeom>
          <a:solidFill>
            <a:srgbClr val="92D050"/>
          </a:solidFill>
          <a:ln w="9525">
            <a:noFill/>
            <a:miter lim="800000"/>
            <a:headEnd/>
            <a:tailEnd/>
          </a:ln>
        </p:spPr>
        <p:txBody>
          <a:bodyPr wrap="none" anchor="ctr"/>
          <a:lstStyle/>
          <a:p>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1"/>
          </p:nvPr>
        </p:nvSpPr>
        <p:spPr>
          <a:noFill/>
          <a:ln>
            <a:miter lim="800000"/>
            <a:headEnd/>
            <a:tailEnd/>
          </a:ln>
        </p:spPr>
        <p:txBody>
          <a:bodyPr/>
          <a:lstStyle/>
          <a:p>
            <a:fld id="{2B03BFAF-5D54-40F7-AF80-F24A9BBBDFA3}" type="slidenum">
              <a:rPr lang="en-US" altLang="ar-SA"/>
              <a:pPr/>
              <a:t>28</a:t>
            </a:fld>
            <a:endParaRPr lang="en-US" altLang="ar-SA"/>
          </a:p>
        </p:txBody>
      </p:sp>
      <p:pic>
        <p:nvPicPr>
          <p:cNvPr id="30723" name="Picture 2"/>
          <p:cNvPicPr>
            <a:picLocks noChangeAspect="1"/>
          </p:cNvPicPr>
          <p:nvPr/>
        </p:nvPicPr>
        <p:blipFill>
          <a:blip r:embed="rId2"/>
          <a:srcRect/>
          <a:stretch>
            <a:fillRect/>
          </a:stretch>
        </p:blipFill>
        <p:spPr bwMode="auto">
          <a:xfrm>
            <a:off x="0" y="-55563"/>
            <a:ext cx="8502650" cy="5765801"/>
          </a:xfrm>
          <a:prstGeom prst="rect">
            <a:avLst/>
          </a:prstGeom>
          <a:noFill/>
          <a:ln w="9525">
            <a:noFill/>
            <a:miter lim="800000"/>
            <a:headEnd/>
            <a:tailEnd/>
          </a:ln>
        </p:spPr>
      </p:pic>
      <p:pic>
        <p:nvPicPr>
          <p:cNvPr id="30724" name="Picture 3"/>
          <p:cNvPicPr>
            <a:picLocks noChangeAspect="1"/>
          </p:cNvPicPr>
          <p:nvPr/>
        </p:nvPicPr>
        <p:blipFill>
          <a:blip r:embed="rId3"/>
          <a:srcRect/>
          <a:stretch>
            <a:fillRect/>
          </a:stretch>
        </p:blipFill>
        <p:spPr bwMode="auto">
          <a:xfrm>
            <a:off x="-49213" y="5638800"/>
            <a:ext cx="4164013" cy="10668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1"/>
          </p:nvPr>
        </p:nvSpPr>
        <p:spPr>
          <a:noFill/>
          <a:ln>
            <a:miter lim="800000"/>
            <a:headEnd/>
            <a:tailEnd/>
          </a:ln>
        </p:spPr>
        <p:txBody>
          <a:bodyPr/>
          <a:lstStyle/>
          <a:p>
            <a:fld id="{19374ADE-3B0A-4ABA-9D4F-F6774E5B2BAE}" type="slidenum">
              <a:rPr lang="en-US" altLang="ar-SA"/>
              <a:pPr/>
              <a:t>29</a:t>
            </a:fld>
            <a:endParaRPr lang="en-US" altLang="ar-SA"/>
          </a:p>
        </p:txBody>
      </p:sp>
      <p:pic>
        <p:nvPicPr>
          <p:cNvPr id="31747" name="Picture 2"/>
          <p:cNvPicPr>
            <a:picLocks noChangeAspect="1"/>
          </p:cNvPicPr>
          <p:nvPr/>
        </p:nvPicPr>
        <p:blipFill>
          <a:blip r:embed="rId2"/>
          <a:srcRect/>
          <a:stretch>
            <a:fillRect/>
          </a:stretch>
        </p:blipFill>
        <p:spPr bwMode="auto">
          <a:xfrm>
            <a:off x="0" y="-76200"/>
            <a:ext cx="8305800" cy="5595938"/>
          </a:xfrm>
          <a:prstGeom prst="rect">
            <a:avLst/>
          </a:prstGeom>
          <a:noFill/>
          <a:ln w="9525">
            <a:noFill/>
            <a:miter lim="800000"/>
            <a:headEnd/>
            <a:tailEnd/>
          </a:ln>
        </p:spPr>
      </p:pic>
      <p:pic>
        <p:nvPicPr>
          <p:cNvPr id="31748" name="Picture 3"/>
          <p:cNvPicPr>
            <a:picLocks noChangeAspect="1"/>
          </p:cNvPicPr>
          <p:nvPr/>
        </p:nvPicPr>
        <p:blipFill>
          <a:blip r:embed="rId3"/>
          <a:srcRect/>
          <a:stretch>
            <a:fillRect/>
          </a:stretch>
        </p:blipFill>
        <p:spPr bwMode="auto">
          <a:xfrm>
            <a:off x="-42863" y="5486400"/>
            <a:ext cx="8958263" cy="1371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a:ln>
            <a:miter lim="800000"/>
            <a:headEnd/>
            <a:tailEnd/>
          </a:ln>
        </p:spPr>
        <p:txBody>
          <a:bodyPr/>
          <a:lstStyle/>
          <a:p>
            <a:fld id="{9135B10F-4B97-4FF5-B6B7-23486B95D529}" type="slidenum">
              <a:rPr lang="en-US" altLang="en-US"/>
              <a:pPr/>
              <a:t>3</a:t>
            </a:fld>
            <a:endParaRPr lang="en-US" altLang="en-US"/>
          </a:p>
        </p:txBody>
      </p:sp>
      <p:sp>
        <p:nvSpPr>
          <p:cNvPr id="8195" name="Rectangle 2"/>
          <p:cNvSpPr>
            <a:spLocks noGrp="1" noChangeArrowheads="1"/>
          </p:cNvSpPr>
          <p:nvPr>
            <p:ph type="title"/>
          </p:nvPr>
        </p:nvSpPr>
        <p:spPr>
          <a:xfrm>
            <a:off x="685800" y="228600"/>
            <a:ext cx="7772400" cy="609600"/>
          </a:xfrm>
        </p:spPr>
        <p:txBody>
          <a:bodyPr>
            <a:normAutofit fontScale="90000"/>
          </a:bodyPr>
          <a:lstStyle/>
          <a:p>
            <a:r>
              <a:rPr lang="en-US" altLang="en-US" smtClean="0"/>
              <a:t>Text File vs. Binary File</a:t>
            </a:r>
            <a:endParaRPr lang="en-US" altLang="en-US" b="1" smtClean="0"/>
          </a:p>
        </p:txBody>
      </p:sp>
      <p:sp>
        <p:nvSpPr>
          <p:cNvPr id="8196" name="Rectangle 3"/>
          <p:cNvSpPr>
            <a:spLocks noGrp="1" noChangeArrowheads="1"/>
          </p:cNvSpPr>
          <p:nvPr>
            <p:ph type="body" idx="1"/>
          </p:nvPr>
        </p:nvSpPr>
        <p:spPr>
          <a:xfrm>
            <a:off x="152400" y="914400"/>
            <a:ext cx="8763000" cy="5562600"/>
          </a:xfrm>
        </p:spPr>
        <p:txBody>
          <a:bodyPr>
            <a:normAutofit/>
          </a:bodyPr>
          <a:lstStyle/>
          <a:p>
            <a:pPr>
              <a:lnSpc>
                <a:spcPct val="90000"/>
              </a:lnSpc>
              <a:buNone/>
            </a:pPr>
            <a:endParaRPr lang="en-US" altLang="en-US" sz="2500" dirty="0" smtClean="0">
              <a:cs typeface="Courier New" pitchFamily="49" charset="0"/>
            </a:endParaRPr>
          </a:p>
          <a:p>
            <a:pPr>
              <a:lnSpc>
                <a:spcPct val="90000"/>
              </a:lnSpc>
              <a:buFont typeface="Wingdings" pitchFamily="2" charset="2"/>
              <a:buChar char="q"/>
            </a:pPr>
            <a:r>
              <a:rPr lang="en-US" altLang="en-US" sz="2500" dirty="0" smtClean="0">
                <a:cs typeface="Courier New" pitchFamily="49" charset="0"/>
              </a:rPr>
              <a:t>Although it is not technically precise and correct, you can imagine that a text file consists of a sequence of characters </a:t>
            </a:r>
            <a:endParaRPr lang="en-US" altLang="en-US" sz="2500" dirty="0" smtClean="0">
              <a:cs typeface="Courier New" pitchFamily="49" charset="0"/>
            </a:endParaRPr>
          </a:p>
          <a:p>
            <a:pPr>
              <a:lnSpc>
                <a:spcPct val="90000"/>
              </a:lnSpc>
              <a:buFont typeface="Wingdings" pitchFamily="2" charset="2"/>
              <a:buChar char="q"/>
            </a:pPr>
            <a:r>
              <a:rPr lang="en-US" altLang="en-US" sz="2500" dirty="0">
                <a:cs typeface="Courier New" pitchFamily="49" charset="0"/>
              </a:rPr>
              <a:t>A</a:t>
            </a:r>
            <a:r>
              <a:rPr lang="en-US" altLang="en-US" sz="2500" dirty="0" smtClean="0">
                <a:cs typeface="Courier New" pitchFamily="49" charset="0"/>
              </a:rPr>
              <a:t> </a:t>
            </a:r>
            <a:r>
              <a:rPr lang="en-US" altLang="en-US" sz="2500" dirty="0" smtClean="0">
                <a:cs typeface="Courier New" pitchFamily="49" charset="0"/>
              </a:rPr>
              <a:t>binary file consists of a sequence of bits. </a:t>
            </a:r>
            <a:endParaRPr lang="en-US" altLang="en-US" sz="2500" dirty="0" smtClean="0">
              <a:cs typeface="Courier New" pitchFamily="49" charset="0"/>
            </a:endParaRPr>
          </a:p>
          <a:p>
            <a:pPr>
              <a:lnSpc>
                <a:spcPct val="90000"/>
              </a:lnSpc>
              <a:buFont typeface="Wingdings" pitchFamily="2" charset="2"/>
              <a:buChar char="q"/>
            </a:pPr>
            <a:r>
              <a:rPr lang="en-US" altLang="en-US" sz="2500" dirty="0" smtClean="0">
                <a:cs typeface="Courier New" pitchFamily="49" charset="0"/>
              </a:rPr>
              <a:t>For </a:t>
            </a:r>
            <a:r>
              <a:rPr lang="en-US" altLang="en-US" sz="2500" dirty="0" smtClean="0">
                <a:cs typeface="Courier New" pitchFamily="49" charset="0"/>
              </a:rPr>
              <a:t>example, the decimal integer 199 is stored as the sequence of three characters: '1', '9', '9' in a text file and </a:t>
            </a:r>
            <a:endParaRPr lang="en-US" altLang="en-US" sz="2500" dirty="0" smtClean="0">
              <a:cs typeface="Courier New" pitchFamily="49" charset="0"/>
            </a:endParaRPr>
          </a:p>
          <a:p>
            <a:pPr>
              <a:lnSpc>
                <a:spcPct val="90000"/>
              </a:lnSpc>
              <a:buFont typeface="Wingdings" pitchFamily="2" charset="2"/>
              <a:buChar char="q"/>
            </a:pPr>
            <a:r>
              <a:rPr lang="en-US" altLang="en-US" sz="2500" dirty="0" smtClean="0">
                <a:cs typeface="Courier New" pitchFamily="49" charset="0"/>
              </a:rPr>
              <a:t>the </a:t>
            </a:r>
            <a:r>
              <a:rPr lang="en-US" altLang="en-US" sz="2500" dirty="0" smtClean="0">
                <a:cs typeface="Courier New" pitchFamily="49" charset="0"/>
              </a:rPr>
              <a:t>same integer is stored as a byte-type value C7 in a binary file, because decimal 199 equals to hex C7.</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a:ln>
            <a:miter lim="800000"/>
            <a:headEnd/>
            <a:tailEnd/>
          </a:ln>
        </p:spPr>
        <p:txBody>
          <a:bodyPr/>
          <a:lstStyle/>
          <a:p>
            <a:fld id="{83921522-C433-4E2E-9A91-9AF6D529EE99}" type="slidenum">
              <a:rPr lang="en-US" altLang="en-US"/>
              <a:pPr/>
              <a:t>30</a:t>
            </a:fld>
            <a:endParaRPr lang="en-US" altLang="en-US"/>
          </a:p>
        </p:txBody>
      </p:sp>
      <p:sp>
        <p:nvSpPr>
          <p:cNvPr id="32771" name="Rectangle 2"/>
          <p:cNvSpPr>
            <a:spLocks noGrp="1" noChangeArrowheads="1"/>
          </p:cNvSpPr>
          <p:nvPr>
            <p:ph type="title"/>
          </p:nvPr>
        </p:nvSpPr>
        <p:spPr>
          <a:xfrm>
            <a:off x="228600" y="228600"/>
            <a:ext cx="8686800" cy="609600"/>
          </a:xfrm>
        </p:spPr>
        <p:txBody>
          <a:bodyPr>
            <a:normAutofit fontScale="90000"/>
          </a:bodyPr>
          <a:lstStyle/>
          <a:p>
            <a:r>
              <a:rPr lang="en-US" altLang="en-US" smtClean="0"/>
              <a:t>Object I/O</a:t>
            </a:r>
            <a:endParaRPr lang="en-US" altLang="en-US" b="1" smtClean="0"/>
          </a:p>
        </p:txBody>
      </p:sp>
      <p:sp>
        <p:nvSpPr>
          <p:cNvPr id="32772" name="Rectangle 3"/>
          <p:cNvSpPr>
            <a:spLocks noGrp="1" noChangeArrowheads="1"/>
          </p:cNvSpPr>
          <p:nvPr>
            <p:ph type="body" idx="1"/>
          </p:nvPr>
        </p:nvSpPr>
        <p:spPr>
          <a:xfrm>
            <a:off x="1600200" y="1295400"/>
            <a:ext cx="7162800" cy="1143000"/>
          </a:xfrm>
        </p:spPr>
        <p:txBody>
          <a:bodyPr>
            <a:normAutofit lnSpcReduction="10000"/>
          </a:bodyPr>
          <a:lstStyle/>
          <a:p>
            <a:pPr marL="0" indent="0">
              <a:lnSpc>
                <a:spcPct val="90000"/>
              </a:lnSpc>
              <a:buFont typeface="Monotype Sorts"/>
              <a:buNone/>
            </a:pPr>
            <a:r>
              <a:rPr lang="en-US" altLang="en-US" sz="2000" u="sng" smtClean="0">
                <a:cs typeface="Courier New" pitchFamily="49" charset="0"/>
              </a:rPr>
              <a:t>DataInputStream</a:t>
            </a:r>
            <a:r>
              <a:rPr lang="en-US" altLang="en-US" sz="2000" smtClean="0">
                <a:cs typeface="Courier New" pitchFamily="49" charset="0"/>
              </a:rPr>
              <a:t>/</a:t>
            </a:r>
            <a:r>
              <a:rPr lang="en-US" altLang="en-US" sz="2000" u="sng" smtClean="0">
                <a:cs typeface="Courier New" pitchFamily="49" charset="0"/>
              </a:rPr>
              <a:t>DataOutputStream</a:t>
            </a:r>
            <a:r>
              <a:rPr lang="en-US" altLang="en-US" sz="2000" smtClean="0">
                <a:cs typeface="Courier New" pitchFamily="49" charset="0"/>
              </a:rPr>
              <a:t> enables you to perform I/O for primitive type values and strings. </a:t>
            </a:r>
            <a:r>
              <a:rPr lang="en-US" altLang="en-US" sz="2000" u="sng" smtClean="0">
                <a:cs typeface="Courier New" pitchFamily="49" charset="0"/>
              </a:rPr>
              <a:t>ObjectInputStream</a:t>
            </a:r>
            <a:r>
              <a:rPr lang="en-US" altLang="en-US" sz="2000" smtClean="0">
                <a:cs typeface="Courier New" pitchFamily="49" charset="0"/>
              </a:rPr>
              <a:t>/</a:t>
            </a:r>
            <a:r>
              <a:rPr lang="en-US" altLang="en-US" sz="2000" u="sng" smtClean="0">
                <a:cs typeface="Courier New" pitchFamily="49" charset="0"/>
              </a:rPr>
              <a:t>ObjectOutputStream</a:t>
            </a:r>
            <a:r>
              <a:rPr lang="en-US" altLang="en-US" sz="2000" smtClean="0">
                <a:cs typeface="Courier New" pitchFamily="49" charset="0"/>
              </a:rPr>
              <a:t> enables you to perform I/O for objects in addition for primitive type values and strings. </a:t>
            </a:r>
          </a:p>
        </p:txBody>
      </p:sp>
      <p:graphicFrame>
        <p:nvGraphicFramePr>
          <p:cNvPr id="32773" name="Object 4"/>
          <p:cNvGraphicFramePr>
            <a:graphicFrameLocks noChangeAspect="1"/>
          </p:cNvGraphicFramePr>
          <p:nvPr/>
        </p:nvGraphicFramePr>
        <p:xfrm>
          <a:off x="304800" y="2667000"/>
          <a:ext cx="8534400" cy="3265488"/>
        </p:xfrm>
        <a:graphic>
          <a:graphicData uri="http://schemas.openxmlformats.org/presentationml/2006/ole">
            <p:oleObj spid="_x0000_s9218" name="Picture" r:id="rId3" imgW="4629912" imgH="1772412" progId="Word.Picture.8">
              <p:embed/>
            </p:oleObj>
          </a:graphicData>
        </a:graphic>
      </p:graphicFrame>
      <p:sp>
        <p:nvSpPr>
          <p:cNvPr id="32774" name="Line 5"/>
          <p:cNvSpPr>
            <a:spLocks noChangeShapeType="1"/>
          </p:cNvSpPr>
          <p:nvPr/>
        </p:nvSpPr>
        <p:spPr bwMode="auto">
          <a:xfrm>
            <a:off x="2590800" y="1524000"/>
            <a:ext cx="1524000" cy="2438400"/>
          </a:xfrm>
          <a:prstGeom prst="line">
            <a:avLst/>
          </a:prstGeom>
          <a:noFill/>
          <a:ln w="12700">
            <a:solidFill>
              <a:srgbClr val="FF0000"/>
            </a:solidFill>
            <a:round/>
            <a:headEnd type="none" w="sm" len="sm"/>
            <a:tailEnd type="stealth" w="sm" len="sm"/>
          </a:ln>
          <a:effectLst/>
        </p:spPr>
        <p:txBody>
          <a:bodyPr/>
          <a:lstStyle/>
          <a:p>
            <a:endParaRPr lang="en-GB"/>
          </a:p>
        </p:txBody>
      </p:sp>
      <p:sp>
        <p:nvSpPr>
          <p:cNvPr id="32775" name="Line 6"/>
          <p:cNvSpPr>
            <a:spLocks noChangeShapeType="1"/>
          </p:cNvSpPr>
          <p:nvPr/>
        </p:nvSpPr>
        <p:spPr bwMode="auto">
          <a:xfrm>
            <a:off x="4267200" y="1524000"/>
            <a:ext cx="838200" cy="3962400"/>
          </a:xfrm>
          <a:prstGeom prst="line">
            <a:avLst/>
          </a:prstGeom>
          <a:noFill/>
          <a:ln w="12700">
            <a:solidFill>
              <a:srgbClr val="FF0000"/>
            </a:solidFill>
            <a:round/>
            <a:headEnd type="none" w="sm" len="sm"/>
            <a:tailEnd type="stealth" w="sm" len="sm"/>
          </a:ln>
          <a:effectLst/>
        </p:spPr>
        <p:txBody>
          <a:bodyPr/>
          <a:lstStyle/>
          <a:p>
            <a:endParaRPr lang="en-GB"/>
          </a:p>
        </p:txBody>
      </p:sp>
      <p:sp>
        <p:nvSpPr>
          <p:cNvPr id="32776" name="Rectangle 8"/>
          <p:cNvSpPr>
            <a:spLocks noChangeArrowheads="1"/>
          </p:cNvSpPr>
          <p:nvPr/>
        </p:nvSpPr>
        <p:spPr bwMode="auto">
          <a:xfrm>
            <a:off x="0" y="152400"/>
            <a:ext cx="1066800" cy="381000"/>
          </a:xfrm>
          <a:prstGeom prst="rect">
            <a:avLst/>
          </a:prstGeom>
          <a:noFill/>
          <a:ln w="9525">
            <a:solidFill>
              <a:srgbClr val="FF0000"/>
            </a:solidFill>
            <a:miter lim="800000"/>
            <a:headEnd/>
            <a:tailEnd/>
          </a:ln>
        </p:spPr>
        <p:txBody>
          <a:bodyPr lIns="92075" tIns="46038" rIns="92075" bIns="46038"/>
          <a:lstStyle/>
          <a:p>
            <a:pPr>
              <a:lnSpc>
                <a:spcPct val="90000"/>
              </a:lnSpc>
              <a:spcBef>
                <a:spcPct val="20000"/>
              </a:spcBef>
              <a:buClr>
                <a:schemeClr val="tx2"/>
              </a:buClr>
              <a:buSzPct val="75000"/>
              <a:buFont typeface="Monotype Sorts"/>
              <a:buNone/>
            </a:pPr>
            <a:r>
              <a:rPr lang="en-US" altLang="en-US" sz="1800"/>
              <a:t>Optional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a:ln>
            <a:miter lim="800000"/>
            <a:headEnd/>
            <a:tailEnd/>
          </a:ln>
        </p:spPr>
        <p:txBody>
          <a:bodyPr/>
          <a:lstStyle/>
          <a:p>
            <a:fld id="{5B7C3FC9-542C-49D8-BE96-25692BAD7EA6}" type="slidenum">
              <a:rPr lang="en-US" altLang="en-US"/>
              <a:pPr/>
              <a:t>31</a:t>
            </a:fld>
            <a:endParaRPr lang="en-US" altLang="en-US"/>
          </a:p>
        </p:txBody>
      </p:sp>
      <p:sp>
        <p:nvSpPr>
          <p:cNvPr id="33795" name="Rectangle 2"/>
          <p:cNvSpPr>
            <a:spLocks noGrp="1" noChangeArrowheads="1"/>
          </p:cNvSpPr>
          <p:nvPr>
            <p:ph type="title"/>
          </p:nvPr>
        </p:nvSpPr>
        <p:spPr>
          <a:xfrm>
            <a:off x="685800" y="228600"/>
            <a:ext cx="7772400" cy="609600"/>
          </a:xfrm>
        </p:spPr>
        <p:txBody>
          <a:bodyPr>
            <a:normAutofit fontScale="90000"/>
          </a:bodyPr>
          <a:lstStyle/>
          <a:p>
            <a:r>
              <a:rPr lang="en-US" altLang="en-US" smtClean="0"/>
              <a:t>ObjectInputStream</a:t>
            </a:r>
          </a:p>
        </p:txBody>
      </p:sp>
      <p:sp>
        <p:nvSpPr>
          <p:cNvPr id="33796" name="Rectangle 3"/>
          <p:cNvSpPr>
            <a:spLocks noGrp="1" noChangeArrowheads="1"/>
          </p:cNvSpPr>
          <p:nvPr>
            <p:ph type="body" idx="1"/>
          </p:nvPr>
        </p:nvSpPr>
        <p:spPr>
          <a:xfrm>
            <a:off x="609600" y="1447800"/>
            <a:ext cx="8077200" cy="914400"/>
          </a:xfrm>
        </p:spPr>
        <p:txBody>
          <a:bodyPr/>
          <a:lstStyle/>
          <a:p>
            <a:pPr marL="0" indent="0">
              <a:lnSpc>
                <a:spcPct val="90000"/>
              </a:lnSpc>
              <a:buFont typeface="Monotype Sorts"/>
              <a:buNone/>
            </a:pPr>
            <a:r>
              <a:rPr lang="en-US" altLang="en-US" sz="2800" smtClean="0">
                <a:cs typeface="Courier New" pitchFamily="49" charset="0"/>
              </a:rPr>
              <a:t>ObjectInputStream extends InputStream and implements ObjectInput and ObjectStreamConstants.</a:t>
            </a:r>
            <a:r>
              <a:rPr lang="en-US" altLang="en-US" sz="2800" smtClean="0">
                <a:latin typeface="Courier New" pitchFamily="49" charset="0"/>
                <a:cs typeface="Courier New" pitchFamily="49" charset="0"/>
              </a:rPr>
              <a:t> </a:t>
            </a:r>
          </a:p>
        </p:txBody>
      </p:sp>
      <p:sp>
        <p:nvSpPr>
          <p:cNvPr id="33797" name="Rectangle 5"/>
          <p:cNvSpPr>
            <a:spLocks noChangeArrowheads="1"/>
          </p:cNvSpPr>
          <p:nvPr/>
        </p:nvSpPr>
        <p:spPr bwMode="auto">
          <a:xfrm>
            <a:off x="2471738" y="2786063"/>
            <a:ext cx="9144000" cy="0"/>
          </a:xfrm>
          <a:prstGeom prst="rect">
            <a:avLst/>
          </a:prstGeom>
          <a:noFill/>
          <a:ln w="12700">
            <a:noFill/>
            <a:miter lim="800000"/>
            <a:headEnd type="none" w="sm" len="sm"/>
            <a:tailEnd type="none" w="sm" len="sm"/>
          </a:ln>
          <a:effectLst/>
        </p:spPr>
        <p:txBody>
          <a:bodyPr>
            <a:spAutoFit/>
          </a:bodyPr>
          <a:lstStyle/>
          <a:p>
            <a:endParaRPr lang="en-US" altLang="en-US"/>
          </a:p>
        </p:txBody>
      </p:sp>
      <p:graphicFrame>
        <p:nvGraphicFramePr>
          <p:cNvPr id="33798" name="Object 4"/>
          <p:cNvGraphicFramePr>
            <a:graphicFrameLocks noChangeAspect="1"/>
          </p:cNvGraphicFramePr>
          <p:nvPr/>
        </p:nvGraphicFramePr>
        <p:xfrm>
          <a:off x="304800" y="2895600"/>
          <a:ext cx="8839200" cy="2705100"/>
        </p:xfrm>
        <a:graphic>
          <a:graphicData uri="http://schemas.openxmlformats.org/presentationml/2006/ole">
            <p:oleObj spid="_x0000_s10242" r:id="rId3" imgW="4198620" imgH="1287780" progId="Word.Picture.8">
              <p:embed/>
            </p:oleObj>
          </a:graphicData>
        </a:graphic>
      </p:graphicFrame>
      <p:sp>
        <p:nvSpPr>
          <p:cNvPr id="33799" name="Line 6"/>
          <p:cNvSpPr>
            <a:spLocks noChangeShapeType="1"/>
          </p:cNvSpPr>
          <p:nvPr/>
        </p:nvSpPr>
        <p:spPr bwMode="auto">
          <a:xfrm>
            <a:off x="1752600" y="1828800"/>
            <a:ext cx="609600" cy="2819400"/>
          </a:xfrm>
          <a:prstGeom prst="line">
            <a:avLst/>
          </a:prstGeom>
          <a:noFill/>
          <a:ln w="12700">
            <a:solidFill>
              <a:srgbClr val="FF0000"/>
            </a:solidFill>
            <a:round/>
            <a:headEnd type="none" w="sm" len="sm"/>
            <a:tailEnd type="stealth" w="sm" len="sm"/>
          </a:ln>
          <a:effectLst/>
        </p:spPr>
        <p:txBody>
          <a:bodyPr/>
          <a:lstStyle/>
          <a:p>
            <a:endParaRPr lang="en-GB"/>
          </a:p>
        </p:txBody>
      </p:sp>
      <p:sp>
        <p:nvSpPr>
          <p:cNvPr id="33800" name="Line 7"/>
          <p:cNvSpPr>
            <a:spLocks noChangeShapeType="1"/>
          </p:cNvSpPr>
          <p:nvPr/>
        </p:nvSpPr>
        <p:spPr bwMode="auto">
          <a:xfrm flipH="1">
            <a:off x="2819400" y="1828800"/>
            <a:ext cx="2590800" cy="1447800"/>
          </a:xfrm>
          <a:prstGeom prst="line">
            <a:avLst/>
          </a:prstGeom>
          <a:noFill/>
          <a:ln w="12700">
            <a:solidFill>
              <a:srgbClr val="FF0000"/>
            </a:solidFill>
            <a:round/>
            <a:headEnd type="none" w="sm" len="sm"/>
            <a:tailEnd type="stealth" w="sm" len="sm"/>
          </a:ln>
          <a:effectLst/>
        </p:spPr>
        <p:txBody>
          <a:bodyPr/>
          <a:lstStyle/>
          <a:p>
            <a:endParaRPr lang="en-GB"/>
          </a:p>
        </p:txBody>
      </p:sp>
      <p:sp>
        <p:nvSpPr>
          <p:cNvPr id="33801" name="Line 8"/>
          <p:cNvSpPr>
            <a:spLocks noChangeShapeType="1"/>
          </p:cNvSpPr>
          <p:nvPr/>
        </p:nvSpPr>
        <p:spPr bwMode="auto">
          <a:xfrm>
            <a:off x="3429000" y="2209800"/>
            <a:ext cx="2514600" cy="2438400"/>
          </a:xfrm>
          <a:prstGeom prst="line">
            <a:avLst/>
          </a:prstGeom>
          <a:noFill/>
          <a:ln w="12700">
            <a:solidFill>
              <a:srgbClr val="FF0000"/>
            </a:solidFill>
            <a:round/>
            <a:headEnd type="none" w="sm" len="sm"/>
            <a:tailEnd type="stealth" w="sm" len="sm"/>
          </a:ln>
          <a:effectLst/>
        </p:spPr>
        <p:txBody>
          <a:bodyPr/>
          <a:lstStyle/>
          <a:p>
            <a:endParaRPr lang="en-GB"/>
          </a:p>
        </p:txBody>
      </p:sp>
      <p:sp>
        <p:nvSpPr>
          <p:cNvPr id="33802" name="Line 9"/>
          <p:cNvSpPr>
            <a:spLocks noChangeShapeType="1"/>
          </p:cNvSpPr>
          <p:nvPr/>
        </p:nvSpPr>
        <p:spPr bwMode="auto">
          <a:xfrm flipH="1">
            <a:off x="6248400" y="2209800"/>
            <a:ext cx="152400" cy="914400"/>
          </a:xfrm>
          <a:prstGeom prst="line">
            <a:avLst/>
          </a:prstGeom>
          <a:noFill/>
          <a:ln w="12700">
            <a:solidFill>
              <a:srgbClr val="FF0000"/>
            </a:solidFill>
            <a:round/>
            <a:headEnd type="none" w="sm" len="sm"/>
            <a:tailEnd type="stealth" w="sm" len="sm"/>
          </a:ln>
          <a:effectLst/>
        </p:spPr>
        <p:txBody>
          <a:bodyPr/>
          <a:lstStyle/>
          <a:p>
            <a:endParaRPr lang="en-GB"/>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a:ln>
            <a:miter lim="800000"/>
            <a:headEnd/>
            <a:tailEnd/>
          </a:ln>
        </p:spPr>
        <p:txBody>
          <a:bodyPr/>
          <a:lstStyle/>
          <a:p>
            <a:fld id="{68AB0CFF-5C6F-4DE1-BDAC-6E46355BF34B}" type="slidenum">
              <a:rPr lang="en-US" altLang="en-US"/>
              <a:pPr/>
              <a:t>32</a:t>
            </a:fld>
            <a:endParaRPr lang="en-US" altLang="en-US"/>
          </a:p>
        </p:txBody>
      </p:sp>
      <p:sp>
        <p:nvSpPr>
          <p:cNvPr id="34819" name="Rectangle 2"/>
          <p:cNvSpPr>
            <a:spLocks noGrp="1" noChangeArrowheads="1"/>
          </p:cNvSpPr>
          <p:nvPr>
            <p:ph type="title"/>
          </p:nvPr>
        </p:nvSpPr>
        <p:spPr>
          <a:xfrm>
            <a:off x="685800" y="228600"/>
            <a:ext cx="7772400" cy="609600"/>
          </a:xfrm>
        </p:spPr>
        <p:txBody>
          <a:bodyPr>
            <a:normAutofit fontScale="90000"/>
          </a:bodyPr>
          <a:lstStyle/>
          <a:p>
            <a:r>
              <a:rPr lang="en-US" altLang="en-US" smtClean="0"/>
              <a:t>ObjectOutputStream</a:t>
            </a:r>
          </a:p>
        </p:txBody>
      </p:sp>
      <p:sp>
        <p:nvSpPr>
          <p:cNvPr id="34820" name="Rectangle 3"/>
          <p:cNvSpPr>
            <a:spLocks noGrp="1" noChangeArrowheads="1"/>
          </p:cNvSpPr>
          <p:nvPr>
            <p:ph type="body" idx="1"/>
          </p:nvPr>
        </p:nvSpPr>
        <p:spPr>
          <a:xfrm>
            <a:off x="609600" y="1447800"/>
            <a:ext cx="8077200" cy="914400"/>
          </a:xfrm>
        </p:spPr>
        <p:txBody>
          <a:bodyPr>
            <a:normAutofit fontScale="92500"/>
          </a:bodyPr>
          <a:lstStyle/>
          <a:p>
            <a:pPr marL="0" indent="0">
              <a:lnSpc>
                <a:spcPct val="90000"/>
              </a:lnSpc>
              <a:buFont typeface="Monotype Sorts"/>
              <a:buNone/>
            </a:pPr>
            <a:r>
              <a:rPr lang="en-US" altLang="en-US" sz="2800" smtClean="0">
                <a:cs typeface="Courier New" pitchFamily="49" charset="0"/>
              </a:rPr>
              <a:t>ObjectOutputStream extends OutputStream and implements ObjectOutput and ObjectStreamConstants.</a:t>
            </a:r>
            <a:endParaRPr lang="en-US" altLang="en-US" sz="2800" smtClean="0">
              <a:latin typeface="Courier New" pitchFamily="49" charset="0"/>
              <a:cs typeface="Courier New" pitchFamily="49" charset="0"/>
            </a:endParaRPr>
          </a:p>
        </p:txBody>
      </p:sp>
      <p:sp>
        <p:nvSpPr>
          <p:cNvPr id="34821" name="Rectangle 4"/>
          <p:cNvSpPr>
            <a:spLocks noChangeArrowheads="1"/>
          </p:cNvSpPr>
          <p:nvPr/>
        </p:nvSpPr>
        <p:spPr bwMode="auto">
          <a:xfrm>
            <a:off x="2471738" y="2786063"/>
            <a:ext cx="9144000" cy="0"/>
          </a:xfrm>
          <a:prstGeom prst="rect">
            <a:avLst/>
          </a:prstGeom>
          <a:noFill/>
          <a:ln w="12700">
            <a:noFill/>
            <a:miter lim="800000"/>
            <a:headEnd type="none" w="sm" len="sm"/>
            <a:tailEnd type="none" w="sm" len="sm"/>
          </a:ln>
          <a:effectLst/>
        </p:spPr>
        <p:txBody>
          <a:bodyPr>
            <a:spAutoFit/>
          </a:bodyPr>
          <a:lstStyle/>
          <a:p>
            <a:endParaRPr lang="en-US" altLang="en-US"/>
          </a:p>
        </p:txBody>
      </p:sp>
      <p:sp>
        <p:nvSpPr>
          <p:cNvPr id="34822" name="Rectangle 11"/>
          <p:cNvSpPr>
            <a:spLocks noChangeArrowheads="1"/>
          </p:cNvSpPr>
          <p:nvPr/>
        </p:nvSpPr>
        <p:spPr bwMode="auto">
          <a:xfrm>
            <a:off x="2224088" y="2776538"/>
            <a:ext cx="9144000" cy="0"/>
          </a:xfrm>
          <a:prstGeom prst="rect">
            <a:avLst/>
          </a:prstGeom>
          <a:noFill/>
          <a:ln w="12700">
            <a:noFill/>
            <a:miter lim="800000"/>
            <a:headEnd type="none" w="sm" len="sm"/>
            <a:tailEnd type="none" w="sm" len="sm"/>
          </a:ln>
          <a:effectLst/>
        </p:spPr>
        <p:txBody>
          <a:bodyPr>
            <a:spAutoFit/>
          </a:bodyPr>
          <a:lstStyle/>
          <a:p>
            <a:endParaRPr lang="en-US" altLang="en-US"/>
          </a:p>
        </p:txBody>
      </p:sp>
      <p:graphicFrame>
        <p:nvGraphicFramePr>
          <p:cNvPr id="34823" name="Object 10"/>
          <p:cNvGraphicFramePr>
            <a:graphicFrameLocks noChangeAspect="1"/>
          </p:cNvGraphicFramePr>
          <p:nvPr/>
        </p:nvGraphicFramePr>
        <p:xfrm>
          <a:off x="228600" y="2971800"/>
          <a:ext cx="8763000" cy="2435225"/>
        </p:xfrm>
        <a:graphic>
          <a:graphicData uri="http://schemas.openxmlformats.org/presentationml/2006/ole">
            <p:oleObj spid="_x0000_s11266" r:id="rId3" imgW="4696968" imgH="1306068" progId="Word.Picture.8">
              <p:embed/>
            </p:oleObj>
          </a:graphicData>
        </a:graphic>
      </p:graphicFrame>
      <p:sp>
        <p:nvSpPr>
          <p:cNvPr id="34824" name="Line 6"/>
          <p:cNvSpPr>
            <a:spLocks noChangeShapeType="1"/>
          </p:cNvSpPr>
          <p:nvPr/>
        </p:nvSpPr>
        <p:spPr bwMode="auto">
          <a:xfrm>
            <a:off x="1752600" y="1828800"/>
            <a:ext cx="609600" cy="2819400"/>
          </a:xfrm>
          <a:prstGeom prst="line">
            <a:avLst/>
          </a:prstGeom>
          <a:noFill/>
          <a:ln w="12700">
            <a:solidFill>
              <a:srgbClr val="FF0000"/>
            </a:solidFill>
            <a:round/>
            <a:headEnd type="none" w="sm" len="sm"/>
            <a:tailEnd type="stealth" w="sm" len="sm"/>
          </a:ln>
          <a:effectLst/>
        </p:spPr>
        <p:txBody>
          <a:bodyPr/>
          <a:lstStyle/>
          <a:p>
            <a:endParaRPr lang="en-GB"/>
          </a:p>
        </p:txBody>
      </p:sp>
      <p:sp>
        <p:nvSpPr>
          <p:cNvPr id="34825" name="Line 7"/>
          <p:cNvSpPr>
            <a:spLocks noChangeShapeType="1"/>
          </p:cNvSpPr>
          <p:nvPr/>
        </p:nvSpPr>
        <p:spPr bwMode="auto">
          <a:xfrm flipH="1">
            <a:off x="2819400" y="1828800"/>
            <a:ext cx="2590800" cy="1447800"/>
          </a:xfrm>
          <a:prstGeom prst="line">
            <a:avLst/>
          </a:prstGeom>
          <a:noFill/>
          <a:ln w="12700">
            <a:solidFill>
              <a:srgbClr val="FF0000"/>
            </a:solidFill>
            <a:round/>
            <a:headEnd type="none" w="sm" len="sm"/>
            <a:tailEnd type="stealth" w="sm" len="sm"/>
          </a:ln>
          <a:effectLst/>
        </p:spPr>
        <p:txBody>
          <a:bodyPr/>
          <a:lstStyle/>
          <a:p>
            <a:endParaRPr lang="en-GB"/>
          </a:p>
        </p:txBody>
      </p:sp>
      <p:sp>
        <p:nvSpPr>
          <p:cNvPr id="34826" name="Line 9"/>
          <p:cNvSpPr>
            <a:spLocks noChangeShapeType="1"/>
          </p:cNvSpPr>
          <p:nvPr/>
        </p:nvSpPr>
        <p:spPr bwMode="auto">
          <a:xfrm flipH="1">
            <a:off x="6248400" y="2209800"/>
            <a:ext cx="152400" cy="914400"/>
          </a:xfrm>
          <a:prstGeom prst="line">
            <a:avLst/>
          </a:prstGeom>
          <a:noFill/>
          <a:ln w="12700">
            <a:solidFill>
              <a:srgbClr val="FF0000"/>
            </a:solidFill>
            <a:round/>
            <a:headEnd type="none" w="sm" len="sm"/>
            <a:tailEnd type="stealth" w="sm" len="sm"/>
          </a:ln>
          <a:effectLst/>
        </p:spPr>
        <p:txBody>
          <a:bodyPr/>
          <a:lstStyle/>
          <a:p>
            <a:endParaRPr lang="en-GB"/>
          </a:p>
        </p:txBody>
      </p:sp>
      <p:sp>
        <p:nvSpPr>
          <p:cNvPr id="34827" name="Line 8"/>
          <p:cNvSpPr>
            <a:spLocks noChangeShapeType="1"/>
          </p:cNvSpPr>
          <p:nvPr/>
        </p:nvSpPr>
        <p:spPr bwMode="auto">
          <a:xfrm>
            <a:off x="3429000" y="2209800"/>
            <a:ext cx="2514600" cy="2438400"/>
          </a:xfrm>
          <a:prstGeom prst="line">
            <a:avLst/>
          </a:prstGeom>
          <a:noFill/>
          <a:ln w="12700">
            <a:solidFill>
              <a:srgbClr val="FF0000"/>
            </a:solidFill>
            <a:round/>
            <a:headEnd type="none" w="sm" len="sm"/>
            <a:tailEnd type="stealth" w="sm" len="sm"/>
          </a:ln>
          <a:effectLst/>
        </p:spPr>
        <p:txBody>
          <a:bodyPr/>
          <a:lstStyle/>
          <a:p>
            <a:endParaRPr lang="en-GB"/>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1"/>
          </p:nvPr>
        </p:nvSpPr>
        <p:spPr>
          <a:noFill/>
          <a:ln>
            <a:miter lim="800000"/>
            <a:headEnd/>
            <a:tailEnd/>
          </a:ln>
        </p:spPr>
        <p:txBody>
          <a:bodyPr/>
          <a:lstStyle/>
          <a:p>
            <a:fld id="{393CF5A1-ECFB-4255-BC72-CCAD7F8A5980}" type="slidenum">
              <a:rPr lang="en-US" altLang="ar-SA"/>
              <a:pPr/>
              <a:t>33</a:t>
            </a:fld>
            <a:endParaRPr lang="en-US" altLang="ar-SA"/>
          </a:p>
        </p:txBody>
      </p:sp>
      <p:pic>
        <p:nvPicPr>
          <p:cNvPr id="36867" name="Picture 2"/>
          <p:cNvPicPr>
            <a:picLocks noChangeAspect="1"/>
          </p:cNvPicPr>
          <p:nvPr/>
        </p:nvPicPr>
        <p:blipFill>
          <a:blip r:embed="rId2"/>
          <a:srcRect/>
          <a:stretch>
            <a:fillRect/>
          </a:stretch>
        </p:blipFill>
        <p:spPr bwMode="auto">
          <a:xfrm>
            <a:off x="0" y="73025"/>
            <a:ext cx="7924800" cy="1566863"/>
          </a:xfrm>
          <a:prstGeom prst="rect">
            <a:avLst/>
          </a:prstGeom>
          <a:noFill/>
          <a:ln w="9525">
            <a:noFill/>
            <a:miter lim="800000"/>
            <a:headEnd/>
            <a:tailEnd/>
          </a:ln>
        </p:spPr>
      </p:pic>
      <p:pic>
        <p:nvPicPr>
          <p:cNvPr id="36868" name="Picture 3"/>
          <p:cNvPicPr>
            <a:picLocks noChangeAspect="1"/>
          </p:cNvPicPr>
          <p:nvPr/>
        </p:nvPicPr>
        <p:blipFill>
          <a:blip r:embed="rId3"/>
          <a:srcRect/>
          <a:stretch>
            <a:fillRect/>
          </a:stretch>
        </p:blipFill>
        <p:spPr bwMode="auto">
          <a:xfrm>
            <a:off x="87313" y="1681163"/>
            <a:ext cx="9132887" cy="3195637"/>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1"/>
          </p:nvPr>
        </p:nvSpPr>
        <p:spPr>
          <a:noFill/>
          <a:ln>
            <a:miter lim="800000"/>
            <a:headEnd/>
            <a:tailEnd/>
          </a:ln>
        </p:spPr>
        <p:txBody>
          <a:bodyPr/>
          <a:lstStyle/>
          <a:p>
            <a:fld id="{1A2195BF-CD63-4360-B73E-052030752E35}" type="slidenum">
              <a:rPr lang="en-US" altLang="ar-SA"/>
              <a:pPr/>
              <a:t>34</a:t>
            </a:fld>
            <a:endParaRPr lang="en-US" altLang="ar-SA"/>
          </a:p>
        </p:txBody>
      </p:sp>
      <p:pic>
        <p:nvPicPr>
          <p:cNvPr id="37891" name="Picture 2"/>
          <p:cNvPicPr>
            <a:picLocks noChangeAspect="1"/>
          </p:cNvPicPr>
          <p:nvPr/>
        </p:nvPicPr>
        <p:blipFill>
          <a:blip r:embed="rId2"/>
          <a:srcRect/>
          <a:stretch>
            <a:fillRect/>
          </a:stretch>
        </p:blipFill>
        <p:spPr bwMode="auto">
          <a:xfrm>
            <a:off x="0" y="0"/>
            <a:ext cx="9144000" cy="508158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File</a:t>
            </a:r>
            <a:endParaRPr lang="en-GB" dirty="0"/>
          </a:p>
        </p:txBody>
      </p:sp>
      <p:sp>
        <p:nvSpPr>
          <p:cNvPr id="3" name="Content Placeholder 2"/>
          <p:cNvSpPr>
            <a:spLocks noGrp="1"/>
          </p:cNvSpPr>
          <p:nvPr>
            <p:ph idx="1"/>
          </p:nvPr>
        </p:nvSpPr>
        <p:spPr/>
        <p:txBody>
          <a:bodyPr/>
          <a:lstStyle/>
          <a:p>
            <a:r>
              <a:rPr lang="en-US" altLang="en-US" dirty="0" smtClean="0"/>
              <a:t>A </a:t>
            </a:r>
            <a:r>
              <a:rPr lang="en-US" altLang="en-US" u="sng" dirty="0" smtClean="0"/>
              <a:t>File</a:t>
            </a:r>
            <a:r>
              <a:rPr lang="en-US" altLang="en-US" dirty="0" smtClean="0"/>
              <a:t> object encapsulates the properties of a file or a path, but does not contain the methods for reading/writing data from/to a file. </a:t>
            </a:r>
          </a:p>
          <a:p>
            <a:r>
              <a:rPr lang="en-GB" dirty="0" smtClean="0"/>
              <a:t>File a = new File(“filename");</a:t>
            </a:r>
            <a:endParaRPr lang="en-US" altLang="en-US" dirty="0" smtClean="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p:cNvSpPr>
            <a:spLocks noGrp="1"/>
          </p:cNvSpPr>
          <p:nvPr>
            <p:ph type="sldNum" sz="quarter" idx="11"/>
          </p:nvPr>
        </p:nvSpPr>
        <p:spPr>
          <a:noFill/>
          <a:ln>
            <a:miter lim="800000"/>
            <a:headEnd/>
            <a:tailEnd/>
          </a:ln>
        </p:spPr>
        <p:txBody>
          <a:bodyPr/>
          <a:lstStyle/>
          <a:p>
            <a:fld id="{A3A0CFFB-43D5-422A-A6A6-35EAB6C48950}" type="slidenum">
              <a:rPr lang="en-US" altLang="en-US" smtClean="0"/>
              <a:pPr/>
              <a:t>5</a:t>
            </a:fld>
            <a:endParaRPr lang="en-US" altLang="en-US" smtClean="0"/>
          </a:p>
        </p:txBody>
      </p:sp>
      <p:sp>
        <p:nvSpPr>
          <p:cNvPr id="66563" name="Rectangle 2"/>
          <p:cNvSpPr>
            <a:spLocks noGrp="1" noChangeArrowheads="1"/>
          </p:cNvSpPr>
          <p:nvPr>
            <p:ph type="title"/>
          </p:nvPr>
        </p:nvSpPr>
        <p:spPr>
          <a:xfrm>
            <a:off x="685800" y="152400"/>
            <a:ext cx="7772400" cy="819150"/>
          </a:xfrm>
        </p:spPr>
        <p:txBody>
          <a:bodyPr/>
          <a:lstStyle/>
          <a:p>
            <a:r>
              <a:rPr lang="en-US" altLang="en-US" smtClean="0"/>
              <a:t>Text I/O</a:t>
            </a:r>
            <a:endParaRPr lang="en-US" altLang="en-US" b="1" smtClean="0"/>
          </a:p>
        </p:txBody>
      </p:sp>
      <p:sp>
        <p:nvSpPr>
          <p:cNvPr id="66564" name="Rectangle 3"/>
          <p:cNvSpPr>
            <a:spLocks noGrp="1" noChangeArrowheads="1"/>
          </p:cNvSpPr>
          <p:nvPr>
            <p:ph type="body" idx="1"/>
          </p:nvPr>
        </p:nvSpPr>
        <p:spPr>
          <a:xfrm>
            <a:off x="304800" y="1219200"/>
            <a:ext cx="8610600" cy="4267200"/>
          </a:xfrm>
        </p:spPr>
        <p:txBody>
          <a:bodyPr>
            <a:normAutofit/>
          </a:bodyPr>
          <a:lstStyle/>
          <a:p>
            <a:pPr marL="0" indent="0">
              <a:lnSpc>
                <a:spcPct val="110000"/>
              </a:lnSpc>
            </a:pPr>
            <a:r>
              <a:rPr lang="en-US" altLang="en-US" sz="2800" dirty="0" smtClean="0"/>
              <a:t>In </a:t>
            </a:r>
            <a:r>
              <a:rPr lang="en-US" altLang="en-US" sz="2800" dirty="0" smtClean="0"/>
              <a:t>order to perform I/O, you need to create objects using appropriate Java I/O classes. The objects contain the methods for reading/writing data from/to a file. </a:t>
            </a:r>
          </a:p>
          <a:p>
            <a:pPr marL="0" indent="0">
              <a:lnSpc>
                <a:spcPct val="110000"/>
              </a:lnSpc>
            </a:pPr>
            <a:r>
              <a:rPr lang="en-US" altLang="en-US" sz="2800" dirty="0" smtClean="0"/>
              <a:t>This section introduces how to read/write strings and numeric values from/to a text file using the </a:t>
            </a:r>
            <a:r>
              <a:rPr lang="en-US" altLang="en-US" sz="2800" u="sng" dirty="0" smtClean="0"/>
              <a:t>Scanner</a:t>
            </a:r>
            <a:r>
              <a:rPr lang="en-US" altLang="en-US" sz="2800" dirty="0" smtClean="0"/>
              <a:t> and </a:t>
            </a:r>
            <a:r>
              <a:rPr lang="en-US" altLang="en-US" sz="2800" u="sng" dirty="0" err="1" smtClean="0"/>
              <a:t>PrintWriter</a:t>
            </a:r>
            <a:r>
              <a:rPr lang="en-US" altLang="en-US" sz="2800" dirty="0" smtClean="0"/>
              <a:t> classes.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a:spLocks noGrp="1"/>
          </p:cNvSpPr>
          <p:nvPr>
            <p:ph type="sldNum" sz="quarter" idx="11"/>
          </p:nvPr>
        </p:nvSpPr>
        <p:spPr>
          <a:noFill/>
          <a:ln>
            <a:miter lim="800000"/>
            <a:headEnd/>
            <a:tailEnd/>
          </a:ln>
        </p:spPr>
        <p:txBody>
          <a:bodyPr/>
          <a:lstStyle/>
          <a:p>
            <a:fld id="{79168741-50F6-48A2-9779-64261BC000B7}" type="slidenum">
              <a:rPr lang="en-US" altLang="en-US" smtClean="0"/>
              <a:pPr/>
              <a:t>6</a:t>
            </a:fld>
            <a:endParaRPr lang="en-US" altLang="en-US" smtClean="0"/>
          </a:p>
        </p:txBody>
      </p:sp>
      <p:sp>
        <p:nvSpPr>
          <p:cNvPr id="7172" name="Rectangle 2"/>
          <p:cNvSpPr>
            <a:spLocks noGrp="1" noChangeArrowheads="1"/>
          </p:cNvSpPr>
          <p:nvPr>
            <p:ph type="title"/>
          </p:nvPr>
        </p:nvSpPr>
        <p:spPr>
          <a:xfrm>
            <a:off x="685800" y="152400"/>
            <a:ext cx="7772400" cy="685800"/>
          </a:xfrm>
        </p:spPr>
        <p:txBody>
          <a:bodyPr>
            <a:normAutofit fontScale="90000"/>
          </a:bodyPr>
          <a:lstStyle/>
          <a:p>
            <a:r>
              <a:rPr lang="en-US" altLang="en-US" sz="4000" smtClean="0"/>
              <a:t>Writing Data Using </a:t>
            </a:r>
            <a:r>
              <a:rPr lang="en-US" altLang="en-US" sz="4000" u="sng" smtClean="0"/>
              <a:t>PrintWriter</a:t>
            </a:r>
            <a:r>
              <a:rPr lang="en-US" altLang="en-US" sz="4000" smtClean="0"/>
              <a:t> </a:t>
            </a:r>
          </a:p>
        </p:txBody>
      </p:sp>
      <p:sp>
        <p:nvSpPr>
          <p:cNvPr id="320515" name="AutoShape 3">
            <a:hlinkClick r:id="" action="ppaction://noaction" highlightClick="1"/>
          </p:cNvPr>
          <p:cNvSpPr>
            <a:spLocks noChangeArrowheads="1"/>
          </p:cNvSpPr>
          <p:nvPr/>
        </p:nvSpPr>
        <p:spPr bwMode="auto">
          <a:xfrm>
            <a:off x="5181600" y="5867400"/>
            <a:ext cx="2057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eaLnBrk="0" hangingPunct="0">
              <a:defRPr/>
            </a:pPr>
            <a:r>
              <a:rPr lang="en-US">
                <a:solidFill>
                  <a:schemeClr val="accent1"/>
                </a:solidFill>
                <a:latin typeface="Book Antiqua" pitchFamily="18" charset="0"/>
                <a:cs typeface="+mn-cs"/>
                <a:hlinkClick r:id="rId3" action="ppaction://program"/>
              </a:rPr>
              <a:t>WriteData</a:t>
            </a:r>
            <a:endParaRPr lang="en-US">
              <a:solidFill>
                <a:schemeClr val="accent1"/>
              </a:solidFill>
              <a:cs typeface="+mn-cs"/>
            </a:endParaRPr>
          </a:p>
        </p:txBody>
      </p:sp>
      <p:sp>
        <p:nvSpPr>
          <p:cNvPr id="7174" name="AutoShape 4">
            <a:hlinkClick r:id="rId4" action="ppaction://program" highlightClick="1"/>
          </p:cNvPr>
          <p:cNvSpPr>
            <a:spLocks noChangeArrowheads="1"/>
          </p:cNvSpPr>
          <p:nvPr/>
        </p:nvSpPr>
        <p:spPr bwMode="auto">
          <a:xfrm>
            <a:off x="7391400" y="5867400"/>
            <a:ext cx="1371600" cy="533400"/>
          </a:xfrm>
          <a:prstGeom prst="actionButtonBlank">
            <a:avLst/>
          </a:prstGeom>
          <a:solidFill>
            <a:srgbClr val="38A1BA"/>
          </a:solidFill>
          <a:ln w="19050">
            <a:noFill/>
            <a:miter lim="800000"/>
            <a:headEnd type="none" w="sm" len="sm"/>
            <a:tailEnd type="none" w="sm" len="sm"/>
          </a:ln>
          <a:effectLst>
            <a:prstShdw prst="shdw17" dist="17961" dir="2700000">
              <a:srgbClr val="226170"/>
            </a:prstShdw>
          </a:effectLst>
        </p:spPr>
        <p:txBody>
          <a:bodyPr wrap="none" anchor="ctr"/>
          <a:lstStyle/>
          <a:p>
            <a:pPr algn="ctr" eaLnBrk="0" hangingPunct="0"/>
            <a:r>
              <a:rPr lang="en-US" altLang="en-US"/>
              <a:t>Run</a:t>
            </a:r>
          </a:p>
        </p:txBody>
      </p:sp>
      <p:sp>
        <p:nvSpPr>
          <p:cNvPr id="7175" name="Rectangle 5"/>
          <p:cNvSpPr>
            <a:spLocks noChangeArrowheads="1"/>
          </p:cNvSpPr>
          <p:nvPr/>
        </p:nvSpPr>
        <p:spPr bwMode="auto">
          <a:xfrm>
            <a:off x="0" y="2255838"/>
            <a:ext cx="9144000" cy="0"/>
          </a:xfrm>
          <a:prstGeom prst="rect">
            <a:avLst/>
          </a:prstGeom>
          <a:noFill/>
          <a:ln w="12700">
            <a:noFill/>
            <a:miter lim="800000"/>
            <a:headEnd type="none" w="sm" len="sm"/>
            <a:tailEnd type="none" w="sm" len="sm"/>
          </a:ln>
        </p:spPr>
        <p:txBody>
          <a:bodyPr wrap="none" anchor="ctr">
            <a:spAutoFit/>
          </a:bodyPr>
          <a:lstStyle/>
          <a:p>
            <a:pPr algn="ctr" eaLnBrk="0" hangingPunct="0"/>
            <a:endParaRPr lang="en-US" altLang="en-US" sz="4400">
              <a:solidFill>
                <a:schemeClr val="tx2"/>
              </a:solidFill>
            </a:endParaRPr>
          </a:p>
        </p:txBody>
      </p:sp>
      <p:graphicFrame>
        <p:nvGraphicFramePr>
          <p:cNvPr id="7170" name="Object 6"/>
          <p:cNvGraphicFramePr>
            <a:graphicFrameLocks noChangeAspect="1"/>
          </p:cNvGraphicFramePr>
          <p:nvPr/>
        </p:nvGraphicFramePr>
        <p:xfrm>
          <a:off x="304800" y="838200"/>
          <a:ext cx="8534400" cy="4968875"/>
        </p:xfrm>
        <a:graphic>
          <a:graphicData uri="http://schemas.openxmlformats.org/presentationml/2006/ole">
            <p:oleObj spid="_x0000_s1026" name="Picture" r:id="rId5" imgW="4035552" imgH="2346960" progId="Word.Picture.8">
              <p:embed/>
            </p:oleObj>
          </a:graphicData>
        </a:graphic>
      </p:graphicFrame>
      <p:sp>
        <p:nvSpPr>
          <p:cNvPr id="7176" name="AutoShape 7">
            <a:hlinkClick r:id="rId6" highlightClick="1"/>
          </p:cNvPr>
          <p:cNvSpPr>
            <a:spLocks noChangeArrowheads="1"/>
          </p:cNvSpPr>
          <p:nvPr/>
        </p:nvSpPr>
        <p:spPr bwMode="auto">
          <a:xfrm>
            <a:off x="4648200" y="5867400"/>
            <a:ext cx="468313" cy="576263"/>
          </a:xfrm>
          <a:prstGeom prst="actionButtonDocument">
            <a:avLst/>
          </a:prstGeom>
          <a:solidFill>
            <a:srgbClr val="92D050"/>
          </a:solidFill>
          <a:ln w="9525">
            <a:noFill/>
            <a:miter lim="800000"/>
            <a:headEnd/>
            <a:tailEnd/>
          </a:ln>
        </p:spPr>
        <p:txBody>
          <a:bodyPr wrap="none" anchor="ctr"/>
          <a:lstStyle/>
          <a:p>
            <a:pPr eaLnBrk="0" hangingPunct="0"/>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p:cNvSpPr>
            <a:spLocks noGrp="1"/>
          </p:cNvSpPr>
          <p:nvPr>
            <p:ph type="sldNum" sz="quarter" idx="11"/>
          </p:nvPr>
        </p:nvSpPr>
        <p:spPr>
          <a:noFill/>
          <a:ln>
            <a:miter lim="800000"/>
            <a:headEnd/>
            <a:tailEnd/>
          </a:ln>
        </p:spPr>
        <p:txBody>
          <a:bodyPr/>
          <a:lstStyle/>
          <a:p>
            <a:fld id="{333EFDE4-8746-411B-B95D-084F66152B89}" type="slidenum">
              <a:rPr lang="en-US" smtClean="0"/>
              <a:pPr/>
              <a:t>7</a:t>
            </a:fld>
            <a:endParaRPr lang="en-US" smtClean="0"/>
          </a:p>
        </p:txBody>
      </p:sp>
      <p:pic>
        <p:nvPicPr>
          <p:cNvPr id="103427" name="Picture 3"/>
          <p:cNvPicPr>
            <a:picLocks noChangeAspect="1" noChangeArrowheads="1"/>
          </p:cNvPicPr>
          <p:nvPr/>
        </p:nvPicPr>
        <p:blipFill>
          <a:blip r:embed="rId2"/>
          <a:srcRect/>
          <a:stretch>
            <a:fillRect/>
          </a:stretch>
        </p:blipFill>
        <p:spPr bwMode="auto">
          <a:xfrm>
            <a:off x="152400" y="76200"/>
            <a:ext cx="8161338" cy="2514600"/>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pic>
      <p:pic>
        <p:nvPicPr>
          <p:cNvPr id="103428" name="Picture 4"/>
          <p:cNvPicPr>
            <a:picLocks noChangeAspect="1" noChangeArrowheads="1"/>
          </p:cNvPicPr>
          <p:nvPr/>
        </p:nvPicPr>
        <p:blipFill>
          <a:blip r:embed="rId3"/>
          <a:srcRect/>
          <a:stretch>
            <a:fillRect/>
          </a:stretch>
        </p:blipFill>
        <p:spPr bwMode="auto">
          <a:xfrm>
            <a:off x="242888" y="2657475"/>
            <a:ext cx="8367712" cy="3057525"/>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a:ln>
            <a:miter lim="800000"/>
            <a:headEnd/>
            <a:tailEnd/>
          </a:ln>
        </p:spPr>
        <p:txBody>
          <a:bodyPr/>
          <a:lstStyle/>
          <a:p>
            <a:fld id="{7D472C87-0394-414A-8B15-042F2241D79F}" type="slidenum">
              <a:rPr lang="en-US" altLang="en-US" smtClean="0"/>
              <a:pPr/>
              <a:t>8</a:t>
            </a:fld>
            <a:endParaRPr lang="en-US" altLang="en-US" smtClean="0"/>
          </a:p>
        </p:txBody>
      </p:sp>
      <p:sp>
        <p:nvSpPr>
          <p:cNvPr id="68611" name="Rectangle 2"/>
          <p:cNvSpPr>
            <a:spLocks noGrp="1" noChangeArrowheads="1"/>
          </p:cNvSpPr>
          <p:nvPr>
            <p:ph type="title"/>
          </p:nvPr>
        </p:nvSpPr>
        <p:spPr>
          <a:xfrm>
            <a:off x="685800" y="152400"/>
            <a:ext cx="7772400" cy="819150"/>
          </a:xfrm>
        </p:spPr>
        <p:txBody>
          <a:bodyPr/>
          <a:lstStyle/>
          <a:p>
            <a:r>
              <a:rPr lang="en-US" altLang="en-US" smtClean="0"/>
              <a:t>Try-with-resources</a:t>
            </a:r>
          </a:p>
        </p:txBody>
      </p:sp>
      <p:sp>
        <p:nvSpPr>
          <p:cNvPr id="68612" name="Rectangle 3"/>
          <p:cNvSpPr>
            <a:spLocks noGrp="1" noChangeArrowheads="1"/>
          </p:cNvSpPr>
          <p:nvPr>
            <p:ph type="body" idx="1"/>
          </p:nvPr>
        </p:nvSpPr>
        <p:spPr>
          <a:xfrm>
            <a:off x="228600" y="1219200"/>
            <a:ext cx="8686800" cy="3581400"/>
          </a:xfrm>
        </p:spPr>
        <p:txBody>
          <a:bodyPr/>
          <a:lstStyle/>
          <a:p>
            <a:pPr marL="0" indent="0">
              <a:buFont typeface="Monotype Sorts"/>
              <a:buNone/>
            </a:pPr>
            <a:r>
              <a:rPr lang="en-US" altLang="en-US" sz="2800" smtClean="0"/>
              <a:t>Programmers often forget to close the file. JDK 7 provides the followings new try-with-resources syntax that automatically closes the files. </a:t>
            </a:r>
          </a:p>
          <a:p>
            <a:pPr marL="0" indent="0">
              <a:buFont typeface="Monotype Sorts"/>
              <a:buNone/>
            </a:pPr>
            <a:r>
              <a:rPr lang="en-AU" altLang="en-US" sz="2800" b="1" smtClean="0"/>
              <a:t>try</a:t>
            </a:r>
            <a:r>
              <a:rPr lang="en-US" altLang="en-US" sz="2800" smtClean="0"/>
              <a:t> (declare and create resources) {</a:t>
            </a:r>
          </a:p>
          <a:p>
            <a:pPr marL="0" indent="0">
              <a:buFont typeface="Monotype Sorts"/>
              <a:buNone/>
            </a:pPr>
            <a:r>
              <a:rPr lang="en-US" altLang="en-US" sz="2800" smtClean="0"/>
              <a:t>  Use the resource to process the file;</a:t>
            </a:r>
          </a:p>
          <a:p>
            <a:pPr marL="0" indent="0">
              <a:buFont typeface="Monotype Sorts"/>
              <a:buNone/>
            </a:pPr>
            <a:r>
              <a:rPr lang="en-US" altLang="en-US" sz="2800" smtClean="0"/>
              <a:t>}</a:t>
            </a:r>
          </a:p>
          <a:p>
            <a:pPr marL="0" indent="0">
              <a:buFont typeface="Monotype Sorts"/>
              <a:buNone/>
            </a:pPr>
            <a:endParaRPr lang="en-US" altLang="en-US" sz="2600" smtClean="0"/>
          </a:p>
        </p:txBody>
      </p:sp>
      <p:sp>
        <p:nvSpPr>
          <p:cNvPr id="322564" name="AutoShape 4">
            <a:hlinkClick r:id="" action="ppaction://noaction" highlightClick="1"/>
          </p:cNvPr>
          <p:cNvSpPr>
            <a:spLocks noChangeArrowheads="1"/>
          </p:cNvSpPr>
          <p:nvPr/>
        </p:nvSpPr>
        <p:spPr bwMode="auto">
          <a:xfrm>
            <a:off x="2900363" y="5334000"/>
            <a:ext cx="3576637"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eaLnBrk="0" hangingPunct="0">
              <a:defRPr/>
            </a:pPr>
            <a:r>
              <a:rPr lang="en-US">
                <a:solidFill>
                  <a:schemeClr val="accent1"/>
                </a:solidFill>
                <a:latin typeface="Book Antiqua" pitchFamily="18" charset="0"/>
                <a:cs typeface="+mn-cs"/>
                <a:hlinkClick r:id="rId2" action="ppaction://program"/>
              </a:rPr>
              <a:t>WriteDataWithAutoClose</a:t>
            </a:r>
            <a:endParaRPr lang="en-US">
              <a:solidFill>
                <a:schemeClr val="accent1"/>
              </a:solidFill>
              <a:cs typeface="+mn-cs"/>
            </a:endParaRPr>
          </a:p>
        </p:txBody>
      </p:sp>
      <p:sp>
        <p:nvSpPr>
          <p:cNvPr id="68614" name="AutoShape 5">
            <a:hlinkClick r:id="rId3" action="ppaction://program" highlightClick="1"/>
          </p:cNvPr>
          <p:cNvSpPr>
            <a:spLocks noChangeArrowheads="1"/>
          </p:cNvSpPr>
          <p:nvPr/>
        </p:nvSpPr>
        <p:spPr bwMode="auto">
          <a:xfrm>
            <a:off x="6553200" y="5334000"/>
            <a:ext cx="1371600" cy="533400"/>
          </a:xfrm>
          <a:prstGeom prst="actionButtonBlank">
            <a:avLst/>
          </a:prstGeom>
          <a:solidFill>
            <a:srgbClr val="38A1BA"/>
          </a:solidFill>
          <a:ln w="19050">
            <a:noFill/>
            <a:miter lim="800000"/>
            <a:headEnd type="none" w="sm" len="sm"/>
            <a:tailEnd type="none" w="sm" len="sm"/>
          </a:ln>
          <a:effectLst>
            <a:prstShdw prst="shdw17" dist="17961" dir="2700000">
              <a:srgbClr val="226170"/>
            </a:prstShdw>
          </a:effectLst>
        </p:spPr>
        <p:txBody>
          <a:bodyPr wrap="none" anchor="ctr"/>
          <a:lstStyle/>
          <a:p>
            <a:pPr algn="ctr" eaLnBrk="0" hangingPunct="0"/>
            <a:r>
              <a:rPr lang="en-US" altLang="en-US"/>
              <a:t>Run</a:t>
            </a:r>
          </a:p>
        </p:txBody>
      </p:sp>
      <p:sp>
        <p:nvSpPr>
          <p:cNvPr id="68615" name="AutoShape 6">
            <a:hlinkClick r:id="rId4" highlightClick="1"/>
          </p:cNvPr>
          <p:cNvSpPr>
            <a:spLocks noChangeArrowheads="1"/>
          </p:cNvSpPr>
          <p:nvPr/>
        </p:nvSpPr>
        <p:spPr bwMode="auto">
          <a:xfrm>
            <a:off x="2667000" y="5024438"/>
            <a:ext cx="468313" cy="576262"/>
          </a:xfrm>
          <a:prstGeom prst="actionButtonDocument">
            <a:avLst/>
          </a:prstGeom>
          <a:solidFill>
            <a:srgbClr val="92D050"/>
          </a:solidFill>
          <a:ln w="9525">
            <a:noFill/>
            <a:miter lim="800000"/>
            <a:headEnd/>
            <a:tailEnd/>
          </a:ln>
        </p:spPr>
        <p:txBody>
          <a:bodyPr wrap="none" anchor="ctr"/>
          <a:lstStyle/>
          <a:p>
            <a:pPr eaLnBrk="0" hangingPunct="0"/>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1"/>
          <p:cNvSpPr>
            <a:spLocks noGrp="1"/>
          </p:cNvSpPr>
          <p:nvPr>
            <p:ph type="sldNum" sz="quarter" idx="11"/>
          </p:nvPr>
        </p:nvSpPr>
        <p:spPr>
          <a:noFill/>
          <a:ln>
            <a:miter lim="800000"/>
            <a:headEnd/>
            <a:tailEnd/>
          </a:ln>
        </p:spPr>
        <p:txBody>
          <a:bodyPr/>
          <a:lstStyle/>
          <a:p>
            <a:fld id="{BAE212C3-2705-44D3-B043-DA1398AC677C}" type="slidenum">
              <a:rPr lang="en-US" smtClean="0"/>
              <a:pPr/>
              <a:t>9</a:t>
            </a:fld>
            <a:endParaRPr lang="en-US" smtClean="0"/>
          </a:p>
        </p:txBody>
      </p:sp>
      <p:pic>
        <p:nvPicPr>
          <p:cNvPr id="104450" name="Picture 2"/>
          <p:cNvPicPr>
            <a:picLocks noChangeAspect="1" noChangeArrowheads="1"/>
          </p:cNvPicPr>
          <p:nvPr/>
        </p:nvPicPr>
        <p:blipFill>
          <a:blip r:embed="rId2"/>
          <a:srcRect/>
          <a:stretch>
            <a:fillRect/>
          </a:stretch>
        </p:blipFill>
        <p:spPr bwMode="auto">
          <a:xfrm>
            <a:off x="228600" y="152400"/>
            <a:ext cx="8180388" cy="5334000"/>
          </a:xfrm>
          <a:prstGeom prst="rect">
            <a:avLst/>
          </a:prstGeom>
          <a:noFill/>
          <a:ln>
            <a:noFill/>
          </a:ln>
          <a:effectLst>
            <a:prstShdw prst="shdw17" dist="17961" dir="2700000">
              <a:schemeClr val="accent1">
                <a:gamma/>
                <a:shade val="60000"/>
                <a:invGamma/>
              </a:schemeClr>
            </a:prstShdw>
          </a:effectLst>
          <a:extLst>
            <a:ext uri="{909E8E84-426E-40DD-AFC4-6F175D3DCCD1}"/>
            <a:ext uri="{91240B29-F687-4F45-9708-019B960494DF}"/>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1142</Words>
  <Application>Microsoft Office PowerPoint</Application>
  <PresentationFormat>On-screen Show (4:3)</PresentationFormat>
  <Paragraphs>147</Paragraphs>
  <Slides>34</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37" baseType="lpstr">
      <vt:lpstr>Office Theme</vt:lpstr>
      <vt:lpstr>Picture</vt:lpstr>
      <vt:lpstr>Microsoft Word Picture</vt:lpstr>
      <vt:lpstr>File</vt:lpstr>
      <vt:lpstr>Motivations</vt:lpstr>
      <vt:lpstr>Text File vs. Binary File</vt:lpstr>
      <vt:lpstr>File</vt:lpstr>
      <vt:lpstr>Text I/O</vt:lpstr>
      <vt:lpstr>Writing Data Using PrintWriter </vt:lpstr>
      <vt:lpstr>Slide 7</vt:lpstr>
      <vt:lpstr>Try-with-resources</vt:lpstr>
      <vt:lpstr>Slide 9</vt:lpstr>
      <vt:lpstr>Reading Data Using Scanner </vt:lpstr>
      <vt:lpstr>Slide 11</vt:lpstr>
      <vt:lpstr>Binary I/O</vt:lpstr>
      <vt:lpstr>Binary I/O Classes</vt:lpstr>
      <vt:lpstr>InputStream</vt:lpstr>
      <vt:lpstr>OutputStream</vt:lpstr>
      <vt:lpstr>FileInputStream/FileOutputStream</vt:lpstr>
      <vt:lpstr>FileInputStream</vt:lpstr>
      <vt:lpstr>FileOutputStream</vt:lpstr>
      <vt:lpstr>FilterInputStream/FilterOutputStream</vt:lpstr>
      <vt:lpstr>DataInputStream/DataOutputStream</vt:lpstr>
      <vt:lpstr>Characters and Strings in Binary I/O </vt:lpstr>
      <vt:lpstr>Using DataInputStream/DataOutputStream </vt:lpstr>
      <vt:lpstr>Slide 23</vt:lpstr>
      <vt:lpstr>Checking End of File</vt:lpstr>
      <vt:lpstr>BufferedInputStream/ BufferedOutputStream</vt:lpstr>
      <vt:lpstr>Constructing BufferedInputStream/BufferedOutputStream </vt:lpstr>
      <vt:lpstr>Case Studies: Copy File </vt:lpstr>
      <vt:lpstr>Slide 28</vt:lpstr>
      <vt:lpstr>Slide 29</vt:lpstr>
      <vt:lpstr>Object I/O</vt:lpstr>
      <vt:lpstr>ObjectInputStream</vt:lpstr>
      <vt:lpstr>ObjectOutputStream</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dc:title>
  <dc:creator>Moni</dc:creator>
  <cp:lastModifiedBy>Moni</cp:lastModifiedBy>
  <cp:revision>19</cp:revision>
  <dcterms:created xsi:type="dcterms:W3CDTF">2020-04-29T14:13:15Z</dcterms:created>
  <dcterms:modified xsi:type="dcterms:W3CDTF">2020-04-29T16:51:03Z</dcterms:modified>
</cp:coreProperties>
</file>