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8" r:id="rId2"/>
    <p:sldId id="476" r:id="rId3"/>
    <p:sldId id="478" r:id="rId4"/>
    <p:sldId id="479" r:id="rId5"/>
    <p:sldId id="484" r:id="rId6"/>
    <p:sldId id="470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F3325-C6F0-4EC1-9DE1-8EF0233341B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A75B-5AA7-492A-89F5-B26954E2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B99-0797-1767-5F4E-D0842763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48BD-72F1-BBDE-41FB-49EA8FB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F163-E94F-F5DC-BD41-25B11B9D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F323-49A1-D04A-71CB-16F0032E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DEC6-00D9-B7AB-E881-F293D62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FA40-4CD8-4867-42CF-CAF999E0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891BD-6D3B-579D-51B1-F9116BF5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D6EE-F5D0-3036-E60A-681ADA2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34FCF-023C-6BE1-9B49-DDA6EA1A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AB6E-99DD-3775-CEF1-AF7878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9C2C0-5B3B-D02D-DA9B-22B79933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53BA1-4693-1217-C57C-256757EA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A301-0407-6505-9B92-5A852072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08E2-1E76-954E-4DD2-ED285A8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09F-6738-14EE-9674-85C19AB6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9487-43EE-0B87-FA09-A1904211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64A2-6812-77DF-D46A-2E4CB0F1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E16E-A8A9-53D0-2595-5BB7AF5E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8B96-9D63-DDF4-886A-3CEF0B38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460-E10D-C6FA-E04F-F877F1A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C66-154D-F5CB-5460-FA638975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7390-8059-78FE-D3EE-9A6FC5B5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A252-B322-4886-BF43-402D0E52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B51A-9ECA-7CCB-DAC6-F5818C1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6CCC-FAD1-0728-8416-29C22EDE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224-DD0C-FD7F-37AC-218B44CA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1A6-2C80-3BC6-9F12-2D4ADA46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934F-AE66-D0B4-2A1B-E03280EC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1F92-C9DB-06BB-EA46-C6C8B2E2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38C5-DF5F-0462-9D5C-7344ADC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A2617-58DB-D9D0-46D6-702FF74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FAA7-1B5A-936D-B9B5-A05BD876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4CDB-8ADE-6840-0063-931B8D89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E4DD-CA91-7644-9F3F-17223B6D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AF38-0D59-CC10-A485-D68D30A02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3CAC-6787-D2F6-224C-C10F6AE3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8327E-92EB-D88E-6928-6351C8A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F290A-B3D2-4EB2-23F9-ADD82FC2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BAC8-5AFE-7D70-1398-A65734D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3AD-B656-4AC1-B361-DE77FD3B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B195-E1C2-BC8A-3B1F-1F83DE90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84BE3-5D0C-2254-EFAC-F657D0F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4812-A1FC-538D-B2D9-32F8C64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3DC43-A81F-A7F6-1F10-56FA8E6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5CD8-0E53-0AF7-3CFB-7DE11F5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2917-4C61-84C4-F8A0-F331BA5B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6D63-27FB-FE34-A19F-6E453BF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DFE9-880E-2803-65E2-2BEA0236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D862-53AF-B4DB-A13D-A9F41526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C476-D941-B2E4-DBAD-E942C6D9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A04A-D81F-769E-A768-EC0B6581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0FF3-1A9F-F46D-6F34-F91EE284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6B7-7867-597B-DFCD-4EB17362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392A-C240-2B6D-8204-D54F60B42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019D-DF6F-8924-538F-81CAF441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5834-6A49-76D4-927B-85705B7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474E0-8EB2-E35C-F58B-8A329D1B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EBAD-1E7B-53D6-A3FF-5D7FA1A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51BD5-2910-2326-4B21-D8A2D2D1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35AA-559E-B08C-219B-51423902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F066-AA0F-0F1E-BB9C-2B8D1090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6AE5-A04D-20E0-3CCD-C260F866A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1BB6-0259-9DCD-537A-8FDAF4E0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120" y="1026607"/>
            <a:ext cx="859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Course Title: </a:t>
            </a:r>
            <a:r>
              <a:rPr lang="en-US" sz="4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Engineering Chemistry-1</a:t>
            </a:r>
            <a:endParaRPr lang="en-US" sz="4000" b="1" dirty="0">
              <a:cs typeface="Arial" panose="020B0604020202020204" pitchFamily="34" charset="0"/>
            </a:endParaRPr>
          </a:p>
          <a:p>
            <a:pPr algn="ctr"/>
            <a:r>
              <a:rPr lang="en-US" sz="4000" b="1"/>
              <a:t>Course Code: CHE109</a:t>
            </a:r>
          </a:p>
          <a:p>
            <a:pPr algn="ctr"/>
            <a:r>
              <a:rPr lang="en-US" sz="4000" b="1"/>
              <a:t>(</a:t>
            </a:r>
            <a:r>
              <a:rPr lang="en-US" sz="4000" b="1" dirty="0"/>
              <a:t>Chapter 10)</a:t>
            </a:r>
          </a:p>
          <a:p>
            <a:pPr algn="ctr"/>
            <a:endParaRPr lang="en-US" sz="4000" b="1" dirty="0"/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Dr. Joyanta Kumar </a:t>
            </a:r>
            <a:r>
              <a:rPr lang="en-US" sz="3600" b="1" dirty="0" err="1">
                <a:solidFill>
                  <a:srgbClr val="002060"/>
                </a:solidFill>
              </a:rPr>
              <a:t>Saha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/>
              <a:t>Associate Professor</a:t>
            </a:r>
          </a:p>
          <a:p>
            <a:pPr algn="ctr"/>
            <a:r>
              <a:rPr lang="en-US" sz="2800" b="1" dirty="0"/>
              <a:t>Department of Chemistry</a:t>
            </a:r>
          </a:p>
          <a:p>
            <a:pPr algn="ctr"/>
            <a:r>
              <a:rPr lang="en-US" sz="2800" b="1" dirty="0" err="1"/>
              <a:t>Jagannath</a:t>
            </a:r>
            <a:r>
              <a:rPr lang="en-US" sz="2800" b="1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72617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32057-A0D7-4039-BD99-386B70C2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62775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86034-0577-38AE-A294-B1436804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475"/>
            <a:ext cx="9077325" cy="1666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8B57DE-0A24-AE57-F726-8E8939DA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1479"/>
            <a:ext cx="5953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5B503-F4A1-A1E6-3A32-A0B1610B86F8}"/>
              </a:ext>
            </a:extLst>
          </p:cNvPr>
          <p:cNvSpPr txBox="1"/>
          <p:nvPr/>
        </p:nvSpPr>
        <p:spPr>
          <a:xfrm>
            <a:off x="0" y="7033"/>
            <a:ext cx="12192000" cy="667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i="0" dirty="0">
                <a:solidFill>
                  <a:srgbClr val="006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emf of a cell: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be measured with the help of a potentiometer.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 of emf varies with the concentration of the reactants and products in the cell solutions and the temperature of the cell. When the emf of a cell is determined under standard conditions, it is called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standard emf.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standard conditions are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1 M solutions of reactants and products; and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temperature of 25°C. Thus standard emf may be defined as :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emf of a cell with 1 M solutions of reactants and products in solution measured at 25°C.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emf of a cell is represented by the symbol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°.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b="1" i="0" dirty="0">
                <a:solidFill>
                  <a:srgbClr val="0066B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Determination of emf of a half-cell: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is no way of measuring the emf of a single half-cell directly. A convenient procedure to do so is to combine the given half-cell with another standard half-cell. The emf of the newly constructed cell, E, is determined with a voltmeter. The emf of the unknown half-cell, E, can then be calculated from the</a:t>
            </a: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4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78762E-590C-96C3-0A8A-26D6999BFB2D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Expression.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Emeasured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standard half-cell acts as anode, the equation becomes.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400" b="0" i="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Emeasured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(∵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0)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other hand, if standard half-cell is cathode, the equation takes the form</a:t>
            </a:r>
            <a:b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– </a:t>
            </a:r>
            <a:r>
              <a:rPr lang="en-GB" sz="2400" b="0" i="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Emeasured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(∵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27721-0550-B0EA-F51F-B4B84CA99EDC}"/>
              </a:ext>
            </a:extLst>
          </p:cNvPr>
          <p:cNvSpPr txBox="1"/>
          <p:nvPr/>
        </p:nvSpPr>
        <p:spPr>
          <a:xfrm>
            <a:off x="990" y="2105854"/>
            <a:ext cx="12191010" cy="3076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Hydrogen Electrode (SHE): </a:t>
            </a:r>
            <a:r>
              <a:rPr lang="en-GB" sz="22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consists of a platinum electrode immersed in a 1 M solution of H+ ions maintained at 25°C. Hydrogen gas at one atmosphere enters the glass hood and bubbles over the platinum electrode. The hydrogen gas at the platinum electrode passes into solution, forming H+ ions and electrons.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B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3920B-5426-2D82-4044-45E89D91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" y="4022586"/>
            <a:ext cx="3040083" cy="2835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95A9C-F846-EC73-4894-A3C917CAAFBA}"/>
              </a:ext>
            </a:extLst>
          </p:cNvPr>
          <p:cNvSpPr txBox="1"/>
          <p:nvPr/>
        </p:nvSpPr>
        <p:spPr>
          <a:xfrm>
            <a:off x="3630386" y="4404064"/>
            <a:ext cx="7312726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emf of the standard hydrogen electrode is arbitrarily assigned the value of zero volts. </a:t>
            </a:r>
            <a:r>
              <a:rPr lang="en-GB" sz="22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So, SHE can be used as a standard for other electrodes.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B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AA7F5-8B04-CEF2-BE7A-487F4572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59" y="3817069"/>
            <a:ext cx="2273802" cy="4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3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920655-26ED-BD36-3BE9-0FAC996D7BF9}"/>
              </a:ext>
            </a:extLst>
          </p:cNvPr>
          <p:cNvSpPr txBox="1"/>
          <p:nvPr/>
        </p:nvSpPr>
        <p:spPr>
          <a:xfrm>
            <a:off x="991" y="0"/>
            <a:ext cx="1219100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 potential: </a:t>
            </a:r>
            <a:r>
              <a:rPr lang="en-GB" sz="2400" b="0" i="0" dirty="0">
                <a:solidFill>
                  <a:srgbClr val="2E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reduction potential of a species is its tendency to gain electrons and get reduced. </a:t>
            </a: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1B6EA-77C3-99AC-EE46-BFCF99A3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795"/>
            <a:ext cx="113633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4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7C0D8-6F81-E323-20AE-FD021932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252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4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81D1D-DCD4-D7CA-197C-2B8A82BE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11347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D611D-DE25-E84B-5CD4-4BA70873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8071-0542-1BF8-1D70-B2F3DA26D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9" y="2419350"/>
            <a:ext cx="9096375" cy="146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FDB77-86D4-8D4B-D3DF-0658D8F4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" y="4005791"/>
            <a:ext cx="9296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0A539-895D-729A-4D48-1BDB43AD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9" y="168275"/>
            <a:ext cx="4867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D8FA1-E552-CBCF-EC12-B4B10E5D1874}"/>
              </a:ext>
            </a:extLst>
          </p:cNvPr>
          <p:cNvSpPr txBox="1"/>
          <p:nvPr/>
        </p:nvSpPr>
        <p:spPr>
          <a:xfrm>
            <a:off x="-1" y="0"/>
            <a:ext cx="12192001" cy="256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0" i="0" dirty="0">
                <a:solidFill>
                  <a:srgbClr val="8135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Zinc-Carbon dry cell: </a:t>
            </a:r>
            <a:r>
              <a:rPr lang="en-GB" sz="2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dry cell consists of a metal container in which a low moisture electrolyte paste covers the graphite rod or a metal electrode. Generally, the metal container will be zinc whose base acts as a negative electrode (anode) and a carbon road acts as a positive electrode (cathode). It is surrounded by manganese dioxide and low moisture electrolyte like ammonium chloride paste, which will produce a maximum of 1.5V of voltage, and they are not reversible.</a:t>
            </a:r>
            <a:endParaRPr lang="en-B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DB15A-062B-E213-DBD1-4039A4746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4" t="41007" r="78820" b="35028"/>
          <a:stretch/>
        </p:blipFill>
        <p:spPr>
          <a:xfrm>
            <a:off x="8305799" y="3779451"/>
            <a:ext cx="3132667" cy="1892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3CB73-B73F-7B14-AA42-86C6FA809222}"/>
              </a:ext>
            </a:extLst>
          </p:cNvPr>
          <p:cNvSpPr txBox="1"/>
          <p:nvPr/>
        </p:nvSpPr>
        <p:spPr>
          <a:xfrm>
            <a:off x="0" y="2900739"/>
            <a:ext cx="12191999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process, a reduction reaction occurs within the moisturized electrolyte, which comprises manganese dioxide (MnO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ammonium chloride (NH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Cl) and graphite serves as solid support for the reduction reaction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2NH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+ 2MnO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→Mn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+ 2NH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 H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Zinc container serves as an anode and undergoes an oxidation reaction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Zn → Zn</a:t>
            </a:r>
            <a:r>
              <a:rPr lang="en-GB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+ 2</a:t>
            </a:r>
            <a:r>
              <a:rPr lang="en-GB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Zinc-carbon cell is the most common dry cell and is also called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Leclanche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cell.</a:t>
            </a:r>
          </a:p>
        </p:txBody>
      </p:sp>
    </p:spTree>
    <p:extLst>
      <p:ext uri="{BB962C8B-B14F-4D97-AF65-F5344CB8AC3E}">
        <p14:creationId xmlns:p14="http://schemas.microsoft.com/office/powerpoint/2010/main" val="342016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B1D7A-934E-591E-F19F-04894412D38B}"/>
              </a:ext>
            </a:extLst>
          </p:cNvPr>
          <p:cNvSpPr txBox="1"/>
          <p:nvPr/>
        </p:nvSpPr>
        <p:spPr>
          <a:xfrm>
            <a:off x="5008418" y="130629"/>
            <a:ext cx="2758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Electrochemistry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4462D-B6E0-A234-1C75-D30E22E8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99"/>
          <a:stretch/>
        </p:blipFill>
        <p:spPr>
          <a:xfrm>
            <a:off x="1" y="819398"/>
            <a:ext cx="12192000" cy="50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96161-25C7-701E-67F3-0D4830BE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28"/>
            <a:ext cx="1219200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4E23D-8C45-63B3-A364-63C54CF1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727"/>
            <a:ext cx="12146270" cy="42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939C3-CCB4-CC79-D08E-9CF83592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56" y="2857500"/>
            <a:ext cx="2752725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ED6FB-51DD-BB8C-3942-DA7CD5C4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603"/>
            <a:ext cx="12192000" cy="338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A8EF1-1FB2-5AAD-E7ED-DE0964C1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994" y="3038836"/>
            <a:ext cx="4331154" cy="3819164"/>
          </a:xfrm>
          <a:prstGeom prst="rect">
            <a:avLst/>
          </a:prstGeom>
        </p:spPr>
      </p:pic>
      <p:sp>
        <p:nvSpPr>
          <p:cNvPr id="8" name="Block Arc 7">
            <a:extLst>
              <a:ext uri="{FF2B5EF4-FFF2-40B4-BE49-F238E27FC236}">
                <a16:creationId xmlns:a16="http://schemas.microsoft.com/office/drawing/2014/main" id="{C35465C0-BFF7-8E94-CBB3-0E65721FCEDB}"/>
              </a:ext>
            </a:extLst>
          </p:cNvPr>
          <p:cNvSpPr/>
          <p:nvPr/>
        </p:nvSpPr>
        <p:spPr>
          <a:xfrm rot="20386915">
            <a:off x="7157690" y="4058434"/>
            <a:ext cx="1327759" cy="1234451"/>
          </a:xfrm>
          <a:prstGeom prst="blockArc">
            <a:avLst>
              <a:gd name="adj1" fmla="val 10800000"/>
              <a:gd name="adj2" fmla="val 2309903"/>
              <a:gd name="adj3" fmla="val 13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44F52-1F4B-AF2A-C1BE-5DC24FA37F07}"/>
              </a:ext>
            </a:extLst>
          </p:cNvPr>
          <p:cNvSpPr txBox="1"/>
          <p:nvPr/>
        </p:nvSpPr>
        <p:spPr>
          <a:xfrm>
            <a:off x="7229515" y="3708450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Salt Bridge</a:t>
            </a: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30389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ECFBA2-F53E-681F-A780-252619580629}"/>
              </a:ext>
            </a:extLst>
          </p:cNvPr>
          <p:cNvSpPr txBox="1"/>
          <p:nvPr/>
        </p:nvSpPr>
        <p:spPr>
          <a:xfrm>
            <a:off x="0" y="20412"/>
            <a:ext cx="12192000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alvanic cell: </a:t>
            </a:r>
            <a:r>
              <a:rPr lang="en-GB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Voltaic cell, </a:t>
            </a:r>
            <a:r>
              <a:rPr lang="en-GB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known as a </a:t>
            </a:r>
            <a:r>
              <a:rPr lang="en-GB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galvanic cell </a:t>
            </a:r>
            <a:r>
              <a:rPr lang="en-GB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one in which electrical current is generated by a spontaneous redox reaction. Here the spontaneous reaction of zinc metal with an aqueous solution of copper sulphate is used.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cell is set up, electrons flow from zinc electrode through the wire to the copper cathode. As a result, zinc dissolves in the anode solution to form Zn2+ ions. The Cu2+ ions in the cathode half-cell pick up electrons and are converted to Cu atoms on the cathode. At the same time,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GB"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 from the cathode half-cell migrate to the anode half-cell through the salt bridge. Likewise, Zn2+ ions from the anode half-cell move into the cathode half-cell. This flow of ions from one half-cell to the other completes the electrical circuit which ensure continuous supply of current. The cell will operate till either the zinc metal or copper ion is completely used up.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B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5FB7-CCCD-46FD-E1DD-F7E42E4F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96" y="2423824"/>
            <a:ext cx="690376" cy="44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5BBE1A-A4B4-8CFC-C15F-ABDA880C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0" y="4209280"/>
            <a:ext cx="3443059" cy="213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E82CE-EBF3-4712-B5DC-761B25BA7AC2}"/>
              </a:ext>
            </a:extLst>
          </p:cNvPr>
          <p:cNvSpPr txBox="1"/>
          <p:nvPr/>
        </p:nvSpPr>
        <p:spPr>
          <a:xfrm>
            <a:off x="8096745" y="6346930"/>
            <a:ext cx="366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1F1A17"/>
                </a:solidFill>
                <a:effectLst/>
                <a:latin typeface="Arial-BoldMT"/>
              </a:rPr>
              <a:t>A simple voltaic (galvanic) cell</a:t>
            </a:r>
            <a:r>
              <a:rPr lang="en-GB" dirty="0"/>
              <a:t> </a:t>
            </a:r>
            <a:endParaRPr lang="en-B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EF0D8-0C3F-9E3B-92CA-85FE7A2D0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79" y="4664173"/>
            <a:ext cx="3238500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210FF-B1A0-D311-BBA8-7136E2B5C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96" y="5111848"/>
            <a:ext cx="6923314" cy="16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BAEDF-01F4-D990-EDC8-595EFDBA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" y="17813"/>
            <a:ext cx="12156480" cy="1205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2A8A1-EA82-865F-3CBF-752DAD6F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3" y="1282536"/>
            <a:ext cx="3595857" cy="2886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EB220-062A-C44C-360A-09BA14156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389049"/>
            <a:ext cx="12174293" cy="1547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FB195-921F-325D-7569-52CC4CC90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667" y="2291754"/>
            <a:ext cx="2762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72339-EB47-7478-827B-39CF004C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" y="23752"/>
            <a:ext cx="12148075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128C5-6EED-12FC-753C-7B0612105481}"/>
              </a:ext>
            </a:extLst>
          </p:cNvPr>
          <p:cNvSpPr txBox="1"/>
          <p:nvPr/>
        </p:nvSpPr>
        <p:spPr>
          <a:xfrm>
            <a:off x="-1" y="14358"/>
            <a:ext cx="12171827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Electromotive Force (E):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electromotive force of a cell or EMF of a cell is the maximum potential difference between two electrodes of a cell. It can also be defined as the net voltage between the oxidation and reduction half-reactions.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electrons are transported through the cell solution by ions present and pass from the positive electrode (Cu in case of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cell) to the negative electrode. This corresponds to a clockwise flow of electrons through the external circuit. Thus the emf of the cell is given the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2400" b="1" i="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emf of cell potential is measured in units of volts (V) and is also referred to as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 voltage.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400" dirty="0"/>
            </a:b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2576B-33C7-850D-1C8C-681B4E1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32" y="3997292"/>
            <a:ext cx="1249428" cy="205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19754-5DEA-49E8-9624-E93E7193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87" y="6121699"/>
            <a:ext cx="3417680" cy="267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8CD80E-CD61-9A3B-9F21-1C4F0B08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000" y="4348529"/>
            <a:ext cx="2752725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9BBDE-20B9-CC9A-BE22-062DD96A4A73}"/>
              </a:ext>
            </a:extLst>
          </p:cNvPr>
          <p:cNvSpPr txBox="1"/>
          <p:nvPr/>
        </p:nvSpPr>
        <p:spPr>
          <a:xfrm>
            <a:off x="6700465" y="4307851"/>
            <a:ext cx="511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</a:t>
            </a:r>
            <a:r>
              <a:rPr lang="en-GB" sz="2400" b="0" i="0" baseline="-2500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the reduction potentials of the right-hand and left-hand electrodes respectively.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6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65BB06-E8E1-4173-96FA-984A0EEAE9ED}"/>
              </a:ext>
            </a:extLst>
          </p:cNvPr>
          <p:cNvSpPr txBox="1"/>
          <p:nvPr/>
        </p:nvSpPr>
        <p:spPr>
          <a:xfrm>
            <a:off x="0" y="0"/>
            <a:ext cx="12192000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0" dirty="0">
                <a:solidFill>
                  <a:srgbClr val="0066B3"/>
                </a:solidFill>
                <a:effectLst/>
                <a:latin typeface="TimesNewRomanPS-BoldMT"/>
              </a:rPr>
              <a:t>Predicting Feasibility of Reaction</a:t>
            </a:r>
            <a:br>
              <a:rPr lang="en-GB" b="1" i="0" dirty="0">
                <a:solidFill>
                  <a:srgbClr val="0066B3"/>
                </a:solidFill>
                <a:effectLst/>
                <a:latin typeface="TimesNewRomanPS-BoldMT"/>
              </a:rPr>
            </a:b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The feasibility of a redox reaction can be predicted with the help of the electrochemical series.</a:t>
            </a:r>
            <a:b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</a:b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The net emf of the reaction, </a:t>
            </a: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E</a:t>
            </a:r>
            <a:r>
              <a:rPr lang="en-GB" sz="800" b="0" i="0" dirty="0" err="1">
                <a:solidFill>
                  <a:srgbClr val="231F20"/>
                </a:solidFill>
                <a:effectLst/>
                <a:latin typeface="TimesNewRomanPSMT"/>
              </a:rPr>
              <a:t>cell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, can be calculated from the expression</a:t>
            </a:r>
            <a:b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</a:b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E°</a:t>
            </a:r>
            <a:r>
              <a:rPr lang="en-GB" sz="800" b="0" i="0" dirty="0" err="1">
                <a:solidFill>
                  <a:srgbClr val="231F20"/>
                </a:solidFill>
                <a:effectLst/>
                <a:latin typeface="TimesNewRomanPSMT"/>
              </a:rPr>
              <a:t>cell</a:t>
            </a:r>
            <a: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  <a:t> 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= </a:t>
            </a: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E°</a:t>
            </a:r>
            <a:r>
              <a:rPr lang="en-GB" sz="800" b="0" i="0" dirty="0" err="1">
                <a:solidFill>
                  <a:srgbClr val="231F20"/>
                </a:solidFill>
                <a:effectLst/>
                <a:latin typeface="TimesNewRomanPSMT"/>
              </a:rPr>
              <a:t>cathode</a:t>
            </a:r>
            <a: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  <a:t> 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– </a:t>
            </a: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E°</a:t>
            </a:r>
            <a:r>
              <a:rPr lang="en-GB" sz="800" b="0" i="0" dirty="0" err="1">
                <a:solidFill>
                  <a:srgbClr val="231F20"/>
                </a:solidFill>
                <a:effectLst/>
                <a:latin typeface="TimesNewRomanPSMT"/>
              </a:rPr>
              <a:t>anode</a:t>
            </a:r>
            <a:b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</a:b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In general, if </a:t>
            </a: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E°</a:t>
            </a:r>
            <a:r>
              <a:rPr lang="en-GB" sz="800" b="0" i="0" dirty="0" err="1">
                <a:solidFill>
                  <a:srgbClr val="231F20"/>
                </a:solidFill>
                <a:effectLst/>
                <a:latin typeface="TimesNewRomanPSMT"/>
              </a:rPr>
              <a:t>cell</a:t>
            </a:r>
            <a: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  <a:t> 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= + </a:t>
            </a: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ve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, the reaction is feasible</a:t>
            </a:r>
            <a:b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</a:b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E°</a:t>
            </a:r>
            <a:r>
              <a:rPr lang="en-GB" sz="800" b="0" i="0" dirty="0" err="1">
                <a:solidFill>
                  <a:srgbClr val="231F20"/>
                </a:solidFill>
                <a:effectLst/>
                <a:latin typeface="TimesNewRomanPSMT"/>
              </a:rPr>
              <a:t>cell</a:t>
            </a:r>
            <a: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  <a:t> 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= – </a:t>
            </a:r>
            <a:r>
              <a:rPr lang="en-GB" b="0" i="0" dirty="0" err="1">
                <a:solidFill>
                  <a:srgbClr val="231F20"/>
                </a:solidFill>
                <a:effectLst/>
                <a:latin typeface="TimesNewRomanPSMT"/>
              </a:rPr>
              <a:t>ve</a:t>
            </a:r>
            <a:r>
              <a:rPr lang="en-GB" b="0" i="0" dirty="0">
                <a:solidFill>
                  <a:srgbClr val="231F20"/>
                </a:solidFill>
                <a:effectLst/>
                <a:latin typeface="TimesNewRomanPSMT"/>
              </a:rPr>
              <a:t>, the reaction is not feasible</a:t>
            </a:r>
            <a:r>
              <a:rPr lang="en-GB" dirty="0"/>
              <a:t> </a:t>
            </a:r>
            <a:endParaRPr lang="en-B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CF554-8F45-297C-B7E7-8E938B16956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00AAAD"/>
                </a:solidFill>
                <a:effectLst/>
                <a:latin typeface="Univers-Condensed-Bold"/>
              </a:rPr>
              <a:t>SOLVED PROBLEM 1. </a:t>
            </a:r>
            <a:r>
              <a:rPr lang="en-GB" dirty="0"/>
              <a:t>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Predict whether the reaction is feasible or not.</a:t>
            </a:r>
            <a:b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</a:b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2 Ag(</a:t>
            </a:r>
            <a:r>
              <a:rPr lang="en-GB" sz="1800" b="0" i="1" dirty="0">
                <a:solidFill>
                  <a:srgbClr val="231F20"/>
                </a:solidFill>
                <a:effectLst/>
                <a:latin typeface="TimesNewRomanPS-ItalicMT"/>
              </a:rPr>
              <a:t>s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) + Zn</a:t>
            </a:r>
            <a: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  <a:t>2+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(</a:t>
            </a:r>
            <a:r>
              <a:rPr lang="en-GB" sz="1800" b="0" i="1" dirty="0" err="1">
                <a:solidFill>
                  <a:srgbClr val="231F20"/>
                </a:solidFill>
                <a:effectLst/>
                <a:latin typeface="TimesNewRomanPS-ItalicMT"/>
              </a:rPr>
              <a:t>aq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)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SymbolMT"/>
              </a:rPr>
              <a:t>⎯⎯→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Ag</a:t>
            </a:r>
            <a:r>
              <a:rPr lang="en-GB" sz="800" b="0" i="0" dirty="0">
                <a:solidFill>
                  <a:srgbClr val="231F20"/>
                </a:solidFill>
                <a:effectLst/>
                <a:latin typeface="TimesNewRomanPSMT"/>
              </a:rPr>
              <a:t>+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(</a:t>
            </a:r>
            <a:r>
              <a:rPr lang="en-GB" sz="1800" b="0" i="1" dirty="0" err="1">
                <a:solidFill>
                  <a:srgbClr val="231F20"/>
                </a:solidFill>
                <a:effectLst/>
                <a:latin typeface="TimesNewRomanPS-ItalicMT"/>
              </a:rPr>
              <a:t>aq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) + Zn(</a:t>
            </a:r>
            <a:r>
              <a:rPr lang="en-GB" sz="1800" b="0" i="1" dirty="0">
                <a:solidFill>
                  <a:srgbClr val="231F20"/>
                </a:solidFill>
                <a:effectLst/>
                <a:latin typeface="TimesNewRomanPS-ItalicMT"/>
              </a:rPr>
              <a:t>s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TimesNewRomanPSMT"/>
              </a:rPr>
              <a:t>)</a:t>
            </a:r>
            <a:r>
              <a:rPr lang="en-GB" dirty="0"/>
              <a:t> </a:t>
            </a:r>
            <a:br>
              <a:rPr lang="en-GB" dirty="0"/>
            </a:br>
            <a:endParaRPr lang="en-B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217F8-D058-8A6B-2D55-C5DCC195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733"/>
            <a:ext cx="8930217" cy="31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6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1008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Arial-BoldMT</vt:lpstr>
      <vt:lpstr>Calibri</vt:lpstr>
      <vt:lpstr>Calibri Light</vt:lpstr>
      <vt:lpstr>SymbolMT</vt:lpstr>
      <vt:lpstr>TimesNewRomanPS-BoldMT</vt:lpstr>
      <vt:lpstr>TimesNewRomanPS-ItalicMT</vt:lpstr>
      <vt:lpstr>TimesNewRomanPSMT</vt:lpstr>
      <vt:lpstr>Univers-Condensed-Bold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Mostak</dc:creator>
  <cp:lastModifiedBy>Joyanta</cp:lastModifiedBy>
  <cp:revision>9</cp:revision>
  <dcterms:created xsi:type="dcterms:W3CDTF">2022-11-14T09:05:45Z</dcterms:created>
  <dcterms:modified xsi:type="dcterms:W3CDTF">2023-02-05T02:31:50Z</dcterms:modified>
</cp:coreProperties>
</file>