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8" r:id="rId2"/>
    <p:sldId id="310" r:id="rId3"/>
    <p:sldId id="341" r:id="rId4"/>
    <p:sldId id="311" r:id="rId5"/>
    <p:sldId id="312" r:id="rId6"/>
    <p:sldId id="313" r:id="rId7"/>
    <p:sldId id="314" r:id="rId8"/>
    <p:sldId id="425" r:id="rId9"/>
    <p:sldId id="426" r:id="rId10"/>
    <p:sldId id="4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F3325-C6F0-4EC1-9DE1-8EF0233341B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A75B-5AA7-492A-89F5-B26954E2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8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302B-91C7-459C-B7FD-8FB5217E8ADA}" type="slidenum">
              <a:rPr lang="en-BB" smtClean="0"/>
              <a:t>8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60704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FB99-0797-1767-5F4E-D0842763B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648BD-72F1-BBDE-41FB-49EA8FB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5F163-E94F-F5DC-BD41-25B11B9D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CF323-49A1-D04A-71CB-16F0032E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DEC6-00D9-B7AB-E881-F293D62A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6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FA40-4CD8-4867-42CF-CAF999E0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891BD-6D3B-579D-51B1-F9116BF55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D6EE-F5D0-3036-E60A-681ADA26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34FCF-023C-6BE1-9B49-DDA6EA1A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AB6E-99DD-3775-CEF1-AF78788C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2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9C2C0-5B3B-D02D-DA9B-22B79933D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53BA1-4693-1217-C57C-256757EAB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A301-0407-6505-9B92-5A852072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08E2-1E76-954E-4DD2-ED285A83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609F-6738-14EE-9674-85C19AB6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7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9487-43EE-0B87-FA09-A1904211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64A2-6812-77DF-D46A-2E4CB0F1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0E16E-A8A9-53D0-2595-5BB7AF5E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8B96-9D63-DDF4-886A-3CEF0B38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4460-E10D-C6FA-E04F-F877F1AC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C66-154D-F5CB-5460-FA638975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7390-8059-78FE-D3EE-9A6FC5B5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A252-B322-4886-BF43-402D0E52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6B51A-9ECA-7CCB-DAC6-F5818C17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6CCC-FAD1-0728-8416-29C22EDE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3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0224-DD0C-FD7F-37AC-218B44CA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41A6-2C80-3BC6-9F12-2D4ADA467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4934F-AE66-D0B4-2A1B-E03280ECB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91F92-C9DB-06BB-EA46-C6C8B2E2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138C5-DF5F-0462-9D5C-7344ADC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A2617-58DB-D9D0-46D6-702FF74A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FAA7-1B5A-936D-B9B5-A05BD876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94CDB-8ADE-6840-0063-931B8D89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8E4DD-CA91-7644-9F3F-17223B6D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0AF38-0D59-CC10-A485-D68D30A02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83CAC-6787-D2F6-224C-C10F6AE32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8327E-92EB-D88E-6928-6351C8A5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F290A-B3D2-4EB2-23F9-ADD82FC2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3BAC8-5AFE-7D70-1398-A65734D4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93AD-B656-4AC1-B361-DE77FD3B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5B195-E1C2-BC8A-3B1F-1F83DE90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84BE3-5D0C-2254-EFAC-F657D0FA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04812-A1FC-538D-B2D9-32F8C649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0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3DC43-A81F-A7F6-1F10-56FA8E6C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5CD8-0E53-0AF7-3CFB-7DE11F52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A2917-4C61-84C4-F8A0-F331BA5B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2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6D63-27FB-FE34-A19F-6E453BFD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DFE9-880E-2803-65E2-2BEA0236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6D862-53AF-B4DB-A13D-A9F41526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AC476-D941-B2E4-DBAD-E942C6D9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8A04A-D81F-769E-A768-EC0B6581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E0FF3-1A9F-F46D-6F34-F91EE284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76B7-7867-597B-DFCD-4EB17362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6392A-C240-2B6D-8204-D54F60B42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7019D-DF6F-8924-538F-81CAF441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D5834-6A49-76D4-927B-85705B70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474E0-8EB2-E35C-F58B-8A329D1B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EBAD-1E7B-53D6-A3FF-5D7FA1A5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51BD5-2910-2326-4B21-D8A2D2D1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35AA-559E-B08C-219B-51423902A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0F066-AA0F-0F1E-BB9C-2B8D10901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0A6B-12F9-4C9D-A491-1F73049E08D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6AE5-A04D-20E0-3CCD-C260F866A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1BB6-0259-9DCD-537A-8FDAF4E0A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2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2120" y="1026607"/>
            <a:ext cx="85914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Course Title: </a:t>
            </a:r>
            <a:r>
              <a:rPr lang="en-US" sz="4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Engineering Chemistry-1</a:t>
            </a:r>
            <a:endParaRPr lang="en-US" sz="4000" b="1" dirty="0">
              <a:cs typeface="Arial" panose="020B0604020202020204" pitchFamily="34" charset="0"/>
            </a:endParaRPr>
          </a:p>
          <a:p>
            <a:pPr algn="ctr"/>
            <a:r>
              <a:rPr lang="en-US" sz="4000" b="1"/>
              <a:t>Course Code: CHE109</a:t>
            </a:r>
          </a:p>
          <a:p>
            <a:pPr algn="ctr"/>
            <a:r>
              <a:rPr lang="en-US" sz="4000" b="1"/>
              <a:t>(</a:t>
            </a:r>
            <a:r>
              <a:rPr lang="en-US" sz="4000" b="1" dirty="0"/>
              <a:t>Chapter 7)</a:t>
            </a:r>
          </a:p>
          <a:p>
            <a:pPr algn="ctr"/>
            <a:endParaRPr lang="en-US" sz="4000" b="1" dirty="0"/>
          </a:p>
          <a:p>
            <a:pPr algn="ctr"/>
            <a:r>
              <a:rPr lang="en-US" sz="3600" b="1" dirty="0">
                <a:solidFill>
                  <a:srgbClr val="002060"/>
                </a:solidFill>
              </a:rPr>
              <a:t>Dr. Joyanta Kumar </a:t>
            </a:r>
            <a:r>
              <a:rPr lang="en-US" sz="3600" b="1" dirty="0" err="1">
                <a:solidFill>
                  <a:srgbClr val="002060"/>
                </a:solidFill>
              </a:rPr>
              <a:t>Saha</a:t>
            </a:r>
            <a:endParaRPr lang="en-US" sz="3600" b="1" dirty="0">
              <a:solidFill>
                <a:srgbClr val="002060"/>
              </a:solidFill>
            </a:endParaRPr>
          </a:p>
          <a:p>
            <a:pPr algn="ctr"/>
            <a:r>
              <a:rPr lang="en-US" sz="2800" b="1" dirty="0"/>
              <a:t>Associate Professor</a:t>
            </a:r>
          </a:p>
          <a:p>
            <a:pPr algn="ctr"/>
            <a:r>
              <a:rPr lang="en-US" sz="2800" b="1" dirty="0"/>
              <a:t>Department of Chemistry</a:t>
            </a:r>
          </a:p>
          <a:p>
            <a:pPr algn="ctr"/>
            <a:r>
              <a:rPr lang="en-US" sz="2800" b="1" dirty="0" err="1"/>
              <a:t>Jagannath</a:t>
            </a:r>
            <a:r>
              <a:rPr lang="en-US" sz="2800" b="1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72617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C3FB7A-E3E1-C993-1065-77A89A015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73" y="0"/>
            <a:ext cx="9026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7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9879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homogeneous mixture of two or more substances on molecular level.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constituent of the mixture present in a smaller amount is called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one present in a larger amount is called the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of a solution: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solute present in a given amount of solution.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containing a relatively low concentration of solute is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Dilute solution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solution of high concentration is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Concentrated solution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388" y="3429000"/>
            <a:ext cx="3725274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374829-B6BE-462E-8238-876B060509D0}"/>
              </a:ext>
            </a:extLst>
          </p:cNvPr>
          <p:cNvSpPr txBox="1"/>
          <p:nvPr/>
        </p:nvSpPr>
        <p:spPr>
          <a:xfrm>
            <a:off x="0" y="444054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saturated solution </a:t>
            </a:r>
            <a:r>
              <a:rPr lang="en-GB" sz="240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one which is in equilibrium with the excess of solid at a particular temperature.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saturated solution prepared at a higher temperature is cooled, it gives a solution which would contain more solute than the saturated solution at that temperature. Such a solution is called a 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supersaturated solution.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Supersaturated solutions are quite unstable and change to the saturated solution when excess of solute precipitates out. </a:t>
            </a:r>
          </a:p>
          <a:p>
            <a:endParaRPr lang="en-GB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Solubility: </a:t>
            </a:r>
            <a:r>
              <a:rPr lang="en-GB" sz="240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solubility is defined as the concentration of the solute in solution when it is in equilibrium with the solid substance at a particular temperature.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solid is added to a liquid and the solution process takes place the concentration of the solute in the solution increases. </a:t>
            </a:r>
          </a:p>
          <a:p>
            <a:endParaRPr lang="en-B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3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530" y="424934"/>
            <a:ext cx="3462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SOLUTIONS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30" y="958243"/>
            <a:ext cx="10658165" cy="494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043" y="82014"/>
            <a:ext cx="1222071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OF EXPRESSING CONCENTRATION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ways of expressing concentration of a solution 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cent by weight (b) Mole fraction (c)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Molarity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(e) Normality </a:t>
            </a:r>
          </a:p>
          <a:p>
            <a:pPr marL="342900" indent="-342900">
              <a:buAutoNum type="alphaLcParenBoth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cent by Weight: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the weight of the solute as a per cent of the total weight of the solution. </a:t>
            </a:r>
          </a:p>
          <a:p>
            <a:pPr marL="342900" indent="-34290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104" y="2809243"/>
            <a:ext cx="5307037" cy="752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351665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 Fraction: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the number of moles of solute and the total number of moles of solute and solvent.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108" y="4252803"/>
            <a:ext cx="4711905" cy="66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6675" y="5122192"/>
            <a:ext cx="8459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Molarity: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moles of solute per liter of solution (M).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179" y="5790931"/>
            <a:ext cx="312931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2291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Molality: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Molality of a solution (symbol m) is defined as the number of moles of solute per kilogram of solvent.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7363" y="903288"/>
            <a:ext cx="47089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03783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Normality of a solution (symbol N) is defined as number of equivalents of solute per liter of the solution.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5292" y="2889805"/>
            <a:ext cx="5816972" cy="83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Dilute Solutions: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Dilute solutions containing non-volatile solute exhibit the following properties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Lowering of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vapour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Pressure </a:t>
            </a:r>
          </a:p>
          <a:p>
            <a:pPr marL="342900" indent="-342900"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Elevation of the Boiling Point </a:t>
            </a:r>
          </a:p>
          <a:p>
            <a:pPr marL="342900" indent="-342900"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 of the Freezing Point </a:t>
            </a:r>
          </a:p>
          <a:p>
            <a:pPr marL="342900" indent="-342900"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Osmotic Pressure  </a:t>
            </a:r>
          </a:p>
          <a:p>
            <a:pPr marL="342900" indent="-342900">
              <a:buAutoNum type="arabicParenBoth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have been grouped together under the class name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Colligative Properties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colligative property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defined as one which depends on the number of particles in solution and not in any way on the size or chemical nature of the particles.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8F1128-8A01-6777-568A-9A71358890AC}"/>
              </a:ext>
            </a:extLst>
          </p:cNvPr>
          <p:cNvSpPr txBox="1"/>
          <p:nvPr/>
        </p:nvSpPr>
        <p:spPr>
          <a:xfrm>
            <a:off x="0" y="210235"/>
            <a:ext cx="12192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00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LOWERING OF VAPOUR PRESSURE : RAOULT’S LAW: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vapour pressure of a pure solvent is decreased when a non-volatile solute is dissolved in it. If 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vapour pressure of the solvent and </a:t>
            </a:r>
            <a:r>
              <a:rPr lang="en-GB" sz="2400" b="0" i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of the solution, the lowering of vapour pressure is (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sz="2400" b="0" i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This lowering of vapour pressure relative to the vapour pressure of the pure solvent is termed the 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Relative lowering of Vapour pressure.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B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90141-44F3-EACA-87D3-42734B93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2084856"/>
            <a:ext cx="5444938" cy="714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D83877-2B6E-E0C7-C98F-B0CA8376477E}"/>
              </a:ext>
            </a:extLst>
          </p:cNvPr>
          <p:cNvSpPr txBox="1"/>
          <p:nvPr/>
        </p:nvSpPr>
        <p:spPr>
          <a:xfrm>
            <a:off x="0" y="3205354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Raoult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(1886) gave an empirical relation connecting the relative lowering of vapour pressure and the concentration of the solute in solution.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now referred to as the </a:t>
            </a:r>
            <a:r>
              <a:rPr lang="en-GB" sz="2400" b="1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Raoult’s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Law.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states that : 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lowering of the vapour pressure of a dilute solution is equal to the mole fraction of the solute present in dilute solution.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B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CCDE-6B9D-39BC-BE3E-63F5D56DE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4794689"/>
            <a:ext cx="84201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5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1DE3C-77BF-3AEB-AEA0-A3CE95463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02" y="0"/>
            <a:ext cx="970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607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Mostak</dc:creator>
  <cp:lastModifiedBy>Joyanta Saha</cp:lastModifiedBy>
  <cp:revision>7</cp:revision>
  <dcterms:created xsi:type="dcterms:W3CDTF">2022-11-14T09:05:45Z</dcterms:created>
  <dcterms:modified xsi:type="dcterms:W3CDTF">2023-11-12T10:10:51Z</dcterms:modified>
</cp:coreProperties>
</file>