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68" r:id="rId2"/>
    <p:sldId id="317" r:id="rId3"/>
    <p:sldId id="319" r:id="rId4"/>
    <p:sldId id="321" r:id="rId5"/>
    <p:sldId id="428" r:id="rId6"/>
    <p:sldId id="429" r:id="rId7"/>
    <p:sldId id="345" r:id="rId8"/>
    <p:sldId id="431" r:id="rId9"/>
    <p:sldId id="432" r:id="rId10"/>
    <p:sldId id="433" r:id="rId11"/>
    <p:sldId id="434" r:id="rId12"/>
    <p:sldId id="435" r:id="rId13"/>
    <p:sldId id="436" r:id="rId14"/>
    <p:sldId id="437" r:id="rId15"/>
    <p:sldId id="43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7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F3325-C6F0-4EC1-9DE1-8EF0233341B9}" type="datetimeFigureOut">
              <a:rPr lang="en-US" smtClean="0"/>
              <a:t>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FA75B-5AA7-492A-89F5-B26954E24F53}" type="slidenum">
              <a:rPr lang="en-US" smtClean="0"/>
              <a:t>‹#›</a:t>
            </a:fld>
            <a:endParaRPr lang="en-US"/>
          </a:p>
        </p:txBody>
      </p:sp>
    </p:spTree>
    <p:extLst>
      <p:ext uri="{BB962C8B-B14F-4D97-AF65-F5344CB8AC3E}">
        <p14:creationId xmlns:p14="http://schemas.microsoft.com/office/powerpoint/2010/main" val="691686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FB99-0797-1767-5F4E-D0842763B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9648BD-72F1-BBDE-41FB-49EA8FBE6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5F163-E94F-F5DC-BD41-25B11B9D2D55}"/>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5" name="Footer Placeholder 4">
            <a:extLst>
              <a:ext uri="{FF2B5EF4-FFF2-40B4-BE49-F238E27FC236}">
                <a16:creationId xmlns:a16="http://schemas.microsoft.com/office/drawing/2014/main" id="{BDBCF323-49A1-D04A-71CB-16F0032EC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0DEC6-00D9-B7AB-E881-F293D62A5A26}"/>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233516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FA40-4CD8-4867-42CF-CAF999E0E1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3891BD-6D3B-579D-51B1-F9116BF55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3D6EE-F5D0-3036-E60A-681ADA26A029}"/>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5" name="Footer Placeholder 4">
            <a:extLst>
              <a:ext uri="{FF2B5EF4-FFF2-40B4-BE49-F238E27FC236}">
                <a16:creationId xmlns:a16="http://schemas.microsoft.com/office/drawing/2014/main" id="{68C34FCF-023C-6BE1-9B49-DDA6EA1A8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7AB6E-99DD-3775-CEF1-AF78788CB29E}"/>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270442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9C2C0-5B3B-D02D-DA9B-22B79933D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853BA1-4693-1217-C57C-256757EAB0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BA301-0407-6505-9B92-5A852072DE47}"/>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5" name="Footer Placeholder 4">
            <a:extLst>
              <a:ext uri="{FF2B5EF4-FFF2-40B4-BE49-F238E27FC236}">
                <a16:creationId xmlns:a16="http://schemas.microsoft.com/office/drawing/2014/main" id="{82F608E2-1E76-954E-4DD2-ED285A83C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B609F-6738-14EE-9674-85C19AB614A3}"/>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115047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9487-43EE-0B87-FA09-A19042116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764A2-6812-77DF-D46A-2E4CB0F129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E16E-A8A9-53D0-2595-5BB7AF5E013F}"/>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5" name="Footer Placeholder 4">
            <a:extLst>
              <a:ext uri="{FF2B5EF4-FFF2-40B4-BE49-F238E27FC236}">
                <a16:creationId xmlns:a16="http://schemas.microsoft.com/office/drawing/2014/main" id="{2F468B96-9D63-DDF4-886A-3CEF0B38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B4460-E10D-C6FA-E04F-F877F1ACF557}"/>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42102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9C66-154D-F5CB-5460-FA6389751E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057390-8059-78FE-D3EE-9A6FC5B55A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2A252-B322-4886-BF43-402D0E526119}"/>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5" name="Footer Placeholder 4">
            <a:extLst>
              <a:ext uri="{FF2B5EF4-FFF2-40B4-BE49-F238E27FC236}">
                <a16:creationId xmlns:a16="http://schemas.microsoft.com/office/drawing/2014/main" id="{18E6B51A-9ECA-7CCB-DAC6-F5818C172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96CCC-FAD1-0728-8416-29C22EDE7C90}"/>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410513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0224-DD0C-FD7F-37AC-218B44CA4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541A6-2C80-3BC6-9F12-2D4ADA467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D4934F-AE66-D0B4-2A1B-E03280ECBD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791F92-C9DB-06BB-EA46-C6C8B2E2EDA4}"/>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6" name="Footer Placeholder 5">
            <a:extLst>
              <a:ext uri="{FF2B5EF4-FFF2-40B4-BE49-F238E27FC236}">
                <a16:creationId xmlns:a16="http://schemas.microsoft.com/office/drawing/2014/main" id="{37F138C5-DF5F-0462-9D5C-7344ADC48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A2617-58DB-D9D0-46D6-702FF74A448D}"/>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88288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FAA7-1B5A-936D-B9B5-A05BD876F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94CDB-8ADE-6840-0063-931B8D89D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8E4DD-CA91-7644-9F3F-17223B6D4D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B0AF38-0D59-CC10-A485-D68D30A02A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83CAC-6787-D2F6-224C-C10F6AE32B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18327E-92EB-D88E-6928-6351C8A5C962}"/>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8" name="Footer Placeholder 7">
            <a:extLst>
              <a:ext uri="{FF2B5EF4-FFF2-40B4-BE49-F238E27FC236}">
                <a16:creationId xmlns:a16="http://schemas.microsoft.com/office/drawing/2014/main" id="{3C0F290A-B3D2-4EB2-23F9-ADD82FC21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3BAC8-5AFE-7D70-1398-A65734D416DD}"/>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100977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93AD-B656-4AC1-B361-DE77FD3B65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D5B195-E1C2-BC8A-3B1F-1F83DE90F0BB}"/>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4" name="Footer Placeholder 3">
            <a:extLst>
              <a:ext uri="{FF2B5EF4-FFF2-40B4-BE49-F238E27FC236}">
                <a16:creationId xmlns:a16="http://schemas.microsoft.com/office/drawing/2014/main" id="{F6F84BE3-5D0C-2254-EFAC-F657D0FACE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04812-A1FC-538D-B2D9-32F8C649F242}"/>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226720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3DC43-A81F-A7F6-1F10-56FA8E6CE630}"/>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3" name="Footer Placeholder 2">
            <a:extLst>
              <a:ext uri="{FF2B5EF4-FFF2-40B4-BE49-F238E27FC236}">
                <a16:creationId xmlns:a16="http://schemas.microsoft.com/office/drawing/2014/main" id="{D8AA5CD8-0E53-0AF7-3CFB-7DE11F52C5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BA2917-4C61-84C4-F8A0-F331BA5B3F4D}"/>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283752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6D63-27FB-FE34-A19F-6E453BFDC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3DFE9-880E-2803-65E2-2BEA0236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6D862-53AF-B4DB-A13D-A9F41526D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AC476-D941-B2E4-DBAD-E942C6D99E07}"/>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6" name="Footer Placeholder 5">
            <a:extLst>
              <a:ext uri="{FF2B5EF4-FFF2-40B4-BE49-F238E27FC236}">
                <a16:creationId xmlns:a16="http://schemas.microsoft.com/office/drawing/2014/main" id="{0A18A04A-D81F-769E-A768-EC0B65817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E0FF3-1A9F-F46D-6F34-F91EE284D6AD}"/>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6483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76B7-7867-597B-DFCD-4EB17362E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16392A-C240-2B6D-8204-D54F60B42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D7019D-DF6F-8924-538F-81CAF4411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D5834-6A49-76D4-927B-85705B70F245}"/>
              </a:ext>
            </a:extLst>
          </p:cNvPr>
          <p:cNvSpPr>
            <a:spLocks noGrp="1"/>
          </p:cNvSpPr>
          <p:nvPr>
            <p:ph type="dt" sz="half" idx="10"/>
          </p:nvPr>
        </p:nvSpPr>
        <p:spPr/>
        <p:txBody>
          <a:bodyPr/>
          <a:lstStyle/>
          <a:p>
            <a:fld id="{66C20A6B-12F9-4C9D-A491-1F73049E08D9}" type="datetimeFigureOut">
              <a:rPr lang="en-US" smtClean="0"/>
              <a:t>2/5/2023</a:t>
            </a:fld>
            <a:endParaRPr lang="en-US"/>
          </a:p>
        </p:txBody>
      </p:sp>
      <p:sp>
        <p:nvSpPr>
          <p:cNvPr id="6" name="Footer Placeholder 5">
            <a:extLst>
              <a:ext uri="{FF2B5EF4-FFF2-40B4-BE49-F238E27FC236}">
                <a16:creationId xmlns:a16="http://schemas.microsoft.com/office/drawing/2014/main" id="{DC8474E0-8EB2-E35C-F58B-8A329D1BE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6EBAD-1E7B-53D6-A3FF-5D7FA1A5223A}"/>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343378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51BD5-2910-2326-4B21-D8A2D2D11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6B35AA-559E-B08C-219B-51423902A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0F066-AA0F-0F1E-BB9C-2B8D10901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20A6B-12F9-4C9D-A491-1F73049E08D9}" type="datetimeFigureOut">
              <a:rPr lang="en-US" smtClean="0"/>
              <a:t>2/5/2023</a:t>
            </a:fld>
            <a:endParaRPr lang="en-US"/>
          </a:p>
        </p:txBody>
      </p:sp>
      <p:sp>
        <p:nvSpPr>
          <p:cNvPr id="5" name="Footer Placeholder 4">
            <a:extLst>
              <a:ext uri="{FF2B5EF4-FFF2-40B4-BE49-F238E27FC236}">
                <a16:creationId xmlns:a16="http://schemas.microsoft.com/office/drawing/2014/main" id="{F55E6AE5-A04D-20E0-3CCD-C260F866A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051BB6-0259-9DCD-537A-8FDAF4E0A6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3C5AC-31B3-4706-9448-79588ACD37DB}" type="slidenum">
              <a:rPr lang="en-US" smtClean="0"/>
              <a:t>‹#›</a:t>
            </a:fld>
            <a:endParaRPr lang="en-US"/>
          </a:p>
        </p:txBody>
      </p:sp>
    </p:spTree>
    <p:extLst>
      <p:ext uri="{BB962C8B-B14F-4D97-AF65-F5344CB8AC3E}">
        <p14:creationId xmlns:p14="http://schemas.microsoft.com/office/powerpoint/2010/main" val="2126721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120" y="1026607"/>
            <a:ext cx="8591423" cy="4401205"/>
          </a:xfrm>
          <a:prstGeom prst="rect">
            <a:avLst/>
          </a:prstGeom>
          <a:noFill/>
        </p:spPr>
        <p:txBody>
          <a:bodyPr wrap="square" rtlCol="0">
            <a:spAutoFit/>
          </a:bodyPr>
          <a:lstStyle/>
          <a:p>
            <a:pPr algn="ctr"/>
            <a:r>
              <a:rPr lang="en-US" sz="4000" b="1" dirty="0"/>
              <a:t>Course Title: </a:t>
            </a:r>
            <a:r>
              <a:rPr lang="en-US" sz="4000" b="1" dirty="0">
                <a:effectLst/>
                <a:ea typeface="Calibri" panose="020F0502020204030204" pitchFamily="34" charset="0"/>
                <a:cs typeface="Arial" panose="020B0604020202020204" pitchFamily="34" charset="0"/>
              </a:rPr>
              <a:t>Engineering Chemistry-1</a:t>
            </a:r>
            <a:endParaRPr lang="en-US" sz="4000" b="1" dirty="0">
              <a:cs typeface="Arial" panose="020B0604020202020204" pitchFamily="34" charset="0"/>
            </a:endParaRPr>
          </a:p>
          <a:p>
            <a:pPr algn="ctr"/>
            <a:r>
              <a:rPr lang="en-US" sz="4000" b="1"/>
              <a:t>Course Code: CHE109</a:t>
            </a:r>
          </a:p>
          <a:p>
            <a:pPr algn="ctr"/>
            <a:r>
              <a:rPr lang="en-US" sz="4000" b="1"/>
              <a:t>(</a:t>
            </a:r>
            <a:r>
              <a:rPr lang="en-US" sz="4000" b="1" dirty="0"/>
              <a:t>Chapter 8)</a:t>
            </a:r>
          </a:p>
          <a:p>
            <a:pPr algn="ctr"/>
            <a:endParaRPr lang="en-US" sz="4000" b="1" dirty="0"/>
          </a:p>
          <a:p>
            <a:pPr algn="ctr"/>
            <a:r>
              <a:rPr lang="en-US" sz="3600" b="1" dirty="0">
                <a:solidFill>
                  <a:srgbClr val="002060"/>
                </a:solidFill>
              </a:rPr>
              <a:t>Dr. Joyanta Kumar </a:t>
            </a:r>
            <a:r>
              <a:rPr lang="en-US" sz="3600" b="1" dirty="0" err="1">
                <a:solidFill>
                  <a:srgbClr val="002060"/>
                </a:solidFill>
              </a:rPr>
              <a:t>Saha</a:t>
            </a:r>
            <a:endParaRPr lang="en-US" sz="3600" b="1" dirty="0">
              <a:solidFill>
                <a:srgbClr val="002060"/>
              </a:solidFill>
            </a:endParaRPr>
          </a:p>
          <a:p>
            <a:pPr algn="ctr"/>
            <a:r>
              <a:rPr lang="en-US" sz="2800" b="1" dirty="0"/>
              <a:t>Associate Professor</a:t>
            </a:r>
          </a:p>
          <a:p>
            <a:pPr algn="ctr"/>
            <a:r>
              <a:rPr lang="en-US" sz="2800" b="1" dirty="0"/>
              <a:t>Department of Chemistry</a:t>
            </a:r>
          </a:p>
          <a:p>
            <a:pPr algn="ctr"/>
            <a:r>
              <a:rPr lang="en-US" sz="2800" b="1" dirty="0" err="1"/>
              <a:t>Jagannath</a:t>
            </a:r>
            <a:r>
              <a:rPr lang="en-US" sz="2800" b="1" dirty="0"/>
              <a:t> University</a:t>
            </a:r>
          </a:p>
        </p:txBody>
      </p:sp>
    </p:spTree>
    <p:extLst>
      <p:ext uri="{BB962C8B-B14F-4D97-AF65-F5344CB8AC3E}">
        <p14:creationId xmlns:p14="http://schemas.microsoft.com/office/powerpoint/2010/main" val="272617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796200-389D-37EB-DCA5-FA9BC4BBE74D}"/>
              </a:ext>
            </a:extLst>
          </p:cNvPr>
          <p:cNvSpPr txBox="1"/>
          <p:nvPr/>
        </p:nvSpPr>
        <p:spPr>
          <a:xfrm>
            <a:off x="0" y="274083"/>
            <a:ext cx="12192000" cy="4455835"/>
          </a:xfrm>
          <a:prstGeom prst="rect">
            <a:avLst/>
          </a:prstGeom>
          <a:noFill/>
        </p:spPr>
        <p:txBody>
          <a:bodyPr wrap="square">
            <a:spAutoFit/>
          </a:bodyPr>
          <a:lstStyle/>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Limitations of Thermodynamics</a:t>
            </a:r>
            <a:br>
              <a:rPr lang="en-GB" sz="2400" b="1" i="0" dirty="0">
                <a:solidFill>
                  <a:srgbClr val="0066B3"/>
                </a:solidFill>
                <a:effectLst/>
                <a:latin typeface="Arial" panose="020B0604020202020204" pitchFamily="34" charset="0"/>
                <a:cs typeface="Arial" panose="020B0604020202020204" pitchFamily="34" charset="0"/>
              </a:rPr>
            </a:br>
            <a:r>
              <a:rPr lang="en-GB" sz="2400" b="0" i="0" dirty="0">
                <a:solidFill>
                  <a:srgbClr val="231F20"/>
                </a:solidFill>
                <a:effectLst/>
                <a:latin typeface="Arial" panose="020B0604020202020204" pitchFamily="34" charset="0"/>
                <a:cs typeface="Arial" panose="020B0604020202020204" pitchFamily="34" charset="0"/>
              </a:rPr>
              <a:t>(1) </a:t>
            </a:r>
            <a:r>
              <a:rPr lang="en-GB" sz="2400" b="1" i="0" dirty="0">
                <a:solidFill>
                  <a:srgbClr val="231F20"/>
                </a:solidFill>
                <a:effectLst/>
                <a:latin typeface="Arial" panose="020B0604020202020204" pitchFamily="34" charset="0"/>
                <a:cs typeface="Arial" panose="020B0604020202020204" pitchFamily="34" charset="0"/>
              </a:rPr>
              <a:t>Thermodynamics is applicable to macroscopic systems </a:t>
            </a:r>
            <a:r>
              <a:rPr lang="en-GB" sz="2400" b="0" i="0" dirty="0">
                <a:solidFill>
                  <a:srgbClr val="231F20"/>
                </a:solidFill>
                <a:effectLst/>
                <a:latin typeface="Arial" panose="020B0604020202020204" pitchFamily="34" charset="0"/>
                <a:cs typeface="Arial" panose="020B0604020202020204" pitchFamily="34" charset="0"/>
              </a:rPr>
              <a:t>consisting of matter in bulk and not to microscopic systems of individual atoms or molecules. </a:t>
            </a:r>
            <a:r>
              <a:rPr lang="en-GB" sz="2400" b="1" i="0" dirty="0">
                <a:solidFill>
                  <a:srgbClr val="231F20"/>
                </a:solidFill>
                <a:effectLst/>
                <a:latin typeface="Arial" panose="020B0604020202020204" pitchFamily="34" charset="0"/>
                <a:cs typeface="Arial" panose="020B0604020202020204" pitchFamily="34" charset="0"/>
              </a:rPr>
              <a:t>It ignores the internal structure of atoms and molecules.</a:t>
            </a:r>
            <a:br>
              <a:rPr lang="en-GB" sz="2400" b="1" i="0" dirty="0">
                <a:solidFill>
                  <a:srgbClr val="231F20"/>
                </a:solidFill>
                <a:effectLst/>
                <a:latin typeface="Arial" panose="020B0604020202020204" pitchFamily="34" charset="0"/>
                <a:cs typeface="Arial" panose="020B0604020202020204" pitchFamily="34" charset="0"/>
              </a:rPr>
            </a:br>
            <a:r>
              <a:rPr lang="en-GB" sz="2400" b="0" i="0" dirty="0">
                <a:solidFill>
                  <a:srgbClr val="231F20"/>
                </a:solidFill>
                <a:effectLst/>
                <a:latin typeface="Arial" panose="020B0604020202020204" pitchFamily="34" charset="0"/>
                <a:cs typeface="Arial" panose="020B0604020202020204" pitchFamily="34" charset="0"/>
              </a:rPr>
              <a:t>(2) Thermodynamics does not bother about the time factor. That is, it does not tell anything regarding the rate of a physical change or a chemical reaction. </a:t>
            </a:r>
            <a:r>
              <a:rPr lang="en-GB" sz="2400" b="1" i="0" dirty="0">
                <a:solidFill>
                  <a:srgbClr val="231F20"/>
                </a:solidFill>
                <a:effectLst/>
                <a:latin typeface="Arial" panose="020B0604020202020204" pitchFamily="34" charset="0"/>
                <a:cs typeface="Arial" panose="020B0604020202020204" pitchFamily="34" charset="0"/>
              </a:rPr>
              <a:t>It is concerned only with the initial and the final states of the system.</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endParaRPr lang="en-B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355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D000EE-6D8B-E390-CA31-1A4E3A6BB51A}"/>
              </a:ext>
            </a:extLst>
          </p:cNvPr>
          <p:cNvSpPr txBox="1"/>
          <p:nvPr/>
        </p:nvSpPr>
        <p:spPr>
          <a:xfrm>
            <a:off x="0" y="81160"/>
            <a:ext cx="12192000" cy="3347840"/>
          </a:xfrm>
          <a:prstGeom prst="rect">
            <a:avLst/>
          </a:prstGeom>
          <a:noFill/>
        </p:spPr>
        <p:txBody>
          <a:bodyPr wrap="square">
            <a:spAutoFit/>
          </a:bodyPr>
          <a:lstStyle/>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SYSTEM, BOUNDARY, SURROUNDINGS</a:t>
            </a:r>
            <a:br>
              <a:rPr lang="en-GB" sz="2400" b="1" i="0" dirty="0">
                <a:solidFill>
                  <a:srgbClr val="0066B3"/>
                </a:solidFill>
                <a:effectLst/>
                <a:latin typeface="Arial" panose="020B0604020202020204" pitchFamily="34" charset="0"/>
                <a:cs typeface="Arial" panose="020B0604020202020204" pitchFamily="34" charset="0"/>
              </a:rPr>
            </a:br>
            <a:r>
              <a:rPr lang="en-GB" sz="2400" b="1" i="0" dirty="0">
                <a:solidFill>
                  <a:srgbClr val="231F20"/>
                </a:solidFill>
                <a:effectLst/>
                <a:latin typeface="Arial" panose="020B0604020202020204" pitchFamily="34" charset="0"/>
                <a:cs typeface="Arial" panose="020B0604020202020204" pitchFamily="34" charset="0"/>
              </a:rPr>
              <a:t>A system is that part of the universe which is under thermodynamic study and the rest of the universe is surroundings.</a:t>
            </a:r>
            <a:br>
              <a:rPr lang="en-GB" sz="2400" b="1" i="0" dirty="0">
                <a:solidFill>
                  <a:srgbClr val="231F20"/>
                </a:solidFill>
                <a:effectLst/>
                <a:latin typeface="Arial" panose="020B0604020202020204" pitchFamily="34" charset="0"/>
                <a:cs typeface="Arial" panose="020B0604020202020204" pitchFamily="34" charset="0"/>
              </a:rPr>
            </a:br>
            <a:r>
              <a:rPr lang="en-GB" sz="2400" b="1" i="0" dirty="0">
                <a:solidFill>
                  <a:srgbClr val="231F20"/>
                </a:solidFill>
                <a:effectLst/>
                <a:latin typeface="Arial" panose="020B0604020202020204" pitchFamily="34" charset="0"/>
                <a:cs typeface="Arial" panose="020B0604020202020204" pitchFamily="34" charset="0"/>
              </a:rPr>
              <a:t>The real or imaginary surface separating the system from the surroundings is called the boundary.</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endParaRPr lang="en-BB"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895196EC-9E96-705D-9E2E-6D956A602748}"/>
              </a:ext>
            </a:extLst>
          </p:cNvPr>
          <p:cNvPicPr>
            <a:picLocks noChangeAspect="1"/>
          </p:cNvPicPr>
          <p:nvPr/>
        </p:nvPicPr>
        <p:blipFill>
          <a:blip r:embed="rId2"/>
          <a:stretch>
            <a:fillRect/>
          </a:stretch>
        </p:blipFill>
        <p:spPr>
          <a:xfrm>
            <a:off x="1444929" y="3076249"/>
            <a:ext cx="8356687" cy="2927836"/>
          </a:xfrm>
          <a:prstGeom prst="rect">
            <a:avLst/>
          </a:prstGeom>
        </p:spPr>
      </p:pic>
    </p:spTree>
    <p:extLst>
      <p:ext uri="{BB962C8B-B14F-4D97-AF65-F5344CB8AC3E}">
        <p14:creationId xmlns:p14="http://schemas.microsoft.com/office/powerpoint/2010/main" val="272608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A37F02-6CF1-C037-AAFC-5D2FDBCAE99A}"/>
              </a:ext>
            </a:extLst>
          </p:cNvPr>
          <p:cNvSpPr txBox="1"/>
          <p:nvPr/>
        </p:nvSpPr>
        <p:spPr>
          <a:xfrm>
            <a:off x="0" y="0"/>
            <a:ext cx="12192000" cy="5009833"/>
          </a:xfrm>
          <a:prstGeom prst="rect">
            <a:avLst/>
          </a:prstGeom>
          <a:noFill/>
        </p:spPr>
        <p:txBody>
          <a:bodyPr wrap="square">
            <a:spAutoFit/>
          </a:bodyPr>
          <a:lstStyle/>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HOMOGENEOUS AND HETEROGENEOUS SYSTEMS</a:t>
            </a:r>
          </a:p>
          <a:p>
            <a:pPr>
              <a:lnSpc>
                <a:spcPct val="150000"/>
              </a:lnSpc>
            </a:pPr>
            <a:r>
              <a:rPr lang="en-GB" sz="2400" b="1" i="0" dirty="0">
                <a:solidFill>
                  <a:srgbClr val="231F20"/>
                </a:solidFill>
                <a:effectLst/>
                <a:latin typeface="Arial" panose="020B0604020202020204" pitchFamily="34" charset="0"/>
                <a:cs typeface="Arial" panose="020B0604020202020204" pitchFamily="34" charset="0"/>
              </a:rPr>
              <a:t>When a system is uniform throughout, it is called a Homogeneous System. </a:t>
            </a:r>
            <a:r>
              <a:rPr lang="en-GB" sz="2400" b="0" i="0" dirty="0">
                <a:solidFill>
                  <a:srgbClr val="231F20"/>
                </a:solidFill>
                <a:effectLst/>
                <a:latin typeface="Arial" panose="020B0604020202020204" pitchFamily="34" charset="0"/>
                <a:cs typeface="Arial" panose="020B0604020202020204" pitchFamily="34" charset="0"/>
              </a:rPr>
              <a:t>Examples are : a pure single solid, liquid or gas, mixtures of gases, and true solution of a solid in a liquid. A homogeneous system is made of one phase only. A </a:t>
            </a:r>
            <a:r>
              <a:rPr lang="en-GB" sz="2400" b="1" i="0" dirty="0">
                <a:solidFill>
                  <a:srgbClr val="231F20"/>
                </a:solidFill>
                <a:effectLst/>
                <a:latin typeface="Arial" panose="020B0604020202020204" pitchFamily="34" charset="0"/>
                <a:cs typeface="Arial" panose="020B0604020202020204" pitchFamily="34" charset="0"/>
              </a:rPr>
              <a:t>phase </a:t>
            </a:r>
            <a:r>
              <a:rPr lang="en-GB" sz="2400" b="0" i="0" dirty="0">
                <a:solidFill>
                  <a:srgbClr val="231F20"/>
                </a:solidFill>
                <a:effectLst/>
                <a:latin typeface="Arial" panose="020B0604020202020204" pitchFamily="34" charset="0"/>
                <a:cs typeface="Arial" panose="020B0604020202020204" pitchFamily="34" charset="0"/>
              </a:rPr>
              <a:t>is defined as a homogeneous, physically distinct and</a:t>
            </a:r>
            <a:r>
              <a:rPr lang="en-GB" sz="2400" dirty="0">
                <a:latin typeface="Arial" panose="020B0604020202020204" pitchFamily="34" charset="0"/>
                <a:cs typeface="Arial" panose="020B0604020202020204" pitchFamily="34" charset="0"/>
              </a:rPr>
              <a:t> </a:t>
            </a:r>
            <a:r>
              <a:rPr lang="en-GB" sz="2400" b="0" i="0" dirty="0">
                <a:solidFill>
                  <a:srgbClr val="231F20"/>
                </a:solidFill>
                <a:effectLst/>
                <a:latin typeface="Arial" panose="020B0604020202020204" pitchFamily="34" charset="0"/>
                <a:cs typeface="Arial" panose="020B0604020202020204" pitchFamily="34" charset="0"/>
              </a:rPr>
              <a:t>mechanically separable portion of a system.</a:t>
            </a:r>
            <a:br>
              <a:rPr lang="en-GB" sz="2400" b="0" i="0" dirty="0">
                <a:solidFill>
                  <a:srgbClr val="231F20"/>
                </a:solidFill>
                <a:effectLst/>
                <a:latin typeface="Arial" panose="020B0604020202020204" pitchFamily="34" charset="0"/>
                <a:cs typeface="Arial" panose="020B0604020202020204" pitchFamily="34" charset="0"/>
              </a:rPr>
            </a:br>
            <a:r>
              <a:rPr lang="en-GB" sz="2400" b="1" i="0" dirty="0">
                <a:solidFill>
                  <a:srgbClr val="231F20"/>
                </a:solidFill>
                <a:effectLst/>
                <a:latin typeface="Arial" panose="020B0604020202020204" pitchFamily="34" charset="0"/>
                <a:cs typeface="Arial" panose="020B0604020202020204" pitchFamily="34" charset="0"/>
              </a:rPr>
              <a:t>A heterogeneous system is one which consists of two or more phases. </a:t>
            </a:r>
            <a:r>
              <a:rPr lang="en-GB" sz="2400" b="0" i="0" dirty="0">
                <a:solidFill>
                  <a:srgbClr val="231F20"/>
                </a:solidFill>
                <a:effectLst/>
                <a:latin typeface="Arial" panose="020B0604020202020204" pitchFamily="34" charset="0"/>
                <a:cs typeface="Arial" panose="020B0604020202020204" pitchFamily="34" charset="0"/>
              </a:rPr>
              <a:t>In other words it is not uniform throughout. Examples of heterogeneous systems are : ice in contact with water, ice in contact with vapour etc. Here ice, water and vapour constitute separate phases.</a:t>
            </a:r>
            <a:r>
              <a:rPr lang="en-GB" sz="2400" dirty="0">
                <a:latin typeface="Arial" panose="020B0604020202020204" pitchFamily="34" charset="0"/>
                <a:cs typeface="Arial" panose="020B0604020202020204" pitchFamily="34" charset="0"/>
              </a:rPr>
              <a:t> </a:t>
            </a:r>
            <a:endParaRPr lang="en-B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3704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4616FF-FE50-A2BB-0392-DA5EDD00580E}"/>
              </a:ext>
            </a:extLst>
          </p:cNvPr>
          <p:cNvSpPr txBox="1"/>
          <p:nvPr/>
        </p:nvSpPr>
        <p:spPr>
          <a:xfrm>
            <a:off x="0" y="187270"/>
            <a:ext cx="12192000" cy="5379165"/>
          </a:xfrm>
          <a:prstGeom prst="rect">
            <a:avLst/>
          </a:prstGeom>
          <a:noFill/>
        </p:spPr>
        <p:txBody>
          <a:bodyPr wrap="square">
            <a:spAutoFit/>
          </a:bodyPr>
          <a:lstStyle/>
          <a:p>
            <a:r>
              <a:rPr lang="en-GB" sz="2400" b="1" i="0" dirty="0">
                <a:solidFill>
                  <a:srgbClr val="0066B3"/>
                </a:solidFill>
                <a:effectLst/>
                <a:latin typeface="Arial" panose="020B0604020202020204" pitchFamily="34" charset="0"/>
                <a:cs typeface="Arial" panose="020B0604020202020204" pitchFamily="34" charset="0"/>
              </a:rPr>
              <a:t>TYPES OF THERMODYNAMIC SYSTEMS</a:t>
            </a:r>
          </a:p>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(1) Isolated System</a:t>
            </a:r>
            <a:r>
              <a:rPr lang="en-GB" sz="2400" dirty="0">
                <a:latin typeface="Arial" panose="020B0604020202020204" pitchFamily="34" charset="0"/>
                <a:cs typeface="Arial" panose="020B0604020202020204" pitchFamily="34" charset="0"/>
              </a:rPr>
              <a:t> : </a:t>
            </a:r>
            <a:r>
              <a:rPr lang="en-GB" sz="2400" b="1" i="0" dirty="0">
                <a:solidFill>
                  <a:srgbClr val="231F20"/>
                </a:solidFill>
                <a:effectLst/>
                <a:latin typeface="Arial" panose="020B0604020202020204" pitchFamily="34" charset="0"/>
                <a:cs typeface="Arial" panose="020B0604020202020204" pitchFamily="34" charset="0"/>
              </a:rPr>
              <a:t>an isolated system is one that can transfer neither matter nor energy to and from its surroundings.</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r>
              <a:rPr lang="en-GB" sz="2400" dirty="0">
                <a:latin typeface="Arial" panose="020B0604020202020204" pitchFamily="34" charset="0"/>
                <a:cs typeface="Arial" panose="020B0604020202020204" pitchFamily="34" charset="0"/>
              </a:rPr>
              <a:t> </a:t>
            </a:r>
            <a:r>
              <a:rPr lang="en-GB" sz="2400" b="1" i="0" dirty="0">
                <a:solidFill>
                  <a:srgbClr val="0066B3"/>
                </a:solidFill>
                <a:effectLst/>
                <a:latin typeface="Arial" panose="020B0604020202020204" pitchFamily="34" charset="0"/>
                <a:cs typeface="Arial" panose="020B0604020202020204" pitchFamily="34" charset="0"/>
              </a:rPr>
              <a:t>(2) Closed System</a:t>
            </a:r>
            <a:r>
              <a:rPr lang="en-GB" sz="2400" dirty="0">
                <a:latin typeface="Arial" panose="020B0604020202020204" pitchFamily="34" charset="0"/>
                <a:cs typeface="Arial" panose="020B0604020202020204" pitchFamily="34" charset="0"/>
              </a:rPr>
              <a:t> : </a:t>
            </a:r>
            <a:r>
              <a:rPr lang="en-GB" sz="2400" b="1" i="0" dirty="0">
                <a:solidFill>
                  <a:srgbClr val="231F20"/>
                </a:solidFill>
                <a:effectLst/>
                <a:latin typeface="Arial" panose="020B0604020202020204" pitchFamily="34" charset="0"/>
                <a:cs typeface="Arial" panose="020B0604020202020204" pitchFamily="34" charset="0"/>
              </a:rPr>
              <a:t>a closed system is one which cannot transfer matter but can transfer energy in the form of heat, work and radiation to and from its surroundings.</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r>
              <a:rPr lang="en-GB" sz="2400" b="1" i="0" dirty="0">
                <a:solidFill>
                  <a:srgbClr val="0066B3"/>
                </a:solidFill>
                <a:effectLst/>
                <a:latin typeface="Arial" panose="020B0604020202020204" pitchFamily="34" charset="0"/>
                <a:cs typeface="Arial" panose="020B0604020202020204" pitchFamily="34" charset="0"/>
              </a:rPr>
              <a:t>(3) Open System</a:t>
            </a:r>
            <a:r>
              <a:rPr lang="en-GB" sz="2400" dirty="0">
                <a:latin typeface="Arial" panose="020B0604020202020204" pitchFamily="34" charset="0"/>
                <a:cs typeface="Arial" panose="020B0604020202020204" pitchFamily="34" charset="0"/>
              </a:rPr>
              <a:t> : </a:t>
            </a:r>
            <a:r>
              <a:rPr lang="en-GB" sz="2400" b="1" i="0" dirty="0">
                <a:solidFill>
                  <a:srgbClr val="231F20"/>
                </a:solidFill>
                <a:effectLst/>
                <a:latin typeface="Arial" panose="020B0604020202020204" pitchFamily="34" charset="0"/>
                <a:cs typeface="Arial" panose="020B0604020202020204" pitchFamily="34" charset="0"/>
              </a:rPr>
              <a:t>an open system is one which can transfer both energy and matter to and from its surroundings.</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br>
              <a:rPr lang="en-GB" sz="2400" dirty="0">
                <a:latin typeface="Arial" panose="020B0604020202020204" pitchFamily="34" charset="0"/>
                <a:cs typeface="Arial" panose="020B0604020202020204" pitchFamily="34" charset="0"/>
              </a:rPr>
            </a:br>
            <a:endParaRPr lang="en-BB"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57B1E27-212E-D593-E93B-3CBFAA8201C1}"/>
              </a:ext>
            </a:extLst>
          </p:cNvPr>
          <p:cNvPicPr>
            <a:picLocks noChangeAspect="1"/>
          </p:cNvPicPr>
          <p:nvPr/>
        </p:nvPicPr>
        <p:blipFill>
          <a:blip r:embed="rId2"/>
          <a:stretch>
            <a:fillRect/>
          </a:stretch>
        </p:blipFill>
        <p:spPr>
          <a:xfrm>
            <a:off x="6715125" y="3883851"/>
            <a:ext cx="4802557" cy="2875895"/>
          </a:xfrm>
          <a:prstGeom prst="rect">
            <a:avLst/>
          </a:prstGeom>
        </p:spPr>
      </p:pic>
    </p:spTree>
    <p:extLst>
      <p:ext uri="{BB962C8B-B14F-4D97-AF65-F5344CB8AC3E}">
        <p14:creationId xmlns:p14="http://schemas.microsoft.com/office/powerpoint/2010/main" val="210146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B96BD3-6A27-8E34-1262-9DF86BECD546}"/>
              </a:ext>
            </a:extLst>
          </p:cNvPr>
          <p:cNvSpPr txBox="1"/>
          <p:nvPr/>
        </p:nvSpPr>
        <p:spPr>
          <a:xfrm>
            <a:off x="0" y="0"/>
            <a:ext cx="12192000" cy="6671826"/>
          </a:xfrm>
          <a:prstGeom prst="rect">
            <a:avLst/>
          </a:prstGeom>
          <a:noFill/>
        </p:spPr>
        <p:txBody>
          <a:bodyPr wrap="square">
            <a:spAutoFit/>
          </a:bodyPr>
          <a:lstStyle/>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THERMODYNAMIC PROCESSES</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r>
              <a:rPr lang="en-GB" sz="2400" b="1" i="0" dirty="0">
                <a:solidFill>
                  <a:srgbClr val="0066B3"/>
                </a:solidFill>
                <a:effectLst/>
                <a:latin typeface="Arial" panose="020B0604020202020204" pitchFamily="34" charset="0"/>
                <a:cs typeface="Arial" panose="020B0604020202020204" pitchFamily="34" charset="0"/>
              </a:rPr>
              <a:t>1) Isothermal Processes</a:t>
            </a:r>
            <a:r>
              <a:rPr lang="en-GB" sz="2400" dirty="0">
                <a:latin typeface="Arial" panose="020B0604020202020204" pitchFamily="34" charset="0"/>
                <a:cs typeface="Arial" panose="020B0604020202020204" pitchFamily="34" charset="0"/>
              </a:rPr>
              <a:t> : </a:t>
            </a:r>
            <a:r>
              <a:rPr lang="en-GB" sz="2400" b="1" i="0" dirty="0">
                <a:solidFill>
                  <a:srgbClr val="231F20"/>
                </a:solidFill>
                <a:effectLst/>
                <a:latin typeface="Arial" panose="020B0604020202020204" pitchFamily="34" charset="0"/>
                <a:cs typeface="Arial" panose="020B0604020202020204" pitchFamily="34" charset="0"/>
              </a:rPr>
              <a:t>Those processes in which the temperature remains fixed, are termed isothermal processes.</a:t>
            </a:r>
          </a:p>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(2) Adiabatic Processes</a:t>
            </a:r>
            <a:r>
              <a:rPr lang="en-GB" sz="2400" dirty="0">
                <a:latin typeface="Arial" panose="020B0604020202020204" pitchFamily="34" charset="0"/>
                <a:cs typeface="Arial" panose="020B0604020202020204" pitchFamily="34" charset="0"/>
              </a:rPr>
              <a:t> : </a:t>
            </a:r>
            <a:r>
              <a:rPr lang="en-GB" sz="2400" b="1" i="0" dirty="0">
                <a:solidFill>
                  <a:srgbClr val="231F20"/>
                </a:solidFill>
                <a:effectLst/>
                <a:latin typeface="Arial" panose="020B0604020202020204" pitchFamily="34" charset="0"/>
                <a:cs typeface="Arial" panose="020B0604020202020204" pitchFamily="34" charset="0"/>
              </a:rPr>
              <a:t>Those processes in which no heat can flow into or out of the system, are called adiabatic processes.</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r>
              <a:rPr lang="en-GB" sz="2400" b="1" i="0" dirty="0">
                <a:solidFill>
                  <a:srgbClr val="0066B3"/>
                </a:solidFill>
                <a:effectLst/>
                <a:latin typeface="Arial" panose="020B0604020202020204" pitchFamily="34" charset="0"/>
                <a:cs typeface="Arial" panose="020B0604020202020204" pitchFamily="34" charset="0"/>
              </a:rPr>
              <a:t>(3) Isobaric Processes</a:t>
            </a:r>
            <a:r>
              <a:rPr lang="en-GB" sz="2400" dirty="0">
                <a:latin typeface="Arial" panose="020B0604020202020204" pitchFamily="34" charset="0"/>
                <a:cs typeface="Arial" panose="020B0604020202020204" pitchFamily="34" charset="0"/>
              </a:rPr>
              <a:t> : </a:t>
            </a:r>
            <a:r>
              <a:rPr lang="en-GB" sz="2400" b="1" i="0" dirty="0">
                <a:solidFill>
                  <a:srgbClr val="231F20"/>
                </a:solidFill>
                <a:effectLst/>
                <a:latin typeface="Arial" panose="020B0604020202020204" pitchFamily="34" charset="0"/>
                <a:cs typeface="Arial" panose="020B0604020202020204" pitchFamily="34" charset="0"/>
              </a:rPr>
              <a:t>Those processes which take place at constant pressure are called isobaric processes.</a:t>
            </a:r>
            <a:r>
              <a:rPr lang="en-GB" sz="2400" dirty="0">
                <a:latin typeface="Arial" panose="020B0604020202020204" pitchFamily="34" charset="0"/>
                <a:cs typeface="Arial" panose="020B0604020202020204" pitchFamily="34" charset="0"/>
              </a:rPr>
              <a:t> </a:t>
            </a:r>
          </a:p>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(4) Isochoric Processes</a:t>
            </a:r>
            <a:r>
              <a:rPr lang="en-GB" sz="2400" dirty="0">
                <a:latin typeface="Arial" panose="020B0604020202020204" pitchFamily="34" charset="0"/>
                <a:cs typeface="Arial" panose="020B0604020202020204" pitchFamily="34" charset="0"/>
              </a:rPr>
              <a:t> : </a:t>
            </a:r>
            <a:r>
              <a:rPr lang="en-GB" sz="2400" b="1" i="0" dirty="0">
                <a:solidFill>
                  <a:srgbClr val="231F20"/>
                </a:solidFill>
                <a:effectLst/>
                <a:latin typeface="Arial" panose="020B0604020202020204" pitchFamily="34" charset="0"/>
                <a:cs typeface="Arial" panose="020B0604020202020204" pitchFamily="34" charset="0"/>
              </a:rPr>
              <a:t>Those processes in which the volume remains constant are known as isochoric processes. </a:t>
            </a:r>
            <a:br>
              <a:rPr lang="en-GB" sz="2400" dirty="0">
                <a:latin typeface="Arial" panose="020B0604020202020204" pitchFamily="34" charset="0"/>
                <a:cs typeface="Arial" panose="020B0604020202020204" pitchFamily="34" charset="0"/>
              </a:rPr>
            </a:br>
            <a:r>
              <a:rPr lang="en-GB" sz="2400" b="1" i="0" dirty="0">
                <a:solidFill>
                  <a:srgbClr val="0066B3"/>
                </a:solidFill>
                <a:effectLst/>
                <a:latin typeface="Arial" panose="020B0604020202020204" pitchFamily="34" charset="0"/>
                <a:cs typeface="Arial" panose="020B0604020202020204" pitchFamily="34" charset="0"/>
              </a:rPr>
              <a:t>(5) Cyclic Process</a:t>
            </a:r>
            <a:r>
              <a:rPr lang="en-GB" sz="2400" dirty="0">
                <a:latin typeface="Arial" panose="020B0604020202020204" pitchFamily="34" charset="0"/>
                <a:cs typeface="Arial" panose="020B0604020202020204" pitchFamily="34" charset="0"/>
              </a:rPr>
              <a:t> : </a:t>
            </a:r>
            <a:r>
              <a:rPr lang="en-GB" sz="2400" b="1" i="0" dirty="0">
                <a:solidFill>
                  <a:srgbClr val="231F20"/>
                </a:solidFill>
                <a:effectLst/>
                <a:latin typeface="Arial" panose="020B0604020202020204" pitchFamily="34" charset="0"/>
                <a:cs typeface="Arial" panose="020B0604020202020204" pitchFamily="34" charset="0"/>
              </a:rPr>
              <a:t>When a system in a given state goes through a number of different processes and finally returns to its initial state, the overall process is called a cycle or cyclic process.</a:t>
            </a:r>
            <a:r>
              <a:rPr lang="en-GB" sz="2400" dirty="0">
                <a:latin typeface="Arial" panose="020B0604020202020204" pitchFamily="34" charset="0"/>
                <a:cs typeface="Arial" panose="020B0604020202020204" pitchFamily="34" charset="0"/>
              </a:rPr>
              <a:t> </a:t>
            </a:r>
            <a:endParaRPr lang="en-B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2685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4797D9-F0F6-682E-5C7C-50522580FE84}"/>
              </a:ext>
            </a:extLst>
          </p:cNvPr>
          <p:cNvSpPr txBox="1"/>
          <p:nvPr/>
        </p:nvSpPr>
        <p:spPr>
          <a:xfrm>
            <a:off x="0" y="62011"/>
            <a:ext cx="12192000" cy="4455835"/>
          </a:xfrm>
          <a:prstGeom prst="rect">
            <a:avLst/>
          </a:prstGeom>
          <a:noFill/>
        </p:spPr>
        <p:txBody>
          <a:bodyPr wrap="square">
            <a:spAutoFit/>
          </a:bodyPr>
          <a:lstStyle/>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REVERSIBLE AND IRREVERSIBLE PROCESSES</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r>
              <a:rPr lang="en-GB" sz="2400" b="1" i="0" dirty="0">
                <a:solidFill>
                  <a:srgbClr val="231F20"/>
                </a:solidFill>
                <a:effectLst/>
                <a:latin typeface="Arial" panose="020B0604020202020204" pitchFamily="34" charset="0"/>
                <a:cs typeface="Arial" panose="020B0604020202020204" pitchFamily="34" charset="0"/>
              </a:rPr>
              <a:t>A thermodynamic reverse process is one that takes place infinitesimally slowly and its direction at any point can be reversed by an infinitesimal change in the state of the system.</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endParaRPr lang="en-GB" sz="2400" dirty="0">
              <a:latin typeface="Arial" panose="020B0604020202020204" pitchFamily="34" charset="0"/>
              <a:cs typeface="Arial" panose="020B0604020202020204" pitchFamily="34" charset="0"/>
            </a:endParaRPr>
          </a:p>
          <a:p>
            <a:pPr>
              <a:lnSpc>
                <a:spcPct val="150000"/>
              </a:lnSpc>
            </a:pPr>
            <a:r>
              <a:rPr lang="en-GB" sz="2400" b="1" i="0" dirty="0">
                <a:solidFill>
                  <a:srgbClr val="231F20"/>
                </a:solidFill>
                <a:effectLst/>
                <a:latin typeface="Arial" panose="020B0604020202020204" pitchFamily="34" charset="0"/>
                <a:cs typeface="Arial" panose="020B0604020202020204" pitchFamily="34" charset="0"/>
              </a:rPr>
              <a:t>When a process goes from the initial to the final state in a single step and cannot be carried in the reverse order, it is said to be an irreversible process. </a:t>
            </a:r>
            <a:br>
              <a:rPr lang="en-GB" sz="2400" dirty="0">
                <a:latin typeface="Arial" panose="020B0604020202020204" pitchFamily="34" charset="0"/>
                <a:cs typeface="Arial" panose="020B0604020202020204" pitchFamily="34" charset="0"/>
              </a:rPr>
            </a:br>
            <a:endParaRPr lang="en-BB"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FC62259-B0F5-D130-A71A-2C75C6AFB3E6}"/>
              </a:ext>
            </a:extLst>
          </p:cNvPr>
          <p:cNvPicPr>
            <a:picLocks noChangeAspect="1"/>
          </p:cNvPicPr>
          <p:nvPr/>
        </p:nvPicPr>
        <p:blipFill>
          <a:blip r:embed="rId2"/>
          <a:stretch>
            <a:fillRect/>
          </a:stretch>
        </p:blipFill>
        <p:spPr>
          <a:xfrm>
            <a:off x="6245292" y="4063028"/>
            <a:ext cx="4019787" cy="2794972"/>
          </a:xfrm>
          <a:prstGeom prst="rect">
            <a:avLst/>
          </a:prstGeom>
        </p:spPr>
      </p:pic>
    </p:spTree>
    <p:extLst>
      <p:ext uri="{BB962C8B-B14F-4D97-AF65-F5344CB8AC3E}">
        <p14:creationId xmlns:p14="http://schemas.microsoft.com/office/powerpoint/2010/main" val="282659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9705" y="87441"/>
            <a:ext cx="3132589"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Chemical Equilibrium</a:t>
            </a:r>
          </a:p>
        </p:txBody>
      </p:sp>
      <p:sp>
        <p:nvSpPr>
          <p:cNvPr id="3" name="Rectangle 2"/>
          <p:cNvSpPr/>
          <p:nvPr/>
        </p:nvSpPr>
        <p:spPr>
          <a:xfrm>
            <a:off x="0" y="719029"/>
            <a:ext cx="1219200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Reversible Reactions:  </a:t>
            </a:r>
            <a:r>
              <a:rPr lang="en-US" sz="2400" dirty="0">
                <a:latin typeface="Times New Roman" panose="02020603050405020304" pitchFamily="18" charset="0"/>
                <a:cs typeface="Times New Roman" panose="02020603050405020304" pitchFamily="18" charset="0"/>
              </a:rPr>
              <a:t>A reaction which can go in the forward and backward direction simultaneously is called reversible reaction. A + B           C + D</a:t>
            </a:r>
          </a:p>
        </p:txBody>
      </p:sp>
      <p:cxnSp>
        <p:nvCxnSpPr>
          <p:cNvPr id="5" name="Straight Arrow Connector 4"/>
          <p:cNvCxnSpPr>
            <a:cxnSpLocks/>
          </p:cNvCxnSpPr>
          <p:nvPr/>
        </p:nvCxnSpPr>
        <p:spPr>
          <a:xfrm>
            <a:off x="6341781" y="1323041"/>
            <a:ext cx="5969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2" cstate="print"/>
          <a:srcRect/>
          <a:stretch>
            <a:fillRect/>
          </a:stretch>
        </p:blipFill>
        <p:spPr bwMode="auto">
          <a:xfrm>
            <a:off x="436563" y="2449513"/>
            <a:ext cx="5400675" cy="2390775"/>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6196013" y="2397125"/>
            <a:ext cx="5514975" cy="25717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5022"/>
            <a:ext cx="7327647"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EQUILIBRIUM CONSTANT : EQUILIBRIUM LAW</a:t>
            </a:r>
            <a:endParaRPr lang="en-US" sz="2400" dirty="0">
              <a:latin typeface="Times New Roman" panose="02020603050405020304" pitchFamily="18" charset="0"/>
              <a:cs typeface="Times New Roman" panose="02020603050405020304"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1" y="546687"/>
            <a:ext cx="9073227" cy="631131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8235C5C7-6A5E-278A-2B13-9F447E5461C8}"/>
              </a:ext>
            </a:extLst>
          </p:cNvPr>
          <p:cNvGraphicFramePr>
            <a:graphicFrameLocks noChangeAspect="1"/>
          </p:cNvGraphicFramePr>
          <p:nvPr/>
        </p:nvGraphicFramePr>
        <p:xfrm>
          <a:off x="0" y="-1"/>
          <a:ext cx="7198659" cy="6865013"/>
        </p:xfrm>
        <a:graphic>
          <a:graphicData uri="http://schemas.openxmlformats.org/presentationml/2006/ole">
            <mc:AlternateContent xmlns:mc="http://schemas.openxmlformats.org/markup-compatibility/2006">
              <mc:Choice xmlns:v="urn:schemas-microsoft-com:vml" Requires="v">
                <p:oleObj name="Bitmap Image" r:id="rId2" imgW="3390840" imgH="3233160" progId="Paint.Picture">
                  <p:embed/>
                </p:oleObj>
              </mc:Choice>
              <mc:Fallback>
                <p:oleObj name="Bitmap Image" r:id="rId2" imgW="3390840" imgH="3233160" progId="Paint.Picture">
                  <p:embed/>
                  <p:pic>
                    <p:nvPicPr>
                      <p:cNvPr id="6" name="Object 5">
                        <a:extLst>
                          <a:ext uri="{FF2B5EF4-FFF2-40B4-BE49-F238E27FC236}">
                            <a16:creationId xmlns:a16="http://schemas.microsoft.com/office/drawing/2014/main" id="{8235C5C7-6A5E-278A-2B13-9F447E5461C8}"/>
                          </a:ext>
                        </a:extLst>
                      </p:cNvPr>
                      <p:cNvPicPr/>
                      <p:nvPr/>
                    </p:nvPicPr>
                    <p:blipFill>
                      <a:blip r:embed="rId3"/>
                      <a:stretch>
                        <a:fillRect/>
                      </a:stretch>
                    </p:blipFill>
                    <p:spPr>
                      <a:xfrm>
                        <a:off x="0" y="-1"/>
                        <a:ext cx="7198659" cy="6865013"/>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F8F1C6-3CDF-1F7E-6FB4-09CA91242486}"/>
              </a:ext>
            </a:extLst>
          </p:cNvPr>
          <p:cNvPicPr>
            <a:picLocks noChangeAspect="1"/>
          </p:cNvPicPr>
          <p:nvPr/>
        </p:nvPicPr>
        <p:blipFill>
          <a:blip r:embed="rId2"/>
          <a:stretch>
            <a:fillRect/>
          </a:stretch>
        </p:blipFill>
        <p:spPr>
          <a:xfrm>
            <a:off x="0" y="0"/>
            <a:ext cx="12192000" cy="2978530"/>
          </a:xfrm>
          <a:prstGeom prst="rect">
            <a:avLst/>
          </a:prstGeom>
        </p:spPr>
      </p:pic>
      <p:pic>
        <p:nvPicPr>
          <p:cNvPr id="5" name="Picture 4">
            <a:extLst>
              <a:ext uri="{FF2B5EF4-FFF2-40B4-BE49-F238E27FC236}">
                <a16:creationId xmlns:a16="http://schemas.microsoft.com/office/drawing/2014/main" id="{936D7639-667F-9493-829E-697C6C7CEB29}"/>
              </a:ext>
            </a:extLst>
          </p:cNvPr>
          <p:cNvPicPr>
            <a:picLocks noChangeAspect="1"/>
          </p:cNvPicPr>
          <p:nvPr/>
        </p:nvPicPr>
        <p:blipFill>
          <a:blip r:embed="rId3"/>
          <a:stretch>
            <a:fillRect/>
          </a:stretch>
        </p:blipFill>
        <p:spPr>
          <a:xfrm>
            <a:off x="0" y="2857500"/>
            <a:ext cx="11868150" cy="4000500"/>
          </a:xfrm>
          <a:prstGeom prst="rect">
            <a:avLst/>
          </a:prstGeom>
        </p:spPr>
      </p:pic>
    </p:spTree>
    <p:extLst>
      <p:ext uri="{BB962C8B-B14F-4D97-AF65-F5344CB8AC3E}">
        <p14:creationId xmlns:p14="http://schemas.microsoft.com/office/powerpoint/2010/main" val="121803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4E9D2B-39A1-9BEC-02E8-FD6567DA34B7}"/>
              </a:ext>
            </a:extLst>
          </p:cNvPr>
          <p:cNvPicPr>
            <a:picLocks noChangeAspect="1"/>
          </p:cNvPicPr>
          <p:nvPr/>
        </p:nvPicPr>
        <p:blipFill>
          <a:blip r:embed="rId2"/>
          <a:stretch>
            <a:fillRect/>
          </a:stretch>
        </p:blipFill>
        <p:spPr>
          <a:xfrm>
            <a:off x="2289848" y="0"/>
            <a:ext cx="7612303" cy="6858000"/>
          </a:xfrm>
          <a:prstGeom prst="rect">
            <a:avLst/>
          </a:prstGeom>
        </p:spPr>
      </p:pic>
    </p:spTree>
    <p:extLst>
      <p:ext uri="{BB962C8B-B14F-4D97-AF65-F5344CB8AC3E}">
        <p14:creationId xmlns:p14="http://schemas.microsoft.com/office/powerpoint/2010/main" val="1108222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66CD1E-3227-EE1F-CC56-3ADA463B3F6E}"/>
              </a:ext>
            </a:extLst>
          </p:cNvPr>
          <p:cNvPicPr>
            <a:picLocks noChangeAspect="1"/>
          </p:cNvPicPr>
          <p:nvPr/>
        </p:nvPicPr>
        <p:blipFill>
          <a:blip r:embed="rId2"/>
          <a:stretch>
            <a:fillRect/>
          </a:stretch>
        </p:blipFill>
        <p:spPr>
          <a:xfrm>
            <a:off x="941509" y="0"/>
            <a:ext cx="10308981" cy="6858000"/>
          </a:xfrm>
          <a:prstGeom prst="rect">
            <a:avLst/>
          </a:prstGeom>
        </p:spPr>
      </p:pic>
    </p:spTree>
    <p:extLst>
      <p:ext uri="{BB962C8B-B14F-4D97-AF65-F5344CB8AC3E}">
        <p14:creationId xmlns:p14="http://schemas.microsoft.com/office/powerpoint/2010/main" val="144961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9F668B-CBE0-6560-F8C9-9A5CF33E0D10}"/>
              </a:ext>
            </a:extLst>
          </p:cNvPr>
          <p:cNvSpPr txBox="1"/>
          <p:nvPr/>
        </p:nvSpPr>
        <p:spPr>
          <a:xfrm>
            <a:off x="1" y="638217"/>
            <a:ext cx="12191999" cy="6117829"/>
          </a:xfrm>
          <a:prstGeom prst="rect">
            <a:avLst/>
          </a:prstGeom>
          <a:noFill/>
        </p:spPr>
        <p:txBody>
          <a:bodyPr wrap="square">
            <a:spAutoFit/>
          </a:bodyPr>
          <a:lstStyle/>
          <a:p>
            <a:pPr>
              <a:lnSpc>
                <a:spcPct val="150000"/>
              </a:lnSpc>
            </a:pPr>
            <a:r>
              <a:rPr lang="en-GB" sz="2400" b="1" i="0" dirty="0">
                <a:solidFill>
                  <a:srgbClr val="231F20"/>
                </a:solidFill>
                <a:effectLst/>
                <a:latin typeface="Arial" panose="020B0604020202020204" pitchFamily="34" charset="0"/>
                <a:cs typeface="Arial" panose="020B0604020202020204" pitchFamily="34" charset="0"/>
              </a:rPr>
              <a:t>The study of the flow of heat or any other form of energy into or out of a system as it undergoes a physical or chemical transformation, is called Thermodynamics. </a:t>
            </a:r>
            <a:r>
              <a:rPr lang="en-GB" sz="2400" b="0" i="0" dirty="0">
                <a:solidFill>
                  <a:srgbClr val="231F20"/>
                </a:solidFill>
                <a:effectLst/>
                <a:latin typeface="Arial" panose="020B0604020202020204" pitchFamily="34" charset="0"/>
                <a:cs typeface="Arial" panose="020B0604020202020204" pitchFamily="34" charset="0"/>
              </a:rPr>
              <a:t>In studying and evaluating the flow of energy into or out of a system, it will be useful to consider changes in certain properties of the system. These properties include temperature, pressure, volume and concentration of the system. Measuring the changes in these properties from the initial state to the final state, can provide information concerning changes in energy and related quantities such as heat and work.</a:t>
            </a:r>
            <a:r>
              <a:rPr lang="en-GB" sz="2400" dirty="0">
                <a:latin typeface="Arial" panose="020B0604020202020204" pitchFamily="34" charset="0"/>
                <a:cs typeface="Arial" panose="020B0604020202020204" pitchFamily="34" charset="0"/>
              </a:rPr>
              <a:t> </a:t>
            </a:r>
          </a:p>
          <a:p>
            <a:pPr>
              <a:lnSpc>
                <a:spcPct val="150000"/>
              </a:lnSpc>
            </a:pPr>
            <a:endParaRPr lang="en-GB" sz="2400" b="0" i="0" dirty="0">
              <a:solidFill>
                <a:srgbClr val="231F20"/>
              </a:solidFill>
              <a:effectLst/>
              <a:latin typeface="Arial" panose="020B0604020202020204" pitchFamily="34" charset="0"/>
              <a:cs typeface="Arial" panose="020B0604020202020204" pitchFamily="34" charset="0"/>
            </a:endParaRPr>
          </a:p>
          <a:p>
            <a:pPr>
              <a:lnSpc>
                <a:spcPct val="150000"/>
              </a:lnSpc>
            </a:pPr>
            <a:r>
              <a:rPr lang="en-GB" sz="2400" b="0" i="0" dirty="0">
                <a:solidFill>
                  <a:srgbClr val="231F20"/>
                </a:solidFill>
                <a:effectLst/>
                <a:latin typeface="Arial" panose="020B0604020202020204" pitchFamily="34" charset="0"/>
                <a:cs typeface="Arial" panose="020B0604020202020204" pitchFamily="34" charset="0"/>
              </a:rPr>
              <a:t>The study of thermodynamics is based on three broad generalisations derived from well established experimental results. These generalisations are known as </a:t>
            </a:r>
            <a:r>
              <a:rPr lang="en-GB" sz="2400" b="1" i="0" dirty="0">
                <a:solidFill>
                  <a:srgbClr val="231F20"/>
                </a:solidFill>
                <a:effectLst/>
                <a:latin typeface="Arial" panose="020B0604020202020204" pitchFamily="34" charset="0"/>
                <a:cs typeface="Arial" panose="020B0604020202020204" pitchFamily="34" charset="0"/>
              </a:rPr>
              <a:t>the First, Second and Third law of thermodynamics.</a:t>
            </a:r>
            <a:r>
              <a:rPr lang="en-GB" sz="2400" dirty="0">
                <a:latin typeface="Arial" panose="020B0604020202020204" pitchFamily="34" charset="0"/>
                <a:cs typeface="Arial" panose="020B0604020202020204" pitchFamily="34" charset="0"/>
              </a:rPr>
              <a:t> </a:t>
            </a:r>
            <a:endParaRPr lang="en-BB" sz="2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3FE7C98-149C-ECED-96D0-E561811D6EB6}"/>
              </a:ext>
            </a:extLst>
          </p:cNvPr>
          <p:cNvSpPr txBox="1"/>
          <p:nvPr/>
        </p:nvSpPr>
        <p:spPr>
          <a:xfrm>
            <a:off x="2783910" y="-110325"/>
            <a:ext cx="6206646" cy="577850"/>
          </a:xfrm>
          <a:prstGeom prst="rect">
            <a:avLst/>
          </a:prstGeom>
          <a:noFill/>
        </p:spPr>
        <p:txBody>
          <a:bodyPr wrap="square">
            <a:spAutoFit/>
          </a:bodyPr>
          <a:lstStyle/>
          <a:p>
            <a:pPr algn="ctr">
              <a:lnSpc>
                <a:spcPct val="150000"/>
              </a:lnSpc>
            </a:pPr>
            <a:r>
              <a:rPr lang="en-GB" sz="2400" b="1" i="0" dirty="0">
                <a:solidFill>
                  <a:srgbClr val="C00000"/>
                </a:solidFill>
                <a:effectLst/>
                <a:latin typeface="Arial" panose="020B0604020202020204" pitchFamily="34" charset="0"/>
                <a:cs typeface="Arial" panose="020B0604020202020204" pitchFamily="34" charset="0"/>
              </a:rPr>
              <a:t>Thermodynamics</a:t>
            </a:r>
          </a:p>
        </p:txBody>
      </p:sp>
    </p:spTree>
    <p:extLst>
      <p:ext uri="{BB962C8B-B14F-4D97-AF65-F5344CB8AC3E}">
        <p14:creationId xmlns:p14="http://schemas.microsoft.com/office/powerpoint/2010/main" val="186034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F12168-5259-65B9-515C-3FC747922787}"/>
              </a:ext>
            </a:extLst>
          </p:cNvPr>
          <p:cNvSpPr txBox="1"/>
          <p:nvPr/>
        </p:nvSpPr>
        <p:spPr>
          <a:xfrm>
            <a:off x="-1044" y="417420"/>
            <a:ext cx="12193044" cy="5021055"/>
          </a:xfrm>
          <a:prstGeom prst="rect">
            <a:avLst/>
          </a:prstGeom>
          <a:noFill/>
        </p:spPr>
        <p:txBody>
          <a:bodyPr wrap="square">
            <a:spAutoFit/>
          </a:bodyPr>
          <a:lstStyle/>
          <a:p>
            <a:pPr>
              <a:lnSpc>
                <a:spcPct val="150000"/>
              </a:lnSpc>
            </a:pPr>
            <a:r>
              <a:rPr lang="en-GB" sz="2400" b="1" i="0" dirty="0">
                <a:solidFill>
                  <a:srgbClr val="0066B3"/>
                </a:solidFill>
                <a:effectLst/>
                <a:latin typeface="Arial" panose="020B0604020202020204" pitchFamily="34" charset="0"/>
                <a:cs typeface="Arial" panose="020B0604020202020204" pitchFamily="34" charset="0"/>
              </a:rPr>
              <a:t>Scope of Thermodynamics</a:t>
            </a:r>
            <a:br>
              <a:rPr lang="en-GB" sz="2400" b="1" i="0" dirty="0">
                <a:solidFill>
                  <a:srgbClr val="0066B3"/>
                </a:solidFill>
                <a:effectLst/>
                <a:latin typeface="Arial" panose="020B0604020202020204" pitchFamily="34" charset="0"/>
                <a:cs typeface="Arial" panose="020B0604020202020204" pitchFamily="34" charset="0"/>
              </a:rPr>
            </a:br>
            <a:r>
              <a:rPr lang="en-GB" sz="2400" b="0" i="0" dirty="0">
                <a:solidFill>
                  <a:srgbClr val="231F20"/>
                </a:solidFill>
                <a:effectLst/>
                <a:latin typeface="Arial" panose="020B0604020202020204" pitchFamily="34" charset="0"/>
                <a:cs typeface="Arial" panose="020B0604020202020204" pitchFamily="34" charset="0"/>
              </a:rPr>
              <a:t>(1) Most of the important laws of Physical Chemistry, including the </a:t>
            </a:r>
            <a:r>
              <a:rPr lang="en-GB" sz="2400" b="0" i="0" dirty="0" err="1">
                <a:solidFill>
                  <a:srgbClr val="231F20"/>
                </a:solidFill>
                <a:effectLst/>
                <a:latin typeface="Arial" panose="020B0604020202020204" pitchFamily="34" charset="0"/>
                <a:cs typeface="Arial" panose="020B0604020202020204" pitchFamily="34" charset="0"/>
              </a:rPr>
              <a:t>van’t</a:t>
            </a:r>
            <a:r>
              <a:rPr lang="en-GB" sz="2400" b="0" i="0" dirty="0">
                <a:solidFill>
                  <a:srgbClr val="231F20"/>
                </a:solidFill>
                <a:effectLst/>
                <a:latin typeface="Arial" panose="020B0604020202020204" pitchFamily="34" charset="0"/>
                <a:cs typeface="Arial" panose="020B0604020202020204" pitchFamily="34" charset="0"/>
              </a:rPr>
              <a:t> Hoff law of lowering of vapour pressure, Phase Rule and the Distribution Law, can be derived from the laws of thermodynamics.</a:t>
            </a:r>
            <a:br>
              <a:rPr lang="en-GB" sz="2400" b="0" i="0" dirty="0">
                <a:solidFill>
                  <a:srgbClr val="231F20"/>
                </a:solidFill>
                <a:effectLst/>
                <a:latin typeface="Arial" panose="020B0604020202020204" pitchFamily="34" charset="0"/>
                <a:cs typeface="Arial" panose="020B0604020202020204" pitchFamily="34" charset="0"/>
              </a:rPr>
            </a:br>
            <a:r>
              <a:rPr lang="en-GB" sz="2400" b="0" i="0" dirty="0">
                <a:solidFill>
                  <a:srgbClr val="231F20"/>
                </a:solidFill>
                <a:effectLst/>
                <a:latin typeface="Arial" panose="020B0604020202020204" pitchFamily="34" charset="0"/>
                <a:cs typeface="Arial" panose="020B0604020202020204" pitchFamily="34" charset="0"/>
              </a:rPr>
              <a:t>(2) It tells whether a particular physical or chemical change can occur under a given set of conditions of temperature, pressure and concentration.</a:t>
            </a:r>
            <a:br>
              <a:rPr lang="en-GB" sz="2400" b="0" i="0" dirty="0">
                <a:solidFill>
                  <a:srgbClr val="231F20"/>
                </a:solidFill>
                <a:effectLst/>
                <a:latin typeface="Arial" panose="020B0604020202020204" pitchFamily="34" charset="0"/>
                <a:cs typeface="Arial" panose="020B0604020202020204" pitchFamily="34" charset="0"/>
              </a:rPr>
            </a:br>
            <a:r>
              <a:rPr lang="en-GB" sz="2400" b="0" i="0" dirty="0">
                <a:solidFill>
                  <a:srgbClr val="231F20"/>
                </a:solidFill>
                <a:effectLst/>
                <a:latin typeface="Arial" panose="020B0604020202020204" pitchFamily="34" charset="0"/>
                <a:cs typeface="Arial" panose="020B0604020202020204" pitchFamily="34" charset="0"/>
              </a:rPr>
              <a:t>(3) It also helps in predicting how far a physical or chemical change can proceed, until the equilibrium conditions are established.</a:t>
            </a:r>
            <a:r>
              <a:rPr lang="en-GB" sz="2400" dirty="0">
                <a:latin typeface="Arial" panose="020B0604020202020204" pitchFamily="34" charset="0"/>
                <a:cs typeface="Arial" panose="020B0604020202020204" pitchFamily="34" charset="0"/>
              </a:rPr>
              <a:t> </a:t>
            </a:r>
            <a:br>
              <a:rPr lang="en-GB" sz="2400" dirty="0">
                <a:latin typeface="Arial" panose="020B0604020202020204" pitchFamily="34" charset="0"/>
                <a:cs typeface="Arial" panose="020B0604020202020204" pitchFamily="34" charset="0"/>
              </a:rPr>
            </a:br>
            <a:endParaRPr lang="en-B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89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843</Words>
  <Application>Microsoft Office PowerPoint</Application>
  <PresentationFormat>Widescreen</PresentationFormat>
  <Paragraphs>27</Paragraphs>
  <Slides>15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Mostak</dc:creator>
  <cp:lastModifiedBy>Joyanta</cp:lastModifiedBy>
  <cp:revision>6</cp:revision>
  <dcterms:created xsi:type="dcterms:W3CDTF">2022-11-14T09:05:45Z</dcterms:created>
  <dcterms:modified xsi:type="dcterms:W3CDTF">2023-02-05T02:31:25Z</dcterms:modified>
</cp:coreProperties>
</file>