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346" r:id="rId5"/>
    <p:sldId id="273" r:id="rId6"/>
    <p:sldId id="274" r:id="rId7"/>
    <p:sldId id="276" r:id="rId8"/>
    <p:sldId id="347" r:id="rId9"/>
    <p:sldId id="275" r:id="rId10"/>
    <p:sldId id="348" r:id="rId11"/>
    <p:sldId id="258" r:id="rId12"/>
    <p:sldId id="349" r:id="rId13"/>
    <p:sldId id="259" r:id="rId14"/>
    <p:sldId id="260" r:id="rId15"/>
    <p:sldId id="261" r:id="rId16"/>
    <p:sldId id="262" r:id="rId17"/>
    <p:sldId id="265" r:id="rId18"/>
    <p:sldId id="263" r:id="rId19"/>
    <p:sldId id="277" r:id="rId20"/>
    <p:sldId id="350" r:id="rId21"/>
    <p:sldId id="264" r:id="rId22"/>
    <p:sldId id="266" r:id="rId23"/>
    <p:sldId id="267" r:id="rId24"/>
    <p:sldId id="268" r:id="rId25"/>
    <p:sldId id="269" r:id="rId26"/>
    <p:sldId id="270" r:id="rId27"/>
    <p:sldId id="278" r:id="rId28"/>
    <p:sldId id="281" r:id="rId29"/>
    <p:sldId id="282" r:id="rId30"/>
    <p:sldId id="283" r:id="rId31"/>
    <p:sldId id="284" r:id="rId32"/>
    <p:sldId id="351" r:id="rId33"/>
    <p:sldId id="352" r:id="rId34"/>
    <p:sldId id="35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1" d="100"/>
          <a:sy n="111" d="100"/>
        </p:scale>
        <p:origin x="5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2A5D-F7C8-F7A7-F56D-3F144710D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45BADC-7161-C593-8DFD-1A484D5FC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6A268-14B9-7F43-6567-186A8DBAEC72}"/>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5" name="Footer Placeholder 4">
            <a:extLst>
              <a:ext uri="{FF2B5EF4-FFF2-40B4-BE49-F238E27FC236}">
                <a16:creationId xmlns:a16="http://schemas.microsoft.com/office/drawing/2014/main" id="{49EC44DC-FFBD-EB90-5806-834391236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03283-FC25-C7CB-98DE-15218E795D47}"/>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32392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461F-F80E-D1A0-3632-AC804A4D0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36BCA4-F592-D479-D3C2-62F70E27F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47485-0724-1D5E-FB18-0F25F268B37F}"/>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5" name="Footer Placeholder 4">
            <a:extLst>
              <a:ext uri="{FF2B5EF4-FFF2-40B4-BE49-F238E27FC236}">
                <a16:creationId xmlns:a16="http://schemas.microsoft.com/office/drawing/2014/main" id="{8512B00B-981C-8863-40CA-98A6575FD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FB508-3B53-E72E-2AC3-A2C634333A9E}"/>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39577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A4F63-0D66-F33A-9B8C-21215779DE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96A83-A60C-551A-B7E5-6EC35F1038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D8681-8FCB-A195-695F-83E181A8525D}"/>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5" name="Footer Placeholder 4">
            <a:extLst>
              <a:ext uri="{FF2B5EF4-FFF2-40B4-BE49-F238E27FC236}">
                <a16:creationId xmlns:a16="http://schemas.microsoft.com/office/drawing/2014/main" id="{32E5AFBF-627C-8FE5-CAAB-662408E83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A9573-C0AA-6221-0510-65FC6A6E887B}"/>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164554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755-B853-2399-3689-B022A222F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16B017-1CB4-8E60-B58F-38D51F615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2589E-E3A6-93D9-ADC1-9A97CB445072}"/>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5" name="Footer Placeholder 4">
            <a:extLst>
              <a:ext uri="{FF2B5EF4-FFF2-40B4-BE49-F238E27FC236}">
                <a16:creationId xmlns:a16="http://schemas.microsoft.com/office/drawing/2014/main" id="{B0022238-BFDA-55FB-2EDD-2B4E142C2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A7EF6-81EF-A47F-3218-B9AF0E8D57FB}"/>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390162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9444-B6E8-932A-A879-2A68A1448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CD4BF-A2AF-3336-CEA5-A2D487DC2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FB02C-09C3-61BD-F23A-28E85A4B7CCE}"/>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5" name="Footer Placeholder 4">
            <a:extLst>
              <a:ext uri="{FF2B5EF4-FFF2-40B4-BE49-F238E27FC236}">
                <a16:creationId xmlns:a16="http://schemas.microsoft.com/office/drawing/2014/main" id="{9F7D894B-A2BF-CB88-075A-B3C62CAA3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13429-F4BE-7D40-2895-79892F79F1F8}"/>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378522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6ADD-0F66-D3F1-0FBC-6D62990C7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D7BF0B-5B2B-D27E-87A0-6CBDB77F0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19799-297B-28AE-CCB5-9788E81FB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AC2FD8-65F5-C609-F020-EFFD7285D8B0}"/>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6" name="Footer Placeholder 5">
            <a:extLst>
              <a:ext uri="{FF2B5EF4-FFF2-40B4-BE49-F238E27FC236}">
                <a16:creationId xmlns:a16="http://schemas.microsoft.com/office/drawing/2014/main" id="{51DEE681-0976-1100-55A2-60AA70AFD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463B8-AB18-E584-8472-769E358DF927}"/>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335166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F0B1-1F41-4CCC-7EFF-DB2EB7732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0362B2-96E6-7F27-36C7-F3ADF1D65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A38E6A-B3A1-72C1-540F-EA5D273AC7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5ADDA-14B0-1ABC-D9CE-9ED459D91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C5515-E89B-1E7A-4EAC-AEE3AD151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90CD07-4215-B14D-5A41-81C9058ECBAE}"/>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8" name="Footer Placeholder 7">
            <a:extLst>
              <a:ext uri="{FF2B5EF4-FFF2-40B4-BE49-F238E27FC236}">
                <a16:creationId xmlns:a16="http://schemas.microsoft.com/office/drawing/2014/main" id="{FA92424E-F6A2-745B-0792-163792805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0DEC0-C85B-4D66-F4F6-A8DB285699CA}"/>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370938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B2A0-A19F-CF66-93D1-39F1EDFD0C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103FD2-C03D-2F1B-74DC-04584DF34BC4}"/>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4" name="Footer Placeholder 3">
            <a:extLst>
              <a:ext uri="{FF2B5EF4-FFF2-40B4-BE49-F238E27FC236}">
                <a16:creationId xmlns:a16="http://schemas.microsoft.com/office/drawing/2014/main" id="{DBDEFE1A-5206-8003-E3DB-246C361A31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77B19E-B6D4-C8E9-1AFD-C7E3CEB11F96}"/>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107958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ECDFFF-12D8-7108-D6CA-99E705FF35B9}"/>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3" name="Footer Placeholder 2">
            <a:extLst>
              <a:ext uri="{FF2B5EF4-FFF2-40B4-BE49-F238E27FC236}">
                <a16:creationId xmlns:a16="http://schemas.microsoft.com/office/drawing/2014/main" id="{2A37311B-ADCB-7E6B-8E12-0B80D62985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2B1F0E-8E4D-779F-5460-CFFDAD91A143}"/>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177368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7554-7076-52C7-7A79-BBE3467AC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838DF-1619-7DE7-5C4F-4F7071653F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9739F6-EB87-7A0F-5691-9A37AFD76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C6002-F45B-0A1B-8585-C075819ECEBA}"/>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6" name="Footer Placeholder 5">
            <a:extLst>
              <a:ext uri="{FF2B5EF4-FFF2-40B4-BE49-F238E27FC236}">
                <a16:creationId xmlns:a16="http://schemas.microsoft.com/office/drawing/2014/main" id="{3849E732-218D-7229-5AF5-174E7496A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0E7FB-A5F8-884D-8CBF-DF07FE6CEE7B}"/>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131696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5BEE-6A55-DCDA-318B-B7706C98A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740577-0ECA-B0A1-6BA0-7C585FAE8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49B3D9-F70F-BEBC-145F-2B4EFB54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056-89BA-6F37-8DD7-60A5D7D34D7F}"/>
              </a:ext>
            </a:extLst>
          </p:cNvPr>
          <p:cNvSpPr>
            <a:spLocks noGrp="1"/>
          </p:cNvSpPr>
          <p:nvPr>
            <p:ph type="dt" sz="half" idx="10"/>
          </p:nvPr>
        </p:nvSpPr>
        <p:spPr/>
        <p:txBody>
          <a:bodyPr/>
          <a:lstStyle/>
          <a:p>
            <a:fld id="{A9D7F7EC-B26A-47AA-AA00-1921FEC7AB14}" type="datetimeFigureOut">
              <a:rPr lang="en-US" smtClean="0"/>
              <a:t>13-Oct-23</a:t>
            </a:fld>
            <a:endParaRPr lang="en-US"/>
          </a:p>
        </p:txBody>
      </p:sp>
      <p:sp>
        <p:nvSpPr>
          <p:cNvPr id="6" name="Footer Placeholder 5">
            <a:extLst>
              <a:ext uri="{FF2B5EF4-FFF2-40B4-BE49-F238E27FC236}">
                <a16:creationId xmlns:a16="http://schemas.microsoft.com/office/drawing/2014/main" id="{A6EE9E56-848C-25C8-64AB-B7715EBBE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EF425-F1AD-7741-E2DE-5DB775F3E585}"/>
              </a:ext>
            </a:extLst>
          </p:cNvPr>
          <p:cNvSpPr>
            <a:spLocks noGrp="1"/>
          </p:cNvSpPr>
          <p:nvPr>
            <p:ph type="sldNum" sz="quarter" idx="12"/>
          </p:nvPr>
        </p:nvSpPr>
        <p:spPr/>
        <p:txBody>
          <a:bodyPr/>
          <a:lstStyle/>
          <a:p>
            <a:fld id="{E35564F9-9780-492F-BA04-D0311903230B}" type="slidenum">
              <a:rPr lang="en-US" smtClean="0"/>
              <a:t>‹#›</a:t>
            </a:fld>
            <a:endParaRPr lang="en-US"/>
          </a:p>
        </p:txBody>
      </p:sp>
    </p:spTree>
    <p:extLst>
      <p:ext uri="{BB962C8B-B14F-4D97-AF65-F5344CB8AC3E}">
        <p14:creationId xmlns:p14="http://schemas.microsoft.com/office/powerpoint/2010/main" val="53698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15EAF3-F174-7555-6513-0B5B24130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A562CC-A585-C19B-E32B-49A44A414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2B0F4-E09D-D519-34E0-E57944B21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7F7EC-B26A-47AA-AA00-1921FEC7AB14}" type="datetimeFigureOut">
              <a:rPr lang="en-US" smtClean="0"/>
              <a:t>13-Oct-23</a:t>
            </a:fld>
            <a:endParaRPr lang="en-US"/>
          </a:p>
        </p:txBody>
      </p:sp>
      <p:sp>
        <p:nvSpPr>
          <p:cNvPr id="5" name="Footer Placeholder 4">
            <a:extLst>
              <a:ext uri="{FF2B5EF4-FFF2-40B4-BE49-F238E27FC236}">
                <a16:creationId xmlns:a16="http://schemas.microsoft.com/office/drawing/2014/main" id="{1B58CAF6-85CA-27B3-62B7-FDB06119F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54D987-5B18-F9CB-1FA6-16A1EF7F3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564F9-9780-492F-BA04-D0311903230B}" type="slidenum">
              <a:rPr lang="en-US" smtClean="0"/>
              <a:t>‹#›</a:t>
            </a:fld>
            <a:endParaRPr lang="en-US"/>
          </a:p>
        </p:txBody>
      </p:sp>
    </p:spTree>
    <p:extLst>
      <p:ext uri="{BB962C8B-B14F-4D97-AF65-F5344CB8AC3E}">
        <p14:creationId xmlns:p14="http://schemas.microsoft.com/office/powerpoint/2010/main" val="3069126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5868" y="1026607"/>
            <a:ext cx="9206301" cy="4401205"/>
          </a:xfrm>
          <a:prstGeom prst="rect">
            <a:avLst/>
          </a:prstGeom>
          <a:noFill/>
        </p:spPr>
        <p:txBody>
          <a:bodyPr wrap="square" rtlCol="0">
            <a:spAutoFit/>
          </a:bodyPr>
          <a:lstStyle/>
          <a:p>
            <a:pPr algn="ctr"/>
            <a:r>
              <a:rPr lang="en-US" sz="4000" b="1" dirty="0"/>
              <a:t>Course Title: </a:t>
            </a:r>
            <a:r>
              <a:rPr lang="en-US" sz="4000" b="1" dirty="0">
                <a:effectLst/>
                <a:ea typeface="Calibri" panose="020F0502020204030204" pitchFamily="34" charset="0"/>
                <a:cs typeface="Arial" panose="020B0604020202020204" pitchFamily="34" charset="0"/>
              </a:rPr>
              <a:t>Engineering Chemistry-1</a:t>
            </a:r>
            <a:endParaRPr lang="en-US" sz="4000" b="1" dirty="0">
              <a:cs typeface="Arial" panose="020B0604020202020204" pitchFamily="34" charset="0"/>
            </a:endParaRPr>
          </a:p>
          <a:p>
            <a:pPr algn="ctr"/>
            <a:r>
              <a:rPr lang="en-US" sz="4000" b="1" dirty="0"/>
              <a:t>Course Code: CHE109</a:t>
            </a:r>
          </a:p>
          <a:p>
            <a:pPr algn="ctr"/>
            <a:r>
              <a:rPr lang="en-US" sz="4000" b="1" dirty="0"/>
              <a:t>(Chapter 1)</a:t>
            </a:r>
          </a:p>
          <a:p>
            <a:pPr algn="ctr"/>
            <a:endParaRPr lang="en-US" sz="4000" b="1" dirty="0"/>
          </a:p>
          <a:p>
            <a:pPr algn="ctr"/>
            <a:r>
              <a:rPr lang="en-US" sz="3600" b="1" dirty="0">
                <a:solidFill>
                  <a:srgbClr val="002060"/>
                </a:solidFill>
                <a:latin typeface="Arial" panose="020B0604020202020204" pitchFamily="34" charset="0"/>
                <a:cs typeface="Arial" panose="020B0604020202020204" pitchFamily="34" charset="0"/>
              </a:rPr>
              <a:t>Dr. Joyanta Kumar </a:t>
            </a:r>
            <a:r>
              <a:rPr lang="en-US" sz="3600" b="1" dirty="0" err="1">
                <a:solidFill>
                  <a:srgbClr val="002060"/>
                </a:solidFill>
                <a:latin typeface="Arial" panose="020B0604020202020204" pitchFamily="34" charset="0"/>
                <a:cs typeface="Arial" panose="020B0604020202020204" pitchFamily="34" charset="0"/>
              </a:rPr>
              <a:t>Saha</a:t>
            </a:r>
            <a:endParaRPr lang="en-US" sz="3600" b="1" dirty="0">
              <a:solidFill>
                <a:srgbClr val="002060"/>
              </a:solidFill>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Associate Professor</a:t>
            </a:r>
          </a:p>
          <a:p>
            <a:pPr algn="ctr"/>
            <a:r>
              <a:rPr lang="en-US" sz="2800" b="1" dirty="0">
                <a:latin typeface="Arial" panose="020B0604020202020204" pitchFamily="34" charset="0"/>
                <a:cs typeface="Arial" panose="020B0604020202020204" pitchFamily="34" charset="0"/>
              </a:rPr>
              <a:t>Department of Chemistry</a:t>
            </a:r>
          </a:p>
          <a:p>
            <a:pPr algn="ctr"/>
            <a:r>
              <a:rPr lang="en-US" sz="2800" b="1" dirty="0" err="1">
                <a:latin typeface="Arial" panose="020B0604020202020204" pitchFamily="34" charset="0"/>
                <a:cs typeface="Arial" panose="020B0604020202020204" pitchFamily="34" charset="0"/>
              </a:rPr>
              <a:t>Jagannath</a:t>
            </a:r>
            <a:r>
              <a:rPr lang="en-US" sz="2800" b="1" dirty="0">
                <a:latin typeface="Arial" panose="020B0604020202020204" pitchFamily="34" charset="0"/>
                <a:cs typeface="Arial" panose="020B0604020202020204" pitchFamily="34" charset="0"/>
              </a:rPr>
              <a:t> University</a:t>
            </a:r>
          </a:p>
        </p:txBody>
      </p:sp>
    </p:spTree>
    <p:extLst>
      <p:ext uri="{BB962C8B-B14F-4D97-AF65-F5344CB8AC3E}">
        <p14:creationId xmlns:p14="http://schemas.microsoft.com/office/powerpoint/2010/main" val="272617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595" y="1674553"/>
            <a:ext cx="5725551" cy="3970318"/>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Quantum Numbers: </a:t>
            </a:r>
            <a:r>
              <a:rPr lang="en-US" sz="2800" dirty="0">
                <a:latin typeface="Arial" panose="020B0604020202020204" pitchFamily="34" charset="0"/>
                <a:cs typeface="Arial" panose="020B0604020202020204" pitchFamily="34" charset="0"/>
              </a:rPr>
              <a:t>Bohr designated the energy states by </a:t>
            </a:r>
            <a:r>
              <a:rPr lang="en-US" sz="2800" i="1" dirty="0">
                <a:latin typeface="Arial" panose="020B0604020202020204" pitchFamily="34" charset="0"/>
                <a:cs typeface="Arial" panose="020B0604020202020204" pitchFamily="34" charset="0"/>
              </a:rPr>
              <a:t>n </a:t>
            </a:r>
            <a:r>
              <a:rPr lang="en-US" sz="2800" dirty="0">
                <a:latin typeface="Arial" panose="020B0604020202020204" pitchFamily="34" charset="0"/>
                <a:cs typeface="Arial" panose="020B0604020202020204" pitchFamily="34" charset="0"/>
              </a:rPr>
              <a:t>= 1, 2, 3..., These states are also identified by numbers and specify the position and energy of the electron. Thus there are in all four identification numbers called </a:t>
            </a:r>
            <a:r>
              <a:rPr lang="en-US" sz="2800" b="1" dirty="0">
                <a:latin typeface="Arial" panose="020B0604020202020204" pitchFamily="34" charset="0"/>
                <a:cs typeface="Arial" panose="020B0604020202020204" pitchFamily="34" charset="0"/>
              </a:rPr>
              <a:t>quantum Numbers </a:t>
            </a:r>
            <a:r>
              <a:rPr lang="en-US" sz="2800" dirty="0">
                <a:latin typeface="Arial" panose="020B0604020202020204" pitchFamily="34" charset="0"/>
                <a:cs typeface="Arial" panose="020B0604020202020204" pitchFamily="34" charset="0"/>
              </a:rPr>
              <a:t>which fully describe an electron in an atom.</a:t>
            </a:r>
          </a:p>
        </p:txBody>
      </p:sp>
      <p:pic>
        <p:nvPicPr>
          <p:cNvPr id="4" name="Picture 3"/>
          <p:cNvPicPr>
            <a:picLocks noChangeAspect="1"/>
          </p:cNvPicPr>
          <p:nvPr/>
        </p:nvPicPr>
        <p:blipFill>
          <a:blip r:embed="rId2" cstate="print"/>
          <a:stretch>
            <a:fillRect/>
          </a:stretch>
        </p:blipFill>
        <p:spPr>
          <a:xfrm>
            <a:off x="8324561" y="875566"/>
            <a:ext cx="1516120" cy="1204069"/>
          </a:xfrm>
          <a:prstGeom prst="rect">
            <a:avLst/>
          </a:prstGeom>
        </p:spPr>
      </p:pic>
      <p:sp>
        <p:nvSpPr>
          <p:cNvPr id="5" name="Rectangle 4"/>
          <p:cNvSpPr/>
          <p:nvPr/>
        </p:nvSpPr>
        <p:spPr>
          <a:xfrm>
            <a:off x="5992837" y="2031376"/>
            <a:ext cx="6179568" cy="4832092"/>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Principal Quantum Number ‘</a:t>
            </a:r>
            <a:r>
              <a:rPr lang="en-US" sz="2800" b="1" i="1" u="none" strike="noStrike" baseline="0" dirty="0">
                <a:latin typeface="Arial" panose="020B0604020202020204" pitchFamily="34" charset="0"/>
                <a:cs typeface="Arial" panose="020B0604020202020204" pitchFamily="34" charset="0"/>
              </a:rPr>
              <a:t>n</a:t>
            </a:r>
            <a:r>
              <a:rPr lang="en-US" sz="2800" b="1" i="0" u="none" strike="noStrike" baseline="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This quantum number denotes the principal shell to which the electron belongs. The principal quantum number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can have non-zero, positive, integral  values </a:t>
            </a:r>
            <a:r>
              <a:rPr lang="en-US" sz="2800" i="1" dirty="0">
                <a:latin typeface="Arial" panose="020B0604020202020204" pitchFamily="34" charset="0"/>
                <a:cs typeface="Arial" panose="020B0604020202020204" pitchFamily="34" charset="0"/>
              </a:rPr>
              <a:t>n </a:t>
            </a:r>
            <a:r>
              <a:rPr lang="en-US" sz="2800" dirty="0">
                <a:latin typeface="Arial" panose="020B0604020202020204" pitchFamily="34" charset="0"/>
                <a:cs typeface="Arial" panose="020B0604020202020204" pitchFamily="34" charset="0"/>
              </a:rPr>
              <a:t>= 1, 2, 3...</a:t>
            </a:r>
          </a:p>
          <a:p>
            <a:r>
              <a:rPr lang="en-US" sz="2800" dirty="0">
                <a:latin typeface="Arial" panose="020B0604020202020204" pitchFamily="34" charset="0"/>
                <a:cs typeface="Arial" panose="020B0604020202020204" pitchFamily="34" charset="0"/>
              </a:rPr>
              <a:t>There is a limited number of electrons in an atom which can have the same principal quantum number and is given by 2n</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where </a:t>
            </a:r>
            <a:r>
              <a:rPr lang="en-US" sz="2800" i="1" dirty="0">
                <a:latin typeface="Arial" panose="020B0604020202020204" pitchFamily="34" charset="0"/>
                <a:cs typeface="Arial" panose="020B0604020202020204" pitchFamily="34" charset="0"/>
              </a:rPr>
              <a:t>n </a:t>
            </a:r>
            <a:r>
              <a:rPr lang="en-US" sz="2800" dirty="0">
                <a:latin typeface="Arial" panose="020B0604020202020204" pitchFamily="34" charset="0"/>
                <a:cs typeface="Arial" panose="020B0604020202020204" pitchFamily="34" charset="0"/>
              </a:rPr>
              <a:t>is the principal quantum number concerned.</a:t>
            </a:r>
          </a:p>
        </p:txBody>
      </p:sp>
      <p:sp>
        <p:nvSpPr>
          <p:cNvPr id="6" name="Rectangle 5">
            <a:extLst>
              <a:ext uri="{FF2B5EF4-FFF2-40B4-BE49-F238E27FC236}">
                <a16:creationId xmlns:a16="http://schemas.microsoft.com/office/drawing/2014/main" id="{BC47D0D7-4CE2-4169-A89C-2C4C34092DBC}"/>
              </a:ext>
            </a:extLst>
          </p:cNvPr>
          <p:cNvSpPr/>
          <p:nvPr/>
        </p:nvSpPr>
        <p:spPr>
          <a:xfrm>
            <a:off x="1" y="58738"/>
            <a:ext cx="12192000" cy="1384995"/>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Orbital: </a:t>
            </a:r>
            <a:r>
              <a:rPr lang="en-US" sz="2800" dirty="0">
                <a:latin typeface="Arial" panose="020B0604020202020204" pitchFamily="34" charset="0"/>
                <a:cs typeface="Arial" panose="020B0604020202020204" pitchFamily="34" charset="0"/>
              </a:rPr>
              <a:t>The three-dimensional region within which there is higher probability that an electron having a certain energy will be found, is called an orbital.</a:t>
            </a:r>
          </a:p>
        </p:txBody>
      </p:sp>
    </p:spTree>
    <p:extLst>
      <p:ext uri="{BB962C8B-B14F-4D97-AF65-F5344CB8AC3E}">
        <p14:creationId xmlns:p14="http://schemas.microsoft.com/office/powerpoint/2010/main" val="41914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2789"/>
            <a:ext cx="12191999" cy="4401205"/>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Azimuthal Quantum number ‘</a:t>
            </a:r>
            <a:r>
              <a:rPr lang="en-US" sz="2800" b="1" i="1" u="none" strike="noStrike" baseline="0" dirty="0">
                <a:latin typeface="Arial" panose="020B0604020202020204" pitchFamily="34" charset="0"/>
                <a:cs typeface="Arial" panose="020B0604020202020204" pitchFamily="34" charset="0"/>
              </a:rPr>
              <a:t>l </a:t>
            </a:r>
            <a:r>
              <a:rPr lang="en-US" sz="2800" b="1" i="0" u="none" strike="noStrike" baseline="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The quantum number “l’’ defines the </a:t>
            </a:r>
            <a:r>
              <a:rPr lang="en-US" sz="2800" dirty="0">
                <a:solidFill>
                  <a:srgbClr val="0070C0"/>
                </a:solidFill>
                <a:latin typeface="Arial" panose="020B0604020202020204" pitchFamily="34" charset="0"/>
                <a:cs typeface="Arial" panose="020B0604020202020204" pitchFamily="34" charset="0"/>
              </a:rPr>
              <a:t>shape of the orbital </a:t>
            </a:r>
            <a:r>
              <a:rPr lang="en-US" sz="2800" dirty="0">
                <a:latin typeface="Arial" panose="020B0604020202020204" pitchFamily="34" charset="0"/>
                <a:cs typeface="Arial" panose="020B0604020202020204" pitchFamily="34" charset="0"/>
              </a:rPr>
              <a:t>occupied by the electron and the </a:t>
            </a:r>
            <a:r>
              <a:rPr lang="en-US" sz="2800" dirty="0">
                <a:solidFill>
                  <a:srgbClr val="0070C0"/>
                </a:solidFill>
                <a:latin typeface="Arial" panose="020B0604020202020204" pitchFamily="34" charset="0"/>
                <a:cs typeface="Arial" panose="020B0604020202020204" pitchFamily="34" charset="0"/>
              </a:rPr>
              <a:t>angular momentum </a:t>
            </a:r>
            <a:r>
              <a:rPr lang="en-US" sz="2800" dirty="0">
                <a:latin typeface="Arial" panose="020B0604020202020204" pitchFamily="34" charset="0"/>
                <a:cs typeface="Arial" panose="020B0604020202020204" pitchFamily="34" charset="0"/>
              </a:rPr>
              <a:t>of the electron. ‘</a:t>
            </a:r>
            <a:r>
              <a:rPr lang="en-US" sz="2800" i="1" dirty="0">
                <a:latin typeface="Arial" panose="020B0604020202020204" pitchFamily="34" charset="0"/>
                <a:cs typeface="Arial" panose="020B0604020202020204" pitchFamily="34" charset="0"/>
              </a:rPr>
              <a:t>l</a:t>
            </a:r>
            <a:r>
              <a:rPr lang="en-US" sz="2800" dirty="0">
                <a:latin typeface="Arial" panose="020B0604020202020204" pitchFamily="34" charset="0"/>
                <a:cs typeface="Arial" panose="020B0604020202020204" pitchFamily="34" charset="0"/>
              </a:rPr>
              <a:t>’ is sometimes referred to as </a:t>
            </a:r>
            <a:r>
              <a:rPr lang="en-US" sz="2800" i="1" dirty="0">
                <a:latin typeface="Arial" panose="020B0604020202020204" pitchFamily="34" charset="0"/>
                <a:cs typeface="Arial" panose="020B0604020202020204" pitchFamily="34" charset="0"/>
              </a:rPr>
              <a:t>orbital </a:t>
            </a:r>
            <a:r>
              <a:rPr lang="en-US" sz="2800" dirty="0">
                <a:latin typeface="Arial" panose="020B0604020202020204" pitchFamily="34" charset="0"/>
                <a:cs typeface="Arial" panose="020B0604020202020204" pitchFamily="34" charset="0"/>
              </a:rPr>
              <a:t>or </a:t>
            </a:r>
            <a:r>
              <a:rPr lang="en-US" sz="2800" i="1" dirty="0">
                <a:latin typeface="Arial" panose="020B0604020202020204" pitchFamily="34" charset="0"/>
                <a:cs typeface="Arial" panose="020B0604020202020204" pitchFamily="34" charset="0"/>
              </a:rPr>
              <a:t>angular quantum </a:t>
            </a:r>
            <a:r>
              <a:rPr lang="en-US" sz="2800" dirty="0">
                <a:latin typeface="Arial" panose="020B0604020202020204" pitchFamily="34" charset="0"/>
                <a:cs typeface="Arial" panose="020B0604020202020204" pitchFamily="34" charset="0"/>
              </a:rPr>
              <a:t>number.</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azimuthal quantum number </a:t>
            </a:r>
            <a:r>
              <a:rPr lang="en-US" sz="2800" i="1" dirty="0">
                <a:latin typeface="Arial" panose="020B0604020202020204" pitchFamily="34" charset="0"/>
                <a:cs typeface="Arial" panose="020B0604020202020204" pitchFamily="34" charset="0"/>
              </a:rPr>
              <a:t>l </a:t>
            </a:r>
            <a:r>
              <a:rPr lang="en-US" sz="2800" dirty="0">
                <a:latin typeface="Arial" panose="020B0604020202020204" pitchFamily="34" charset="0"/>
                <a:cs typeface="Arial" panose="020B0604020202020204" pitchFamily="34" charset="0"/>
              </a:rPr>
              <a:t>may have all </a:t>
            </a:r>
            <a:r>
              <a:rPr lang="en-US" sz="2800" dirty="0">
                <a:solidFill>
                  <a:srgbClr val="0070C0"/>
                </a:solidFill>
                <a:latin typeface="Arial" panose="020B0604020202020204" pitchFamily="34" charset="0"/>
                <a:cs typeface="Arial" panose="020B0604020202020204" pitchFamily="34" charset="0"/>
              </a:rPr>
              <a:t>integral values from </a:t>
            </a:r>
            <a:r>
              <a:rPr lang="en-US" sz="2800" b="1" dirty="0">
                <a:solidFill>
                  <a:srgbClr val="0070C0"/>
                </a:solidFill>
                <a:latin typeface="Arial" panose="020B0604020202020204" pitchFamily="34" charset="0"/>
                <a:cs typeface="Arial" panose="020B0604020202020204" pitchFamily="34" charset="0"/>
              </a:rPr>
              <a:t>0 to </a:t>
            </a:r>
            <a:r>
              <a:rPr lang="en-US" sz="2800" b="1" i="1" dirty="0">
                <a:solidFill>
                  <a:srgbClr val="0070C0"/>
                </a:solidFill>
                <a:latin typeface="Arial" panose="020B0604020202020204" pitchFamily="34" charset="0"/>
                <a:cs typeface="Arial" panose="020B0604020202020204" pitchFamily="34" charset="0"/>
              </a:rPr>
              <a:t>n </a:t>
            </a:r>
            <a:r>
              <a:rPr lang="en-US" sz="2800" b="1" dirty="0">
                <a:solidFill>
                  <a:srgbClr val="0070C0"/>
                </a:solidFill>
                <a:latin typeface="Arial" panose="020B0604020202020204" pitchFamily="34" charset="0"/>
                <a:cs typeface="Arial" panose="020B0604020202020204" pitchFamily="34" charset="0"/>
              </a:rPr>
              <a:t>– 1,</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each of which refers to an </a:t>
            </a:r>
            <a:r>
              <a:rPr lang="en-US" sz="2800" i="1" dirty="0">
                <a:latin typeface="Arial" panose="020B0604020202020204" pitchFamily="34" charset="0"/>
                <a:cs typeface="Arial" panose="020B0604020202020204" pitchFamily="34" charset="0"/>
              </a:rPr>
              <a:t>Energy sublevel </a:t>
            </a:r>
            <a:r>
              <a:rPr lang="en-US" sz="2800" dirty="0">
                <a:latin typeface="Arial" panose="020B0604020202020204" pitchFamily="34" charset="0"/>
                <a:cs typeface="Arial" panose="020B0604020202020204" pitchFamily="34" charset="0"/>
              </a:rPr>
              <a:t>or </a:t>
            </a:r>
            <a:r>
              <a:rPr lang="en-US" sz="2800" i="1" dirty="0">
                <a:latin typeface="Arial" panose="020B0604020202020204" pitchFamily="34" charset="0"/>
                <a:cs typeface="Arial" panose="020B0604020202020204" pitchFamily="34" charset="0"/>
              </a:rPr>
              <a:t>Sub-shell. </a:t>
            </a:r>
            <a:r>
              <a:rPr lang="en-US" sz="2800" dirty="0">
                <a:latin typeface="Arial" panose="020B0604020202020204" pitchFamily="34" charset="0"/>
                <a:cs typeface="Arial" panose="020B0604020202020204" pitchFamily="34" charset="0"/>
              </a:rPr>
              <a:t>The total number of such possible sublevels in each principal level is numerically equal to the </a:t>
            </a:r>
          </a:p>
          <a:p>
            <a:r>
              <a:rPr lang="en-US" sz="2800" dirty="0">
                <a:latin typeface="Arial" panose="020B0604020202020204" pitchFamily="34" charset="0"/>
                <a:cs typeface="Arial" panose="020B0604020202020204" pitchFamily="34" charset="0"/>
              </a:rPr>
              <a:t>principal quantum number of the level under consideration. These sublevels are </a:t>
            </a:r>
            <a:r>
              <a:rPr lang="en-US" sz="2800" dirty="0" err="1">
                <a:latin typeface="Arial" panose="020B0604020202020204" pitchFamily="34" charset="0"/>
                <a:cs typeface="Arial" panose="020B0604020202020204" pitchFamily="34" charset="0"/>
              </a:rPr>
              <a:t>symbolised</a:t>
            </a:r>
            <a:r>
              <a:rPr lang="en-US" sz="2800" dirty="0">
                <a:latin typeface="Arial" panose="020B0604020202020204" pitchFamily="34" charset="0"/>
                <a:cs typeface="Arial" panose="020B0604020202020204" pitchFamily="34" charset="0"/>
              </a:rPr>
              <a:t> by letters </a:t>
            </a:r>
            <a:r>
              <a:rPr lang="en-US" sz="2800" b="1" i="1" dirty="0">
                <a:latin typeface="Arial" panose="020B0604020202020204" pitchFamily="34" charset="0"/>
                <a:cs typeface="Arial" panose="020B0604020202020204" pitchFamily="34" charset="0"/>
              </a:rPr>
              <a:t>s</a:t>
            </a:r>
            <a:r>
              <a:rPr lang="en-US" sz="2800" b="1" dirty="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p</a:t>
            </a:r>
            <a:r>
              <a:rPr lang="en-US" sz="2800" b="1" dirty="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d</a:t>
            </a:r>
            <a:r>
              <a:rPr lang="en-US" sz="2800" b="1" dirty="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f </a:t>
            </a:r>
            <a:r>
              <a:rPr lang="en-US" sz="2800" dirty="0">
                <a:latin typeface="Arial" panose="020B0604020202020204" pitchFamily="34" charset="0"/>
                <a:cs typeface="Arial" panose="020B0604020202020204" pitchFamily="34" charset="0"/>
              </a:rPr>
              <a:t>etc.</a:t>
            </a:r>
          </a:p>
        </p:txBody>
      </p:sp>
      <p:pic>
        <p:nvPicPr>
          <p:cNvPr id="3" name="Picture 2"/>
          <p:cNvPicPr>
            <a:picLocks noChangeAspect="1"/>
          </p:cNvPicPr>
          <p:nvPr/>
        </p:nvPicPr>
        <p:blipFill>
          <a:blip r:embed="rId2" cstate="print"/>
          <a:stretch>
            <a:fillRect/>
          </a:stretch>
        </p:blipFill>
        <p:spPr>
          <a:xfrm>
            <a:off x="1969453" y="4623411"/>
            <a:ext cx="8253091" cy="2041800"/>
          </a:xfrm>
          <a:prstGeom prst="rect">
            <a:avLst/>
          </a:prstGeom>
        </p:spPr>
      </p:pic>
    </p:spTree>
    <p:extLst>
      <p:ext uri="{BB962C8B-B14F-4D97-AF65-F5344CB8AC3E}">
        <p14:creationId xmlns:p14="http://schemas.microsoft.com/office/powerpoint/2010/main" val="148424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A5C1BE-8464-7C1E-F331-27D8B2B9A5A3}"/>
              </a:ext>
            </a:extLst>
          </p:cNvPr>
          <p:cNvSpPr/>
          <p:nvPr/>
        </p:nvSpPr>
        <p:spPr>
          <a:xfrm>
            <a:off x="25052" y="31835"/>
            <a:ext cx="12191999" cy="4401205"/>
          </a:xfrm>
          <a:prstGeom prst="rect">
            <a:avLst/>
          </a:prstGeom>
        </p:spPr>
        <p:txBody>
          <a:bodyPr wrap="square">
            <a:spAutoFit/>
          </a:bodyPr>
          <a:lstStyle/>
          <a:p>
            <a:pPr>
              <a:lnSpc>
                <a:spcPct val="150000"/>
              </a:lnSpc>
            </a:pPr>
            <a:r>
              <a:rPr lang="en-US" sz="2800" b="1" i="0" u="none" strike="noStrike" baseline="0" dirty="0">
                <a:latin typeface="Arial" panose="020B0604020202020204" pitchFamily="34" charset="0"/>
                <a:cs typeface="Arial" panose="020B0604020202020204" pitchFamily="34" charset="0"/>
              </a:rPr>
              <a:t>Magnetic Quantum Number ‘</a:t>
            </a:r>
            <a:r>
              <a:rPr lang="en-US" sz="2800" b="1" i="1" u="none" strike="noStrike" baseline="0" dirty="0">
                <a:latin typeface="Arial" panose="020B0604020202020204" pitchFamily="34" charset="0"/>
                <a:cs typeface="Arial" panose="020B0604020202020204" pitchFamily="34" charset="0"/>
              </a:rPr>
              <a:t>m</a:t>
            </a:r>
            <a:r>
              <a:rPr lang="en-US" sz="2800" b="1" i="0" u="none" strike="noStrike" baseline="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This is also called </a:t>
            </a:r>
            <a:r>
              <a:rPr lang="en-US" sz="2800" dirty="0">
                <a:solidFill>
                  <a:srgbClr val="0070C0"/>
                </a:solidFill>
                <a:latin typeface="Arial" panose="020B0604020202020204" pitchFamily="34" charset="0"/>
                <a:cs typeface="Arial" panose="020B0604020202020204" pitchFamily="34" charset="0"/>
              </a:rPr>
              <a:t>Orientation Quantum Number</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because it gives the </a:t>
            </a:r>
            <a:r>
              <a:rPr lang="en-US" sz="2800" dirty="0">
                <a:solidFill>
                  <a:srgbClr val="0070C0"/>
                </a:solidFill>
                <a:latin typeface="Arial" panose="020B0604020202020204" pitchFamily="34" charset="0"/>
                <a:cs typeface="Arial" panose="020B0604020202020204" pitchFamily="34" charset="0"/>
              </a:rPr>
              <a:t>orientation or distribution of the electron cloud</a:t>
            </a:r>
            <a:r>
              <a:rPr lang="en-US" sz="2800" dirty="0">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For each value of the azimuthal quantum number ‘</a:t>
            </a:r>
            <a:r>
              <a:rPr lang="en-US" sz="2800" i="1" dirty="0">
                <a:latin typeface="Arial" panose="020B0604020202020204" pitchFamily="34" charset="0"/>
                <a:cs typeface="Arial" panose="020B0604020202020204" pitchFamily="34" charset="0"/>
              </a:rPr>
              <a:t>l</a:t>
            </a:r>
            <a:r>
              <a:rPr lang="en-US" sz="2800" dirty="0">
                <a:latin typeface="Arial" panose="020B0604020202020204" pitchFamily="34" charset="0"/>
                <a:cs typeface="Arial" panose="020B0604020202020204" pitchFamily="34" charset="0"/>
              </a:rPr>
              <a:t>’, the magnetic quantum number </a:t>
            </a:r>
            <a:r>
              <a:rPr lang="en-US" sz="2800" i="1" dirty="0">
                <a:latin typeface="Arial" panose="020B0604020202020204" pitchFamily="34" charset="0"/>
                <a:cs typeface="Arial" panose="020B0604020202020204" pitchFamily="34" charset="0"/>
              </a:rPr>
              <a:t>m</a:t>
            </a:r>
            <a:r>
              <a:rPr lang="en-US" sz="2800" dirty="0">
                <a:latin typeface="Arial" panose="020B0604020202020204" pitchFamily="34" charset="0"/>
                <a:cs typeface="Arial" panose="020B0604020202020204" pitchFamily="34" charset="0"/>
              </a:rPr>
              <a:t>, may assume all the </a:t>
            </a:r>
            <a:r>
              <a:rPr lang="en-US" sz="2800" dirty="0">
                <a:solidFill>
                  <a:srgbClr val="0070C0"/>
                </a:solidFill>
                <a:latin typeface="Arial" panose="020B0604020202020204" pitchFamily="34" charset="0"/>
                <a:cs typeface="Arial" panose="020B0604020202020204" pitchFamily="34" charset="0"/>
              </a:rPr>
              <a:t>integral values between + </a:t>
            </a:r>
            <a:r>
              <a:rPr lang="en-US" sz="2800" i="1" dirty="0">
                <a:solidFill>
                  <a:srgbClr val="0070C0"/>
                </a:solidFill>
                <a:latin typeface="Arial" panose="020B0604020202020204" pitchFamily="34" charset="0"/>
                <a:cs typeface="Arial" panose="020B0604020202020204" pitchFamily="34" charset="0"/>
              </a:rPr>
              <a:t>l </a:t>
            </a:r>
            <a:r>
              <a:rPr lang="en-US" sz="2800" dirty="0">
                <a:solidFill>
                  <a:srgbClr val="0070C0"/>
                </a:solidFill>
                <a:latin typeface="Arial" panose="020B0604020202020204" pitchFamily="34" charset="0"/>
                <a:cs typeface="Arial" panose="020B0604020202020204" pitchFamily="34" charset="0"/>
              </a:rPr>
              <a:t>to – </a:t>
            </a:r>
            <a:r>
              <a:rPr lang="en-US" sz="2800" i="1" dirty="0">
                <a:solidFill>
                  <a:srgbClr val="0070C0"/>
                </a:solidFill>
                <a:latin typeface="Arial" panose="020B0604020202020204" pitchFamily="34" charset="0"/>
                <a:cs typeface="Arial" panose="020B0604020202020204" pitchFamily="34" charset="0"/>
              </a:rPr>
              <a:t>l </a:t>
            </a:r>
            <a:r>
              <a:rPr lang="en-US" sz="2800" dirty="0">
                <a:latin typeface="Arial" panose="020B0604020202020204" pitchFamily="34" charset="0"/>
                <a:cs typeface="Arial" panose="020B0604020202020204" pitchFamily="34" charset="0"/>
              </a:rPr>
              <a:t>through zero </a:t>
            </a:r>
            <a:r>
              <a:rPr lang="en-US" sz="2800" i="1" dirty="0">
                <a:latin typeface="Arial" panose="020B0604020202020204" pitchFamily="34" charset="0"/>
                <a:cs typeface="Arial" panose="020B0604020202020204" pitchFamily="34" charset="0"/>
              </a:rPr>
              <a:t>i.e.</a:t>
            </a:r>
            <a:r>
              <a:rPr lang="en-US" sz="2800" dirty="0">
                <a:latin typeface="Arial" panose="020B0604020202020204" pitchFamily="34" charset="0"/>
                <a:cs typeface="Arial" panose="020B0604020202020204" pitchFamily="34" charset="0"/>
              </a:rPr>
              <a:t>, + </a:t>
            </a:r>
            <a:r>
              <a:rPr lang="en-US" sz="2800" i="1" dirty="0">
                <a:latin typeface="Arial" panose="020B0604020202020204" pitchFamily="34" charset="0"/>
                <a:cs typeface="Arial" panose="020B0604020202020204" pitchFamily="34" charset="0"/>
              </a:rPr>
              <a:t>l</a:t>
            </a:r>
            <a:r>
              <a:rPr lang="en-US" sz="2800" dirty="0">
                <a:latin typeface="Arial" panose="020B0604020202020204" pitchFamily="34" charset="0"/>
                <a:cs typeface="Arial" panose="020B0604020202020204" pitchFamily="34" charset="0"/>
              </a:rPr>
              <a:t>, (+ </a:t>
            </a:r>
            <a:r>
              <a:rPr lang="en-US" sz="2800" i="1" dirty="0">
                <a:latin typeface="Arial" panose="020B0604020202020204" pitchFamily="34" charset="0"/>
                <a:cs typeface="Arial" panose="020B0604020202020204" pitchFamily="34" charset="0"/>
              </a:rPr>
              <a:t>l </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l</a:t>
            </a:r>
            <a:r>
              <a:rPr lang="en-US" sz="2800" dirty="0">
                <a:latin typeface="Arial" panose="020B0604020202020204" pitchFamily="34" charset="0"/>
                <a:cs typeface="Arial" panose="020B0604020202020204" pitchFamily="34" charset="0"/>
              </a:rPr>
              <a:t>),... 0..., (– </a:t>
            </a:r>
            <a:r>
              <a:rPr lang="en-US" sz="2800" i="1" dirty="0">
                <a:latin typeface="Arial" panose="020B0604020202020204" pitchFamily="34" charset="0"/>
                <a:cs typeface="Arial" panose="020B0604020202020204" pitchFamily="34" charset="0"/>
              </a:rPr>
              <a:t>l </a:t>
            </a:r>
            <a:r>
              <a:rPr lang="en-US" sz="2800" dirty="0">
                <a:latin typeface="Arial" panose="020B0604020202020204" pitchFamily="34" charset="0"/>
                <a:cs typeface="Arial" panose="020B0604020202020204" pitchFamily="34" charset="0"/>
              </a:rPr>
              <a:t>+ 1), – </a:t>
            </a:r>
            <a:r>
              <a:rPr lang="en-US" sz="2800" i="1" dirty="0">
                <a:latin typeface="Arial" panose="020B0604020202020204" pitchFamily="34" charset="0"/>
                <a:cs typeface="Arial" panose="020B0604020202020204" pitchFamily="34" charset="0"/>
              </a:rPr>
              <a:t>l</a:t>
            </a:r>
            <a:r>
              <a:rPr lang="en-US" sz="2800" dirty="0">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Therefore for each value of </a:t>
            </a:r>
            <a:r>
              <a:rPr lang="en-US" sz="2800" i="1" dirty="0">
                <a:latin typeface="Arial" panose="020B0604020202020204" pitchFamily="34" charset="0"/>
                <a:cs typeface="Arial" panose="020B0604020202020204" pitchFamily="34" charset="0"/>
              </a:rPr>
              <a:t>l </a:t>
            </a:r>
            <a:r>
              <a:rPr lang="en-US" sz="2800" dirty="0">
                <a:latin typeface="Arial" panose="020B0604020202020204" pitchFamily="34" charset="0"/>
                <a:cs typeface="Arial" panose="020B0604020202020204" pitchFamily="34" charset="0"/>
              </a:rPr>
              <a:t>there will be </a:t>
            </a:r>
            <a:r>
              <a:rPr lang="en-US" sz="2800" b="1" dirty="0">
                <a:solidFill>
                  <a:srgbClr val="0070C0"/>
                </a:solidFill>
                <a:latin typeface="Arial" panose="020B0604020202020204" pitchFamily="34" charset="0"/>
                <a:cs typeface="Arial" panose="020B0604020202020204" pitchFamily="34" charset="0"/>
              </a:rPr>
              <a:t>(2</a:t>
            </a:r>
            <a:r>
              <a:rPr lang="en-US" sz="2800" b="1" i="1" dirty="0">
                <a:solidFill>
                  <a:srgbClr val="0070C0"/>
                </a:solidFill>
                <a:latin typeface="Arial" panose="020B0604020202020204" pitchFamily="34" charset="0"/>
                <a:cs typeface="Arial" panose="020B0604020202020204" pitchFamily="34" charset="0"/>
              </a:rPr>
              <a:t>l </a:t>
            </a:r>
            <a:r>
              <a:rPr lang="en-US" sz="2800" b="1" dirty="0">
                <a:solidFill>
                  <a:srgbClr val="0070C0"/>
                </a:solidFill>
                <a:latin typeface="Arial" panose="020B0604020202020204" pitchFamily="34" charset="0"/>
                <a:cs typeface="Arial" panose="020B0604020202020204" pitchFamily="34" charset="0"/>
              </a:rPr>
              <a:t>+ 1) </a:t>
            </a:r>
            <a:r>
              <a:rPr lang="en-US" sz="2800" dirty="0">
                <a:latin typeface="Arial" panose="020B0604020202020204" pitchFamily="34" charset="0"/>
                <a:cs typeface="Arial" panose="020B0604020202020204" pitchFamily="34" charset="0"/>
              </a:rPr>
              <a:t>values of </a:t>
            </a:r>
            <a:r>
              <a:rPr lang="en-US" sz="2800" i="1" dirty="0">
                <a:latin typeface="Arial" panose="020B0604020202020204" pitchFamily="34" charset="0"/>
                <a:cs typeface="Arial" panose="020B0604020202020204" pitchFamily="34" charset="0"/>
              </a:rPr>
              <a:t>m</a:t>
            </a:r>
            <a:r>
              <a:rPr lang="en-US" sz="2800" i="1" baseline="-25000" dirty="0">
                <a:latin typeface="Arial" panose="020B0604020202020204" pitchFamily="34" charset="0"/>
                <a:cs typeface="Arial" panose="020B0604020202020204" pitchFamily="34" charset="0"/>
              </a:rPr>
              <a:t>l</a:t>
            </a:r>
            <a:r>
              <a:rPr lang="en-US" sz="2800" dirty="0">
                <a:latin typeface="Arial" panose="020B0604020202020204" pitchFamily="34" charset="0"/>
                <a:cs typeface="Arial" panose="020B0604020202020204" pitchFamily="34" charset="0"/>
              </a:rPr>
              <a:t>. when </a:t>
            </a:r>
            <a:r>
              <a:rPr lang="en-US" sz="2800" i="1" dirty="0">
                <a:latin typeface="Arial" panose="020B0604020202020204" pitchFamily="34" charset="0"/>
                <a:cs typeface="Arial" panose="020B0604020202020204" pitchFamily="34" charset="0"/>
              </a:rPr>
              <a:t>l </a:t>
            </a:r>
            <a:r>
              <a:rPr lang="en-US" sz="2800" dirty="0">
                <a:latin typeface="Arial" panose="020B0604020202020204" pitchFamily="34" charset="0"/>
                <a:cs typeface="Arial" panose="020B0604020202020204" pitchFamily="34" charset="0"/>
              </a:rPr>
              <a:t>= 0, </a:t>
            </a:r>
            <a:r>
              <a:rPr lang="en-US" sz="2800" i="1" dirty="0">
                <a:latin typeface="Arial" panose="020B0604020202020204" pitchFamily="34" charset="0"/>
                <a:cs typeface="Arial" panose="020B0604020202020204" pitchFamily="34" charset="0"/>
              </a:rPr>
              <a:t>m </a:t>
            </a:r>
            <a:r>
              <a:rPr lang="en-US" sz="2800" dirty="0">
                <a:latin typeface="Arial" panose="020B0604020202020204" pitchFamily="34" charset="0"/>
                <a:cs typeface="Arial" panose="020B0604020202020204" pitchFamily="34" charset="0"/>
              </a:rPr>
              <a:t>= 0 and no other value.</a:t>
            </a:r>
          </a:p>
        </p:txBody>
      </p:sp>
    </p:spTree>
    <p:extLst>
      <p:ext uri="{BB962C8B-B14F-4D97-AF65-F5344CB8AC3E}">
        <p14:creationId xmlns:p14="http://schemas.microsoft.com/office/powerpoint/2010/main" val="90448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7106"/>
            <a:ext cx="12192000" cy="2677656"/>
          </a:xfrm>
          <a:prstGeom prst="rect">
            <a:avLst/>
          </a:prstGeom>
        </p:spPr>
        <p:txBody>
          <a:bodyPr wrap="square">
            <a:spAutoFit/>
          </a:bodyPr>
          <a:lstStyle/>
          <a:p>
            <a:r>
              <a:rPr lang="en-US" sz="2800" b="0" i="0" u="none" strike="noStrike" baseline="0" dirty="0">
                <a:solidFill>
                  <a:srgbClr val="231F20"/>
                </a:solidFill>
                <a:latin typeface="Arial" panose="020B0604020202020204" pitchFamily="34" charset="0"/>
                <a:cs typeface="Arial" panose="020B0604020202020204" pitchFamily="34" charset="0"/>
              </a:rPr>
              <a:t>For </a:t>
            </a:r>
            <a:r>
              <a:rPr lang="en-US" sz="2800" b="0" i="1" u="none" strike="noStrike" baseline="0" dirty="0">
                <a:solidFill>
                  <a:srgbClr val="231F20"/>
                </a:solidFill>
                <a:latin typeface="Arial" panose="020B0604020202020204" pitchFamily="34" charset="0"/>
                <a:cs typeface="Arial" panose="020B0604020202020204" pitchFamily="34" charset="0"/>
              </a:rPr>
              <a:t>l </a:t>
            </a:r>
            <a:r>
              <a:rPr lang="en-US" sz="2800" b="0" i="0" u="none" strike="noStrike" baseline="0" dirty="0">
                <a:solidFill>
                  <a:srgbClr val="231F20"/>
                </a:solidFill>
                <a:latin typeface="Arial" panose="020B0604020202020204" pitchFamily="34" charset="0"/>
                <a:cs typeface="Arial" panose="020B0604020202020204" pitchFamily="34" charset="0"/>
              </a:rPr>
              <a:t>= 1 (</a:t>
            </a:r>
            <a:r>
              <a:rPr lang="en-US" sz="2800" b="0" i="1" u="none" strike="noStrike" baseline="0" dirty="0">
                <a:solidFill>
                  <a:srgbClr val="231F20"/>
                </a:solidFill>
                <a:latin typeface="Arial" panose="020B0604020202020204" pitchFamily="34" charset="0"/>
                <a:cs typeface="Arial" panose="020B0604020202020204" pitchFamily="34" charset="0"/>
              </a:rPr>
              <a:t>p </a:t>
            </a:r>
            <a:r>
              <a:rPr lang="en-US" sz="2800" b="0" i="0" u="none" strike="noStrike" baseline="0" dirty="0">
                <a:solidFill>
                  <a:srgbClr val="231F20"/>
                </a:solidFill>
                <a:latin typeface="Arial" panose="020B0604020202020204" pitchFamily="34" charset="0"/>
                <a:cs typeface="Arial" panose="020B0604020202020204" pitchFamily="34" charset="0"/>
              </a:rPr>
              <a:t>orbital), the magnetic quantum number </a:t>
            </a:r>
            <a:r>
              <a:rPr lang="en-US" sz="2800" b="0" i="1" u="none" strike="noStrike" baseline="0" dirty="0">
                <a:solidFill>
                  <a:srgbClr val="231F20"/>
                </a:solidFill>
                <a:latin typeface="Arial" panose="020B0604020202020204" pitchFamily="34" charset="0"/>
                <a:cs typeface="Arial" panose="020B0604020202020204" pitchFamily="34" charset="0"/>
              </a:rPr>
              <a:t>m </a:t>
            </a:r>
            <a:r>
              <a:rPr lang="en-US" sz="2800" b="0" i="0" u="none" strike="noStrike" baseline="0" dirty="0">
                <a:solidFill>
                  <a:srgbClr val="231F20"/>
                </a:solidFill>
                <a:latin typeface="Arial" panose="020B0604020202020204" pitchFamily="34" charset="0"/>
                <a:cs typeface="Arial" panose="020B0604020202020204" pitchFamily="34" charset="0"/>
              </a:rPr>
              <a:t>will have </a:t>
            </a:r>
            <a:r>
              <a:rPr lang="en-US" sz="2800" b="0" i="1" u="none" strike="noStrike" baseline="0" dirty="0">
                <a:solidFill>
                  <a:srgbClr val="231F20"/>
                </a:solidFill>
                <a:latin typeface="Arial" panose="020B0604020202020204" pitchFamily="34" charset="0"/>
                <a:cs typeface="Arial" panose="020B0604020202020204" pitchFamily="34" charset="0"/>
              </a:rPr>
              <a:t>three </a:t>
            </a:r>
            <a:r>
              <a:rPr lang="en-US" sz="2800" b="0" i="0" u="none" strike="noStrike" baseline="0" dirty="0">
                <a:solidFill>
                  <a:srgbClr val="231F20"/>
                </a:solidFill>
                <a:latin typeface="Arial" panose="020B0604020202020204" pitchFamily="34" charset="0"/>
                <a:cs typeface="Arial" panose="020B0604020202020204" pitchFamily="34" charset="0"/>
              </a:rPr>
              <a:t>values : + 1, 0 and – 1;</a:t>
            </a:r>
          </a:p>
          <a:p>
            <a:endParaRPr lang="en-US" sz="2800" dirty="0">
              <a:solidFill>
                <a:srgbClr val="231F20"/>
              </a:solidFill>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These </a:t>
            </a:r>
            <a:r>
              <a:rPr lang="en-US" sz="2800" i="1" dirty="0">
                <a:latin typeface="Arial" panose="020B0604020202020204" pitchFamily="34" charset="0"/>
                <a:cs typeface="Arial" panose="020B0604020202020204" pitchFamily="34" charset="0"/>
              </a:rPr>
              <a:t>three </a:t>
            </a:r>
            <a:r>
              <a:rPr lang="en-US" sz="2800" dirty="0">
                <a:latin typeface="Arial" panose="020B0604020202020204" pitchFamily="34" charset="0"/>
                <a:cs typeface="Arial" panose="020B0604020202020204" pitchFamily="34" charset="0"/>
              </a:rPr>
              <a:t>types of </a:t>
            </a:r>
            <a:r>
              <a:rPr lang="en-US" sz="2800" i="1" dirty="0">
                <a:latin typeface="Arial" panose="020B0604020202020204" pitchFamily="34" charset="0"/>
                <a:cs typeface="Arial" panose="020B0604020202020204" pitchFamily="34" charset="0"/>
              </a:rPr>
              <a:t>p </a:t>
            </a:r>
            <a:r>
              <a:rPr lang="en-US" sz="2800" dirty="0">
                <a:latin typeface="Arial" panose="020B0604020202020204" pitchFamily="34" charset="0"/>
                <a:cs typeface="Arial" panose="020B0604020202020204" pitchFamily="34" charset="0"/>
              </a:rPr>
              <a:t>orbitals differ only in the value of magnetic quantum number and are designated as </a:t>
            </a:r>
            <a:r>
              <a:rPr lang="en-US" sz="2800" i="1" dirty="0" err="1">
                <a:latin typeface="Arial" panose="020B0604020202020204" pitchFamily="34" charset="0"/>
                <a:cs typeface="Arial" panose="020B0604020202020204" pitchFamily="34" charset="0"/>
              </a:rPr>
              <a:t>p</a:t>
            </a:r>
            <a:r>
              <a:rPr lang="en-US" sz="2800" i="1" baseline="-25000" dirty="0" err="1">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p</a:t>
            </a:r>
            <a:r>
              <a:rPr lang="en-US" sz="2800" i="1" baseline="-25000" dirty="0" err="1">
                <a:latin typeface="Arial" panose="020B0604020202020204" pitchFamily="34" charset="0"/>
                <a:cs typeface="Arial" panose="020B0604020202020204" pitchFamily="34" charset="0"/>
              </a:rPr>
              <a:t>y</a:t>
            </a:r>
            <a:r>
              <a:rPr lang="en-US" sz="2800"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p</a:t>
            </a:r>
            <a:r>
              <a:rPr lang="en-US" sz="2800" i="1" baseline="-25000" dirty="0" err="1">
                <a:latin typeface="Arial" panose="020B0604020202020204" pitchFamily="34" charset="0"/>
                <a:cs typeface="Arial" panose="020B0604020202020204" pitchFamily="34" charset="0"/>
              </a:rPr>
              <a:t>z</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depending upon the axis of orientation</a:t>
            </a:r>
          </a:p>
        </p:txBody>
      </p:sp>
      <p:pic>
        <p:nvPicPr>
          <p:cNvPr id="4" name="Picture 3"/>
          <p:cNvPicPr>
            <a:picLocks noChangeAspect="1"/>
          </p:cNvPicPr>
          <p:nvPr/>
        </p:nvPicPr>
        <p:blipFill>
          <a:blip r:embed="rId2" cstate="print"/>
          <a:stretch>
            <a:fillRect/>
          </a:stretch>
        </p:blipFill>
        <p:spPr>
          <a:xfrm>
            <a:off x="6676372" y="2385557"/>
            <a:ext cx="3801650" cy="4433644"/>
          </a:xfrm>
          <a:prstGeom prst="rect">
            <a:avLst/>
          </a:prstGeom>
        </p:spPr>
      </p:pic>
      <p:sp>
        <p:nvSpPr>
          <p:cNvPr id="5" name="Rectangle 4"/>
          <p:cNvSpPr/>
          <p:nvPr/>
        </p:nvSpPr>
        <p:spPr>
          <a:xfrm>
            <a:off x="1" y="3149909"/>
            <a:ext cx="6095999" cy="1815882"/>
          </a:xfrm>
          <a:prstGeom prst="rect">
            <a:avLst/>
          </a:prstGeom>
        </p:spPr>
        <p:txBody>
          <a:bodyPr wrap="square">
            <a:spAutoFit/>
          </a:bodyPr>
          <a:lstStyle/>
          <a:p>
            <a:r>
              <a:rPr lang="en-US" sz="2800" b="0" i="0" u="none" strike="noStrike" baseline="0" dirty="0">
                <a:solidFill>
                  <a:srgbClr val="231F20"/>
                </a:solidFill>
                <a:latin typeface="Arial" panose="020B0604020202020204" pitchFamily="34" charset="0"/>
                <a:cs typeface="Arial" panose="020B0604020202020204" pitchFamily="34" charset="0"/>
              </a:rPr>
              <a:t>For </a:t>
            </a:r>
            <a:r>
              <a:rPr lang="en-US" sz="2800" b="0" i="1" u="none" strike="noStrike" baseline="0" dirty="0">
                <a:solidFill>
                  <a:srgbClr val="231F20"/>
                </a:solidFill>
                <a:latin typeface="Arial" panose="020B0604020202020204" pitchFamily="34" charset="0"/>
                <a:cs typeface="Arial" panose="020B0604020202020204" pitchFamily="34" charset="0"/>
              </a:rPr>
              <a:t>l </a:t>
            </a:r>
            <a:r>
              <a:rPr lang="en-US" sz="2800" b="0" i="0" u="none" strike="noStrike" baseline="0" dirty="0">
                <a:solidFill>
                  <a:srgbClr val="231F20"/>
                </a:solidFill>
                <a:latin typeface="Arial" panose="020B0604020202020204" pitchFamily="34" charset="0"/>
                <a:cs typeface="Arial" panose="020B0604020202020204" pitchFamily="34" charset="0"/>
              </a:rPr>
              <a:t>= 2 (</a:t>
            </a:r>
            <a:r>
              <a:rPr lang="en-US" sz="2800" b="0" i="1" u="none" strike="noStrike" baseline="0" dirty="0">
                <a:solidFill>
                  <a:srgbClr val="231F20"/>
                </a:solidFill>
                <a:latin typeface="Arial" panose="020B0604020202020204" pitchFamily="34" charset="0"/>
                <a:cs typeface="Arial" panose="020B0604020202020204" pitchFamily="34" charset="0"/>
              </a:rPr>
              <a:t>d </a:t>
            </a:r>
            <a:r>
              <a:rPr lang="en-US" sz="2800" b="0" i="0" u="none" strike="noStrike" baseline="0" dirty="0">
                <a:solidFill>
                  <a:srgbClr val="231F20"/>
                </a:solidFill>
                <a:latin typeface="Arial" panose="020B0604020202020204" pitchFamily="34" charset="0"/>
                <a:cs typeface="Arial" panose="020B0604020202020204" pitchFamily="34" charset="0"/>
              </a:rPr>
              <a:t>orbital), the magnetic quantum number are </a:t>
            </a:r>
            <a:r>
              <a:rPr lang="en-US" sz="2800" b="0" i="1" u="none" strike="noStrike" baseline="0" dirty="0">
                <a:solidFill>
                  <a:srgbClr val="231F20"/>
                </a:solidFill>
                <a:latin typeface="Arial" panose="020B0604020202020204" pitchFamily="34" charset="0"/>
                <a:cs typeface="Arial" panose="020B0604020202020204" pitchFamily="34" charset="0"/>
              </a:rPr>
              <a:t>five </a:t>
            </a:r>
            <a:r>
              <a:rPr lang="en-US" sz="2800" b="0" i="0" u="none" strike="noStrike" baseline="0" dirty="0">
                <a:solidFill>
                  <a:srgbClr val="231F20"/>
                </a:solidFill>
                <a:latin typeface="Arial" panose="020B0604020202020204" pitchFamily="34" charset="0"/>
                <a:cs typeface="Arial" panose="020B0604020202020204" pitchFamily="34" charset="0"/>
              </a:rPr>
              <a:t>+ 2, + 1, 0, – 1, – 2. </a:t>
            </a:r>
            <a:r>
              <a:rPr lang="en-US" sz="2800" dirty="0">
                <a:latin typeface="Arial" panose="020B0604020202020204" pitchFamily="34" charset="0"/>
                <a:cs typeface="Arial" panose="020B0604020202020204" pitchFamily="34" charset="0"/>
              </a:rPr>
              <a:t>Designated as </a:t>
            </a:r>
            <a:r>
              <a:rPr lang="en-US" sz="2800" i="1" dirty="0" err="1">
                <a:latin typeface="Arial" panose="020B0604020202020204" pitchFamily="34" charset="0"/>
                <a:cs typeface="Arial" panose="020B0604020202020204" pitchFamily="34" charset="0"/>
              </a:rPr>
              <a:t>d</a:t>
            </a:r>
            <a:r>
              <a:rPr lang="en-US" sz="2800" i="1" baseline="-25000" dirty="0" err="1">
                <a:latin typeface="Arial" panose="020B0604020202020204" pitchFamily="34" charset="0"/>
                <a:cs typeface="Arial" panose="020B0604020202020204" pitchFamily="34" charset="0"/>
              </a:rPr>
              <a:t>xy</a:t>
            </a:r>
            <a:r>
              <a:rPr lang="en-US" sz="2800" i="1"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d</a:t>
            </a:r>
            <a:r>
              <a:rPr lang="en-US" sz="2800" i="1" baseline="-25000" dirty="0" err="1">
                <a:latin typeface="Arial" panose="020B0604020202020204" pitchFamily="34" charset="0"/>
                <a:cs typeface="Arial" panose="020B0604020202020204" pitchFamily="34" charset="0"/>
              </a:rPr>
              <a:t>yz</a:t>
            </a:r>
            <a:r>
              <a:rPr lang="en-US" sz="2800"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d</a:t>
            </a:r>
            <a:r>
              <a:rPr lang="en-US" sz="2800" i="1" baseline="-25000" dirty="0" err="1">
                <a:latin typeface="Arial" panose="020B0604020202020204" pitchFamily="34" charset="0"/>
                <a:cs typeface="Arial" panose="020B0604020202020204" pitchFamily="34" charset="0"/>
              </a:rPr>
              <a:t>zx</a:t>
            </a:r>
            <a:r>
              <a:rPr lang="en-US" sz="2800" dirty="0">
                <a:latin typeface="Arial" panose="020B0604020202020204" pitchFamily="34" charset="0"/>
                <a:cs typeface="Arial" panose="020B0604020202020204" pitchFamily="34" charset="0"/>
              </a:rPr>
              <a:t>, d</a:t>
            </a:r>
            <a:r>
              <a:rPr lang="en-US" sz="2800" baseline="-25000" dirty="0">
                <a:latin typeface="Arial" panose="020B0604020202020204" pitchFamily="34" charset="0"/>
                <a:cs typeface="Arial" panose="020B0604020202020204" pitchFamily="34" charset="0"/>
              </a:rPr>
              <a:t>x^2-y^2</a:t>
            </a:r>
            <a:r>
              <a:rPr lang="en-US" sz="2800" dirty="0">
                <a:latin typeface="Arial" panose="020B0604020202020204" pitchFamily="34" charset="0"/>
                <a:cs typeface="Arial" panose="020B0604020202020204" pitchFamily="34" charset="0"/>
              </a:rPr>
              <a:t> , d</a:t>
            </a:r>
            <a:r>
              <a:rPr lang="en-US" sz="2800" baseline="-25000" dirty="0">
                <a:latin typeface="Arial" panose="020B0604020202020204" pitchFamily="34" charset="0"/>
                <a:cs typeface="Arial" panose="020B0604020202020204" pitchFamily="34" charset="0"/>
              </a:rPr>
              <a:t>z^2</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1375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4098"/>
            <a:ext cx="12192000" cy="2246769"/>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Spin Quantum Number ‘</a:t>
            </a:r>
            <a:r>
              <a:rPr lang="en-US" sz="2800" b="1" i="1" u="none" strike="noStrike" baseline="0" dirty="0">
                <a:latin typeface="Arial" panose="020B0604020202020204" pitchFamily="34" charset="0"/>
                <a:cs typeface="Arial" panose="020B0604020202020204" pitchFamily="34" charset="0"/>
              </a:rPr>
              <a:t>s</a:t>
            </a:r>
            <a:r>
              <a:rPr lang="en-US" sz="2800" b="1" i="0" u="none" strike="noStrike" baseline="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This quantum number has been introduced to account for the </a:t>
            </a:r>
            <a:r>
              <a:rPr lang="en-US" sz="2800" dirty="0">
                <a:solidFill>
                  <a:srgbClr val="0070C0"/>
                </a:solidFill>
                <a:latin typeface="Arial" panose="020B0604020202020204" pitchFamily="34" charset="0"/>
                <a:cs typeface="Arial" panose="020B0604020202020204" pitchFamily="34" charset="0"/>
              </a:rPr>
              <a:t>spin of electrons </a:t>
            </a:r>
            <a:r>
              <a:rPr lang="en-US" sz="2800" dirty="0">
                <a:latin typeface="Arial" panose="020B0604020202020204" pitchFamily="34" charset="0"/>
                <a:cs typeface="Arial" panose="020B0604020202020204" pitchFamily="34" charset="0"/>
              </a:rPr>
              <a:t>about their own axis.</a:t>
            </a:r>
          </a:p>
          <a:p>
            <a:endParaRPr lang="en-US" sz="2800" i="0" u="none" strike="noStrike" baseline="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There are two values given to </a:t>
            </a:r>
            <a:r>
              <a:rPr lang="en-US" sz="2800" i="1" dirty="0">
                <a:latin typeface="Arial" panose="020B0604020202020204" pitchFamily="34" charset="0"/>
                <a:cs typeface="Arial" panose="020B0604020202020204" pitchFamily="34" charset="0"/>
              </a:rPr>
              <a:t>s </a:t>
            </a:r>
            <a:r>
              <a:rPr lang="en-US" sz="2800" dirty="0">
                <a:latin typeface="Arial" panose="020B0604020202020204" pitchFamily="34" charset="0"/>
                <a:cs typeface="Arial" panose="020B0604020202020204" pitchFamily="34" charset="0"/>
              </a:rPr>
              <a:t>; +1/2 and -1/2 depending upon whether the electron spins in one direction or the other.</a:t>
            </a:r>
            <a:endParaRPr lang="en-US" sz="2800" i="0" u="none" strike="noStrike" baseline="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stretch>
            <a:fillRect/>
          </a:stretch>
        </p:blipFill>
        <p:spPr>
          <a:xfrm>
            <a:off x="3365382" y="3116282"/>
            <a:ext cx="5183101" cy="2948160"/>
          </a:xfrm>
          <a:prstGeom prst="rect">
            <a:avLst/>
          </a:prstGeom>
        </p:spPr>
      </p:pic>
    </p:spTree>
    <p:extLst>
      <p:ext uri="{BB962C8B-B14F-4D97-AF65-F5344CB8AC3E}">
        <p14:creationId xmlns:p14="http://schemas.microsoft.com/office/powerpoint/2010/main" val="2873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71" y="153537"/>
            <a:ext cx="6970178" cy="523220"/>
          </a:xfrm>
          <a:prstGeom prst="rect">
            <a:avLst/>
          </a:prstGeom>
        </p:spPr>
        <p:txBody>
          <a:bodyPr wrap="none">
            <a:spAutoFit/>
          </a:bodyPr>
          <a:lstStyle/>
          <a:p>
            <a:r>
              <a:rPr lang="en-US" sz="2800" b="0" i="0" u="none" strike="noStrike" baseline="0" dirty="0">
                <a:solidFill>
                  <a:srgbClr val="231F20"/>
                </a:solidFill>
                <a:latin typeface="Arial" panose="020B0604020202020204" pitchFamily="34" charset="0"/>
                <a:cs typeface="Arial" panose="020B0604020202020204" pitchFamily="34" charset="0"/>
              </a:rPr>
              <a:t>List all possible values of </a:t>
            </a:r>
            <a:r>
              <a:rPr lang="en-US" sz="2800" b="0" i="1" u="none" strike="noStrike" baseline="0" dirty="0">
                <a:solidFill>
                  <a:srgbClr val="231F20"/>
                </a:solidFill>
                <a:latin typeface="Arial" panose="020B0604020202020204" pitchFamily="34" charset="0"/>
                <a:cs typeface="Arial" panose="020B0604020202020204" pitchFamily="34" charset="0"/>
              </a:rPr>
              <a:t>l </a:t>
            </a:r>
            <a:r>
              <a:rPr lang="en-US" sz="2800" b="0" i="0" u="none" strike="noStrike" baseline="0" dirty="0">
                <a:solidFill>
                  <a:srgbClr val="231F20"/>
                </a:solidFill>
                <a:latin typeface="Arial" panose="020B0604020202020204" pitchFamily="34" charset="0"/>
                <a:cs typeface="Arial" panose="020B0604020202020204" pitchFamily="34" charset="0"/>
              </a:rPr>
              <a:t>and </a:t>
            </a:r>
            <a:r>
              <a:rPr lang="en-US" sz="2800" b="0" i="1" u="none" strike="noStrike" baseline="0" dirty="0">
                <a:solidFill>
                  <a:srgbClr val="231F20"/>
                </a:solidFill>
                <a:latin typeface="Arial" panose="020B0604020202020204" pitchFamily="34" charset="0"/>
                <a:cs typeface="Arial" panose="020B0604020202020204" pitchFamily="34" charset="0"/>
              </a:rPr>
              <a:t>m </a:t>
            </a:r>
            <a:r>
              <a:rPr lang="en-US" sz="2800" b="0" i="0" u="none" strike="noStrike" baseline="0" dirty="0">
                <a:solidFill>
                  <a:srgbClr val="231F20"/>
                </a:solidFill>
                <a:latin typeface="Arial" panose="020B0604020202020204" pitchFamily="34" charset="0"/>
                <a:cs typeface="Arial" panose="020B0604020202020204" pitchFamily="34" charset="0"/>
              </a:rPr>
              <a:t>for </a:t>
            </a:r>
            <a:r>
              <a:rPr lang="en-US" sz="2800" b="0" i="1" u="none" strike="noStrike" baseline="0" dirty="0">
                <a:solidFill>
                  <a:srgbClr val="231F20"/>
                </a:solidFill>
                <a:latin typeface="Arial" panose="020B0604020202020204" pitchFamily="34" charset="0"/>
                <a:cs typeface="Arial" panose="020B0604020202020204" pitchFamily="34" charset="0"/>
              </a:rPr>
              <a:t>n </a:t>
            </a:r>
            <a:r>
              <a:rPr lang="en-US" sz="2800" b="0" i="0" u="none" strike="noStrike" baseline="0" dirty="0">
                <a:solidFill>
                  <a:srgbClr val="231F20"/>
                </a:solidFill>
                <a:latin typeface="Arial" panose="020B0604020202020204" pitchFamily="34" charset="0"/>
                <a:cs typeface="Arial" panose="020B0604020202020204" pitchFamily="34" charset="0"/>
              </a:rPr>
              <a:t>= 2.</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97702" y="961631"/>
            <a:ext cx="7354811" cy="523220"/>
          </a:xfrm>
          <a:prstGeom prst="rect">
            <a:avLst/>
          </a:prstGeom>
        </p:spPr>
        <p:txBody>
          <a:bodyPr wrap="square">
            <a:spAutoFit/>
          </a:bodyPr>
          <a:lstStyle/>
          <a:p>
            <a:r>
              <a:rPr lang="en-US" sz="2800" b="0" i="0" u="none" strike="noStrike" baseline="0" dirty="0">
                <a:solidFill>
                  <a:srgbClr val="231F20"/>
                </a:solidFill>
                <a:latin typeface="Arial" panose="020B0604020202020204" pitchFamily="34" charset="0"/>
                <a:cs typeface="Arial" panose="020B0604020202020204" pitchFamily="34" charset="0"/>
              </a:rPr>
              <a:t>When </a:t>
            </a:r>
            <a:r>
              <a:rPr lang="en-US" sz="2800" b="0" i="1" u="none" strike="noStrike" baseline="0" dirty="0">
                <a:solidFill>
                  <a:srgbClr val="231F20"/>
                </a:solidFill>
                <a:latin typeface="Arial" panose="020B0604020202020204" pitchFamily="34" charset="0"/>
                <a:cs typeface="Arial" panose="020B0604020202020204" pitchFamily="34" charset="0"/>
              </a:rPr>
              <a:t>l </a:t>
            </a:r>
            <a:r>
              <a:rPr lang="en-US" sz="2800" b="0" i="0" u="none" strike="noStrike" baseline="0" dirty="0">
                <a:solidFill>
                  <a:srgbClr val="231F20"/>
                </a:solidFill>
                <a:latin typeface="Arial" panose="020B0604020202020204" pitchFamily="34" charset="0"/>
                <a:cs typeface="Arial" panose="020B0604020202020204" pitchFamily="34" charset="0"/>
              </a:rPr>
              <a:t>= 0; </a:t>
            </a:r>
            <a:r>
              <a:rPr lang="en-US" sz="2800" b="0" i="1" u="none" strike="noStrike" baseline="0" dirty="0">
                <a:solidFill>
                  <a:srgbClr val="231F20"/>
                </a:solidFill>
                <a:latin typeface="Arial" panose="020B0604020202020204" pitchFamily="34" charset="0"/>
                <a:cs typeface="Arial" panose="020B0604020202020204" pitchFamily="34" charset="0"/>
              </a:rPr>
              <a:t>m </a:t>
            </a:r>
            <a:r>
              <a:rPr lang="en-US" sz="2800" b="0" i="0" u="none" strike="noStrike" baseline="0" dirty="0">
                <a:solidFill>
                  <a:srgbClr val="231F20"/>
                </a:solidFill>
                <a:latin typeface="Arial" panose="020B0604020202020204" pitchFamily="34" charset="0"/>
                <a:cs typeface="Arial" panose="020B0604020202020204" pitchFamily="34" charset="0"/>
              </a:rPr>
              <a:t>= 0 and </a:t>
            </a:r>
            <a:r>
              <a:rPr lang="en-US" sz="2800" b="0" i="1" u="none" strike="noStrike" baseline="0" dirty="0">
                <a:solidFill>
                  <a:srgbClr val="231F20"/>
                </a:solidFill>
                <a:latin typeface="Arial" panose="020B0604020202020204" pitchFamily="34" charset="0"/>
                <a:cs typeface="Arial" panose="020B0604020202020204" pitchFamily="34" charset="0"/>
              </a:rPr>
              <a:t>l </a:t>
            </a:r>
            <a:r>
              <a:rPr lang="en-US" sz="2800" b="0" i="0" u="none" strike="noStrike" baseline="0" dirty="0">
                <a:solidFill>
                  <a:srgbClr val="231F20"/>
                </a:solidFill>
                <a:latin typeface="Arial" panose="020B0604020202020204" pitchFamily="34" charset="0"/>
                <a:cs typeface="Arial" panose="020B0604020202020204" pitchFamily="34" charset="0"/>
              </a:rPr>
              <a:t>= 1;  </a:t>
            </a:r>
            <a:r>
              <a:rPr lang="en-US" sz="2800" b="0" i="1" u="none" strike="noStrike" baseline="0" dirty="0">
                <a:solidFill>
                  <a:srgbClr val="231F20"/>
                </a:solidFill>
                <a:latin typeface="Arial" panose="020B0604020202020204" pitchFamily="34" charset="0"/>
                <a:cs typeface="Arial" panose="020B0604020202020204" pitchFamily="34" charset="0"/>
              </a:rPr>
              <a:t>m </a:t>
            </a:r>
            <a:r>
              <a:rPr lang="en-US" sz="2800" b="0" i="0" u="none" strike="noStrike" baseline="0" dirty="0">
                <a:solidFill>
                  <a:srgbClr val="231F20"/>
                </a:solidFill>
                <a:latin typeface="Arial" panose="020B0604020202020204" pitchFamily="34" charset="0"/>
                <a:cs typeface="Arial" panose="020B0604020202020204" pitchFamily="34" charset="0"/>
              </a:rPr>
              <a:t>= + 1, 0, – 1</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0" y="2185951"/>
            <a:ext cx="12192000" cy="2246769"/>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PAULI’S Exclusion Principle: </a:t>
            </a:r>
            <a:r>
              <a:rPr lang="en-US" sz="2800" dirty="0">
                <a:latin typeface="Arial" panose="020B0604020202020204" pitchFamily="34" charset="0"/>
                <a:cs typeface="Arial" panose="020B0604020202020204" pitchFamily="34" charset="0"/>
              </a:rPr>
              <a:t>No two electrons in an atom can have the same set of four identical quantum numbers.</a:t>
            </a:r>
          </a:p>
          <a:p>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Even if two electrons have the same values for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l </a:t>
            </a:r>
            <a:r>
              <a:rPr lang="en-US" sz="2800" dirty="0">
                <a:latin typeface="Arial" panose="020B0604020202020204" pitchFamily="34" charset="0"/>
                <a:cs typeface="Arial" panose="020B0604020202020204" pitchFamily="34" charset="0"/>
              </a:rPr>
              <a:t>and </a:t>
            </a:r>
            <a:r>
              <a:rPr lang="en-US" sz="2800" i="1" dirty="0">
                <a:latin typeface="Arial" panose="020B0604020202020204" pitchFamily="34" charset="0"/>
                <a:cs typeface="Arial" panose="020B0604020202020204" pitchFamily="34" charset="0"/>
              </a:rPr>
              <a:t>m</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they must have different values of </a:t>
            </a:r>
            <a:r>
              <a:rPr lang="en-US" sz="2800" i="1" dirty="0">
                <a:latin typeface="Arial" panose="020B0604020202020204" pitchFamily="34" charset="0"/>
                <a:cs typeface="Arial" panose="020B0604020202020204" pitchFamily="34" charset="0"/>
              </a:rPr>
              <a:t>s</a:t>
            </a:r>
            <a:r>
              <a:rPr lang="en-US" sz="2800" dirty="0">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2" cstate="print"/>
          <a:stretch>
            <a:fillRect/>
          </a:stretch>
        </p:blipFill>
        <p:spPr>
          <a:xfrm>
            <a:off x="172858" y="4823277"/>
            <a:ext cx="12094298" cy="1581832"/>
          </a:xfrm>
          <a:prstGeom prst="rect">
            <a:avLst/>
          </a:prstGeom>
        </p:spPr>
      </p:pic>
    </p:spTree>
    <p:extLst>
      <p:ext uri="{BB962C8B-B14F-4D97-AF65-F5344CB8AC3E}">
        <p14:creationId xmlns:p14="http://schemas.microsoft.com/office/powerpoint/2010/main" val="64068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91590" y="2777523"/>
            <a:ext cx="9968926" cy="3667118"/>
          </a:xfrm>
          <a:prstGeom prst="rect">
            <a:avLst/>
          </a:prstGeom>
        </p:spPr>
      </p:pic>
      <p:pic>
        <p:nvPicPr>
          <p:cNvPr id="3" name="Picture 2"/>
          <p:cNvPicPr>
            <a:picLocks noChangeAspect="1"/>
          </p:cNvPicPr>
          <p:nvPr/>
        </p:nvPicPr>
        <p:blipFill>
          <a:blip r:embed="rId3" cstate="print"/>
          <a:stretch>
            <a:fillRect/>
          </a:stretch>
        </p:blipFill>
        <p:spPr>
          <a:xfrm>
            <a:off x="291590" y="832513"/>
            <a:ext cx="9959013" cy="1854320"/>
          </a:xfrm>
          <a:prstGeom prst="rect">
            <a:avLst/>
          </a:prstGeom>
        </p:spPr>
      </p:pic>
      <p:sp>
        <p:nvSpPr>
          <p:cNvPr id="4" name="Rectangle 3"/>
          <p:cNvSpPr/>
          <p:nvPr/>
        </p:nvSpPr>
        <p:spPr>
          <a:xfrm>
            <a:off x="241486" y="195152"/>
            <a:ext cx="5573962" cy="523220"/>
          </a:xfrm>
          <a:prstGeom prst="rect">
            <a:avLst/>
          </a:prstGeom>
        </p:spPr>
        <p:txBody>
          <a:bodyPr wrap="none">
            <a:spAutoFit/>
          </a:bodyPr>
          <a:lstStyle/>
          <a:p>
            <a:r>
              <a:rPr lang="en-US" sz="2800" b="0" i="0" u="none" strike="noStrike" baseline="0" dirty="0">
                <a:solidFill>
                  <a:srgbClr val="231F20"/>
                </a:solidFill>
                <a:latin typeface="Arial" panose="020B0604020202020204" pitchFamily="34" charset="0"/>
                <a:cs typeface="Arial" panose="020B0604020202020204" pitchFamily="34" charset="0"/>
              </a:rPr>
              <a:t>Consider the second shell (</a:t>
            </a:r>
            <a:r>
              <a:rPr lang="en-US" sz="2800" b="0" i="1" u="none" strike="noStrike" baseline="0" dirty="0">
                <a:solidFill>
                  <a:srgbClr val="231F20"/>
                </a:solidFill>
                <a:latin typeface="Arial" panose="020B0604020202020204" pitchFamily="34" charset="0"/>
                <a:cs typeface="Arial" panose="020B0604020202020204" pitchFamily="34" charset="0"/>
              </a:rPr>
              <a:t>n </a:t>
            </a:r>
            <a:r>
              <a:rPr lang="en-US" sz="2800" b="0" i="0" u="none" strike="noStrike" baseline="0" dirty="0">
                <a:solidFill>
                  <a:srgbClr val="231F20"/>
                </a:solidFill>
                <a:latin typeface="Arial" panose="020B0604020202020204" pitchFamily="34" charset="0"/>
                <a:cs typeface="Arial" panose="020B0604020202020204" pitchFamily="34" charset="0"/>
              </a:rPr>
              <a:t>= 2),</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934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rot="5400000">
            <a:off x="5788956" y="-707563"/>
            <a:ext cx="5321181" cy="7178188"/>
          </a:xfrm>
          <a:prstGeom prst="rect">
            <a:avLst/>
          </a:prstGeom>
        </p:spPr>
      </p:pic>
      <p:sp>
        <p:nvSpPr>
          <p:cNvPr id="3" name="Rectangle 2"/>
          <p:cNvSpPr/>
          <p:nvPr/>
        </p:nvSpPr>
        <p:spPr>
          <a:xfrm>
            <a:off x="0" y="81419"/>
            <a:ext cx="5442559" cy="6555641"/>
          </a:xfrm>
          <a:prstGeom prst="rect">
            <a:avLst/>
          </a:prstGeom>
        </p:spPr>
        <p:txBody>
          <a:bodyPr wrap="square">
            <a:spAutoFit/>
          </a:bodyPr>
          <a:lstStyle/>
          <a:p>
            <a:r>
              <a:rPr lang="en-US" sz="2800" dirty="0">
                <a:latin typeface="Arial" pitchFamily="34" charset="0"/>
                <a:cs typeface="Arial" pitchFamily="34" charset="0"/>
              </a:rPr>
              <a:t>The </a:t>
            </a:r>
            <a:r>
              <a:rPr lang="en-US" sz="2800" b="1" dirty="0">
                <a:latin typeface="Arial" pitchFamily="34" charset="0"/>
                <a:cs typeface="Arial" pitchFamily="34" charset="0"/>
              </a:rPr>
              <a:t>periodic table of elements</a:t>
            </a:r>
            <a:r>
              <a:rPr lang="en-US" sz="2800" dirty="0">
                <a:latin typeface="Arial" pitchFamily="34" charset="0"/>
                <a:cs typeface="Arial" pitchFamily="34" charset="0"/>
              </a:rPr>
              <a:t>, arranges the chemical elements </a:t>
            </a:r>
          </a:p>
          <a:p>
            <a:r>
              <a:rPr lang="en-US" sz="2800" dirty="0">
                <a:latin typeface="Arial" pitchFamily="34" charset="0"/>
                <a:cs typeface="Arial" pitchFamily="34" charset="0"/>
              </a:rPr>
              <a:t>according to their recurring properties.</a:t>
            </a:r>
          </a:p>
          <a:p>
            <a:endParaRPr lang="en-US" sz="2800" dirty="0">
              <a:latin typeface="Arial" pitchFamily="34" charset="0"/>
              <a:cs typeface="Arial" pitchFamily="34" charset="0"/>
            </a:endParaRPr>
          </a:p>
          <a:p>
            <a:r>
              <a:rPr lang="en-US" sz="2800" dirty="0">
                <a:latin typeface="Arial" pitchFamily="34" charset="0"/>
                <a:cs typeface="Arial" pitchFamily="34" charset="0"/>
              </a:rPr>
              <a:t>The </a:t>
            </a:r>
            <a:r>
              <a:rPr lang="en-US" sz="2800" b="1" dirty="0">
                <a:solidFill>
                  <a:srgbClr val="7030A0"/>
                </a:solidFill>
                <a:latin typeface="Arial" pitchFamily="34" charset="0"/>
                <a:cs typeface="Arial" pitchFamily="34" charset="0"/>
              </a:rPr>
              <a:t>7</a:t>
            </a:r>
            <a:r>
              <a:rPr lang="en-US" sz="2800" dirty="0">
                <a:latin typeface="Arial" pitchFamily="34" charset="0"/>
                <a:cs typeface="Arial" pitchFamily="34" charset="0"/>
              </a:rPr>
              <a:t> </a:t>
            </a:r>
            <a:r>
              <a:rPr lang="en-US" sz="2800" dirty="0">
                <a:solidFill>
                  <a:srgbClr val="C00000"/>
                </a:solidFill>
                <a:latin typeface="Arial" pitchFamily="34" charset="0"/>
                <a:cs typeface="Arial" pitchFamily="34" charset="0"/>
              </a:rPr>
              <a:t>rows</a:t>
            </a:r>
            <a:r>
              <a:rPr lang="en-US" sz="2800" dirty="0">
                <a:latin typeface="Arial" pitchFamily="34" charset="0"/>
                <a:cs typeface="Arial" pitchFamily="34" charset="0"/>
              </a:rPr>
              <a:t> of the table, called </a:t>
            </a:r>
            <a:r>
              <a:rPr lang="en-US" sz="2800" dirty="0">
                <a:solidFill>
                  <a:srgbClr val="C00000"/>
                </a:solidFill>
                <a:latin typeface="Arial" pitchFamily="34" charset="0"/>
                <a:cs typeface="Arial" pitchFamily="34" charset="0"/>
              </a:rPr>
              <a:t>periods</a:t>
            </a:r>
            <a:r>
              <a:rPr lang="en-US" sz="2800" dirty="0">
                <a:latin typeface="Arial" pitchFamily="34" charset="0"/>
                <a:cs typeface="Arial" pitchFamily="34" charset="0"/>
              </a:rPr>
              <a:t>, generally have metals on the left and nonmetals on the right.</a:t>
            </a:r>
          </a:p>
          <a:p>
            <a:endParaRPr lang="en-US" sz="2800" dirty="0">
              <a:latin typeface="Arial" pitchFamily="34" charset="0"/>
              <a:cs typeface="Arial" pitchFamily="34" charset="0"/>
            </a:endParaRPr>
          </a:p>
          <a:p>
            <a:r>
              <a:rPr lang="en-US" sz="2800" dirty="0">
                <a:latin typeface="Arial" pitchFamily="34" charset="0"/>
                <a:cs typeface="Arial" pitchFamily="34" charset="0"/>
              </a:rPr>
              <a:t>The </a:t>
            </a:r>
            <a:r>
              <a:rPr lang="en-US" sz="2800" b="1" dirty="0">
                <a:solidFill>
                  <a:srgbClr val="0070C0"/>
                </a:solidFill>
                <a:latin typeface="Arial" pitchFamily="34" charset="0"/>
                <a:cs typeface="Arial" pitchFamily="34" charset="0"/>
              </a:rPr>
              <a:t>columns</a:t>
            </a:r>
            <a:r>
              <a:rPr lang="en-US" sz="2800" dirty="0">
                <a:latin typeface="Arial" pitchFamily="34" charset="0"/>
                <a:cs typeface="Arial" pitchFamily="34" charset="0"/>
              </a:rPr>
              <a:t>, called </a:t>
            </a:r>
            <a:r>
              <a:rPr lang="en-US" sz="2800" dirty="0">
                <a:solidFill>
                  <a:srgbClr val="0070C0"/>
                </a:solidFill>
                <a:latin typeface="Arial" pitchFamily="34" charset="0"/>
                <a:cs typeface="Arial" pitchFamily="34" charset="0"/>
              </a:rPr>
              <a:t>groups</a:t>
            </a:r>
            <a:r>
              <a:rPr lang="en-US" sz="2800" dirty="0">
                <a:latin typeface="Arial" pitchFamily="34" charset="0"/>
                <a:cs typeface="Arial" pitchFamily="34" charset="0"/>
              </a:rPr>
              <a:t>, contain elements with similar chemical behaviors. There are </a:t>
            </a:r>
            <a:r>
              <a:rPr lang="en-US" sz="2800" b="1" dirty="0">
                <a:solidFill>
                  <a:srgbClr val="7030A0"/>
                </a:solidFill>
                <a:latin typeface="Arial" pitchFamily="34" charset="0"/>
                <a:cs typeface="Arial" pitchFamily="34" charset="0"/>
              </a:rPr>
              <a:t>18 groups </a:t>
            </a:r>
            <a:r>
              <a:rPr lang="en-US" sz="2800" dirty="0">
                <a:latin typeface="Arial" pitchFamily="34" charset="0"/>
                <a:cs typeface="Arial" pitchFamily="34" charset="0"/>
              </a:rPr>
              <a:t>according to modern periodic table.</a:t>
            </a:r>
          </a:p>
        </p:txBody>
      </p:sp>
      <p:sp>
        <p:nvSpPr>
          <p:cNvPr id="5" name="TextBox 4">
            <a:extLst>
              <a:ext uri="{FF2B5EF4-FFF2-40B4-BE49-F238E27FC236}">
                <a16:creationId xmlns:a16="http://schemas.microsoft.com/office/drawing/2014/main" id="{8219E40D-B52D-8475-64F7-74A7033B55BF}"/>
              </a:ext>
            </a:extLst>
          </p:cNvPr>
          <p:cNvSpPr txBox="1"/>
          <p:nvPr/>
        </p:nvSpPr>
        <p:spPr>
          <a:xfrm>
            <a:off x="5442559" y="5206921"/>
            <a:ext cx="6918101" cy="1569660"/>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In </a:t>
            </a:r>
            <a:r>
              <a:rPr lang="en-GB" sz="2400" b="1" dirty="0">
                <a:solidFill>
                  <a:srgbClr val="00B050"/>
                </a:solidFill>
                <a:latin typeface="Arial" panose="020B0604020202020204" pitchFamily="34" charset="0"/>
                <a:cs typeface="Arial" panose="020B0604020202020204" pitchFamily="34" charset="0"/>
              </a:rPr>
              <a:t>Lanthanide series </a:t>
            </a:r>
            <a:r>
              <a:rPr lang="en-GB" sz="2400" dirty="0">
                <a:latin typeface="Arial" panose="020B0604020202020204" pitchFamily="34" charset="0"/>
                <a:cs typeface="Arial" panose="020B0604020202020204" pitchFamily="34" charset="0"/>
              </a:rPr>
              <a:t>La(57)-Lu(71) where 14 electrons successively put into 4f orbitals.</a:t>
            </a:r>
          </a:p>
          <a:p>
            <a:r>
              <a:rPr lang="en-GB" sz="2400" dirty="0">
                <a:latin typeface="Arial" panose="020B0604020202020204" pitchFamily="34" charset="0"/>
                <a:cs typeface="Arial" panose="020B0604020202020204" pitchFamily="34" charset="0"/>
              </a:rPr>
              <a:t>In </a:t>
            </a:r>
            <a:r>
              <a:rPr lang="en-GB" sz="2400" b="1" dirty="0">
                <a:solidFill>
                  <a:srgbClr val="00B050"/>
                </a:solidFill>
                <a:latin typeface="Arial" panose="020B0604020202020204" pitchFamily="34" charset="0"/>
                <a:cs typeface="Arial" panose="020B0604020202020204" pitchFamily="34" charset="0"/>
              </a:rPr>
              <a:t>Actinide series </a:t>
            </a:r>
            <a:r>
              <a:rPr lang="en-GB" sz="2400" dirty="0">
                <a:latin typeface="Arial" panose="020B0604020202020204" pitchFamily="34" charset="0"/>
                <a:cs typeface="Arial" panose="020B0604020202020204" pitchFamily="34" charset="0"/>
              </a:rPr>
              <a:t>Ac(89)-Lr(103) where electrons goes to 5f orbitals.</a:t>
            </a:r>
            <a:endParaRPr lang="en-B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4340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77" y="189620"/>
            <a:ext cx="11286045" cy="523220"/>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GROUND-STATE ELECTRON CONFIGURATION OF ELEMENTS</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0" y="882181"/>
            <a:ext cx="12192000" cy="4832092"/>
          </a:xfrm>
          <a:prstGeom prst="rect">
            <a:avLst/>
          </a:prstGeom>
        </p:spPr>
        <p:txBody>
          <a:bodyPr wrap="square">
            <a:spAutoFit/>
          </a:bodyPr>
          <a:lstStyle/>
          <a:p>
            <a:r>
              <a:rPr lang="en-US" sz="2800" b="1" i="0" u="none" strike="noStrike" baseline="0" dirty="0">
                <a:solidFill>
                  <a:srgbClr val="000000"/>
                </a:solidFill>
                <a:latin typeface="Arial" panose="020B0604020202020204" pitchFamily="34" charset="0"/>
                <a:cs typeface="Arial" panose="020B0604020202020204" pitchFamily="34" charset="0"/>
              </a:rPr>
              <a:t>Rule 1. </a:t>
            </a:r>
            <a:r>
              <a:rPr lang="en-US" sz="2800" i="0" u="none" strike="noStrike" baseline="0" dirty="0">
                <a:solidFill>
                  <a:srgbClr val="231F20"/>
                </a:solidFill>
                <a:latin typeface="Arial" panose="020B0604020202020204" pitchFamily="34" charset="0"/>
                <a:cs typeface="Arial" panose="020B0604020202020204" pitchFamily="34" charset="0"/>
              </a:rPr>
              <a:t>Each electron shell can hold a maximum of 2</a:t>
            </a:r>
            <a:r>
              <a:rPr lang="en-US" sz="2800" i="1" u="none" strike="noStrike" baseline="0" dirty="0">
                <a:solidFill>
                  <a:srgbClr val="231F20"/>
                </a:solidFill>
                <a:latin typeface="Arial" panose="020B0604020202020204" pitchFamily="34" charset="0"/>
                <a:cs typeface="Arial" panose="020B0604020202020204" pitchFamily="34" charset="0"/>
              </a:rPr>
              <a:t>n</a:t>
            </a:r>
            <a:r>
              <a:rPr lang="en-US" sz="2800" i="1" u="none" strike="noStrike" baseline="30000" dirty="0">
                <a:solidFill>
                  <a:srgbClr val="231F20"/>
                </a:solidFill>
                <a:latin typeface="Arial" panose="020B0604020202020204" pitchFamily="34" charset="0"/>
                <a:cs typeface="Arial" panose="020B0604020202020204" pitchFamily="34" charset="0"/>
              </a:rPr>
              <a:t>2</a:t>
            </a:r>
            <a:r>
              <a:rPr lang="en-US" sz="2800" i="0" u="none" strike="noStrike" baseline="0" dirty="0">
                <a:solidFill>
                  <a:srgbClr val="231F20"/>
                </a:solidFill>
                <a:latin typeface="Arial" panose="020B0604020202020204" pitchFamily="34" charset="0"/>
                <a:cs typeface="Arial" panose="020B0604020202020204" pitchFamily="34" charset="0"/>
              </a:rPr>
              <a:t> electrons where </a:t>
            </a:r>
            <a:r>
              <a:rPr lang="en-US" sz="2800" i="1" u="none" strike="noStrike" baseline="0" dirty="0">
                <a:solidFill>
                  <a:srgbClr val="231F20"/>
                </a:solidFill>
                <a:latin typeface="Arial" panose="020B0604020202020204" pitchFamily="34" charset="0"/>
                <a:cs typeface="Arial" panose="020B0604020202020204" pitchFamily="34" charset="0"/>
              </a:rPr>
              <a:t>n </a:t>
            </a:r>
            <a:r>
              <a:rPr lang="en-US" sz="2800" i="0" u="none" strike="noStrike" baseline="0" dirty="0">
                <a:solidFill>
                  <a:srgbClr val="231F20"/>
                </a:solidFill>
                <a:latin typeface="Arial" panose="020B0604020202020204" pitchFamily="34" charset="0"/>
                <a:cs typeface="Arial" panose="020B0604020202020204" pitchFamily="34" charset="0"/>
              </a:rPr>
              <a:t>is the shell number.</a:t>
            </a:r>
          </a:p>
          <a:p>
            <a:endParaRPr lang="en-US" sz="2800" dirty="0">
              <a:solidFill>
                <a:srgbClr val="231F20"/>
              </a:solidFill>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Rule 2. </a:t>
            </a:r>
            <a:r>
              <a:rPr lang="en-US" sz="2800" dirty="0">
                <a:latin typeface="Arial" panose="020B0604020202020204" pitchFamily="34" charset="0"/>
                <a:cs typeface="Arial" panose="020B0604020202020204" pitchFamily="34" charset="0"/>
              </a:rPr>
              <a:t>These electrons are accommodated in </a:t>
            </a:r>
            <a:r>
              <a:rPr lang="en-US" sz="2800" i="1" dirty="0">
                <a:latin typeface="Arial" panose="020B0604020202020204" pitchFamily="34" charset="0"/>
                <a:cs typeface="Arial" panose="020B0604020202020204" pitchFamily="34" charset="0"/>
              </a:rPr>
              <a:t>s</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d </a:t>
            </a:r>
            <a:r>
              <a:rPr lang="en-US" sz="2800" dirty="0">
                <a:latin typeface="Arial" panose="020B0604020202020204" pitchFamily="34" charset="0"/>
                <a:cs typeface="Arial" panose="020B0604020202020204" pitchFamily="34" charset="0"/>
              </a:rPr>
              <a:t>and </a:t>
            </a:r>
            <a:r>
              <a:rPr lang="en-US" sz="2800" i="1" dirty="0">
                <a:latin typeface="Arial" panose="020B0604020202020204" pitchFamily="34" charset="0"/>
                <a:cs typeface="Arial" panose="020B0604020202020204" pitchFamily="34" charset="0"/>
              </a:rPr>
              <a:t>f </a:t>
            </a:r>
            <a:r>
              <a:rPr lang="en-US" sz="2800" dirty="0">
                <a:latin typeface="Arial" panose="020B0604020202020204" pitchFamily="34" charset="0"/>
                <a:cs typeface="Arial" panose="020B0604020202020204" pitchFamily="34" charset="0"/>
              </a:rPr>
              <a:t>orbitals, the maximum number of electrons in each type of orbitals being determined by its electron-holding capacity (for </a:t>
            </a:r>
            <a:r>
              <a:rPr lang="en-US" sz="2800" i="1" dirty="0">
                <a:latin typeface="Arial" panose="020B0604020202020204" pitchFamily="34" charset="0"/>
                <a:cs typeface="Arial" panose="020B0604020202020204" pitchFamily="34" charset="0"/>
              </a:rPr>
              <a:t>s </a:t>
            </a:r>
            <a:r>
              <a:rPr lang="en-US" sz="2800" dirty="0">
                <a:latin typeface="Arial" panose="020B0604020202020204" pitchFamily="34" charset="0"/>
                <a:cs typeface="Arial" panose="020B0604020202020204" pitchFamily="34" charset="0"/>
              </a:rPr>
              <a:t>= 2, </a:t>
            </a:r>
            <a:r>
              <a:rPr lang="en-US" sz="2800" i="1" dirty="0">
                <a:latin typeface="Arial" panose="020B0604020202020204" pitchFamily="34" charset="0"/>
                <a:cs typeface="Arial" panose="020B0604020202020204" pitchFamily="34" charset="0"/>
              </a:rPr>
              <a:t>p </a:t>
            </a:r>
            <a:r>
              <a:rPr lang="en-US" sz="2800" dirty="0">
                <a:latin typeface="Arial" panose="020B0604020202020204" pitchFamily="34" charset="0"/>
                <a:cs typeface="Arial" panose="020B0604020202020204" pitchFamily="34" charset="0"/>
              </a:rPr>
              <a:t>= 6, </a:t>
            </a:r>
            <a:r>
              <a:rPr lang="en-US" sz="2800" i="1" dirty="0">
                <a:latin typeface="Arial" panose="020B0604020202020204" pitchFamily="34" charset="0"/>
                <a:cs typeface="Arial" panose="020B0604020202020204" pitchFamily="34" charset="0"/>
              </a:rPr>
              <a:t>d </a:t>
            </a:r>
            <a:r>
              <a:rPr lang="en-US" sz="2800" dirty="0">
                <a:latin typeface="Arial" panose="020B0604020202020204" pitchFamily="34" charset="0"/>
                <a:cs typeface="Arial" panose="020B0604020202020204" pitchFamily="34" charset="0"/>
              </a:rPr>
              <a:t>= 10 and </a:t>
            </a:r>
            <a:r>
              <a:rPr lang="en-US" sz="2800" i="1" dirty="0">
                <a:latin typeface="Arial" panose="020B0604020202020204" pitchFamily="34" charset="0"/>
                <a:cs typeface="Arial" panose="020B0604020202020204" pitchFamily="34" charset="0"/>
              </a:rPr>
              <a:t>f </a:t>
            </a:r>
            <a:r>
              <a:rPr lang="en-US" sz="2800" dirty="0">
                <a:latin typeface="Arial" panose="020B0604020202020204" pitchFamily="34" charset="0"/>
                <a:cs typeface="Arial" panose="020B0604020202020204" pitchFamily="34" charset="0"/>
              </a:rPr>
              <a:t>= 14).</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Rule 3. </a:t>
            </a:r>
            <a:r>
              <a:rPr lang="en-US" sz="2800" dirty="0">
                <a:latin typeface="Arial" panose="020B0604020202020204" pitchFamily="34" charset="0"/>
                <a:cs typeface="Arial" panose="020B0604020202020204" pitchFamily="34" charset="0"/>
              </a:rPr>
              <a:t>In the ground state of an atom, the electrons tend to occupy the available orbitals in the increasing order of energies, the orbitals of lower energy being filled first. This is called ‘</a:t>
            </a:r>
            <a:r>
              <a:rPr lang="en-US" sz="2800" b="1" dirty="0">
                <a:solidFill>
                  <a:srgbClr val="C00000"/>
                </a:solidFill>
                <a:latin typeface="Arial" panose="020B0604020202020204" pitchFamily="34" charset="0"/>
                <a:cs typeface="Arial" panose="020B0604020202020204" pitchFamily="34" charset="0"/>
              </a:rPr>
              <a:t>building up principle</a:t>
            </a:r>
            <a:r>
              <a:rPr lang="en-US" sz="2800" dirty="0">
                <a:latin typeface="Arial" panose="020B0604020202020204" pitchFamily="34" charset="0"/>
                <a:cs typeface="Arial" panose="020B0604020202020204" pitchFamily="34" charset="0"/>
              </a:rPr>
              <a:t>’ or </a:t>
            </a:r>
            <a:r>
              <a:rPr lang="en-US" sz="2800" b="1" dirty="0" err="1">
                <a:solidFill>
                  <a:srgbClr val="C00000"/>
                </a:solidFill>
                <a:latin typeface="Arial" panose="020B0604020202020204" pitchFamily="34" charset="0"/>
                <a:cs typeface="Arial" panose="020B0604020202020204" pitchFamily="34" charset="0"/>
              </a:rPr>
              <a:t>Aufbau</a:t>
            </a:r>
            <a:r>
              <a:rPr lang="en-US" sz="2800" b="1" dirty="0">
                <a:solidFill>
                  <a:srgbClr val="C00000"/>
                </a:solidFill>
                <a:latin typeface="Arial" panose="020B0604020202020204" pitchFamily="34" charset="0"/>
                <a:cs typeface="Arial" panose="020B0604020202020204" pitchFamily="34" charset="0"/>
              </a:rPr>
              <a:t> Principle.</a:t>
            </a:r>
          </a:p>
        </p:txBody>
      </p:sp>
    </p:spTree>
    <p:extLst>
      <p:ext uri="{BB962C8B-B14F-4D97-AF65-F5344CB8AC3E}">
        <p14:creationId xmlns:p14="http://schemas.microsoft.com/office/powerpoint/2010/main" val="16016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581" y="258726"/>
            <a:ext cx="11442621" cy="523220"/>
          </a:xfrm>
          <a:prstGeom prst="rect">
            <a:avLst/>
          </a:prstGeom>
        </p:spPr>
        <p:txBody>
          <a:bodyPr wrap="square">
            <a:spAutoFit/>
          </a:bodyPr>
          <a:lstStyle/>
          <a:p>
            <a:r>
              <a:rPr lang="en-US" sz="2800" b="1" i="0" u="none" strike="noStrike" baseline="0" dirty="0">
                <a:latin typeface="Arial" panose="020B0604020202020204" pitchFamily="34" charset="0"/>
                <a:cs typeface="Arial" panose="020B0604020202020204" pitchFamily="34" charset="0"/>
              </a:rPr>
              <a:t>GROUND-STATE ELECTRON CONFIGURATION OF ELEMENTS</a:t>
            </a: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stretch>
            <a:fillRect/>
          </a:stretch>
        </p:blipFill>
        <p:spPr>
          <a:xfrm>
            <a:off x="579360" y="1119465"/>
            <a:ext cx="2272590" cy="2201160"/>
          </a:xfrm>
          <a:prstGeom prst="rect">
            <a:avLst/>
          </a:prstGeom>
        </p:spPr>
      </p:pic>
      <p:sp>
        <p:nvSpPr>
          <p:cNvPr id="5" name="Rectangle 4"/>
          <p:cNvSpPr/>
          <p:nvPr/>
        </p:nvSpPr>
        <p:spPr>
          <a:xfrm>
            <a:off x="0" y="3754857"/>
            <a:ext cx="12192000" cy="2246769"/>
          </a:xfrm>
          <a:prstGeom prst="rect">
            <a:avLst/>
          </a:prstGeom>
        </p:spPr>
        <p:txBody>
          <a:bodyPr wrap="square">
            <a:spAutoFit/>
          </a:bodyPr>
          <a:lstStyle/>
          <a:p>
            <a:r>
              <a:rPr lang="en-US" sz="2800" b="1" i="0" u="none" strike="noStrike" baseline="0" dirty="0">
                <a:solidFill>
                  <a:srgbClr val="000000"/>
                </a:solidFill>
                <a:latin typeface="Arial" panose="020B0604020202020204" pitchFamily="34" charset="0"/>
                <a:cs typeface="Arial" panose="020B0604020202020204" pitchFamily="34" charset="0"/>
              </a:rPr>
              <a:t>Rule 4. </a:t>
            </a:r>
            <a:r>
              <a:rPr lang="en-US" sz="2800" i="0" u="none" strike="noStrike" baseline="0" dirty="0">
                <a:solidFill>
                  <a:srgbClr val="231F20"/>
                </a:solidFill>
                <a:latin typeface="Arial" panose="020B0604020202020204" pitchFamily="34" charset="0"/>
                <a:cs typeface="Arial" panose="020B0604020202020204" pitchFamily="34" charset="0"/>
              </a:rPr>
              <a:t>Any orbital may have one or two electrons at the most.</a:t>
            </a:r>
          </a:p>
          <a:p>
            <a:endParaRPr lang="en-US" sz="2800" b="1" i="0" u="none" strike="noStrike" baseline="0" dirty="0">
              <a:solidFill>
                <a:srgbClr val="231F20"/>
              </a:solidFill>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Rule 5. </a:t>
            </a:r>
            <a:r>
              <a:rPr lang="en-US" sz="2800" dirty="0">
                <a:latin typeface="Arial" panose="020B0604020202020204" pitchFamily="34" charset="0"/>
                <a:cs typeface="Arial" panose="020B0604020202020204" pitchFamily="34" charset="0"/>
              </a:rPr>
              <a:t>When several orbitals of equal energy (degenerate orbitals) are available, electrons prefer to occupy separate orbitals rather than getting paired in the same orbital. </a:t>
            </a:r>
            <a:r>
              <a:rPr lang="en-US" sz="2800" b="1" dirty="0">
                <a:solidFill>
                  <a:srgbClr val="0070C0"/>
                </a:solidFill>
                <a:latin typeface="Arial" panose="020B0604020202020204" pitchFamily="34" charset="0"/>
                <a:cs typeface="Arial" panose="020B0604020202020204" pitchFamily="34" charset="0"/>
              </a:rPr>
              <a:t>(Hund’s rule)</a:t>
            </a:r>
          </a:p>
        </p:txBody>
      </p:sp>
      <p:sp>
        <p:nvSpPr>
          <p:cNvPr id="7" name="TextBox 6"/>
          <p:cNvSpPr txBox="1"/>
          <p:nvPr/>
        </p:nvSpPr>
        <p:spPr>
          <a:xfrm>
            <a:off x="3568700" y="1524000"/>
            <a:ext cx="8199502" cy="1993623"/>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energy of the orbital is determined by </a:t>
            </a:r>
            <a:r>
              <a:rPr lang="en-US" sz="2800" dirty="0" err="1">
                <a:latin typeface="Arial" panose="020B0604020202020204" pitchFamily="34" charset="0"/>
                <a:cs typeface="Arial" panose="020B0604020202020204" pitchFamily="34" charset="0"/>
              </a:rPr>
              <a:t>n+l</a:t>
            </a:r>
            <a:r>
              <a:rPr lang="en-US" sz="2800" dirty="0">
                <a:latin typeface="Arial" panose="020B0604020202020204" pitchFamily="34" charset="0"/>
                <a:cs typeface="Arial" panose="020B0604020202020204" pitchFamily="34" charset="0"/>
              </a:rPr>
              <a:t> rule. </a:t>
            </a:r>
          </a:p>
          <a:p>
            <a:r>
              <a:rPr lang="en-US" sz="2800" dirty="0">
                <a:solidFill>
                  <a:srgbClr val="FF0000"/>
                </a:solidFill>
                <a:latin typeface="Arial" panose="020B0604020202020204" pitchFamily="34" charset="0"/>
                <a:cs typeface="Arial" panose="020B0604020202020204" pitchFamily="34" charset="0"/>
              </a:rPr>
              <a:t>4s and 3d??  4p and 5s??</a:t>
            </a:r>
          </a:p>
          <a:p>
            <a:pPr>
              <a:lnSpc>
                <a:spcPct val="150000"/>
              </a:lnSpc>
            </a:pPr>
            <a:r>
              <a:rPr lang="en-GB" sz="2400" b="0" i="0" dirty="0">
                <a:solidFill>
                  <a:srgbClr val="231F20"/>
                </a:solidFill>
                <a:effectLst/>
                <a:latin typeface="Arial" panose="020B0604020202020204" pitchFamily="34" charset="0"/>
                <a:cs typeface="Arial" panose="020B0604020202020204" pitchFamily="34" charset="0"/>
              </a:rPr>
              <a:t>When two orbitals have same (</a:t>
            </a:r>
            <a:r>
              <a:rPr lang="en-GB" sz="2400" b="0" i="1" dirty="0">
                <a:solidFill>
                  <a:srgbClr val="231F20"/>
                </a:solidFill>
                <a:effectLst/>
                <a:latin typeface="Arial" panose="020B0604020202020204" pitchFamily="34" charset="0"/>
                <a:cs typeface="Arial" panose="020B0604020202020204" pitchFamily="34" charset="0"/>
              </a:rPr>
              <a:t>n </a:t>
            </a:r>
            <a:r>
              <a:rPr lang="en-GB" sz="2400" b="0" i="0" dirty="0">
                <a:solidFill>
                  <a:srgbClr val="231F20"/>
                </a:solidFill>
                <a:effectLst/>
                <a:latin typeface="Arial" panose="020B0604020202020204" pitchFamily="34" charset="0"/>
                <a:cs typeface="Arial" panose="020B0604020202020204" pitchFamily="34" charset="0"/>
              </a:rPr>
              <a:t>+ </a:t>
            </a:r>
            <a:r>
              <a:rPr lang="en-GB" sz="2400" b="0" i="1" dirty="0">
                <a:solidFill>
                  <a:srgbClr val="231F20"/>
                </a:solidFill>
                <a:effectLst/>
                <a:latin typeface="Arial" panose="020B0604020202020204" pitchFamily="34" charset="0"/>
                <a:cs typeface="Arial" panose="020B0604020202020204" pitchFamily="34" charset="0"/>
              </a:rPr>
              <a:t>l</a:t>
            </a:r>
            <a:r>
              <a:rPr lang="en-GB" sz="2400" b="0" i="0" dirty="0">
                <a:solidFill>
                  <a:srgbClr val="231F20"/>
                </a:solidFill>
                <a:effectLst/>
                <a:latin typeface="Arial" panose="020B0604020202020204" pitchFamily="34" charset="0"/>
                <a:cs typeface="Arial" panose="020B0604020202020204" pitchFamily="34" charset="0"/>
              </a:rPr>
              <a:t>) value, the orbital with lower value of </a:t>
            </a:r>
            <a:r>
              <a:rPr lang="en-GB" sz="2400" b="0" i="1" dirty="0">
                <a:solidFill>
                  <a:srgbClr val="231F20"/>
                </a:solidFill>
                <a:effectLst/>
                <a:latin typeface="Arial" panose="020B0604020202020204" pitchFamily="34" charset="0"/>
                <a:cs typeface="Arial" panose="020B0604020202020204" pitchFamily="34" charset="0"/>
              </a:rPr>
              <a:t>n </a:t>
            </a:r>
            <a:r>
              <a:rPr lang="en-GB" sz="2400" b="0" i="0" dirty="0">
                <a:solidFill>
                  <a:srgbClr val="231F20"/>
                </a:solidFill>
                <a:effectLst/>
                <a:latin typeface="Arial" panose="020B0604020202020204" pitchFamily="34" charset="0"/>
                <a:cs typeface="Arial" panose="020B0604020202020204" pitchFamily="34" charset="0"/>
              </a:rPr>
              <a:t>has lower energy.</a:t>
            </a:r>
            <a:endParaRPr lang="en-US"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01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36840"/>
            <a:ext cx="12192000" cy="5047536"/>
          </a:xfrm>
          <a:prstGeom prst="rect">
            <a:avLst/>
          </a:prstGeom>
          <a:noFill/>
        </p:spPr>
        <p:txBody>
          <a:bodyPr wrap="square" rtlCol="0">
            <a:spAutoFit/>
          </a:bodyPr>
          <a:lstStyle/>
          <a:p>
            <a:pPr>
              <a:lnSpc>
                <a:spcPct val="150000"/>
              </a:lnSpc>
            </a:pPr>
            <a:r>
              <a:rPr lang="en-US" sz="2800" b="1" dirty="0">
                <a:solidFill>
                  <a:srgbClr val="FF0000"/>
                </a:solidFill>
                <a:latin typeface="Arial" panose="020B0604020202020204" pitchFamily="34" charset="0"/>
                <a:cs typeface="Arial" panose="020B0604020202020204" pitchFamily="34" charset="0"/>
              </a:rPr>
              <a:t>John Dalton </a:t>
            </a:r>
            <a:r>
              <a:rPr lang="en-US" sz="2800" b="1" dirty="0">
                <a:latin typeface="Arial" panose="020B0604020202020204" pitchFamily="34" charset="0"/>
                <a:cs typeface="Arial" panose="020B0604020202020204" pitchFamily="34" charset="0"/>
              </a:rPr>
              <a:t>(1805) </a:t>
            </a:r>
            <a:r>
              <a:rPr lang="en-US" sz="2800" dirty="0">
                <a:latin typeface="Arial" panose="020B0604020202020204" pitchFamily="34" charset="0"/>
                <a:cs typeface="Arial" panose="020B0604020202020204" pitchFamily="34" charset="0"/>
              </a:rPr>
              <a:t>considered that </a:t>
            </a:r>
            <a:r>
              <a:rPr lang="en-US" sz="2800" b="1" dirty="0">
                <a:latin typeface="Arial" panose="020B0604020202020204" pitchFamily="34" charset="0"/>
                <a:cs typeface="Arial" panose="020B0604020202020204" pitchFamily="34" charset="0"/>
              </a:rPr>
              <a:t>all matter was composed of </a:t>
            </a:r>
            <a:r>
              <a:rPr lang="en-US" sz="2800" b="1" dirty="0">
                <a:solidFill>
                  <a:srgbClr val="FF0000"/>
                </a:solidFill>
                <a:latin typeface="Arial" panose="020B0604020202020204" pitchFamily="34" charset="0"/>
                <a:cs typeface="Arial" panose="020B0604020202020204" pitchFamily="34" charset="0"/>
              </a:rPr>
              <a:t>small particles called atoms</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He visualized the atom as a hard solid individual particle incapable of subdivision. At the end of the nineteenth century, it was shown that atom is made of still smaller particles. These subatomic particles are called the </a:t>
            </a:r>
            <a:r>
              <a:rPr lang="en-US" sz="2800" b="1" dirty="0">
                <a:solidFill>
                  <a:srgbClr val="FF0000"/>
                </a:solidFill>
                <a:latin typeface="Arial" panose="020B0604020202020204" pitchFamily="34" charset="0"/>
                <a:cs typeface="Arial" panose="020B0604020202020204" pitchFamily="34" charset="0"/>
              </a:rPr>
              <a:t>fundamental particles</a:t>
            </a:r>
            <a:r>
              <a:rPr lang="en-US" sz="2800" b="1" dirty="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Three important subatomic particles are:</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 Proton  b) Neutron c) Electron</a:t>
            </a:r>
          </a:p>
        </p:txBody>
      </p:sp>
      <p:sp>
        <p:nvSpPr>
          <p:cNvPr id="3" name="TextBox 2"/>
          <p:cNvSpPr txBox="1"/>
          <p:nvPr/>
        </p:nvSpPr>
        <p:spPr>
          <a:xfrm>
            <a:off x="4470510" y="113620"/>
            <a:ext cx="3590277" cy="523220"/>
          </a:xfrm>
          <a:prstGeom prst="rect">
            <a:avLst/>
          </a:prstGeom>
          <a:noFill/>
        </p:spPr>
        <p:txBody>
          <a:bodyPr wrap="square" rtlCol="0">
            <a:spAutoFit/>
          </a:bodyPr>
          <a:lstStyle/>
          <a:p>
            <a:r>
              <a:rPr lang="en-US" sz="2800" b="1" u="sng" dirty="0">
                <a:latin typeface="Arial" panose="020B0604020202020204" pitchFamily="34" charset="0"/>
                <a:cs typeface="Arial" panose="020B0604020202020204" pitchFamily="34" charset="0"/>
              </a:rPr>
              <a:t>Structure of Atom</a:t>
            </a:r>
          </a:p>
        </p:txBody>
      </p:sp>
      <p:pic>
        <p:nvPicPr>
          <p:cNvPr id="1026" name="Picture 2"/>
          <p:cNvPicPr>
            <a:picLocks noChangeAspect="1" noChangeArrowheads="1"/>
          </p:cNvPicPr>
          <p:nvPr/>
        </p:nvPicPr>
        <p:blipFill>
          <a:blip r:embed="rId2" cstate="print"/>
          <a:srcRect/>
          <a:stretch>
            <a:fillRect/>
          </a:stretch>
        </p:blipFill>
        <p:spPr bwMode="auto">
          <a:xfrm>
            <a:off x="8060787" y="3393860"/>
            <a:ext cx="2352623" cy="3308556"/>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35CCB-6114-4F16-0ED4-B3EA791E46CF}"/>
              </a:ext>
            </a:extLst>
          </p:cNvPr>
          <p:cNvSpPr txBox="1"/>
          <p:nvPr/>
        </p:nvSpPr>
        <p:spPr>
          <a:xfrm>
            <a:off x="-12883" y="27258"/>
            <a:ext cx="12192001" cy="2597827"/>
          </a:xfrm>
          <a:prstGeom prst="rect">
            <a:avLst/>
          </a:prstGeom>
          <a:noFill/>
        </p:spPr>
        <p:txBody>
          <a:bodyPr wrap="square" rtlCol="0">
            <a:spAutoFit/>
          </a:bodyPr>
          <a:lstStyle/>
          <a:p>
            <a:pPr>
              <a:lnSpc>
                <a:spcPct val="150000"/>
              </a:lnSpc>
            </a:pPr>
            <a:r>
              <a:rPr lang="en-GB" sz="2800" b="1" dirty="0">
                <a:latin typeface="Arial" panose="020B0604020202020204" pitchFamily="34" charset="0"/>
                <a:cs typeface="Arial" panose="020B0604020202020204" pitchFamily="34" charset="0"/>
              </a:rPr>
              <a:t>Hund’s rule: </a:t>
            </a:r>
            <a:r>
              <a:rPr lang="en-GB" sz="2800" dirty="0">
                <a:latin typeface="Arial" panose="020B0604020202020204" pitchFamily="34" charset="0"/>
                <a:cs typeface="Arial" panose="020B0604020202020204" pitchFamily="34" charset="0"/>
              </a:rPr>
              <a:t>When a set of orbitals of equal energy is being filled with electrons, the electrons distribute themselves in these orbitals so as to retain parallel spin as far as possible. C(6) electronic configuration; </a:t>
            </a:r>
            <a:r>
              <a:rPr lang="en-GB" sz="2800" b="1" dirty="0">
                <a:latin typeface="Arial" panose="020B0604020202020204" pitchFamily="34" charset="0"/>
                <a:cs typeface="Arial" panose="020B0604020202020204" pitchFamily="34" charset="0"/>
              </a:rPr>
              <a:t>1s</a:t>
            </a:r>
            <a:r>
              <a:rPr lang="en-GB" sz="2800" b="1" baseline="30000" dirty="0">
                <a:latin typeface="Arial" panose="020B0604020202020204" pitchFamily="34" charset="0"/>
                <a:cs typeface="Arial" panose="020B0604020202020204" pitchFamily="34" charset="0"/>
              </a:rPr>
              <a:t>2</a:t>
            </a:r>
            <a:r>
              <a:rPr lang="en-GB" sz="2800" b="1" dirty="0">
                <a:latin typeface="Arial" panose="020B0604020202020204" pitchFamily="34" charset="0"/>
                <a:cs typeface="Arial" panose="020B0604020202020204" pitchFamily="34" charset="0"/>
              </a:rPr>
              <a:t>2s</a:t>
            </a:r>
            <a:r>
              <a:rPr lang="en-GB" sz="2800" b="1" baseline="30000" dirty="0">
                <a:latin typeface="Arial" panose="020B0604020202020204" pitchFamily="34" charset="0"/>
                <a:cs typeface="Arial" panose="020B0604020202020204" pitchFamily="34" charset="0"/>
              </a:rPr>
              <a:t>2</a:t>
            </a:r>
            <a:r>
              <a:rPr lang="en-GB" sz="2800" b="1" dirty="0">
                <a:latin typeface="Arial" panose="020B0604020202020204" pitchFamily="34" charset="0"/>
                <a:cs typeface="Arial" panose="020B0604020202020204" pitchFamily="34" charset="0"/>
              </a:rPr>
              <a:t>2p</a:t>
            </a:r>
            <a:r>
              <a:rPr lang="en-GB" sz="2800" b="1" baseline="-25000" dirty="0">
                <a:latin typeface="Arial" panose="020B0604020202020204" pitchFamily="34" charset="0"/>
                <a:cs typeface="Arial" panose="020B0604020202020204" pitchFamily="34" charset="0"/>
              </a:rPr>
              <a:t>x</a:t>
            </a:r>
            <a:r>
              <a:rPr lang="en-GB" sz="2800" b="1" baseline="30000" dirty="0">
                <a:latin typeface="Arial" panose="020B0604020202020204" pitchFamily="34" charset="0"/>
                <a:cs typeface="Arial" panose="020B0604020202020204" pitchFamily="34" charset="0"/>
              </a:rPr>
              <a:t>1</a:t>
            </a:r>
            <a:r>
              <a:rPr lang="en-GB" sz="2800" b="1" dirty="0">
                <a:latin typeface="Arial" panose="020B0604020202020204" pitchFamily="34" charset="0"/>
                <a:cs typeface="Arial" panose="020B0604020202020204" pitchFamily="34" charset="0"/>
              </a:rPr>
              <a:t>p</a:t>
            </a:r>
            <a:r>
              <a:rPr lang="en-GB" sz="2800" b="1" baseline="-25000" dirty="0">
                <a:latin typeface="Arial" panose="020B0604020202020204" pitchFamily="34" charset="0"/>
                <a:cs typeface="Arial" panose="020B0604020202020204" pitchFamily="34" charset="0"/>
              </a:rPr>
              <a:t>y</a:t>
            </a:r>
            <a:r>
              <a:rPr lang="en-GB" sz="2800" b="1" baseline="30000" dirty="0">
                <a:latin typeface="Arial" panose="020B0604020202020204" pitchFamily="34" charset="0"/>
                <a:cs typeface="Arial" panose="020B0604020202020204" pitchFamily="34" charset="0"/>
              </a:rPr>
              <a:t>1</a:t>
            </a:r>
            <a:r>
              <a:rPr lang="en-GB" sz="2800" b="1" dirty="0">
                <a:latin typeface="Arial" panose="020B0604020202020204" pitchFamily="34" charset="0"/>
                <a:cs typeface="Arial" panose="020B0604020202020204" pitchFamily="34" charset="0"/>
              </a:rPr>
              <a:t>p</a:t>
            </a:r>
            <a:r>
              <a:rPr lang="en-GB" sz="2800" b="1" baseline="-25000" dirty="0">
                <a:latin typeface="Arial" panose="020B0604020202020204" pitchFamily="34" charset="0"/>
                <a:cs typeface="Arial" panose="020B0604020202020204" pitchFamily="34" charset="0"/>
              </a:rPr>
              <a:t>z</a:t>
            </a:r>
            <a:endParaRPr lang="en-B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14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269" y="905811"/>
            <a:ext cx="9579902" cy="5262979"/>
          </a:xfrm>
          <a:prstGeom prst="rect">
            <a:avLst/>
          </a:prstGeom>
        </p:spPr>
        <p:txBody>
          <a:bodyPr wrap="square">
            <a:spAutoFit/>
          </a:bodyPr>
          <a:lstStyle/>
          <a:p>
            <a:r>
              <a:rPr lang="pt-BR" sz="2800" dirty="0">
                <a:latin typeface="Arial" panose="020B0604020202020204" pitchFamily="34" charset="0"/>
                <a:cs typeface="Arial" panose="020B0604020202020204" pitchFamily="34" charset="0"/>
              </a:rPr>
              <a:t>1 	H 	1</a:t>
            </a:r>
            <a:r>
              <a:rPr lang="pt-BR" sz="2800" i="1" dirty="0">
                <a:latin typeface="Arial" panose="020B0604020202020204" pitchFamily="34" charset="0"/>
                <a:cs typeface="Arial" panose="020B0604020202020204" pitchFamily="34" charset="0"/>
              </a:rPr>
              <a:t>s</a:t>
            </a:r>
            <a:r>
              <a:rPr lang="pt-BR" sz="2800" baseline="30000" dirty="0">
                <a:latin typeface="Arial" panose="020B0604020202020204" pitchFamily="34" charset="0"/>
                <a:cs typeface="Arial" panose="020B0604020202020204" pitchFamily="34" charset="0"/>
              </a:rPr>
              <a:t>1</a:t>
            </a:r>
          </a:p>
          <a:p>
            <a:r>
              <a:rPr lang="en-US" sz="2800" dirty="0">
                <a:latin typeface="Arial" panose="020B0604020202020204" pitchFamily="34" charset="0"/>
                <a:cs typeface="Arial" panose="020B0604020202020204" pitchFamily="34" charset="0"/>
              </a:rPr>
              <a:t>2 	He 	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endParaRPr lang="en-US" sz="2800" b="0" i="0" u="none" strike="noStrike" baseline="30000" dirty="0">
              <a:solidFill>
                <a:srgbClr val="231F20"/>
              </a:solidFill>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6 	C 	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2</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2</a:t>
            </a:r>
            <a:r>
              <a:rPr lang="en-US" sz="2800" i="1" dirty="0">
                <a:latin typeface="Arial" panose="020B0604020202020204" pitchFamily="34" charset="0"/>
                <a:cs typeface="Arial" panose="020B0604020202020204" pitchFamily="34" charset="0"/>
              </a:rPr>
              <a:t>p</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a:t>
            </a:r>
          </a:p>
          <a:p>
            <a:r>
              <a:rPr lang="pt-BR" sz="2800" dirty="0">
                <a:latin typeface="Arial" panose="020B0604020202020204" pitchFamily="34" charset="0"/>
                <a:cs typeface="Arial" panose="020B0604020202020204" pitchFamily="34" charset="0"/>
              </a:rPr>
              <a:t>7 	N 	</a:t>
            </a:r>
            <a:r>
              <a:rPr lang="en-US" sz="2800" dirty="0">
                <a:latin typeface="Arial" panose="020B0604020202020204" pitchFamily="34" charset="0"/>
                <a:cs typeface="Arial" panose="020B0604020202020204" pitchFamily="34" charset="0"/>
              </a:rPr>
              <a:t>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2</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pt-BR" sz="2800" dirty="0">
                <a:latin typeface="Arial" panose="020B0604020202020204" pitchFamily="34" charset="0"/>
                <a:cs typeface="Arial" panose="020B0604020202020204" pitchFamily="34" charset="0"/>
              </a:rPr>
              <a:t>2</a:t>
            </a:r>
            <a:r>
              <a:rPr lang="pt-BR" sz="2800" i="1" dirty="0">
                <a:latin typeface="Arial" panose="020B0604020202020204" pitchFamily="34" charset="0"/>
                <a:cs typeface="Arial" panose="020B0604020202020204" pitchFamily="34" charset="0"/>
              </a:rPr>
              <a:t>p</a:t>
            </a:r>
            <a:r>
              <a:rPr lang="pt-BR" sz="2800" baseline="30000" dirty="0">
                <a:latin typeface="Arial" panose="020B0604020202020204" pitchFamily="34" charset="0"/>
                <a:cs typeface="Arial" panose="020B0604020202020204" pitchFamily="34" charset="0"/>
              </a:rPr>
              <a:t>3</a:t>
            </a:r>
          </a:p>
          <a:p>
            <a:r>
              <a:rPr lang="en-US" sz="2800" dirty="0">
                <a:latin typeface="Arial" panose="020B0604020202020204" pitchFamily="34" charset="0"/>
                <a:cs typeface="Arial" panose="020B0604020202020204" pitchFamily="34" charset="0"/>
              </a:rPr>
              <a:t>8 	O 	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2</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2</a:t>
            </a:r>
            <a:r>
              <a:rPr lang="en-US" sz="2800" i="1" dirty="0">
                <a:latin typeface="Arial" panose="020B0604020202020204" pitchFamily="34" charset="0"/>
                <a:cs typeface="Arial" panose="020B0604020202020204" pitchFamily="34" charset="0"/>
              </a:rPr>
              <a:t>p</a:t>
            </a:r>
            <a:r>
              <a:rPr lang="en-US" sz="2800" baseline="30000" dirty="0">
                <a:latin typeface="Arial" panose="020B0604020202020204" pitchFamily="34" charset="0"/>
                <a:cs typeface="Arial" panose="020B0604020202020204" pitchFamily="34" charset="0"/>
              </a:rPr>
              <a:t>4</a:t>
            </a:r>
          </a:p>
          <a:p>
            <a:r>
              <a:rPr lang="en-US" sz="2800" dirty="0">
                <a:latin typeface="Arial" panose="020B0604020202020204" pitchFamily="34" charset="0"/>
                <a:cs typeface="Arial" panose="020B0604020202020204" pitchFamily="34" charset="0"/>
              </a:rPr>
              <a:t>11 	Na 	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a:t>
            </a:r>
            <a:r>
              <a:rPr lang="en-GB" sz="2800" b="0" i="0" dirty="0">
                <a:solidFill>
                  <a:srgbClr val="202124"/>
                </a:solidFill>
                <a:effectLst/>
                <a:latin typeface="arial" panose="020B0604020202020204" pitchFamily="34" charset="0"/>
              </a:rPr>
              <a:t>2s²2p⁶ </a:t>
            </a:r>
            <a:r>
              <a:rPr lang="en-US" sz="2800" dirty="0">
                <a:latin typeface="Arial" panose="020B0604020202020204" pitchFamily="34" charset="0"/>
                <a:cs typeface="Arial" panose="020B0604020202020204" pitchFamily="34" charset="0"/>
              </a:rPr>
              <a:t>3</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1</a:t>
            </a:r>
            <a:endParaRPr lang="en-US" sz="2800" b="0" i="0" u="none" strike="noStrike" baseline="30000" dirty="0">
              <a:solidFill>
                <a:srgbClr val="231F20"/>
              </a:solidFill>
              <a:latin typeface="Arial" panose="020B0604020202020204" pitchFamily="34" charset="0"/>
              <a:cs typeface="Arial" panose="020B0604020202020204" pitchFamily="34" charset="0"/>
            </a:endParaRPr>
          </a:p>
          <a:p>
            <a:r>
              <a:rPr lang="en-US" sz="2800" b="0" i="0" u="none" strike="noStrike" baseline="0" dirty="0">
                <a:solidFill>
                  <a:srgbClr val="231F20"/>
                </a:solidFill>
                <a:latin typeface="Arial" panose="020B0604020202020204" pitchFamily="34" charset="0"/>
                <a:cs typeface="Arial" panose="020B0604020202020204" pitchFamily="34" charset="0"/>
              </a:rPr>
              <a:t>16 	S 	</a:t>
            </a:r>
            <a:r>
              <a:rPr lang="en-US" sz="2800" dirty="0">
                <a:latin typeface="Arial" panose="020B0604020202020204" pitchFamily="34" charset="0"/>
                <a:cs typeface="Arial" panose="020B0604020202020204" pitchFamily="34" charset="0"/>
              </a:rPr>
              <a:t>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a:t>
            </a:r>
            <a:r>
              <a:rPr lang="en-GB" sz="2800" b="0" i="0" dirty="0">
                <a:solidFill>
                  <a:srgbClr val="202124"/>
                </a:solidFill>
                <a:effectLst/>
                <a:latin typeface="arial" panose="020B0604020202020204" pitchFamily="34" charset="0"/>
              </a:rPr>
              <a:t>2s²2p⁶ </a:t>
            </a:r>
            <a:r>
              <a:rPr lang="en-US" sz="2800" b="0" i="0" u="none" strike="noStrike" baseline="0" dirty="0">
                <a:solidFill>
                  <a:srgbClr val="231F20"/>
                </a:solidFill>
                <a:latin typeface="Arial" panose="020B0604020202020204" pitchFamily="34" charset="0"/>
                <a:cs typeface="Arial" panose="020B0604020202020204" pitchFamily="34" charset="0"/>
              </a:rPr>
              <a:t>3</a:t>
            </a:r>
            <a:r>
              <a:rPr lang="en-US" sz="2800" b="0" i="1" u="none" strike="noStrike" baseline="0" dirty="0">
                <a:solidFill>
                  <a:srgbClr val="231F20"/>
                </a:solidFill>
                <a:latin typeface="Arial" panose="020B0604020202020204" pitchFamily="34" charset="0"/>
                <a:cs typeface="Arial" panose="020B0604020202020204" pitchFamily="34" charset="0"/>
              </a:rPr>
              <a:t>s</a:t>
            </a:r>
            <a:r>
              <a:rPr lang="en-US" sz="2800" b="0" i="0" u="none" strike="noStrike" baseline="30000" dirty="0">
                <a:solidFill>
                  <a:srgbClr val="231F20"/>
                </a:solidFill>
                <a:latin typeface="Arial" panose="020B0604020202020204" pitchFamily="34" charset="0"/>
                <a:cs typeface="Arial" panose="020B0604020202020204" pitchFamily="34" charset="0"/>
              </a:rPr>
              <a:t>2</a:t>
            </a:r>
            <a:r>
              <a:rPr lang="en-US" sz="2800" b="0" i="0" u="none" strike="noStrike" baseline="0" dirty="0">
                <a:solidFill>
                  <a:srgbClr val="231F20"/>
                </a:solidFill>
                <a:latin typeface="Arial" panose="020B0604020202020204" pitchFamily="34" charset="0"/>
                <a:cs typeface="Arial" panose="020B0604020202020204" pitchFamily="34" charset="0"/>
              </a:rPr>
              <a:t>3</a:t>
            </a:r>
            <a:r>
              <a:rPr lang="en-US" sz="2800" b="0" i="1" u="none" strike="noStrike" baseline="0" dirty="0">
                <a:solidFill>
                  <a:srgbClr val="231F20"/>
                </a:solidFill>
                <a:latin typeface="Arial" panose="020B0604020202020204" pitchFamily="34" charset="0"/>
                <a:cs typeface="Arial" panose="020B0604020202020204" pitchFamily="34" charset="0"/>
              </a:rPr>
              <a:t>p</a:t>
            </a:r>
            <a:r>
              <a:rPr lang="en-US" sz="2800" b="0" i="0" u="none" strike="noStrike" baseline="30000" dirty="0">
                <a:solidFill>
                  <a:srgbClr val="231F20"/>
                </a:solidFill>
                <a:latin typeface="Arial" panose="020B0604020202020204" pitchFamily="34" charset="0"/>
                <a:cs typeface="Arial" panose="020B0604020202020204" pitchFamily="34" charset="0"/>
              </a:rPr>
              <a:t>4</a:t>
            </a:r>
            <a:endParaRPr lang="en-US" sz="2800" baseline="300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18 	</a:t>
            </a:r>
            <a:r>
              <a:rPr lang="en-US" sz="2800" dirty="0" err="1">
                <a:latin typeface="Arial" panose="020B0604020202020204" pitchFamily="34" charset="0"/>
                <a:cs typeface="Arial" panose="020B0604020202020204" pitchFamily="34" charset="0"/>
              </a:rPr>
              <a:t>Ar</a:t>
            </a:r>
            <a:r>
              <a:rPr lang="en-US" sz="2800" dirty="0">
                <a:latin typeface="Arial" panose="020B0604020202020204" pitchFamily="34" charset="0"/>
                <a:cs typeface="Arial" panose="020B0604020202020204" pitchFamily="34" charset="0"/>
              </a:rPr>
              <a:t> 	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a:t>
            </a:r>
            <a:r>
              <a:rPr lang="en-GB" sz="2800" b="0" i="0" dirty="0">
                <a:solidFill>
                  <a:srgbClr val="202124"/>
                </a:solidFill>
                <a:effectLst/>
                <a:latin typeface="arial" panose="020B0604020202020204" pitchFamily="34" charset="0"/>
              </a:rPr>
              <a:t>2s²2p⁶ </a:t>
            </a:r>
            <a:r>
              <a:rPr lang="en-US" sz="2800" dirty="0">
                <a:latin typeface="Arial" panose="020B0604020202020204" pitchFamily="34" charset="0"/>
                <a:cs typeface="Arial" panose="020B0604020202020204" pitchFamily="34" charset="0"/>
              </a:rPr>
              <a:t>3</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3</a:t>
            </a:r>
            <a:r>
              <a:rPr lang="en-US" sz="2800" i="1" dirty="0">
                <a:latin typeface="Arial" panose="020B0604020202020204" pitchFamily="34" charset="0"/>
                <a:cs typeface="Arial" panose="020B0604020202020204" pitchFamily="34" charset="0"/>
              </a:rPr>
              <a:t>p</a:t>
            </a:r>
            <a:r>
              <a:rPr lang="en-US" sz="2800" baseline="30000" dirty="0">
                <a:latin typeface="Arial" panose="020B0604020202020204" pitchFamily="34" charset="0"/>
                <a:cs typeface="Arial" panose="020B0604020202020204" pitchFamily="34" charset="0"/>
              </a:rPr>
              <a:t>6</a:t>
            </a:r>
          </a:p>
          <a:p>
            <a:r>
              <a:rPr lang="en-US" sz="2800" dirty="0">
                <a:latin typeface="Arial" panose="020B0604020202020204" pitchFamily="34" charset="0"/>
                <a:cs typeface="Arial" panose="020B0604020202020204" pitchFamily="34" charset="0"/>
              </a:rPr>
              <a:t>28 	Ni 	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a:t>
            </a:r>
            <a:r>
              <a:rPr lang="en-GB" sz="2800" b="0" i="0" dirty="0">
                <a:solidFill>
                  <a:srgbClr val="202124"/>
                </a:solidFill>
                <a:effectLst/>
                <a:latin typeface="arial" panose="020B0604020202020204" pitchFamily="34" charset="0"/>
              </a:rPr>
              <a:t>2s²2p⁶ 3s² 3p⁶ </a:t>
            </a:r>
            <a:r>
              <a:rPr lang="en-US" sz="2800" dirty="0">
                <a:latin typeface="Arial" panose="020B0604020202020204" pitchFamily="34" charset="0"/>
                <a:cs typeface="Arial" panose="020B0604020202020204" pitchFamily="34" charset="0"/>
              </a:rPr>
              <a:t>4</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3</a:t>
            </a:r>
            <a:r>
              <a:rPr lang="en-US" sz="2800" i="1" dirty="0">
                <a:latin typeface="Arial" panose="020B0604020202020204" pitchFamily="34" charset="0"/>
                <a:cs typeface="Arial" panose="020B0604020202020204" pitchFamily="34" charset="0"/>
              </a:rPr>
              <a:t>d</a:t>
            </a:r>
            <a:r>
              <a:rPr lang="en-US" sz="2800" baseline="30000" dirty="0">
                <a:latin typeface="Arial" panose="020B0604020202020204" pitchFamily="34" charset="0"/>
                <a:cs typeface="Arial" panose="020B0604020202020204" pitchFamily="34" charset="0"/>
              </a:rPr>
              <a:t>8</a:t>
            </a:r>
          </a:p>
          <a:p>
            <a:pPr marL="457200" indent="-457200">
              <a:buAutoNum type="arabicPlain" startAt="29"/>
            </a:pPr>
            <a:r>
              <a:rPr lang="en-US" sz="2800" dirty="0">
                <a:latin typeface="Arial" panose="020B0604020202020204" pitchFamily="34" charset="0"/>
                <a:cs typeface="Arial" panose="020B0604020202020204" pitchFamily="34" charset="0"/>
              </a:rPr>
              <a:t>    Cu     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a:t>
            </a:r>
            <a:r>
              <a:rPr lang="en-GB" sz="2800" b="0" i="0" dirty="0">
                <a:solidFill>
                  <a:srgbClr val="202124"/>
                </a:solidFill>
                <a:effectLst/>
                <a:latin typeface="arial" panose="020B0604020202020204" pitchFamily="34" charset="0"/>
              </a:rPr>
              <a:t>2s²2p⁶ 3s² 3p⁶ </a:t>
            </a:r>
            <a:r>
              <a:rPr lang="en-US" sz="2800" dirty="0">
                <a:latin typeface="Arial" panose="020B0604020202020204" pitchFamily="34" charset="0"/>
                <a:cs typeface="Arial" panose="020B0604020202020204" pitchFamily="34" charset="0"/>
              </a:rPr>
              <a:t>4</a:t>
            </a:r>
            <a:r>
              <a:rPr lang="en-US" sz="2800" i="1" dirty="0">
                <a:latin typeface="Arial" panose="020B0604020202020204" pitchFamily="34" charset="0"/>
                <a:cs typeface="Arial" panose="020B0604020202020204" pitchFamily="34" charset="0"/>
              </a:rPr>
              <a:t>s</a:t>
            </a:r>
            <a:r>
              <a:rPr lang="en-US" sz="2800" i="1" baseline="30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3</a:t>
            </a:r>
            <a:r>
              <a:rPr lang="en-US" sz="2800" i="1" dirty="0">
                <a:latin typeface="Arial" panose="020B0604020202020204" pitchFamily="34" charset="0"/>
                <a:cs typeface="Arial" panose="020B0604020202020204" pitchFamily="34" charset="0"/>
              </a:rPr>
              <a:t>d</a:t>
            </a:r>
            <a:r>
              <a:rPr lang="en-US" sz="2800" baseline="30000" dirty="0">
                <a:latin typeface="Arial" panose="020B0604020202020204" pitchFamily="34" charset="0"/>
                <a:cs typeface="Arial" panose="020B0604020202020204" pitchFamily="34" charset="0"/>
              </a:rPr>
              <a:t>10</a:t>
            </a:r>
          </a:p>
          <a:p>
            <a:r>
              <a:rPr lang="en-US" sz="2800" b="0" i="0" u="none" strike="noStrike" baseline="0" dirty="0">
                <a:solidFill>
                  <a:srgbClr val="231F20"/>
                </a:solidFill>
                <a:latin typeface="Arial" panose="020B0604020202020204" pitchFamily="34" charset="0"/>
                <a:cs typeface="Arial" panose="020B0604020202020204" pitchFamily="34" charset="0"/>
              </a:rPr>
              <a:t>42</a:t>
            </a:r>
            <a:r>
              <a:rPr lang="en-US" sz="2800" b="0" i="0" u="none" strike="noStrike" dirty="0">
                <a:solidFill>
                  <a:srgbClr val="231F20"/>
                </a:solidFill>
                <a:latin typeface="Arial" panose="020B0604020202020204" pitchFamily="34" charset="0"/>
                <a:cs typeface="Arial" panose="020B0604020202020204" pitchFamily="34" charset="0"/>
              </a:rPr>
              <a:t>     Mo    </a:t>
            </a:r>
            <a:r>
              <a:rPr lang="en-US" sz="2800" dirty="0">
                <a:latin typeface="Arial" panose="020B0604020202020204" pitchFamily="34" charset="0"/>
                <a:cs typeface="Arial" panose="020B0604020202020204" pitchFamily="34" charset="0"/>
              </a:rPr>
              <a:t>1</a:t>
            </a:r>
            <a:r>
              <a:rPr lang="en-US" sz="2800" i="1" dirty="0">
                <a:latin typeface="Arial" panose="020B0604020202020204" pitchFamily="34" charset="0"/>
                <a:cs typeface="Arial" panose="020B0604020202020204" pitchFamily="34" charset="0"/>
              </a:rPr>
              <a:t>s</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a:t>
            </a:r>
            <a:r>
              <a:rPr lang="en-GB" sz="2800" b="0" i="0" dirty="0">
                <a:solidFill>
                  <a:srgbClr val="202124"/>
                </a:solidFill>
                <a:effectLst/>
                <a:latin typeface="arial" panose="020B0604020202020204" pitchFamily="34" charset="0"/>
              </a:rPr>
              <a:t>2s²2p⁶ 3s² 3p⁶ 3d¹⁰ 4s² 4p⁶</a:t>
            </a:r>
            <a:r>
              <a:rPr lang="en-US" sz="2800" b="0" i="0" u="none" strike="noStrike" dirty="0">
                <a:solidFill>
                  <a:srgbClr val="231F20"/>
                </a:solidFill>
                <a:latin typeface="Arial" panose="020B0604020202020204" pitchFamily="34" charset="0"/>
                <a:cs typeface="Arial" panose="020B0604020202020204" pitchFamily="34" charset="0"/>
              </a:rPr>
              <a:t>5s</a:t>
            </a:r>
            <a:r>
              <a:rPr lang="en-US" sz="2800" b="0" i="0" u="none" strike="noStrike" baseline="30000" dirty="0">
                <a:solidFill>
                  <a:srgbClr val="231F20"/>
                </a:solidFill>
                <a:latin typeface="Arial" panose="020B0604020202020204" pitchFamily="34" charset="0"/>
                <a:cs typeface="Arial" panose="020B0604020202020204" pitchFamily="34" charset="0"/>
              </a:rPr>
              <a:t>1</a:t>
            </a:r>
            <a:r>
              <a:rPr lang="en-US" sz="2800" b="0" i="0" u="none" strike="noStrike" dirty="0">
                <a:solidFill>
                  <a:srgbClr val="231F20"/>
                </a:solidFill>
                <a:latin typeface="Arial" panose="020B0604020202020204" pitchFamily="34" charset="0"/>
                <a:cs typeface="Arial" panose="020B0604020202020204" pitchFamily="34" charset="0"/>
              </a:rPr>
              <a:t>4d</a:t>
            </a:r>
            <a:r>
              <a:rPr lang="en-US" sz="2800" b="0" i="0" u="none" strike="noStrike" baseline="30000" dirty="0">
                <a:solidFill>
                  <a:srgbClr val="231F20"/>
                </a:solidFill>
                <a:latin typeface="Arial" panose="020B0604020202020204" pitchFamily="34" charset="0"/>
                <a:cs typeface="Arial" panose="020B0604020202020204" pitchFamily="34" charset="0"/>
              </a:rPr>
              <a:t>5</a:t>
            </a:r>
          </a:p>
          <a:p>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50104" y="111185"/>
            <a:ext cx="10835014" cy="461665"/>
          </a:xfrm>
          <a:prstGeom prst="rect">
            <a:avLst/>
          </a:prstGeom>
        </p:spPr>
        <p:txBody>
          <a:bodyPr wrap="square">
            <a:spAutoFit/>
          </a:bodyPr>
          <a:lstStyle/>
          <a:p>
            <a:r>
              <a:rPr lang="en-US" sz="2400" b="1" i="0" u="none" strike="noStrike" baseline="0" dirty="0">
                <a:latin typeface="Arial" panose="020B0604020202020204" pitchFamily="34" charset="0"/>
                <a:cs typeface="Arial" panose="020B0604020202020204" pitchFamily="34" charset="0"/>
              </a:rPr>
              <a:t>GROUND STATE ELECTRON CONFIGURATION OF ELEMENTS</a:t>
            </a:r>
            <a:endParaRPr lang="en-US" sz="2400" b="1" dirty="0">
              <a:latin typeface="Arial" panose="020B0604020202020204" pitchFamily="34" charset="0"/>
              <a:cs typeface="Arial" panose="020B0604020202020204" pitchFamily="34" charset="0"/>
            </a:endParaRPr>
          </a:p>
        </p:txBody>
      </p:sp>
      <p:sp>
        <p:nvSpPr>
          <p:cNvPr id="6" name="Right Arrow 5"/>
          <p:cNvSpPr/>
          <p:nvPr/>
        </p:nvSpPr>
        <p:spPr>
          <a:xfrm>
            <a:off x="6634520" y="4938571"/>
            <a:ext cx="90257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71672" y="4780349"/>
            <a:ext cx="436671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full filled, Cu, Pd, Ag, Pt, Au</a:t>
            </a:r>
          </a:p>
        </p:txBody>
      </p:sp>
      <p:sp>
        <p:nvSpPr>
          <p:cNvPr id="8" name="Right Arrow 7"/>
          <p:cNvSpPr/>
          <p:nvPr/>
        </p:nvSpPr>
        <p:spPr>
          <a:xfrm>
            <a:off x="8080312" y="5364800"/>
            <a:ext cx="634652" cy="171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23092" y="5197111"/>
            <a:ext cx="182651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half filled</a:t>
            </a:r>
          </a:p>
        </p:txBody>
      </p:sp>
    </p:spTree>
    <p:extLst>
      <p:ext uri="{BB962C8B-B14F-4D97-AF65-F5344CB8AC3E}">
        <p14:creationId xmlns:p14="http://schemas.microsoft.com/office/powerpoint/2010/main" val="2545384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2938"/>
            <a:ext cx="12192000" cy="1815882"/>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IONISATION ENERGY: </a:t>
            </a:r>
            <a:r>
              <a:rPr lang="en-US" sz="2800" dirty="0">
                <a:latin typeface="Arial" panose="020B0604020202020204" pitchFamily="34" charset="0"/>
                <a:cs typeface="Arial" panose="020B0604020202020204" pitchFamily="34" charset="0"/>
              </a:rPr>
              <a:t>The ionization energy (IE) of an element is defined as the energy needed to remove a single electron from an atom of the element in the gaseous state. That is,</a:t>
            </a:r>
            <a:endParaRPr lang="it-IT" sz="2800" dirty="0">
              <a:latin typeface="Arial" panose="020B0604020202020204" pitchFamily="34" charset="0"/>
              <a:cs typeface="Arial" panose="020B0604020202020204" pitchFamily="34" charset="0"/>
            </a:endParaRPr>
          </a:p>
          <a:p>
            <a:r>
              <a:rPr lang="it-IT" sz="2800" dirty="0">
                <a:latin typeface="Arial" panose="020B0604020202020204" pitchFamily="34" charset="0"/>
                <a:cs typeface="Arial" panose="020B0604020202020204" pitchFamily="34" charset="0"/>
              </a:rPr>
              <a:t>					M(</a:t>
            </a:r>
            <a:r>
              <a:rPr lang="it-IT" sz="2800" i="1" dirty="0">
                <a:latin typeface="Arial" panose="020B0604020202020204" pitchFamily="34" charset="0"/>
                <a:cs typeface="Arial" panose="020B0604020202020204" pitchFamily="34" charset="0"/>
              </a:rPr>
              <a:t>g </a:t>
            </a:r>
            <a:r>
              <a:rPr lang="it-IT" sz="2800" dirty="0">
                <a:latin typeface="Arial" panose="020B0604020202020204" pitchFamily="34" charset="0"/>
                <a:cs typeface="Arial" panose="020B0604020202020204" pitchFamily="34" charset="0"/>
              </a:rPr>
              <a:t>) + I E ⎯⎯→ M+ ( </a:t>
            </a:r>
            <a:r>
              <a:rPr lang="it-IT" sz="2800" i="1" dirty="0">
                <a:latin typeface="Arial" panose="020B0604020202020204" pitchFamily="34" charset="0"/>
                <a:cs typeface="Arial" panose="020B0604020202020204" pitchFamily="34" charset="0"/>
              </a:rPr>
              <a:t>g </a:t>
            </a:r>
            <a:r>
              <a:rPr lang="it-IT" sz="2800" dirty="0">
                <a:latin typeface="Arial" panose="020B0604020202020204" pitchFamily="34" charset="0"/>
                <a:cs typeface="Arial" panose="020B0604020202020204" pitchFamily="34" charset="0"/>
              </a:rPr>
              <a:t>) + </a:t>
            </a:r>
            <a:r>
              <a:rPr lang="it-IT" sz="2800" i="1" dirty="0">
                <a:latin typeface="Arial" panose="020B0604020202020204" pitchFamily="34" charset="0"/>
                <a:cs typeface="Arial" panose="020B0604020202020204" pitchFamily="34" charset="0"/>
              </a:rPr>
              <a:t>e</a:t>
            </a:r>
            <a:r>
              <a:rPr lang="it-IT"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0439" y="1914701"/>
            <a:ext cx="8743167" cy="2831544"/>
          </a:xfrm>
          <a:prstGeom prst="rect">
            <a:avLst/>
          </a:prstGeom>
        </p:spPr>
        <p:txBody>
          <a:bodyPr wrap="square">
            <a:spAutoFit/>
          </a:bodyPr>
          <a:lstStyle/>
          <a:p>
            <a:r>
              <a:rPr lang="en-US" sz="2800" dirty="0">
                <a:solidFill>
                  <a:srgbClr val="231F20"/>
                </a:solidFill>
                <a:latin typeface="Arial" panose="020B0604020202020204" pitchFamily="34" charset="0"/>
                <a:cs typeface="Arial" panose="020B0604020202020204" pitchFamily="34" charset="0"/>
              </a:rPr>
              <a:t>The </a:t>
            </a:r>
            <a:r>
              <a:rPr lang="en-US" sz="2800" b="1" dirty="0">
                <a:solidFill>
                  <a:srgbClr val="231F20"/>
                </a:solidFill>
                <a:latin typeface="Arial" panose="020B0604020202020204" pitchFamily="34" charset="0"/>
                <a:cs typeface="Arial" panose="020B0604020202020204" pitchFamily="34" charset="0"/>
              </a:rPr>
              <a:t>First ionization energy (IE1), </a:t>
            </a:r>
            <a:r>
              <a:rPr lang="en-US" sz="2800" dirty="0">
                <a:solidFill>
                  <a:srgbClr val="231F20"/>
                </a:solidFill>
                <a:latin typeface="Arial" panose="020B0604020202020204" pitchFamily="34" charset="0"/>
                <a:cs typeface="Arial" panose="020B0604020202020204" pitchFamily="34" charset="0"/>
              </a:rPr>
              <a:t>is the energy needed to remove the first electron from the gaseous atom M to form M+ ion.</a:t>
            </a:r>
          </a:p>
          <a:p>
            <a:endParaRPr lang="en-US" sz="1000"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The </a:t>
            </a:r>
            <a:r>
              <a:rPr lang="en-US" sz="2800" b="1" dirty="0">
                <a:solidFill>
                  <a:srgbClr val="231F20"/>
                </a:solidFill>
                <a:latin typeface="Arial" panose="020B0604020202020204" pitchFamily="34" charset="0"/>
                <a:cs typeface="Arial" panose="020B0604020202020204" pitchFamily="34" charset="0"/>
              </a:rPr>
              <a:t>Second ionization energy (IE2), </a:t>
            </a:r>
            <a:r>
              <a:rPr lang="en-US" sz="2800" dirty="0">
                <a:solidFill>
                  <a:srgbClr val="231F20"/>
                </a:solidFill>
                <a:latin typeface="Arial" panose="020B0604020202020204" pitchFamily="34" charset="0"/>
                <a:cs typeface="Arial" panose="020B0604020202020204" pitchFamily="34" charset="0"/>
              </a:rPr>
              <a:t>is the energy needed to remove a second electron, from the gaseous M+ ion to form M2+ ion.</a:t>
            </a:r>
            <a:endParaRPr lang="en-US"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cstate="print"/>
          <a:srcRect l="11445" r="8517"/>
          <a:stretch/>
        </p:blipFill>
        <p:spPr>
          <a:xfrm>
            <a:off x="8661749" y="2340812"/>
            <a:ext cx="3317310" cy="1644205"/>
          </a:xfrm>
          <a:prstGeom prst="rect">
            <a:avLst/>
          </a:prstGeom>
        </p:spPr>
      </p:pic>
      <p:sp>
        <p:nvSpPr>
          <p:cNvPr id="6" name="Rectangle 5"/>
          <p:cNvSpPr/>
          <p:nvPr/>
        </p:nvSpPr>
        <p:spPr>
          <a:xfrm>
            <a:off x="10439" y="4943299"/>
            <a:ext cx="11060673" cy="1692771"/>
          </a:xfrm>
          <a:prstGeom prst="rect">
            <a:avLst/>
          </a:prstGeom>
        </p:spPr>
        <p:txBody>
          <a:bodyPr wrap="square">
            <a:spAutoFit/>
          </a:bodyPr>
          <a:lstStyle/>
          <a:p>
            <a:r>
              <a:rPr lang="en-US" sz="2800" b="1" dirty="0">
                <a:solidFill>
                  <a:srgbClr val="231F20"/>
                </a:solidFill>
                <a:latin typeface="Arial" panose="020B0604020202020204" pitchFamily="34" charset="0"/>
                <a:cs typeface="Arial" panose="020B0604020202020204" pitchFamily="34" charset="0"/>
              </a:rPr>
              <a:t>The important trends as illustrated by the graph are:</a:t>
            </a:r>
          </a:p>
          <a:p>
            <a:endParaRPr lang="en-US" sz="1000" dirty="0">
              <a:solidFill>
                <a:srgbClr val="231F20"/>
              </a:solidFill>
              <a:latin typeface="Arial" panose="020B0604020202020204" pitchFamily="34" charset="0"/>
              <a:cs typeface="Arial" panose="020B0604020202020204" pitchFamily="34" charset="0"/>
            </a:endParaRPr>
          </a:p>
          <a:p>
            <a:pPr marL="342900" indent="-342900">
              <a:buAutoNum type="arabicParenBoth"/>
            </a:pPr>
            <a:r>
              <a:rPr lang="en-US" sz="2800" dirty="0">
                <a:solidFill>
                  <a:srgbClr val="231F20"/>
                </a:solidFill>
                <a:latin typeface="Arial" panose="020B0604020202020204" pitchFamily="34" charset="0"/>
                <a:cs typeface="Arial" panose="020B0604020202020204" pitchFamily="34" charset="0"/>
              </a:rPr>
              <a:t> Ionization energies increase across a period. </a:t>
            </a:r>
            <a:r>
              <a:rPr lang="en-US" sz="2800" i="1" dirty="0">
                <a:solidFill>
                  <a:srgbClr val="231F20"/>
                </a:solidFill>
                <a:latin typeface="Arial" panose="020B0604020202020204" pitchFamily="34" charset="0"/>
                <a:cs typeface="Arial" panose="020B0604020202020204" pitchFamily="34" charset="0"/>
              </a:rPr>
              <a:t>e.g.</a:t>
            </a:r>
            <a:r>
              <a:rPr lang="en-US" sz="2800" dirty="0">
                <a:solidFill>
                  <a:srgbClr val="231F20"/>
                </a:solidFill>
                <a:latin typeface="Arial" panose="020B0604020202020204" pitchFamily="34" charset="0"/>
                <a:cs typeface="Arial" panose="020B0604020202020204" pitchFamily="34" charset="0"/>
              </a:rPr>
              <a:t>, Li to Ne.</a:t>
            </a:r>
          </a:p>
          <a:p>
            <a:pPr marL="342900" indent="-342900">
              <a:buAutoNum type="arabicParenBoth"/>
            </a:pPr>
            <a:endParaRPr lang="en-US" sz="1000"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(2) Ionization energies decrease down a group </a:t>
            </a:r>
            <a:r>
              <a:rPr lang="en-US" sz="2800" i="1" dirty="0">
                <a:solidFill>
                  <a:srgbClr val="231F20"/>
                </a:solidFill>
                <a:latin typeface="Arial" panose="020B0604020202020204" pitchFamily="34" charset="0"/>
                <a:cs typeface="Arial" panose="020B0604020202020204" pitchFamily="34" charset="0"/>
              </a:rPr>
              <a:t>e.g.</a:t>
            </a:r>
            <a:r>
              <a:rPr lang="en-US" sz="2800" dirty="0">
                <a:solidFill>
                  <a:srgbClr val="231F20"/>
                </a:solidFill>
                <a:latin typeface="Arial" panose="020B0604020202020204" pitchFamily="34" charset="0"/>
                <a:cs typeface="Arial" panose="020B0604020202020204" pitchFamily="34" charset="0"/>
              </a:rPr>
              <a:t>, Li, Na, K.</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13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1284"/>
            <a:ext cx="12192000" cy="2677656"/>
          </a:xfrm>
          <a:prstGeom prst="rect">
            <a:avLst/>
          </a:prstGeom>
        </p:spPr>
        <p:txBody>
          <a:bodyPr wrap="square">
            <a:spAutoFit/>
          </a:bodyPr>
          <a:lstStyle/>
          <a:p>
            <a:r>
              <a:rPr lang="en-US" sz="2800" b="1" dirty="0">
                <a:solidFill>
                  <a:srgbClr val="000000"/>
                </a:solidFill>
                <a:latin typeface="Arial" panose="020B0604020202020204" pitchFamily="34" charset="0"/>
                <a:cs typeface="Arial" panose="020B0604020202020204" pitchFamily="34" charset="0"/>
              </a:rPr>
              <a:t>Increase across a Period</a:t>
            </a:r>
          </a:p>
          <a:p>
            <a:r>
              <a:rPr lang="en-US" sz="2800" dirty="0">
                <a:solidFill>
                  <a:srgbClr val="231F20"/>
                </a:solidFill>
                <a:latin typeface="Arial" panose="020B0604020202020204" pitchFamily="34" charset="0"/>
                <a:cs typeface="Arial" panose="020B0604020202020204" pitchFamily="34" charset="0"/>
              </a:rPr>
              <a:t>As we pass from left to right in a period, the first ionization energy shows a steady increase. Thus in Period 2 from Li to N, we have </a:t>
            </a:r>
          </a:p>
          <a:p>
            <a:r>
              <a:rPr lang="en-US" sz="2800" b="1" dirty="0">
                <a:solidFill>
                  <a:srgbClr val="231F20"/>
                </a:solidFill>
                <a:latin typeface="Arial" panose="020B0604020202020204" pitchFamily="34" charset="0"/>
                <a:cs typeface="Arial" panose="020B0604020202020204" pitchFamily="34" charset="0"/>
              </a:rPr>
              <a:t>                              Li   Be   B     C      N</a:t>
            </a:r>
          </a:p>
          <a:p>
            <a:r>
              <a:rPr lang="it-IT" sz="2800" dirty="0">
                <a:solidFill>
                  <a:srgbClr val="231F20"/>
                </a:solidFill>
                <a:latin typeface="Arial" panose="020B0604020202020204" pitchFamily="34" charset="0"/>
                <a:cs typeface="Arial" panose="020B0604020202020204" pitchFamily="34" charset="0"/>
              </a:rPr>
              <a:t>   IE1 (kJ mol–1)  525 906 805 1090 1400</a:t>
            </a:r>
          </a:p>
          <a:p>
            <a:endParaRPr lang="it-IT" sz="2800" dirty="0">
              <a:solidFill>
                <a:srgbClr val="231F2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stretch>
            <a:fillRect/>
          </a:stretch>
        </p:blipFill>
        <p:spPr>
          <a:xfrm>
            <a:off x="7084415" y="1942577"/>
            <a:ext cx="4731756" cy="1552185"/>
          </a:xfrm>
          <a:prstGeom prst="rect">
            <a:avLst/>
          </a:prstGeom>
        </p:spPr>
      </p:pic>
      <p:sp>
        <p:nvSpPr>
          <p:cNvPr id="4" name="Rectangle 3"/>
          <p:cNvSpPr/>
          <p:nvPr/>
        </p:nvSpPr>
        <p:spPr>
          <a:xfrm>
            <a:off x="0" y="3318570"/>
            <a:ext cx="12191999" cy="3539430"/>
          </a:xfrm>
          <a:prstGeom prst="rect">
            <a:avLst/>
          </a:prstGeom>
        </p:spPr>
        <p:txBody>
          <a:bodyPr wrap="square">
            <a:spAutoFit/>
          </a:bodyPr>
          <a:lstStyle/>
          <a:p>
            <a:r>
              <a:rPr lang="en-US" sz="2800" b="1" dirty="0">
                <a:solidFill>
                  <a:srgbClr val="000000"/>
                </a:solidFill>
                <a:latin typeface="Arial" panose="020B0604020202020204" pitchFamily="34" charset="0"/>
                <a:cs typeface="Arial" panose="020B0604020202020204" pitchFamily="34" charset="0"/>
              </a:rPr>
              <a:t>Explanation</a:t>
            </a:r>
          </a:p>
          <a:p>
            <a:r>
              <a:rPr lang="en-US" sz="2800" dirty="0">
                <a:solidFill>
                  <a:srgbClr val="231F20"/>
                </a:solidFill>
                <a:latin typeface="Arial" panose="020B0604020202020204" pitchFamily="34" charset="0"/>
                <a:cs typeface="Arial" panose="020B0604020202020204" pitchFamily="34" charset="0"/>
              </a:rPr>
              <a:t>The outer-shell electrons in the elements of the same period are arranged in the same shell.</a:t>
            </a:r>
            <a:endParaRPr lang="en-US" sz="2800" dirty="0">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Moving from Li to B, the positive charge on the nucleus increases whereas the distance between the nucleus and valence electrons decreases. Therefore more energy is required to remove an electron as we go from left to right in the Period. Since the number of screening electrons remains the same, they do not upset the increase trend.</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373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54" y="20336"/>
            <a:ext cx="4299575"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Decrease down a Group</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0" y="620578"/>
            <a:ext cx="12192000" cy="4616648"/>
          </a:xfrm>
          <a:prstGeom prst="rect">
            <a:avLst/>
          </a:prstGeom>
        </p:spPr>
        <p:txBody>
          <a:bodyPr wrap="square">
            <a:spAutoFit/>
          </a:bodyPr>
          <a:lstStyle/>
          <a:p>
            <a:r>
              <a:rPr lang="en-US" sz="2800" dirty="0">
                <a:solidFill>
                  <a:srgbClr val="231F20"/>
                </a:solidFill>
                <a:latin typeface="Arial" panose="020B0604020202020204" pitchFamily="34" charset="0"/>
                <a:cs typeface="Arial" panose="020B0604020202020204" pitchFamily="34" charset="0"/>
              </a:rPr>
              <a:t>In the elements of a vertical Group of the Periodic table, the number of outer shell electrons is the same. But the following changes are noted from top to bottom.</a:t>
            </a:r>
          </a:p>
          <a:p>
            <a:r>
              <a:rPr lang="en-US" sz="2800" dirty="0">
                <a:solidFill>
                  <a:srgbClr val="231F20"/>
                </a:solidFill>
                <a:latin typeface="Arial" panose="020B0604020202020204" pitchFamily="34" charset="0"/>
                <a:cs typeface="Arial" panose="020B0604020202020204" pitchFamily="34" charset="0"/>
              </a:rPr>
              <a:t>(1) The principal quantum number </a:t>
            </a:r>
            <a:r>
              <a:rPr lang="en-US" sz="2800" i="1" dirty="0">
                <a:solidFill>
                  <a:srgbClr val="231F20"/>
                </a:solidFill>
                <a:latin typeface="Arial" panose="020B0604020202020204" pitchFamily="34" charset="0"/>
                <a:cs typeface="Arial" panose="020B0604020202020204" pitchFamily="34" charset="0"/>
              </a:rPr>
              <a:t>n </a:t>
            </a:r>
            <a:r>
              <a:rPr lang="en-US" sz="2800" dirty="0">
                <a:solidFill>
                  <a:srgbClr val="231F20"/>
                </a:solidFill>
                <a:latin typeface="Arial" panose="020B0604020202020204" pitchFamily="34" charset="0"/>
                <a:cs typeface="Arial" panose="020B0604020202020204" pitchFamily="34" charset="0"/>
              </a:rPr>
              <a:t>containing the valence electrons increases.</a:t>
            </a:r>
          </a:p>
          <a:p>
            <a:r>
              <a:rPr lang="en-US" sz="2800" dirty="0">
                <a:solidFill>
                  <a:srgbClr val="231F20"/>
                </a:solidFill>
                <a:latin typeface="Arial" panose="020B0604020202020204" pitchFamily="34" charset="0"/>
                <a:cs typeface="Arial" panose="020B0604020202020204" pitchFamily="34" charset="0"/>
              </a:rPr>
              <a:t>(2) The nuclear charge (At. No.) increases.</a:t>
            </a:r>
          </a:p>
          <a:p>
            <a:r>
              <a:rPr lang="en-US" sz="2800" dirty="0">
                <a:solidFill>
                  <a:srgbClr val="231F20"/>
                </a:solidFill>
                <a:latin typeface="Arial" panose="020B0604020202020204" pitchFamily="34" charset="0"/>
                <a:cs typeface="Arial" panose="020B0604020202020204" pitchFamily="34" charset="0"/>
              </a:rPr>
              <a:t>(3) The number of electrons in the inner shells (shielding electrons) increases.</a:t>
            </a:r>
          </a:p>
          <a:p>
            <a:endParaRPr lang="en-US" sz="1400"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The net result of these changes is that the first ionization energies down a group record a progressive decrease.</a:t>
            </a: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stretch>
            <a:fillRect/>
          </a:stretch>
        </p:blipFill>
        <p:spPr>
          <a:xfrm>
            <a:off x="0" y="5314248"/>
            <a:ext cx="7039056" cy="869128"/>
          </a:xfrm>
          <a:prstGeom prst="rect">
            <a:avLst/>
          </a:prstGeom>
        </p:spPr>
      </p:pic>
      <p:pic>
        <p:nvPicPr>
          <p:cNvPr id="5" name="Picture 4"/>
          <p:cNvPicPr>
            <a:picLocks noChangeAspect="1"/>
          </p:cNvPicPr>
          <p:nvPr/>
        </p:nvPicPr>
        <p:blipFill>
          <a:blip r:embed="rId3" cstate="print"/>
          <a:stretch>
            <a:fillRect/>
          </a:stretch>
        </p:blipFill>
        <p:spPr>
          <a:xfrm>
            <a:off x="7647140" y="4852056"/>
            <a:ext cx="3561077" cy="1868158"/>
          </a:xfrm>
          <a:prstGeom prst="rect">
            <a:avLst/>
          </a:prstGeom>
        </p:spPr>
      </p:pic>
    </p:spTree>
    <p:extLst>
      <p:ext uri="{BB962C8B-B14F-4D97-AF65-F5344CB8AC3E}">
        <p14:creationId xmlns:p14="http://schemas.microsoft.com/office/powerpoint/2010/main" val="1791304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435"/>
            <a:ext cx="12191999" cy="2893100"/>
          </a:xfrm>
          <a:prstGeom prst="rect">
            <a:avLst/>
          </a:prstGeom>
        </p:spPr>
        <p:txBody>
          <a:bodyPr wrap="square">
            <a:spAutoFit/>
          </a:bodyPr>
          <a:lstStyle/>
          <a:p>
            <a:r>
              <a:rPr lang="en-US" sz="2800" dirty="0">
                <a:solidFill>
                  <a:srgbClr val="231F20"/>
                </a:solidFill>
                <a:latin typeface="Arial" panose="020B0604020202020204" pitchFamily="34" charset="0"/>
                <a:cs typeface="Arial" panose="020B0604020202020204" pitchFamily="34" charset="0"/>
              </a:rPr>
              <a:t>Lithium and sodium both have one outer-shell electron. The number of shielding electrons in sodium is 10 while in lithium it is 2. </a:t>
            </a:r>
          </a:p>
          <a:p>
            <a:endParaRPr lang="en-US" sz="1400"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The distance of the outer electron from the nucleus is greater in Na (</a:t>
            </a:r>
            <a:r>
              <a:rPr lang="en-US" sz="2800" i="1" dirty="0">
                <a:solidFill>
                  <a:srgbClr val="231F20"/>
                </a:solidFill>
                <a:latin typeface="Arial" panose="020B0604020202020204" pitchFamily="34" charset="0"/>
                <a:cs typeface="Arial" panose="020B0604020202020204" pitchFamily="34" charset="0"/>
              </a:rPr>
              <a:t>n </a:t>
            </a:r>
            <a:r>
              <a:rPr lang="en-US" sz="2800" dirty="0">
                <a:solidFill>
                  <a:srgbClr val="231F20"/>
                </a:solidFill>
                <a:latin typeface="Arial" panose="020B0604020202020204" pitchFamily="34" charset="0"/>
                <a:cs typeface="Arial" panose="020B0604020202020204" pitchFamily="34" charset="0"/>
              </a:rPr>
              <a:t>= 3) than in Li (</a:t>
            </a:r>
            <a:r>
              <a:rPr lang="en-US" sz="2800" i="1" dirty="0">
                <a:solidFill>
                  <a:srgbClr val="231F20"/>
                </a:solidFill>
                <a:latin typeface="Arial" panose="020B0604020202020204" pitchFamily="34" charset="0"/>
                <a:cs typeface="Arial" panose="020B0604020202020204" pitchFamily="34" charset="0"/>
              </a:rPr>
              <a:t>n </a:t>
            </a:r>
            <a:r>
              <a:rPr lang="en-US" sz="2800" dirty="0">
                <a:solidFill>
                  <a:srgbClr val="231F20"/>
                </a:solidFill>
                <a:latin typeface="Arial" panose="020B0604020202020204" pitchFamily="34" charset="0"/>
                <a:cs typeface="Arial" panose="020B0604020202020204" pitchFamily="34" charset="0"/>
              </a:rPr>
              <a:t>= 1). Therefore the force of attraction between the outer electron and the core will be less in Na than in Li. That explains the lower IE of Na compared to Li. </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0" y="3202939"/>
            <a:ext cx="12191999" cy="3970318"/>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ELECTRON AFFINITY</a:t>
            </a:r>
            <a:endParaRPr lang="en-US" sz="2800"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Electron affinity (EA) of an element is the amount of energy released when an electron is added to a gaseous atom to form an anion.</a:t>
            </a:r>
          </a:p>
          <a:p>
            <a:r>
              <a:rPr lang="en-US" sz="2800" dirty="0">
                <a:solidFill>
                  <a:srgbClr val="231F20"/>
                </a:solidFill>
                <a:latin typeface="Arial" panose="020B0604020202020204" pitchFamily="34" charset="0"/>
                <a:cs typeface="Arial" panose="020B0604020202020204" pitchFamily="34" charset="0"/>
              </a:rPr>
              <a:t>The energy involved in the addition of the first electron is called </a:t>
            </a:r>
            <a:r>
              <a:rPr lang="en-US" sz="2800" b="1" dirty="0">
                <a:solidFill>
                  <a:srgbClr val="231F20"/>
                </a:solidFill>
                <a:latin typeface="Arial" panose="020B0604020202020204" pitchFamily="34" charset="0"/>
                <a:cs typeface="Arial" panose="020B0604020202020204" pitchFamily="34" charset="0"/>
              </a:rPr>
              <a:t>first-electron affinity; </a:t>
            </a:r>
          </a:p>
          <a:p>
            <a:endParaRPr lang="en-US" sz="2800" b="1"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The energy involved in the addition of a second electron is called </a:t>
            </a:r>
            <a:r>
              <a:rPr lang="en-US" sz="2800" b="1" dirty="0">
                <a:solidFill>
                  <a:srgbClr val="231F20"/>
                </a:solidFill>
                <a:latin typeface="Arial" panose="020B0604020202020204" pitchFamily="34" charset="0"/>
                <a:cs typeface="Arial" panose="020B0604020202020204" pitchFamily="34" charset="0"/>
              </a:rPr>
              <a:t>second-electron affinity;</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4954044" y="2660783"/>
            <a:ext cx="3605952" cy="453798"/>
          </a:xfrm>
          <a:prstGeom prst="rect">
            <a:avLst/>
          </a:prstGeom>
        </p:spPr>
      </p:pic>
      <p:pic>
        <p:nvPicPr>
          <p:cNvPr id="8" name="Picture 7"/>
          <p:cNvPicPr>
            <a:picLocks noChangeAspect="1"/>
          </p:cNvPicPr>
          <p:nvPr/>
        </p:nvPicPr>
        <p:blipFill>
          <a:blip r:embed="rId3" cstate="print"/>
          <a:stretch>
            <a:fillRect/>
          </a:stretch>
        </p:blipFill>
        <p:spPr>
          <a:xfrm>
            <a:off x="4183660" y="5026264"/>
            <a:ext cx="3278229" cy="830475"/>
          </a:xfrm>
          <a:prstGeom prst="rect">
            <a:avLst/>
          </a:prstGeom>
        </p:spPr>
      </p:pic>
    </p:spTree>
    <p:extLst>
      <p:ext uri="{BB962C8B-B14F-4D97-AF65-F5344CB8AC3E}">
        <p14:creationId xmlns:p14="http://schemas.microsoft.com/office/powerpoint/2010/main" val="350661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914"/>
            <a:ext cx="4421403"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Increase across a Period</a:t>
            </a: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stretch>
            <a:fillRect/>
          </a:stretch>
        </p:blipFill>
        <p:spPr>
          <a:xfrm>
            <a:off x="1851995" y="750251"/>
            <a:ext cx="7615171" cy="577680"/>
          </a:xfrm>
          <a:prstGeom prst="rect">
            <a:avLst/>
          </a:prstGeom>
        </p:spPr>
      </p:pic>
      <p:sp>
        <p:nvSpPr>
          <p:cNvPr id="4" name="Rectangle 3"/>
          <p:cNvSpPr/>
          <p:nvPr/>
        </p:nvSpPr>
        <p:spPr>
          <a:xfrm>
            <a:off x="0" y="1413064"/>
            <a:ext cx="12192000" cy="4832092"/>
          </a:xfrm>
          <a:prstGeom prst="rect">
            <a:avLst/>
          </a:prstGeom>
        </p:spPr>
        <p:txBody>
          <a:bodyPr wrap="square">
            <a:spAutoFit/>
          </a:bodyPr>
          <a:lstStyle/>
          <a:p>
            <a:r>
              <a:rPr lang="en-US" sz="2800" dirty="0">
                <a:solidFill>
                  <a:srgbClr val="231F20"/>
                </a:solidFill>
                <a:latin typeface="Arial" panose="020B0604020202020204" pitchFamily="34" charset="0"/>
                <a:cs typeface="Arial" panose="020B0604020202020204" pitchFamily="34" charset="0"/>
              </a:rPr>
              <a:t>Elements having relatively stable electronic configurations find it difficult to accept an electron readily. The atom of Be has the configuration 1</a:t>
            </a:r>
            <a:r>
              <a:rPr lang="en-US" sz="2800" i="1" dirty="0">
                <a:solidFill>
                  <a:srgbClr val="231F20"/>
                </a:solidFill>
                <a:latin typeface="Arial" panose="020B0604020202020204" pitchFamily="34" charset="0"/>
                <a:cs typeface="Arial" panose="020B0604020202020204" pitchFamily="34" charset="0"/>
              </a:rPr>
              <a:t>s</a:t>
            </a:r>
            <a:r>
              <a:rPr lang="en-US" sz="2800" dirty="0">
                <a:solidFill>
                  <a:srgbClr val="231F20"/>
                </a:solidFill>
                <a:latin typeface="Arial" panose="020B0604020202020204" pitchFamily="34" charset="0"/>
                <a:cs typeface="Arial" panose="020B0604020202020204" pitchFamily="34" charset="0"/>
              </a:rPr>
              <a:t>2 2</a:t>
            </a:r>
            <a:r>
              <a:rPr lang="en-US" sz="2800" i="1" dirty="0">
                <a:solidFill>
                  <a:srgbClr val="231F20"/>
                </a:solidFill>
                <a:latin typeface="Arial" panose="020B0604020202020204" pitchFamily="34" charset="0"/>
                <a:cs typeface="Arial" panose="020B0604020202020204" pitchFamily="34" charset="0"/>
              </a:rPr>
              <a:t>s</a:t>
            </a:r>
            <a:r>
              <a:rPr lang="en-US" sz="2800" dirty="0">
                <a:solidFill>
                  <a:srgbClr val="231F20"/>
                </a:solidFill>
                <a:latin typeface="Arial" panose="020B0604020202020204" pitchFamily="34" charset="0"/>
                <a:cs typeface="Arial" panose="020B0604020202020204" pitchFamily="34" charset="0"/>
              </a:rPr>
              <a:t>2. The 1</a:t>
            </a:r>
            <a:r>
              <a:rPr lang="en-US" sz="2800" i="1" dirty="0">
                <a:solidFill>
                  <a:srgbClr val="231F20"/>
                </a:solidFill>
                <a:latin typeface="Arial" panose="020B0604020202020204" pitchFamily="34" charset="0"/>
                <a:cs typeface="Arial" panose="020B0604020202020204" pitchFamily="34" charset="0"/>
              </a:rPr>
              <a:t>s </a:t>
            </a:r>
            <a:r>
              <a:rPr lang="en-US" sz="2800" dirty="0">
                <a:solidFill>
                  <a:srgbClr val="231F20"/>
                </a:solidFill>
                <a:latin typeface="Arial" panose="020B0604020202020204" pitchFamily="34" charset="0"/>
                <a:cs typeface="Arial" panose="020B0604020202020204" pitchFamily="34" charset="0"/>
              </a:rPr>
              <a:t>subshell is completely filled and, therefore, the electron being added must go to a subshell of considerably higher energy. This gives rise to negative electron affinity for Be.</a:t>
            </a:r>
          </a:p>
          <a:p>
            <a:endParaRPr lang="en-US" sz="2800"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The atom of N has half-filled 2</a:t>
            </a:r>
            <a:r>
              <a:rPr lang="en-US" sz="2800" i="1" dirty="0">
                <a:solidFill>
                  <a:srgbClr val="231F20"/>
                </a:solidFill>
                <a:latin typeface="Arial" panose="020B0604020202020204" pitchFamily="34" charset="0"/>
                <a:cs typeface="Arial" panose="020B0604020202020204" pitchFamily="34" charset="0"/>
              </a:rPr>
              <a:t>p </a:t>
            </a:r>
            <a:r>
              <a:rPr lang="en-US" sz="2800" dirty="0">
                <a:solidFill>
                  <a:srgbClr val="231F20"/>
                </a:solidFill>
                <a:latin typeface="Arial" panose="020B0604020202020204" pitchFamily="34" charset="0"/>
                <a:cs typeface="Arial" panose="020B0604020202020204" pitchFamily="34" charset="0"/>
              </a:rPr>
              <a:t>subshells, a condition of extra stability.</a:t>
            </a:r>
          </a:p>
          <a:p>
            <a:endParaRPr lang="en-US" sz="2800" dirty="0">
              <a:solidFill>
                <a:srgbClr val="231F20"/>
              </a:solidFill>
              <a:latin typeface="Arial" panose="020B0604020202020204" pitchFamily="34" charset="0"/>
              <a:cs typeface="Arial" panose="020B0604020202020204" pitchFamily="34" charset="0"/>
            </a:endParaRPr>
          </a:p>
          <a:p>
            <a:r>
              <a:rPr lang="en-US" sz="2800" dirty="0">
                <a:solidFill>
                  <a:srgbClr val="231F20"/>
                </a:solidFill>
                <a:latin typeface="Arial" panose="020B0604020202020204" pitchFamily="34" charset="0"/>
                <a:cs typeface="Arial" panose="020B0604020202020204" pitchFamily="34" charset="0"/>
              </a:rPr>
              <a:t>Therefore the electron affinity of N would be less than expected. The electron affinity of Neon is low because it has a stable outer-shell octet. Its atom shows little tendency to start a new shell.</a:t>
            </a:r>
            <a:endParaRPr lang="en-US"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stretch>
            <a:fillRect/>
          </a:stretch>
        </p:blipFill>
        <p:spPr>
          <a:xfrm>
            <a:off x="7063589" y="3301478"/>
            <a:ext cx="2561437" cy="470114"/>
          </a:xfrm>
          <a:prstGeom prst="rect">
            <a:avLst/>
          </a:prstGeom>
        </p:spPr>
      </p:pic>
    </p:spTree>
    <p:extLst>
      <p:ext uri="{BB962C8B-B14F-4D97-AF65-F5344CB8AC3E}">
        <p14:creationId xmlns:p14="http://schemas.microsoft.com/office/powerpoint/2010/main" val="958145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9140"/>
            <a:ext cx="4299575"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Decrease down a Group</a:t>
            </a:r>
            <a:endParaRPr lang="en-US" sz="28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stretch>
            <a:fillRect/>
          </a:stretch>
        </p:blipFill>
        <p:spPr>
          <a:xfrm>
            <a:off x="1384426" y="743336"/>
            <a:ext cx="9277961" cy="791425"/>
          </a:xfrm>
          <a:prstGeom prst="rect">
            <a:avLst/>
          </a:prstGeom>
        </p:spPr>
      </p:pic>
      <p:sp>
        <p:nvSpPr>
          <p:cNvPr id="9" name="Rectangle 8"/>
          <p:cNvSpPr/>
          <p:nvPr/>
        </p:nvSpPr>
        <p:spPr>
          <a:xfrm>
            <a:off x="0" y="1820863"/>
            <a:ext cx="12192000" cy="2246769"/>
          </a:xfrm>
          <a:prstGeom prst="rect">
            <a:avLst/>
          </a:prstGeom>
        </p:spPr>
        <p:txBody>
          <a:bodyPr wrap="square">
            <a:spAutoFit/>
          </a:bodyPr>
          <a:lstStyle/>
          <a:p>
            <a:r>
              <a:rPr lang="en-US" sz="2800" dirty="0">
                <a:solidFill>
                  <a:srgbClr val="231F20"/>
                </a:solidFill>
                <a:latin typeface="Arial" panose="020B0604020202020204" pitchFamily="34" charset="0"/>
                <a:cs typeface="Arial" panose="020B0604020202020204" pitchFamily="34" charset="0"/>
              </a:rPr>
              <a:t>The values of electron affinities for halogens (Group VII) are given below.</a:t>
            </a:r>
          </a:p>
          <a:p>
            <a:r>
              <a:rPr lang="en-US" sz="2800" dirty="0">
                <a:solidFill>
                  <a:srgbClr val="231F20"/>
                </a:solidFill>
                <a:latin typeface="Arial" panose="020B0604020202020204" pitchFamily="34" charset="0"/>
                <a:cs typeface="Arial" panose="020B0604020202020204" pitchFamily="34" charset="0"/>
              </a:rPr>
              <a:t>The electron affinities show a general decrease from top to bottom. This is so because the valence shell is progressively further from the nucleus. The value for fluorine, however, is out of line as it has a smaller atomic size than that of chlorine.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487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524"/>
            <a:ext cx="12192000" cy="655564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Semiconductors: </a:t>
            </a:r>
            <a:r>
              <a:rPr lang="en-US" sz="2800" dirty="0">
                <a:latin typeface="Arial" panose="020B0604020202020204" pitchFamily="34" charset="0"/>
                <a:cs typeface="Arial" panose="020B0604020202020204" pitchFamily="34" charset="0"/>
              </a:rPr>
              <a:t>Semiconductors are solids where there is only a small difference in energy. called a band gap, between the filled valence band of electrons and a conduction band.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457200" indent="-457200">
              <a:buAutoNum type="alphaLcParenR"/>
            </a:pPr>
            <a:r>
              <a:rPr lang="en-US" sz="2800" dirty="0">
                <a:latin typeface="Arial" panose="020B0604020202020204" pitchFamily="34" charset="0"/>
                <a:cs typeface="Arial" panose="020B0604020202020204" pitchFamily="34" charset="0"/>
              </a:rPr>
              <a:t>If cooled to absolute zero, the electrons occupy their lowest possible energy levels. The conduction band is empty, and ·the material is a perfect insulator.  </a:t>
            </a:r>
          </a:p>
          <a:p>
            <a:pPr marL="457200" indent="-457200">
              <a:buAutoNum type="alphaLcParenR"/>
            </a:pPr>
            <a:r>
              <a:rPr lang="en-US" sz="2800" dirty="0">
                <a:latin typeface="Arial" panose="020B0604020202020204" pitchFamily="34" charset="0"/>
                <a:cs typeface="Arial" panose="020B0604020202020204" pitchFamily="34" charset="0"/>
              </a:rPr>
              <a:t>At normal temperatures, some electrons are thermally excited from the valency band to the conduction band, and hence' they can conduct electricity by the passage of electrons at normal temperatures.</a:t>
            </a:r>
          </a:p>
        </p:txBody>
      </p:sp>
      <p:pic>
        <p:nvPicPr>
          <p:cNvPr id="1026" name="Picture 2"/>
          <p:cNvPicPr>
            <a:picLocks noChangeAspect="1" noChangeArrowheads="1"/>
          </p:cNvPicPr>
          <p:nvPr/>
        </p:nvPicPr>
        <p:blipFill>
          <a:blip r:embed="rId2" cstate="print"/>
          <a:srcRect/>
          <a:stretch>
            <a:fillRect/>
          </a:stretch>
        </p:blipFill>
        <p:spPr bwMode="auto">
          <a:xfrm>
            <a:off x="4352795" y="1429121"/>
            <a:ext cx="3227034" cy="249265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312"/>
            <a:ext cx="12192000" cy="954107"/>
          </a:xfrm>
          <a:prstGeom prst="rect">
            <a:avLst/>
          </a:prstGeom>
          <a:noFill/>
        </p:spPr>
        <p:txBody>
          <a:bodyPr wrap="square" rtlCol="0">
            <a:spAutoFit/>
          </a:bodyPr>
          <a:lstStyle/>
          <a:p>
            <a:pPr marL="342900" indent="-342900"/>
            <a:r>
              <a:rPr lang="en-US" sz="2800" dirty="0">
                <a:latin typeface="Arial" panose="020B0604020202020204" pitchFamily="34" charset="0"/>
                <a:cs typeface="Arial" panose="020B0604020202020204" pitchFamily="34" charset="0"/>
              </a:rPr>
              <a:t>c)  The conductivity is in between that of a metal and an insulator and depends on the number of electrons in the conduction band. </a:t>
            </a:r>
          </a:p>
        </p:txBody>
      </p:sp>
      <p:pic>
        <p:nvPicPr>
          <p:cNvPr id="2050" name="Picture 2"/>
          <p:cNvPicPr>
            <a:picLocks noChangeAspect="1" noChangeArrowheads="1"/>
          </p:cNvPicPr>
          <p:nvPr/>
        </p:nvPicPr>
        <p:blipFill>
          <a:blip r:embed="rId2" cstate="print"/>
          <a:srcRect/>
          <a:stretch>
            <a:fillRect/>
          </a:stretch>
        </p:blipFill>
        <p:spPr bwMode="auto">
          <a:xfrm>
            <a:off x="70563" y="1489847"/>
            <a:ext cx="2722742" cy="3776706"/>
          </a:xfrm>
          <a:prstGeom prst="rect">
            <a:avLst/>
          </a:prstGeom>
          <a:noFill/>
          <a:ln w="9525">
            <a:noFill/>
            <a:miter lim="800000"/>
            <a:headEnd/>
            <a:tailEnd/>
          </a:ln>
        </p:spPr>
      </p:pic>
      <p:sp>
        <p:nvSpPr>
          <p:cNvPr id="4" name="TextBox 3"/>
          <p:cNvSpPr txBox="1"/>
          <p:nvPr/>
        </p:nvSpPr>
        <p:spPr>
          <a:xfrm>
            <a:off x="2743200" y="977419"/>
            <a:ext cx="9448800" cy="5839740"/>
          </a:xfrm>
          <a:prstGeom prst="rect">
            <a:avLst/>
          </a:prstGeom>
          <a:noFill/>
        </p:spPr>
        <p:txBody>
          <a:bodyPr wrap="square" rtlCol="0">
            <a:spAutoFit/>
          </a:bodyPr>
          <a:lstStyle/>
          <a:p>
            <a:pPr>
              <a:lnSpc>
                <a:spcPct val="150000"/>
              </a:lnSpc>
            </a:pPr>
            <a:r>
              <a:rPr lang="en-US" sz="2800" dirty="0">
                <a:latin typeface="Arial" panose="020B0604020202020204" pitchFamily="34" charset="0"/>
                <a:cs typeface="Arial" panose="020B0604020202020204" pitchFamily="34" charset="0"/>
              </a:rPr>
              <a:t>Germanium and silicon are the most important commercial examples of semiconductors. Atoms of Si and </a:t>
            </a:r>
            <a:r>
              <a:rPr lang="en-US" sz="2800" dirty="0" err="1">
                <a:latin typeface="Arial" panose="020B0604020202020204" pitchFamily="34" charset="0"/>
                <a:cs typeface="Arial" panose="020B0604020202020204" pitchFamily="34" charset="0"/>
              </a:rPr>
              <a:t>Ge</a:t>
            </a:r>
            <a:r>
              <a:rPr lang="en-US" sz="2800" dirty="0">
                <a:latin typeface="Arial" panose="020B0604020202020204" pitchFamily="34" charset="0"/>
                <a:cs typeface="Arial" panose="020B0604020202020204" pitchFamily="34" charset="0"/>
              </a:rPr>
              <a:t> both have four electrons in their outer shell, which form four covalent bonds to other atoms. At low temperature they do not conduct electric current.</a:t>
            </a:r>
          </a:p>
          <a:p>
            <a:pPr>
              <a:lnSpc>
                <a:spcPct val="150000"/>
              </a:lnSpc>
            </a:pPr>
            <a:r>
              <a:rPr lang="en-US" sz="2800" dirty="0"/>
              <a:t>The band gaps are only 68 kJ mol</a:t>
            </a:r>
            <a:r>
              <a:rPr lang="en-US" sz="2800" baseline="30000" dirty="0"/>
              <a:t>-1</a:t>
            </a:r>
            <a:r>
              <a:rPr lang="en-US" sz="2800" dirty="0"/>
              <a:t> for Ge, and 106 kJ mol</a:t>
            </a:r>
            <a:r>
              <a:rPr lang="en-US" sz="2800" baseline="30000" dirty="0"/>
              <a:t>-1</a:t>
            </a:r>
            <a:r>
              <a:rPr lang="en-US" sz="2800" dirty="0"/>
              <a:t> for Si, and at room temperature a few valence electrons gain sufficient energy from the thermal vibration of the atoms to be promoted into the conduction band.</a:t>
            </a:r>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66" y="103004"/>
            <a:ext cx="12192000" cy="1815882"/>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ELECTRON (</a:t>
            </a:r>
            <a:r>
              <a:rPr lang="en-US" sz="2800" dirty="0">
                <a:latin typeface="Arial" panose="020B0604020202020204" pitchFamily="34" charset="0"/>
                <a:cs typeface="Arial" panose="020B0604020202020204" pitchFamily="34" charset="0"/>
              </a:rPr>
              <a:t>J.J. Thomson</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An electron is a subatomic particle which bears charge – 1.60 × 10</a:t>
            </a:r>
            <a:r>
              <a:rPr lang="en-US" sz="2800" baseline="30000" dirty="0">
                <a:latin typeface="Arial" panose="020B0604020202020204" pitchFamily="34" charset="0"/>
                <a:cs typeface="Arial" panose="020B0604020202020204" pitchFamily="34" charset="0"/>
              </a:rPr>
              <a:t>-19</a:t>
            </a:r>
            <a:r>
              <a:rPr lang="en-US" sz="2800" dirty="0">
                <a:latin typeface="Arial" panose="020B0604020202020204" pitchFamily="34" charset="0"/>
                <a:cs typeface="Arial" panose="020B0604020202020204" pitchFamily="34" charset="0"/>
              </a:rPr>
              <a:t> coulomb and has mass 9.1 × 10</a:t>
            </a:r>
            <a:r>
              <a:rPr lang="en-US" sz="2800" baseline="30000" dirty="0">
                <a:latin typeface="Arial" panose="020B0604020202020204" pitchFamily="34" charset="0"/>
                <a:cs typeface="Arial" panose="020B0604020202020204" pitchFamily="34" charset="0"/>
              </a:rPr>
              <a:t>-28</a:t>
            </a:r>
            <a:r>
              <a:rPr lang="en-US" sz="2800" dirty="0">
                <a:latin typeface="Arial" panose="020B0604020202020204" pitchFamily="34" charset="0"/>
                <a:cs typeface="Arial" panose="020B0604020202020204" pitchFamily="34" charset="0"/>
              </a:rPr>
              <a:t> g.</a:t>
            </a:r>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particle which bears one unit negative charge and mass 1/1835th of a hydrogen atom.</a:t>
            </a:r>
          </a:p>
        </p:txBody>
      </p:sp>
      <p:sp>
        <p:nvSpPr>
          <p:cNvPr id="3" name="Rectangle 2"/>
          <p:cNvSpPr/>
          <p:nvPr/>
        </p:nvSpPr>
        <p:spPr>
          <a:xfrm>
            <a:off x="0" y="2261459"/>
            <a:ext cx="12192000" cy="2677656"/>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PROTONS (</a:t>
            </a:r>
            <a:r>
              <a:rPr lang="en-US" sz="2800" dirty="0">
                <a:latin typeface="Arial" panose="020B0604020202020204" pitchFamily="34" charset="0"/>
                <a:cs typeface="Arial" panose="020B0604020202020204" pitchFamily="34" charset="0"/>
              </a:rPr>
              <a:t>J.J. Thomson</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 proton is defined as a subatomic particle which has a mass of 1 </a:t>
            </a:r>
            <a:r>
              <a:rPr lang="en-US" sz="2800" dirty="0" err="1">
                <a:latin typeface="Arial" panose="020B0604020202020204" pitchFamily="34" charset="0"/>
                <a:cs typeface="Arial" panose="020B0604020202020204" pitchFamily="34" charset="0"/>
              </a:rPr>
              <a:t>amu</a:t>
            </a:r>
            <a:r>
              <a:rPr lang="en-US" sz="2800" dirty="0">
                <a:latin typeface="Arial" panose="020B0604020202020204" pitchFamily="34" charset="0"/>
                <a:cs typeface="Arial" panose="020B0604020202020204" pitchFamily="34" charset="0"/>
              </a:rPr>
              <a:t> and charge + 1 elementary charge unit.</a:t>
            </a:r>
          </a:p>
          <a:p>
            <a:r>
              <a:rPr lang="en-US" sz="2800" dirty="0">
                <a:latin typeface="Arial" panose="020B0604020202020204" pitchFamily="34" charset="0"/>
                <a:cs typeface="Arial" panose="020B0604020202020204" pitchFamily="34" charset="0"/>
              </a:rPr>
              <a:t>A proton is a subatomic particle which has one unit mass and one unit positive charge.</a:t>
            </a:r>
          </a:p>
          <a:p>
            <a:pPr algn="ctr"/>
            <a:r>
              <a:rPr lang="en-US" sz="2800" dirty="0">
                <a:latin typeface="Arial" panose="020B0604020202020204" pitchFamily="34" charset="0"/>
                <a:cs typeface="Arial" panose="020B0604020202020204" pitchFamily="34" charset="0"/>
              </a:rPr>
              <a:t>H ⎯⎯→ H</a:t>
            </a:r>
            <a:r>
              <a:rPr lang="en-US" sz="2800" baseline="30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 </a:t>
            </a:r>
            <a:r>
              <a:rPr lang="en-US" sz="2800" i="1" dirty="0">
                <a:latin typeface="Arial" panose="020B0604020202020204" pitchFamily="34" charset="0"/>
                <a:cs typeface="Arial" panose="020B0604020202020204" pitchFamily="34" charset="0"/>
              </a:rPr>
              <a:t>e–</a:t>
            </a:r>
          </a:p>
          <a:p>
            <a:pPr algn="ctr"/>
            <a:r>
              <a:rPr lang="en-US" sz="2800" dirty="0">
                <a:latin typeface="Arial" panose="020B0604020202020204" pitchFamily="34" charset="0"/>
                <a:cs typeface="Arial" panose="020B0604020202020204" pitchFamily="34" charset="0"/>
              </a:rPr>
              <a:t>proton</a:t>
            </a:r>
          </a:p>
        </p:txBody>
      </p:sp>
      <p:sp>
        <p:nvSpPr>
          <p:cNvPr id="4" name="Rectangle 3"/>
          <p:cNvSpPr/>
          <p:nvPr/>
        </p:nvSpPr>
        <p:spPr>
          <a:xfrm>
            <a:off x="63609" y="5176008"/>
            <a:ext cx="11501671" cy="1384995"/>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NEUTRONS: </a:t>
            </a:r>
            <a:r>
              <a:rPr lang="en-US" sz="2800" dirty="0">
                <a:latin typeface="Arial" panose="020B0604020202020204" pitchFamily="34" charset="0"/>
                <a:cs typeface="Arial" panose="020B0604020202020204" pitchFamily="34" charset="0"/>
              </a:rPr>
              <a:t>A neutron is a subatomic particle which has a mass almost equal to that of a proton and has no charge.</a:t>
            </a:r>
          </a:p>
          <a:p>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3842"/>
            <a:ext cx="12192000" cy="526297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If the crystal is connected in an electric circuit, these thermally excited electrons carry a small current, and make the Si or Ge crystal slightly conducting. This is termed </a:t>
            </a:r>
            <a:r>
              <a:rPr lang="en-US" sz="2800" b="1" dirty="0">
                <a:solidFill>
                  <a:srgbClr val="FF0000"/>
                </a:solidFill>
                <a:latin typeface="Arial" panose="020B0604020202020204" pitchFamily="34" charset="0"/>
                <a:cs typeface="Arial" panose="020B0604020202020204" pitchFamily="34" charset="0"/>
              </a:rPr>
              <a:t>intrinsic </a:t>
            </a:r>
            <a:r>
              <a:rPr lang="en-US" sz="2800" b="1" dirty="0" err="1">
                <a:solidFill>
                  <a:srgbClr val="FF0000"/>
                </a:solidFill>
                <a:latin typeface="Arial" panose="020B0604020202020204" pitchFamily="34" charset="0"/>
                <a:cs typeface="Arial" panose="020B0604020202020204" pitchFamily="34" charset="0"/>
              </a:rPr>
              <a:t>semiconduction</a:t>
            </a:r>
            <a:r>
              <a:rPr lang="en-US" sz="2800" dirty="0">
                <a:latin typeface="Arial" panose="020B0604020202020204" pitchFamily="34" charset="0"/>
                <a:cs typeface="Arial" panose="020B0604020202020204" pitchFamily="34" charset="0"/>
              </a:rPr>
              <a:t>. Expressed in another way, some bonds are broken, and these valence electrons can migrate; and conduct electricity.</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As the temperature is increased, the conductivity increases, that is the electrical resistance decreases. Above 100°C, so many valence electrons are promoted to the conduction band in </a:t>
            </a:r>
            <a:r>
              <a:rPr lang="en-US" sz="2800" dirty="0" err="1">
                <a:latin typeface="Arial" panose="020B0604020202020204" pitchFamily="34" charset="0"/>
                <a:cs typeface="Arial" panose="020B0604020202020204" pitchFamily="34" charset="0"/>
              </a:rPr>
              <a:t>Ge</a:t>
            </a:r>
            <a:r>
              <a:rPr lang="en-US" sz="2800" dirty="0">
                <a:latin typeface="Arial" panose="020B0604020202020204" pitchFamily="34" charset="0"/>
                <a:cs typeface="Arial" panose="020B0604020202020204" pitchFamily="34" charset="0"/>
              </a:rPr>
              <a:t> that the crystal lattice disintegrates. With Si the maximum working temperature is 150°C. This intrinsic </a:t>
            </a:r>
            <a:r>
              <a:rPr lang="en-US" sz="2800" dirty="0" err="1">
                <a:latin typeface="Arial" panose="020B0604020202020204" pitchFamily="34" charset="0"/>
                <a:cs typeface="Arial" panose="020B0604020202020204" pitchFamily="34" charset="0"/>
              </a:rPr>
              <a:t>semiconduction</a:t>
            </a:r>
            <a:r>
              <a:rPr lang="en-US" sz="2800" dirty="0">
                <a:latin typeface="Arial" panose="020B0604020202020204" pitchFamily="34" charset="0"/>
                <a:cs typeface="Arial" panose="020B0604020202020204" pitchFamily="34" charset="0"/>
              </a:rPr>
              <a:t> is undesirable, and precautions must be taken to limit the working temperature of transistors.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105"/>
            <a:ext cx="12192000" cy="4832092"/>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Extrinsic conduction: </a:t>
            </a:r>
            <a:r>
              <a:rPr lang="en-US" sz="2800" dirty="0">
                <a:latin typeface="Arial" panose="020B0604020202020204" pitchFamily="34" charset="0"/>
                <a:cs typeface="Arial" panose="020B0604020202020204" pitchFamily="34" charset="0"/>
              </a:rPr>
              <a:t>Pure Si and Ge can be made semiconducting in a controlled way by adding impurities which act as charge carriers. Some atoms with five outer electrons, such as </a:t>
            </a:r>
            <a:r>
              <a:rPr lang="en-US" sz="2800" b="1" dirty="0">
                <a:latin typeface="Arial" panose="020B0604020202020204" pitchFamily="34" charset="0"/>
                <a:cs typeface="Arial" panose="020B0604020202020204" pitchFamily="34" charset="0"/>
              </a:rPr>
              <a:t>arsenic As</a:t>
            </a:r>
            <a:r>
              <a:rPr lang="en-US" sz="2800" dirty="0">
                <a:latin typeface="Arial" panose="020B0604020202020204" pitchFamily="34" charset="0"/>
                <a:cs typeface="Arial" panose="020B0604020202020204" pitchFamily="34" charset="0"/>
              </a:rPr>
              <a:t>, are deliberately added to the silicon crystal. This process is called 'doping' the crystal. Only four of the outer electrons of As atom are required to form bonds in the lattice. At absolute zero or low temperatures, the fifth electron is localized on the As atom. However, at normal temperatures, some of these fifth electrons on As are excited into the conduction band, where they can carry current quite readily. This is extrinsic conduction. It increases the amount of semiconduction far above that possible by intrinsic conduction. Since the current is carried by excess electrons, it is n-type semiconduction. </a:t>
            </a:r>
          </a:p>
        </p:txBody>
      </p:sp>
      <p:pic>
        <p:nvPicPr>
          <p:cNvPr id="3074" name="Picture 2"/>
          <p:cNvPicPr>
            <a:picLocks noChangeAspect="1" noChangeArrowheads="1"/>
          </p:cNvPicPr>
          <p:nvPr/>
        </p:nvPicPr>
        <p:blipFill>
          <a:blip r:embed="rId2" cstate="print"/>
          <a:srcRect/>
          <a:stretch>
            <a:fillRect/>
          </a:stretch>
        </p:blipFill>
        <p:spPr bwMode="auto">
          <a:xfrm>
            <a:off x="2354258" y="4808538"/>
            <a:ext cx="2263785" cy="204946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384655" y="4915542"/>
            <a:ext cx="2361453" cy="1897353"/>
          </a:xfrm>
          <a:prstGeom prst="rect">
            <a:avLst/>
          </a:prstGeom>
          <a:noFill/>
          <a:ln w="9525">
            <a:noFill/>
            <a:miter lim="800000"/>
            <a:headEnd/>
            <a:tailEnd/>
          </a:ln>
        </p:spPr>
      </p:pic>
      <p:sp>
        <p:nvSpPr>
          <p:cNvPr id="5" name="Rectangle 4"/>
          <p:cNvSpPr/>
          <p:nvPr/>
        </p:nvSpPr>
        <p:spPr>
          <a:xfrm>
            <a:off x="162643" y="5866368"/>
            <a:ext cx="2345194" cy="369332"/>
          </a:xfrm>
          <a:prstGeom prst="rect">
            <a:avLst/>
          </a:prstGeom>
        </p:spPr>
        <p:txBody>
          <a:bodyPr wrap="none">
            <a:spAutoFit/>
          </a:bodyPr>
          <a:lstStyle/>
          <a:p>
            <a:r>
              <a:rPr lang="en-US" dirty="0"/>
              <a:t>n-type </a:t>
            </a:r>
            <a:r>
              <a:rPr lang="en-US" dirty="0" err="1"/>
              <a:t>semiconduction</a:t>
            </a:r>
            <a:endParaRPr lang="en-US" dirty="0"/>
          </a:p>
        </p:txBody>
      </p:sp>
      <p:sp>
        <p:nvSpPr>
          <p:cNvPr id="6" name="Rectangle 5"/>
          <p:cNvSpPr/>
          <p:nvPr/>
        </p:nvSpPr>
        <p:spPr>
          <a:xfrm>
            <a:off x="7746108" y="6326607"/>
            <a:ext cx="2345194" cy="369332"/>
          </a:xfrm>
          <a:prstGeom prst="rect">
            <a:avLst/>
          </a:prstGeom>
        </p:spPr>
        <p:txBody>
          <a:bodyPr wrap="none">
            <a:spAutoFit/>
          </a:bodyPr>
          <a:lstStyle/>
          <a:p>
            <a:r>
              <a:rPr lang="en-US" dirty="0"/>
              <a:t>p-type </a:t>
            </a:r>
            <a:r>
              <a:rPr lang="en-US" dirty="0" err="1"/>
              <a:t>semiconduction</a:t>
            </a:r>
            <a:endParaRPr lang="en-US" dirty="0"/>
          </a:p>
        </p:txBody>
      </p:sp>
      <p:cxnSp>
        <p:nvCxnSpPr>
          <p:cNvPr id="8" name="Straight Arrow Connector 7"/>
          <p:cNvCxnSpPr>
            <a:cxnSpLocks/>
          </p:cNvCxnSpPr>
          <p:nvPr/>
        </p:nvCxnSpPr>
        <p:spPr>
          <a:xfrm flipH="1">
            <a:off x="6565381" y="5605397"/>
            <a:ext cx="1250860" cy="27769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46108" y="5186938"/>
            <a:ext cx="2984500" cy="923330"/>
          </a:xfrm>
          <a:prstGeom prst="rect">
            <a:avLst/>
          </a:prstGeom>
          <a:noFill/>
        </p:spPr>
        <p:txBody>
          <a:bodyPr wrap="square" rtlCol="0">
            <a:spAutoFit/>
          </a:bodyPr>
          <a:lstStyle/>
          <a:p>
            <a:r>
              <a:rPr lang="en-US" dirty="0"/>
              <a:t>Positive hole created by </a:t>
            </a:r>
            <a:r>
              <a:rPr lang="en-US" b="1" dirty="0"/>
              <a:t>Indium</a:t>
            </a:r>
            <a:r>
              <a:rPr lang="en-US" dirty="0"/>
              <a:t> atom with 3 electrons.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E298BA-2618-4DC4-BEFC-293502AB4E57}"/>
              </a:ext>
            </a:extLst>
          </p:cNvPr>
          <p:cNvSpPr txBox="1"/>
          <p:nvPr/>
        </p:nvSpPr>
        <p:spPr>
          <a:xfrm>
            <a:off x="0" y="163852"/>
            <a:ext cx="12192000" cy="3778727"/>
          </a:xfrm>
          <a:prstGeom prst="rect">
            <a:avLst/>
          </a:prstGeom>
          <a:noFill/>
        </p:spPr>
        <p:txBody>
          <a:bodyPr wrap="square">
            <a:spAutoFit/>
          </a:bodyPr>
          <a:lstStyle/>
          <a:p>
            <a:r>
              <a:rPr lang="en-GB" sz="2800" b="1" i="0" dirty="0">
                <a:effectLst/>
                <a:latin typeface="Arial" panose="020B0604020202020204" pitchFamily="34" charset="0"/>
                <a:cs typeface="Arial" panose="020B0604020202020204" pitchFamily="34" charset="0"/>
              </a:rPr>
              <a:t>Electromagnetic Radiations</a:t>
            </a:r>
            <a:r>
              <a:rPr lang="en-GB" sz="2800" dirty="0">
                <a:latin typeface="Arial" panose="020B0604020202020204" pitchFamily="34" charset="0"/>
                <a:cs typeface="Arial" panose="020B0604020202020204" pitchFamily="34" charset="0"/>
              </a:rPr>
              <a:t> </a:t>
            </a:r>
          </a:p>
          <a:p>
            <a:pPr>
              <a:lnSpc>
                <a:spcPct val="150000"/>
              </a:lnSpc>
            </a:pPr>
            <a:r>
              <a:rPr lang="en-GB" sz="2400" b="0" i="0" dirty="0">
                <a:solidFill>
                  <a:srgbClr val="231F20"/>
                </a:solidFill>
                <a:effectLst/>
                <a:latin typeface="Arial" panose="020B0604020202020204" pitchFamily="34" charset="0"/>
                <a:cs typeface="Arial" panose="020B0604020202020204" pitchFamily="34" charset="0"/>
              </a:rPr>
              <a:t>Energy can be transmitted through space by electromagnetic radiations. Some forms of </a:t>
            </a:r>
            <a:r>
              <a:rPr lang="en-GB" sz="2400" b="0" i="1" dirty="0">
                <a:solidFill>
                  <a:srgbClr val="231F20"/>
                </a:solidFill>
                <a:effectLst/>
                <a:latin typeface="Arial" panose="020B0604020202020204" pitchFamily="34" charset="0"/>
                <a:cs typeface="Arial" panose="020B0604020202020204" pitchFamily="34" charset="0"/>
              </a:rPr>
              <a:t>radiant energy </a:t>
            </a:r>
            <a:r>
              <a:rPr lang="en-GB" sz="2400" b="0" i="0" dirty="0">
                <a:solidFill>
                  <a:srgbClr val="231F20"/>
                </a:solidFill>
                <a:effectLst/>
                <a:latin typeface="Arial" panose="020B0604020202020204" pitchFamily="34" charset="0"/>
                <a:cs typeface="Arial" panose="020B0604020202020204" pitchFamily="34" charset="0"/>
              </a:rPr>
              <a:t>are radio waves, visible light, infrared light, ultraviolet light, X-rays and γ-radiations.</a:t>
            </a:r>
            <a:r>
              <a:rPr lang="en-GB" sz="2400" dirty="0">
                <a:latin typeface="Arial" panose="020B0604020202020204" pitchFamily="34" charset="0"/>
                <a:cs typeface="Arial" panose="020B0604020202020204" pitchFamily="34" charset="0"/>
              </a:rPr>
              <a:t> </a:t>
            </a:r>
            <a:br>
              <a:rPr lang="en-GB" sz="2800" dirty="0"/>
            </a:br>
            <a:r>
              <a:rPr lang="en-GB" sz="2400" dirty="0">
                <a:latin typeface="Arial" panose="020B0604020202020204" pitchFamily="34" charset="0"/>
                <a:cs typeface="Arial" panose="020B0604020202020204" pitchFamily="34" charset="0"/>
              </a:rPr>
              <a:t>E</a:t>
            </a:r>
            <a:r>
              <a:rPr lang="en-GB" sz="2400" b="0" i="0" dirty="0">
                <a:solidFill>
                  <a:srgbClr val="231F20"/>
                </a:solidFill>
                <a:effectLst/>
                <a:latin typeface="Arial" panose="020B0604020202020204" pitchFamily="34" charset="0"/>
                <a:cs typeface="Arial" panose="020B0604020202020204" pitchFamily="34" charset="0"/>
              </a:rPr>
              <a:t>lectromagnetic radiations are so named because they consist of waves which have electrical and magnetic properties.</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endParaRPr lang="en-BB" sz="2400"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33F01D82-0E6B-5B40-BADE-3387C80DD95E}"/>
              </a:ext>
            </a:extLst>
          </p:cNvPr>
          <p:cNvGraphicFramePr>
            <a:graphicFrameLocks noChangeAspect="1"/>
          </p:cNvGraphicFramePr>
          <p:nvPr/>
        </p:nvGraphicFramePr>
        <p:xfrm>
          <a:off x="5731359" y="2983704"/>
          <a:ext cx="5634345" cy="1987688"/>
        </p:xfrm>
        <a:graphic>
          <a:graphicData uri="http://schemas.openxmlformats.org/presentationml/2006/ole">
            <mc:AlternateContent xmlns:mc="http://schemas.openxmlformats.org/markup-compatibility/2006">
              <mc:Choice xmlns:v="urn:schemas-microsoft-com:vml" Requires="v">
                <p:oleObj name="Bitmap Image" r:id="rId2" imgW="1741680" imgH="614880" progId="Paint.Picture">
                  <p:embed/>
                </p:oleObj>
              </mc:Choice>
              <mc:Fallback>
                <p:oleObj name="Bitmap Image" r:id="rId2" imgW="1741680" imgH="614880" progId="Paint.Picture">
                  <p:embed/>
                  <p:pic>
                    <p:nvPicPr>
                      <p:cNvPr id="4" name="Object 3">
                        <a:extLst>
                          <a:ext uri="{FF2B5EF4-FFF2-40B4-BE49-F238E27FC236}">
                            <a16:creationId xmlns:a16="http://schemas.microsoft.com/office/drawing/2014/main" id="{33F01D82-0E6B-5B40-BADE-3387C80DD95E}"/>
                          </a:ext>
                        </a:extLst>
                      </p:cNvPr>
                      <p:cNvPicPr/>
                      <p:nvPr/>
                    </p:nvPicPr>
                    <p:blipFill>
                      <a:blip r:embed="rId3"/>
                      <a:stretch>
                        <a:fillRect/>
                      </a:stretch>
                    </p:blipFill>
                    <p:spPr>
                      <a:xfrm>
                        <a:off x="5731359" y="2983704"/>
                        <a:ext cx="5634345" cy="19876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5B51A9B4-C2AD-5F7F-C279-5598744FB33F}"/>
              </a:ext>
            </a:extLst>
          </p:cNvPr>
          <p:cNvSpPr txBox="1"/>
          <p:nvPr/>
        </p:nvSpPr>
        <p:spPr>
          <a:xfrm>
            <a:off x="28469" y="3429000"/>
            <a:ext cx="5597079" cy="3356688"/>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Wavelength:</a:t>
            </a:r>
            <a:r>
              <a:rPr lang="en-GB" sz="2400" b="1" i="0" dirty="0">
                <a:solidFill>
                  <a:srgbClr val="0066B3"/>
                </a:solidFill>
                <a:effectLst/>
                <a:latin typeface="TimesNewRomanPS-BoldMT"/>
              </a:rPr>
              <a:t> </a:t>
            </a:r>
            <a:r>
              <a:rPr lang="en-GB" sz="2400" i="0" dirty="0">
                <a:solidFill>
                  <a:srgbClr val="231F20"/>
                </a:solidFill>
                <a:effectLst/>
                <a:latin typeface="Arial" panose="020B0604020202020204" pitchFamily="34" charset="0"/>
                <a:cs typeface="Arial" panose="020B0604020202020204" pitchFamily="34" charset="0"/>
              </a:rPr>
              <a:t>The wavelength is defined as the distance between two successive crests or troughs of a wave.</a:t>
            </a:r>
            <a:r>
              <a:rPr lang="en-GB" sz="2400" dirty="0">
                <a:latin typeface="Arial" panose="020B0604020202020204" pitchFamily="34" charset="0"/>
                <a:cs typeface="Arial" panose="020B0604020202020204" pitchFamily="34" charset="0"/>
              </a:rPr>
              <a:t> </a:t>
            </a:r>
            <a:r>
              <a:rPr lang="en-GB" sz="2400" b="0" i="0" dirty="0">
                <a:solidFill>
                  <a:srgbClr val="231F20"/>
                </a:solidFill>
                <a:effectLst/>
                <a:latin typeface="Arial" panose="020B0604020202020204" pitchFamily="34" charset="0"/>
                <a:cs typeface="Arial" panose="020B0604020202020204" pitchFamily="34" charset="0"/>
              </a:rPr>
              <a:t>Wavelength is denoted by the Greek letter λ. It is expressed in centimetres or metres or in </a:t>
            </a:r>
            <a:r>
              <a:rPr lang="en-GB" sz="2400" b="0" i="1" dirty="0">
                <a:solidFill>
                  <a:srgbClr val="231F20"/>
                </a:solidFill>
                <a:effectLst/>
                <a:latin typeface="Arial" panose="020B0604020202020204" pitchFamily="34" charset="0"/>
                <a:cs typeface="Arial" panose="020B0604020202020204" pitchFamily="34" charset="0"/>
              </a:rPr>
              <a:t>angstrom </a:t>
            </a:r>
            <a:r>
              <a:rPr lang="en-GB" sz="2400" b="0" i="0" dirty="0">
                <a:solidFill>
                  <a:srgbClr val="231F20"/>
                </a:solidFill>
                <a:effectLst/>
                <a:latin typeface="Arial" panose="020B0604020202020204" pitchFamily="34" charset="0"/>
                <a:cs typeface="Arial" panose="020B0604020202020204" pitchFamily="34" charset="0"/>
              </a:rPr>
              <a:t>units.</a:t>
            </a:r>
            <a:r>
              <a:rPr lang="en-GB" sz="2400" dirty="0">
                <a:latin typeface="Arial" panose="020B0604020202020204" pitchFamily="34" charset="0"/>
                <a:cs typeface="Arial" panose="020B0604020202020204" pitchFamily="34" charset="0"/>
              </a:rPr>
              <a:t> </a:t>
            </a:r>
            <a:endParaRPr lang="en-BB" dirty="0"/>
          </a:p>
        </p:txBody>
      </p:sp>
      <p:sp>
        <p:nvSpPr>
          <p:cNvPr id="8" name="TextBox 7">
            <a:extLst>
              <a:ext uri="{FF2B5EF4-FFF2-40B4-BE49-F238E27FC236}">
                <a16:creationId xmlns:a16="http://schemas.microsoft.com/office/drawing/2014/main" id="{D25FAE0A-9521-930D-DD0D-7E5F7C3C04D7}"/>
              </a:ext>
            </a:extLst>
          </p:cNvPr>
          <p:cNvSpPr txBox="1"/>
          <p:nvPr/>
        </p:nvSpPr>
        <p:spPr>
          <a:xfrm>
            <a:off x="5625549" y="5093710"/>
            <a:ext cx="6162260" cy="1569660"/>
          </a:xfrm>
          <a:prstGeom prst="rect">
            <a:avLst/>
          </a:prstGeom>
          <a:noFill/>
        </p:spPr>
        <p:txBody>
          <a:bodyPr wrap="square">
            <a:spAutoFit/>
          </a:bodyPr>
          <a:lstStyle/>
          <a:p>
            <a:r>
              <a:rPr lang="en-GB" sz="2400" b="1" i="0" dirty="0">
                <a:solidFill>
                  <a:srgbClr val="0066B3"/>
                </a:solidFill>
                <a:effectLst/>
                <a:latin typeface="Arial" panose="020B0604020202020204" pitchFamily="34" charset="0"/>
                <a:cs typeface="Arial" panose="020B0604020202020204" pitchFamily="34" charset="0"/>
              </a:rPr>
              <a:t>Frequency:</a:t>
            </a:r>
            <a:r>
              <a:rPr lang="en-GB" sz="2400" b="1" i="0" dirty="0">
                <a:solidFill>
                  <a:srgbClr val="0066B3"/>
                </a:solidFill>
                <a:effectLst/>
                <a:latin typeface="TimesNewRomanPS-BoldMT"/>
              </a:rPr>
              <a:t> </a:t>
            </a:r>
            <a:r>
              <a:rPr lang="en-GB" sz="2400" i="0" dirty="0">
                <a:solidFill>
                  <a:srgbClr val="231F20"/>
                </a:solidFill>
                <a:effectLst/>
                <a:latin typeface="Arial" panose="020B0604020202020204" pitchFamily="34" charset="0"/>
                <a:cs typeface="Arial" panose="020B0604020202020204" pitchFamily="34" charset="0"/>
              </a:rPr>
              <a:t>The frequency is the number of waves which pass a given point in one second.</a:t>
            </a:r>
            <a:r>
              <a:rPr lang="en-GB" sz="2400" dirty="0">
                <a:latin typeface="Arial" panose="020B0604020202020204" pitchFamily="34" charset="0"/>
                <a:cs typeface="Arial" panose="020B0604020202020204" pitchFamily="34" charset="0"/>
              </a:rPr>
              <a:t> </a:t>
            </a:r>
            <a:r>
              <a:rPr lang="en-GB" sz="2400" b="0" i="0" dirty="0">
                <a:solidFill>
                  <a:srgbClr val="231F20"/>
                </a:solidFill>
                <a:effectLst/>
                <a:latin typeface="Arial" panose="020B0604020202020204" pitchFamily="34" charset="0"/>
                <a:cs typeface="Arial" panose="020B0604020202020204" pitchFamily="34" charset="0"/>
              </a:rPr>
              <a:t>Frequency is denoted by the letter </a:t>
            </a:r>
            <a:r>
              <a:rPr lang="el-GR" sz="2400" b="0" i="0" dirty="0">
                <a:solidFill>
                  <a:srgbClr val="231F20"/>
                </a:solidFill>
                <a:effectLst/>
                <a:latin typeface="Times New Roman" panose="02020603050405020304" pitchFamily="18" charset="0"/>
                <a:cs typeface="Times New Roman" panose="02020603050405020304" pitchFamily="18" charset="0"/>
              </a:rPr>
              <a:t>υ</a:t>
            </a:r>
            <a:r>
              <a:rPr lang="en-GB" sz="2400" b="0" i="0" dirty="0">
                <a:solidFill>
                  <a:srgbClr val="231F20"/>
                </a:solidFill>
                <a:effectLst/>
                <a:latin typeface="Times New Roman" panose="02020603050405020304" pitchFamily="18" charset="0"/>
                <a:cs typeface="Times New Roman" panose="02020603050405020304" pitchFamily="18" charset="0"/>
              </a:rPr>
              <a:t> </a:t>
            </a:r>
            <a:r>
              <a:rPr lang="en-GB" sz="2400" b="0" i="0" dirty="0">
                <a:solidFill>
                  <a:srgbClr val="231F20"/>
                </a:solidFill>
                <a:effectLst/>
                <a:latin typeface="Arial" panose="020B0604020202020204" pitchFamily="34" charset="0"/>
                <a:cs typeface="Arial" panose="020B0604020202020204" pitchFamily="34" charset="0"/>
              </a:rPr>
              <a:t>(nu) and is expressed in </a:t>
            </a:r>
            <a:r>
              <a:rPr lang="en-GB" sz="2400" b="0" i="1" dirty="0">
                <a:solidFill>
                  <a:srgbClr val="231F20"/>
                </a:solidFill>
                <a:effectLst/>
                <a:latin typeface="Arial" panose="020B0604020202020204" pitchFamily="34" charset="0"/>
                <a:cs typeface="Arial" panose="020B0604020202020204" pitchFamily="34" charset="0"/>
              </a:rPr>
              <a:t>hertz </a:t>
            </a:r>
            <a:r>
              <a:rPr lang="en-GB" sz="2400" b="0" i="0" dirty="0">
                <a:solidFill>
                  <a:srgbClr val="231F20"/>
                </a:solidFill>
                <a:effectLst/>
                <a:latin typeface="Arial" panose="020B0604020202020204" pitchFamily="34" charset="0"/>
                <a:cs typeface="Arial" panose="020B0604020202020204" pitchFamily="34" charset="0"/>
              </a:rPr>
              <a:t>(</a:t>
            </a:r>
            <a:r>
              <a:rPr lang="en-GB" sz="2400" b="0" i="0" dirty="0" err="1">
                <a:solidFill>
                  <a:srgbClr val="231F20"/>
                </a:solidFill>
                <a:effectLst/>
                <a:latin typeface="Arial" panose="020B0604020202020204" pitchFamily="34" charset="0"/>
                <a:cs typeface="Arial" panose="020B0604020202020204" pitchFamily="34" charset="0"/>
              </a:rPr>
              <a:t>hz</a:t>
            </a:r>
            <a:r>
              <a:rPr lang="en-GB" sz="2400" b="0" i="0" dirty="0">
                <a:solidFill>
                  <a:srgbClr val="231F20"/>
                </a:solidFill>
                <a:effectLst/>
                <a:latin typeface="Arial" panose="020B0604020202020204" pitchFamily="34" charset="0"/>
                <a:cs typeface="Arial" panose="020B0604020202020204" pitchFamily="34" charset="0"/>
              </a:rPr>
              <a:t>).</a:t>
            </a:r>
            <a:endParaRPr lang="en-B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650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D6FB-5C4B-B2E4-19A0-A64604863958}"/>
              </a:ext>
            </a:extLst>
          </p:cNvPr>
          <p:cNvSpPr txBox="1"/>
          <p:nvPr/>
        </p:nvSpPr>
        <p:spPr>
          <a:xfrm>
            <a:off x="0" y="138213"/>
            <a:ext cx="12192000" cy="5563831"/>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Speed</a:t>
            </a:r>
            <a:r>
              <a:rPr lang="en-GB" sz="2400" b="1" dirty="0">
                <a:solidFill>
                  <a:srgbClr val="0066B3"/>
                </a:solidFill>
                <a:latin typeface="Arial" panose="020B0604020202020204" pitchFamily="34" charset="0"/>
                <a:cs typeface="Arial" panose="020B0604020202020204" pitchFamily="34" charset="0"/>
              </a:rPr>
              <a:t>: </a:t>
            </a:r>
            <a:r>
              <a:rPr lang="en-GB" sz="2400" b="1" i="0" dirty="0">
                <a:solidFill>
                  <a:srgbClr val="231F20"/>
                </a:solidFill>
                <a:effectLst/>
                <a:latin typeface="Arial" panose="020B0604020202020204" pitchFamily="34" charset="0"/>
                <a:cs typeface="Arial" panose="020B0604020202020204" pitchFamily="34" charset="0"/>
              </a:rPr>
              <a:t>The speed (or velocity) of a wave is the distance through which a particular wave travels in one second. </a:t>
            </a:r>
            <a:r>
              <a:rPr lang="en-GB" sz="2400" b="0" i="0" dirty="0">
                <a:solidFill>
                  <a:srgbClr val="231F20"/>
                </a:solidFill>
                <a:effectLst/>
                <a:latin typeface="Arial" panose="020B0604020202020204" pitchFamily="34" charset="0"/>
                <a:cs typeface="Arial" panose="020B0604020202020204" pitchFamily="34" charset="0"/>
              </a:rPr>
              <a:t>Speed is denoted by </a:t>
            </a:r>
            <a:r>
              <a:rPr lang="en-GB" sz="2400" b="0" i="1" dirty="0">
                <a:solidFill>
                  <a:srgbClr val="231F20"/>
                </a:solidFill>
                <a:effectLst/>
                <a:latin typeface="Arial" panose="020B0604020202020204" pitchFamily="34" charset="0"/>
                <a:cs typeface="Arial" panose="020B0604020202020204" pitchFamily="34" charset="0"/>
              </a:rPr>
              <a:t>c </a:t>
            </a:r>
            <a:r>
              <a:rPr lang="en-GB" sz="2400" b="0" i="0" dirty="0">
                <a:solidFill>
                  <a:srgbClr val="231F20"/>
                </a:solidFill>
                <a:effectLst/>
                <a:latin typeface="Arial" panose="020B0604020202020204" pitchFamily="34" charset="0"/>
                <a:cs typeface="Arial" panose="020B0604020202020204" pitchFamily="34" charset="0"/>
              </a:rPr>
              <a:t>and it is expressed in cm per second.</a:t>
            </a:r>
            <a:r>
              <a:rPr lang="en-GB" sz="2400" dirty="0">
                <a:latin typeface="Arial" panose="020B0604020202020204" pitchFamily="34" charset="0"/>
                <a:cs typeface="Arial" panose="020B0604020202020204" pitchFamily="34" charset="0"/>
              </a:rPr>
              <a:t> </a:t>
            </a:r>
            <a:r>
              <a:rPr lang="en-GB" sz="2400" b="0" i="0" dirty="0">
                <a:solidFill>
                  <a:srgbClr val="231F20"/>
                </a:solidFill>
                <a:effectLst/>
                <a:latin typeface="Arial" panose="020B0604020202020204" pitchFamily="34" charset="0"/>
                <a:cs typeface="Arial" panose="020B0604020202020204" pitchFamily="34" charset="0"/>
              </a:rPr>
              <a:t>Speed is related to frequency and wavelength by the expression</a:t>
            </a:r>
            <a:br>
              <a:rPr lang="en-GB" sz="2400" b="0" i="0" dirty="0">
                <a:solidFill>
                  <a:srgbClr val="231F20"/>
                </a:solidFill>
                <a:effectLst/>
                <a:latin typeface="Arial" panose="020B0604020202020204" pitchFamily="34" charset="0"/>
                <a:cs typeface="Arial" panose="020B0604020202020204" pitchFamily="34" charset="0"/>
              </a:rPr>
            </a:br>
            <a:r>
              <a:rPr lang="en-GB" sz="2400" b="0" i="1" dirty="0">
                <a:solidFill>
                  <a:srgbClr val="231F20"/>
                </a:solidFill>
                <a:effectLst/>
                <a:latin typeface="Arial" panose="020B0604020202020204" pitchFamily="34" charset="0"/>
                <a:cs typeface="Arial" panose="020B0604020202020204" pitchFamily="34" charset="0"/>
              </a:rPr>
              <a:t>c </a:t>
            </a:r>
            <a:r>
              <a:rPr lang="en-GB" sz="2400" b="0" i="0" dirty="0">
                <a:solidFill>
                  <a:srgbClr val="231F20"/>
                </a:solidFill>
                <a:effectLst/>
                <a:latin typeface="Arial" panose="020B0604020202020204" pitchFamily="34" charset="0"/>
                <a:cs typeface="Arial" panose="020B0604020202020204" pitchFamily="34" charset="0"/>
              </a:rPr>
              <a:t>= </a:t>
            </a:r>
            <a:r>
              <a:rPr lang="en-GB" sz="2400" b="0" i="0" dirty="0" err="1">
                <a:solidFill>
                  <a:srgbClr val="231F20"/>
                </a:solidFill>
                <a:effectLst/>
                <a:latin typeface="Arial" panose="020B0604020202020204" pitchFamily="34" charset="0"/>
                <a:cs typeface="Arial" panose="020B0604020202020204" pitchFamily="34" charset="0"/>
              </a:rPr>
              <a:t>νλ</a:t>
            </a:r>
            <a:r>
              <a:rPr lang="en-GB" sz="2400" dirty="0">
                <a:solidFill>
                  <a:srgbClr val="231F20"/>
                </a:solidFill>
                <a:latin typeface="Arial" panose="020B0604020202020204" pitchFamily="34" charset="0"/>
                <a:cs typeface="Arial" panose="020B0604020202020204" pitchFamily="34" charset="0"/>
              </a:rPr>
              <a:t> </a:t>
            </a:r>
            <a:r>
              <a:rPr lang="en-GB" sz="2400" b="0" i="0" dirty="0">
                <a:solidFill>
                  <a:srgbClr val="231F20"/>
                </a:solidFill>
                <a:effectLst/>
                <a:latin typeface="Arial" panose="020B0604020202020204" pitchFamily="34" charset="0"/>
                <a:cs typeface="Arial" panose="020B0604020202020204" pitchFamily="34" charset="0"/>
              </a:rPr>
              <a:t>or Speed = Frequency × Wavelength</a:t>
            </a:r>
            <a:r>
              <a:rPr lang="en-GB" sz="2400" dirty="0">
                <a:latin typeface="Arial" panose="020B0604020202020204" pitchFamily="34" charset="0"/>
                <a:cs typeface="Arial" panose="020B0604020202020204" pitchFamily="34" charset="0"/>
              </a:rPr>
              <a:t> </a:t>
            </a:r>
          </a:p>
          <a:p>
            <a:pPr>
              <a:lnSpc>
                <a:spcPct val="150000"/>
              </a:lnSpc>
            </a:pPr>
            <a:endParaRPr lang="en-GB" sz="2400" dirty="0">
              <a:latin typeface="Arial" panose="020B0604020202020204" pitchFamily="34" charset="0"/>
              <a:cs typeface="Arial" panose="020B0604020202020204" pitchFamily="34" charset="0"/>
            </a:endParaRPr>
          </a:p>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Wave Number</a:t>
            </a:r>
            <a:r>
              <a:rPr lang="en-GB" sz="2400" b="1" dirty="0">
                <a:solidFill>
                  <a:srgbClr val="0066B3"/>
                </a:solidFill>
                <a:latin typeface="Arial" panose="020B0604020202020204" pitchFamily="34" charset="0"/>
                <a:cs typeface="Arial" panose="020B0604020202020204" pitchFamily="34" charset="0"/>
              </a:rPr>
              <a:t>: </a:t>
            </a:r>
            <a:r>
              <a:rPr lang="en-GB" sz="2400" b="1" i="0" dirty="0">
                <a:solidFill>
                  <a:srgbClr val="231F20"/>
                </a:solidFill>
                <a:effectLst/>
                <a:latin typeface="Arial" panose="020B0604020202020204" pitchFamily="34" charset="0"/>
                <a:cs typeface="Arial" panose="020B0604020202020204" pitchFamily="34" charset="0"/>
              </a:rPr>
              <a:t>This is reciprocal of the wavelength and is given the symbol </a:t>
            </a:r>
            <a:r>
              <a:rPr lang="en-GB" sz="2400" b="1" i="0" dirty="0">
                <a:solidFill>
                  <a:srgbClr val="000000"/>
                </a:solidFill>
                <a:effectLst/>
                <a:latin typeface="Arial" panose="020B0604020202020204" pitchFamily="34" charset="0"/>
                <a:cs typeface="Arial" panose="020B0604020202020204" pitchFamily="34" charset="0"/>
              </a:rPr>
              <a:t>ν </a:t>
            </a:r>
            <a:r>
              <a:rPr lang="en-GB" sz="2400" b="1" i="0" dirty="0">
                <a:solidFill>
                  <a:srgbClr val="231F20"/>
                </a:solidFill>
                <a:effectLst/>
                <a:latin typeface="Arial" panose="020B0604020202020204" pitchFamily="34" charset="0"/>
                <a:cs typeface="Arial" panose="020B0604020202020204" pitchFamily="34" charset="0"/>
              </a:rPr>
              <a:t>(nu bar). </a:t>
            </a:r>
            <a:r>
              <a:rPr lang="en-GB" sz="2400" b="0" i="0" dirty="0">
                <a:solidFill>
                  <a:srgbClr val="231F20"/>
                </a:solidFill>
                <a:effectLst/>
                <a:latin typeface="Arial" panose="020B0604020202020204" pitchFamily="34" charset="0"/>
                <a:cs typeface="Arial" panose="020B0604020202020204" pitchFamily="34" charset="0"/>
              </a:rPr>
              <a:t>That is, </a:t>
            </a:r>
            <a:r>
              <a:rPr lang="en-GB" sz="2400" b="0" i="1" dirty="0">
                <a:solidFill>
                  <a:srgbClr val="000000"/>
                </a:solidFill>
                <a:effectLst/>
                <a:latin typeface="Arial" panose="020B0604020202020204" pitchFamily="34" charset="0"/>
                <a:cs typeface="Arial" panose="020B0604020202020204" pitchFamily="34" charset="0"/>
              </a:rPr>
              <a:t>v </a:t>
            </a:r>
            <a:r>
              <a:rPr lang="en-GB" sz="2400" b="0" i="0" dirty="0">
                <a:solidFill>
                  <a:srgbClr val="231F20"/>
                </a:solidFill>
                <a:effectLst/>
                <a:latin typeface="Arial" panose="020B0604020202020204" pitchFamily="34" charset="0"/>
                <a:cs typeface="Arial" panose="020B0604020202020204" pitchFamily="34" charset="0"/>
              </a:rPr>
              <a:t>= </a:t>
            </a:r>
            <a:r>
              <a:rPr lang="en-GB" sz="2400" b="0" i="0" dirty="0">
                <a:solidFill>
                  <a:srgbClr val="000000"/>
                </a:solidFill>
                <a:effectLst/>
                <a:latin typeface="Arial" panose="020B0604020202020204" pitchFamily="34" charset="0"/>
                <a:cs typeface="Arial" panose="020B0604020202020204" pitchFamily="34" charset="0"/>
              </a:rPr>
              <a:t>1/λ</a:t>
            </a:r>
            <a:br>
              <a:rPr lang="en-GB" sz="2400" b="0" i="0" dirty="0">
                <a:solidFill>
                  <a:srgbClr val="000000"/>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The wave number is the number of wavelengths per unit of length covered. Its units are cm</a:t>
            </a:r>
            <a:r>
              <a:rPr lang="en-GB" sz="2400" b="0" i="0" baseline="30000" dirty="0">
                <a:solidFill>
                  <a:srgbClr val="231F20"/>
                </a:solidFill>
                <a:effectLst/>
                <a:latin typeface="Arial" panose="020B0604020202020204" pitchFamily="34" charset="0"/>
                <a:cs typeface="Arial" panose="020B0604020202020204" pitchFamily="34" charset="0"/>
              </a:rPr>
              <a:t>-1</a:t>
            </a:r>
            <a:r>
              <a:rPr lang="en-GB" sz="2400" b="0" i="0" dirty="0">
                <a:solidFill>
                  <a:srgbClr val="231F20"/>
                </a:solidFill>
                <a:effectLst/>
                <a:latin typeface="Arial" panose="020B0604020202020204" pitchFamily="34" charset="0"/>
                <a:cs typeface="Arial" panose="020B0604020202020204" pitchFamily="34" charset="0"/>
              </a:rPr>
              <a:t> or m</a:t>
            </a:r>
            <a:r>
              <a:rPr lang="en-GB" sz="2400" b="0" i="0" baseline="30000" dirty="0">
                <a:solidFill>
                  <a:srgbClr val="231F20"/>
                </a:solidFill>
                <a:effectLst/>
                <a:latin typeface="Arial" panose="020B0604020202020204" pitchFamily="34" charset="0"/>
                <a:cs typeface="Arial" panose="020B0604020202020204" pitchFamily="34" charset="0"/>
              </a:rPr>
              <a:t>-1</a:t>
            </a:r>
            <a:r>
              <a:rPr lang="en-GB" sz="2400" b="0" i="0" dirty="0">
                <a:solidFill>
                  <a:srgbClr val="231F20"/>
                </a:solidFill>
                <a:effectLst/>
                <a:latin typeface="Arial" panose="020B0604020202020204" pitchFamily="34" charset="0"/>
                <a:cs typeface="Arial" panose="020B0604020202020204" pitchFamily="34" charset="0"/>
              </a:rPr>
              <a:t>.</a:t>
            </a:r>
            <a:r>
              <a:rPr lang="en-GB" sz="2400" dirty="0">
                <a:latin typeface="Arial" panose="020B0604020202020204" pitchFamily="34" charset="0"/>
                <a:cs typeface="Arial" panose="020B0604020202020204" pitchFamily="34" charset="0"/>
              </a:rPr>
              <a:t> </a:t>
            </a:r>
            <a:br>
              <a:rPr lang="en-GB" sz="2400" dirty="0"/>
            </a:br>
            <a:endParaRPr lang="en-B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253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5B6B4-4DEB-92D9-CA60-78451719B2EA}"/>
              </a:ext>
            </a:extLst>
          </p:cNvPr>
          <p:cNvSpPr txBox="1"/>
          <p:nvPr/>
        </p:nvSpPr>
        <p:spPr>
          <a:xfrm>
            <a:off x="0" y="93087"/>
            <a:ext cx="12192000" cy="2239844"/>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PHOTOELECTRIC EFFECT: </a:t>
            </a:r>
            <a:r>
              <a:rPr lang="en-GB" sz="2400" b="1" i="0" dirty="0">
                <a:solidFill>
                  <a:srgbClr val="231F20"/>
                </a:solidFill>
                <a:effectLst/>
                <a:latin typeface="Arial" panose="020B0604020202020204" pitchFamily="34" charset="0"/>
                <a:cs typeface="Arial" panose="020B0604020202020204" pitchFamily="34" charset="0"/>
              </a:rPr>
              <a:t>When a beam of light of sufficiently high frequency is allowed to strike a metal surface in vacuum, electrons are ejected from the metal surface. </a:t>
            </a:r>
            <a:r>
              <a:rPr lang="en-GB" sz="2400" b="0" i="0" dirty="0">
                <a:solidFill>
                  <a:srgbClr val="231F20"/>
                </a:solidFill>
                <a:effectLst/>
                <a:latin typeface="Arial" panose="020B0604020202020204" pitchFamily="34" charset="0"/>
                <a:cs typeface="Arial" panose="020B0604020202020204" pitchFamily="34" charset="0"/>
              </a:rPr>
              <a:t>This phenomenon is known as </a:t>
            </a:r>
            <a:r>
              <a:rPr lang="en-GB" sz="2400" b="1" i="0" dirty="0">
                <a:solidFill>
                  <a:srgbClr val="231F20"/>
                </a:solidFill>
                <a:effectLst/>
                <a:latin typeface="Arial" panose="020B0604020202020204" pitchFamily="34" charset="0"/>
                <a:cs typeface="Arial" panose="020B0604020202020204" pitchFamily="34" charset="0"/>
              </a:rPr>
              <a:t>Photoelectric effect </a:t>
            </a:r>
            <a:r>
              <a:rPr lang="en-GB" sz="2400" b="0" i="0" dirty="0">
                <a:solidFill>
                  <a:srgbClr val="231F20"/>
                </a:solidFill>
                <a:effectLst/>
                <a:latin typeface="Arial" panose="020B0604020202020204" pitchFamily="34" charset="0"/>
                <a:cs typeface="Arial" panose="020B0604020202020204" pitchFamily="34" charset="0"/>
              </a:rPr>
              <a:t>and the ejected electrons </a:t>
            </a:r>
            <a:r>
              <a:rPr lang="en-GB" sz="2400" b="1" i="0" dirty="0">
                <a:solidFill>
                  <a:srgbClr val="231F20"/>
                </a:solidFill>
                <a:effectLst/>
                <a:latin typeface="Arial" panose="020B0604020202020204" pitchFamily="34" charset="0"/>
                <a:cs typeface="Arial" panose="020B0604020202020204" pitchFamily="34" charset="0"/>
              </a:rPr>
              <a:t>Photoelectrons.</a:t>
            </a:r>
            <a:r>
              <a:rPr lang="en-GB" sz="2400" dirty="0">
                <a:latin typeface="Arial" panose="020B0604020202020204" pitchFamily="34" charset="0"/>
                <a:cs typeface="Arial" panose="020B0604020202020204" pitchFamily="34" charset="0"/>
              </a:rPr>
              <a:t> </a:t>
            </a:r>
          </a:p>
        </p:txBody>
      </p:sp>
      <p:graphicFrame>
        <p:nvGraphicFramePr>
          <p:cNvPr id="4" name="Object 3">
            <a:extLst>
              <a:ext uri="{FF2B5EF4-FFF2-40B4-BE49-F238E27FC236}">
                <a16:creationId xmlns:a16="http://schemas.microsoft.com/office/drawing/2014/main" id="{2A9536F8-5A31-DBF7-9557-E095869D0209}"/>
              </a:ext>
            </a:extLst>
          </p:cNvPr>
          <p:cNvGraphicFramePr>
            <a:graphicFrameLocks noChangeAspect="1"/>
          </p:cNvGraphicFramePr>
          <p:nvPr/>
        </p:nvGraphicFramePr>
        <p:xfrm>
          <a:off x="7570035" y="2332931"/>
          <a:ext cx="4621965" cy="2616756"/>
        </p:xfrm>
        <a:graphic>
          <a:graphicData uri="http://schemas.openxmlformats.org/presentationml/2006/ole">
            <mc:AlternateContent xmlns:mc="http://schemas.openxmlformats.org/markup-compatibility/2006">
              <mc:Choice xmlns:v="urn:schemas-microsoft-com:vml" Requires="v">
                <p:oleObj name="Bitmap Image" r:id="rId2" imgW="3526920" imgH="1997640" progId="Paint.Picture">
                  <p:embed/>
                </p:oleObj>
              </mc:Choice>
              <mc:Fallback>
                <p:oleObj name="Bitmap Image" r:id="rId2" imgW="3526920" imgH="1997640" progId="Paint.Picture">
                  <p:embed/>
                  <p:pic>
                    <p:nvPicPr>
                      <p:cNvPr id="4" name="Object 3">
                        <a:extLst>
                          <a:ext uri="{FF2B5EF4-FFF2-40B4-BE49-F238E27FC236}">
                            <a16:creationId xmlns:a16="http://schemas.microsoft.com/office/drawing/2014/main" id="{2A9536F8-5A31-DBF7-9557-E095869D0209}"/>
                          </a:ext>
                        </a:extLst>
                      </p:cNvPr>
                      <p:cNvPicPr/>
                      <p:nvPr/>
                    </p:nvPicPr>
                    <p:blipFill>
                      <a:blip r:embed="rId3"/>
                      <a:stretch>
                        <a:fillRect/>
                      </a:stretch>
                    </p:blipFill>
                    <p:spPr>
                      <a:xfrm>
                        <a:off x="7570035" y="2332931"/>
                        <a:ext cx="4621965" cy="2616756"/>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5EBEF05E-DA3A-953E-355B-DFDB582283EF}"/>
              </a:ext>
            </a:extLst>
          </p:cNvPr>
          <p:cNvSpPr txBox="1"/>
          <p:nvPr/>
        </p:nvSpPr>
        <p:spPr>
          <a:xfrm>
            <a:off x="19389" y="2447578"/>
            <a:ext cx="8269357" cy="4154984"/>
          </a:xfrm>
          <a:prstGeom prst="rect">
            <a:avLst/>
          </a:prstGeom>
          <a:noFill/>
        </p:spPr>
        <p:txBody>
          <a:bodyPr wrap="square">
            <a:spAutoFit/>
          </a:bodyPr>
          <a:lstStyle/>
          <a:p>
            <a:r>
              <a:rPr lang="en-GB" sz="2400" b="0" i="0" dirty="0">
                <a:solidFill>
                  <a:srgbClr val="231F20"/>
                </a:solidFill>
                <a:effectLst/>
                <a:latin typeface="Arial" panose="020B0604020202020204" pitchFamily="34" charset="0"/>
                <a:cs typeface="Arial" panose="020B0604020202020204" pitchFamily="34" charset="0"/>
              </a:rPr>
              <a:t>With the help of this photoelectric apparatus the following observations can be made :</a:t>
            </a:r>
          </a:p>
          <a:p>
            <a:br>
              <a:rPr lang="en-GB" sz="2400" b="0" i="0" dirty="0">
                <a:solidFill>
                  <a:srgbClr val="231F20"/>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(1) </a:t>
            </a:r>
            <a:r>
              <a:rPr lang="en-GB" sz="2400" b="1" i="0" dirty="0">
                <a:solidFill>
                  <a:srgbClr val="231F20"/>
                </a:solidFill>
                <a:effectLst/>
                <a:latin typeface="Arial" panose="020B0604020202020204" pitchFamily="34" charset="0"/>
                <a:cs typeface="Arial" panose="020B0604020202020204" pitchFamily="34" charset="0"/>
              </a:rPr>
              <a:t>An increase in the intensity of incident light does not increase the energy of the photoelectrons. </a:t>
            </a:r>
            <a:r>
              <a:rPr lang="en-GB" sz="2400" b="0" i="0" dirty="0">
                <a:solidFill>
                  <a:srgbClr val="231F20"/>
                </a:solidFill>
                <a:effectLst/>
                <a:latin typeface="Arial" panose="020B0604020202020204" pitchFamily="34" charset="0"/>
                <a:cs typeface="Arial" panose="020B0604020202020204" pitchFamily="34" charset="0"/>
              </a:rPr>
              <a:t>It merely increases their rate of emission.</a:t>
            </a:r>
          </a:p>
          <a:p>
            <a:br>
              <a:rPr lang="en-GB" sz="2400" b="0" i="0" dirty="0">
                <a:solidFill>
                  <a:srgbClr val="231F20"/>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(2) </a:t>
            </a:r>
            <a:r>
              <a:rPr lang="en-GB" sz="2400" b="1" i="0" dirty="0">
                <a:solidFill>
                  <a:srgbClr val="231F20"/>
                </a:solidFill>
                <a:effectLst/>
                <a:latin typeface="Arial" panose="020B0604020202020204" pitchFamily="34" charset="0"/>
                <a:cs typeface="Arial" panose="020B0604020202020204" pitchFamily="34" charset="0"/>
              </a:rPr>
              <a:t>The kinetic energy of the photoelectrons increases linearly with the frequency of the incident light. </a:t>
            </a:r>
            <a:r>
              <a:rPr lang="en-GB" sz="2400" b="0" i="0" dirty="0">
                <a:solidFill>
                  <a:srgbClr val="231F20"/>
                </a:solidFill>
                <a:effectLst/>
                <a:latin typeface="Arial" panose="020B0604020202020204" pitchFamily="34" charset="0"/>
                <a:cs typeface="Arial" panose="020B0604020202020204" pitchFamily="34" charset="0"/>
              </a:rPr>
              <a:t>If the frequency is decreased below a certain critical value </a:t>
            </a:r>
            <a:r>
              <a:rPr lang="en-GB" sz="2400" b="1" i="0" dirty="0">
                <a:solidFill>
                  <a:srgbClr val="231F20"/>
                </a:solidFill>
                <a:effectLst/>
                <a:latin typeface="Arial" panose="020B0604020202020204" pitchFamily="34" charset="0"/>
                <a:cs typeface="Arial" panose="020B0604020202020204" pitchFamily="34" charset="0"/>
              </a:rPr>
              <a:t>(Threshold frequency, </a:t>
            </a:r>
            <a:r>
              <a:rPr lang="en-GB" sz="2400" b="0" i="0" dirty="0">
                <a:solidFill>
                  <a:srgbClr val="231F20"/>
                </a:solidFill>
                <a:effectLst/>
                <a:latin typeface="Arial" panose="020B0604020202020204" pitchFamily="34" charset="0"/>
                <a:cs typeface="Arial" panose="020B0604020202020204" pitchFamily="34" charset="0"/>
              </a:rPr>
              <a:t>ν0), no electrons are ejected at all.</a:t>
            </a:r>
            <a:r>
              <a:rPr lang="en-GB" sz="2400" dirty="0">
                <a:latin typeface="Arial" panose="020B0604020202020204" pitchFamily="34" charset="0"/>
                <a:cs typeface="Arial" panose="020B0604020202020204" pitchFamily="34" charset="0"/>
              </a:rPr>
              <a:t> </a:t>
            </a:r>
            <a:endParaRPr lang="en-BB" sz="2400" dirty="0"/>
          </a:p>
        </p:txBody>
      </p:sp>
    </p:spTree>
    <p:extLst>
      <p:ext uri="{BB962C8B-B14F-4D97-AF65-F5344CB8AC3E}">
        <p14:creationId xmlns:p14="http://schemas.microsoft.com/office/powerpoint/2010/main" val="21035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ED9DB0EE-A641-C9A7-4EB5-BB16C306B339}"/>
              </a:ext>
            </a:extLst>
          </p:cNvPr>
          <p:cNvPicPr>
            <a:picLocks noChangeAspect="1" noChangeArrowheads="1"/>
          </p:cNvPicPr>
          <p:nvPr/>
        </p:nvPicPr>
        <p:blipFill>
          <a:blip r:embed="rId2" cstate="print"/>
          <a:srcRect/>
          <a:stretch>
            <a:fillRect/>
          </a:stretch>
        </p:blipFill>
        <p:spPr bwMode="auto">
          <a:xfrm>
            <a:off x="1099392" y="628497"/>
            <a:ext cx="9249807" cy="2315119"/>
          </a:xfrm>
          <a:prstGeom prst="rect">
            <a:avLst/>
          </a:prstGeom>
          <a:noFill/>
          <a:ln w="9525">
            <a:noFill/>
            <a:miter lim="800000"/>
            <a:headEnd/>
            <a:tailEnd/>
          </a:ln>
        </p:spPr>
      </p:pic>
    </p:spTree>
    <p:extLst>
      <p:ext uri="{BB962C8B-B14F-4D97-AF65-F5344CB8AC3E}">
        <p14:creationId xmlns:p14="http://schemas.microsoft.com/office/powerpoint/2010/main" val="400694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3572"/>
            <a:ext cx="12180367" cy="954107"/>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Other Subatomic Particles: </a:t>
            </a:r>
            <a:r>
              <a:rPr lang="en-US" sz="2800" dirty="0">
                <a:latin typeface="Arial" panose="020B0604020202020204" pitchFamily="34" charset="0"/>
                <a:cs typeface="Arial" panose="020B0604020202020204" pitchFamily="34" charset="0"/>
              </a:rPr>
              <a:t>a) </a:t>
            </a:r>
            <a:r>
              <a:rPr lang="en-US" sz="2800" i="1" dirty="0">
                <a:latin typeface="Arial" panose="020B0604020202020204" pitchFamily="34" charset="0"/>
                <a:cs typeface="Arial" panose="020B0604020202020204" pitchFamily="34" charset="0"/>
              </a:rPr>
              <a:t>mesons, b) positrons, c) neutrinos and d) antiprotons</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0" y="1178455"/>
            <a:ext cx="12191999" cy="4105932"/>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RUTHERFORD’S ATOMIC MODEL – THE NUCLEAR ATOM: </a:t>
            </a:r>
            <a:r>
              <a:rPr lang="en-US" sz="2800" dirty="0">
                <a:latin typeface="Arial" panose="020B0604020202020204" pitchFamily="34" charset="0"/>
                <a:cs typeface="Arial" panose="020B0604020202020204" pitchFamily="34" charset="0"/>
              </a:rPr>
              <a:t>He made</a:t>
            </a:r>
            <a:r>
              <a:rPr lang="en-US" sz="2800" b="1" dirty="0">
                <a:latin typeface="Arial" panose="020B0604020202020204" pitchFamily="34" charset="0"/>
                <a:cs typeface="Arial" panose="020B0604020202020204" pitchFamily="34" charset="0"/>
              </a:rPr>
              <a:t> </a:t>
            </a:r>
            <a:r>
              <a:rPr lang="en-US" sz="2800" b="1" dirty="0">
                <a:solidFill>
                  <a:srgbClr val="00B050"/>
                </a:solidFill>
                <a:latin typeface="Arial" panose="020B0604020202020204" pitchFamily="34" charset="0"/>
                <a:cs typeface="Arial" panose="020B0604020202020204" pitchFamily="34" charset="0"/>
              </a:rPr>
              <a:t>Alpha Particle-Scattering Experiment</a:t>
            </a:r>
            <a:r>
              <a:rPr lang="en-US" sz="2800" b="1" dirty="0">
                <a:latin typeface="Arial" panose="020B0604020202020204" pitchFamily="34" charset="0"/>
                <a:cs typeface="Arial" panose="020B0604020202020204" pitchFamily="34" charset="0"/>
              </a:rPr>
              <a:t>.</a:t>
            </a:r>
          </a:p>
          <a:p>
            <a:pPr marL="342900" indent="-342900">
              <a:lnSpc>
                <a:spcPct val="150000"/>
              </a:lnSpc>
              <a:buAutoNum type="arabicParenBoth"/>
            </a:pPr>
            <a:r>
              <a:rPr lang="en-US" sz="2800" dirty="0">
                <a:latin typeface="Arial" panose="020B0604020202020204" pitchFamily="34" charset="0"/>
                <a:cs typeface="Arial" panose="020B0604020202020204" pitchFamily="34" charset="0"/>
              </a:rPr>
              <a:t> He bombarded nitrogen and other light elements by α-particles when H+ ions or protons were produced. This showed the presence of protons in atoms other than hydrogen atom.</a:t>
            </a:r>
          </a:p>
          <a:p>
            <a:pPr>
              <a:lnSpc>
                <a:spcPct val="150000"/>
              </a:lnSpc>
            </a:pPr>
            <a:r>
              <a:rPr lang="en-US" sz="2800" dirty="0">
                <a:latin typeface="Arial" panose="020B0604020202020204" pitchFamily="34" charset="0"/>
                <a:cs typeface="Arial" panose="020B0604020202020204" pitchFamily="34" charset="0"/>
              </a:rPr>
              <a:t>(2) He got a clue to the presence of a positive nucleus in the atom as a result of the bombardment of thin foils of metals.</a:t>
            </a:r>
          </a:p>
        </p:txBody>
      </p:sp>
      <p:sp>
        <p:nvSpPr>
          <p:cNvPr id="5" name="Rectangle 4">
            <a:extLst>
              <a:ext uri="{FF2B5EF4-FFF2-40B4-BE49-F238E27FC236}">
                <a16:creationId xmlns:a16="http://schemas.microsoft.com/office/drawing/2014/main" id="{CADD80DB-01F8-29A4-1ABB-7E101FBF3BEF}"/>
              </a:ext>
            </a:extLst>
          </p:cNvPr>
          <p:cNvSpPr/>
          <p:nvPr/>
        </p:nvSpPr>
        <p:spPr>
          <a:xfrm>
            <a:off x="-1" y="5564099"/>
            <a:ext cx="12180367" cy="1200329"/>
          </a:xfrm>
          <a:prstGeom prst="rect">
            <a:avLst/>
          </a:prstGeom>
        </p:spPr>
        <p:txBody>
          <a:bodyPr wrap="square">
            <a:spAutoFit/>
          </a:bodyPr>
          <a:lstStyle/>
          <a:p>
            <a:r>
              <a:rPr lang="en-US" sz="2400" b="1" dirty="0">
                <a:solidFill>
                  <a:srgbClr val="00B0F0"/>
                </a:solidFill>
              </a:rPr>
              <a:t>ALPHA PARTICLES</a:t>
            </a:r>
            <a:r>
              <a:rPr lang="en-US" sz="2400" b="1" dirty="0"/>
              <a:t>: It has twice the charge of a proton and about 4 times its mass. </a:t>
            </a:r>
            <a:r>
              <a:rPr lang="en-US" sz="2400" dirty="0"/>
              <a:t>α-Particles are also formed in the discharge tube that contains helium,</a:t>
            </a:r>
          </a:p>
          <a:p>
            <a:pPr algn="ctr"/>
            <a:r>
              <a:rPr lang="en-US" sz="2400" dirty="0"/>
              <a:t>He ⎯⎯→ He</a:t>
            </a:r>
            <a:r>
              <a:rPr lang="en-US" sz="2400" baseline="30000" dirty="0"/>
              <a:t>2+</a:t>
            </a:r>
            <a:r>
              <a:rPr lang="en-US" sz="2400" dirty="0"/>
              <a:t> +2</a:t>
            </a:r>
            <a:r>
              <a:rPr lang="en-US" sz="2400" i="1" dirty="0"/>
              <a:t>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4966"/>
            <a:ext cx="12192000" cy="4016484"/>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According to Rutherford’s atomic model;</a:t>
            </a:r>
          </a:p>
          <a:p>
            <a:endParaRPr lang="en-US" sz="1000" b="1" dirty="0">
              <a:latin typeface="Arial" panose="020B0604020202020204" pitchFamily="34" charset="0"/>
              <a:cs typeface="Arial" panose="020B0604020202020204" pitchFamily="34" charset="0"/>
            </a:endParaRPr>
          </a:p>
          <a:p>
            <a:pPr marL="457200" indent="-457200">
              <a:buAutoNum type="arabicParenBoth"/>
            </a:pPr>
            <a:r>
              <a:rPr lang="en-US" sz="2800" dirty="0">
                <a:latin typeface="Arial" panose="020B0604020202020204" pitchFamily="34" charset="0"/>
                <a:cs typeface="Arial" panose="020B0604020202020204" pitchFamily="34" charset="0"/>
              </a:rPr>
              <a:t>Atom has a tiny dense central core or the nucleus which contains practically the entire mass of the atom, leaving the rest of the atom almost empty.</a:t>
            </a:r>
          </a:p>
          <a:p>
            <a:pPr marL="457200" indent="-457200">
              <a:buAutoNum type="arabicParenBoth"/>
            </a:pPr>
            <a:endParaRPr lang="en-US" sz="1050" dirty="0">
              <a:latin typeface="Arial" panose="020B0604020202020204" pitchFamily="34" charset="0"/>
              <a:cs typeface="Arial" panose="020B0604020202020204" pitchFamily="34" charset="0"/>
            </a:endParaRPr>
          </a:p>
          <a:p>
            <a:pPr marL="457200" indent="-457200">
              <a:buAutoNum type="arabicParenBoth"/>
            </a:pPr>
            <a:r>
              <a:rPr lang="en-US" sz="2800" dirty="0">
                <a:latin typeface="Arial" panose="020B0604020202020204" pitchFamily="34" charset="0"/>
                <a:cs typeface="Arial" panose="020B0604020202020204" pitchFamily="34" charset="0"/>
              </a:rPr>
              <a:t>The entire positive charge of the atom is located on the nucleus, while electrons were distributed in vacant space around it.</a:t>
            </a:r>
          </a:p>
          <a:p>
            <a:pPr marL="457200" indent="-457200">
              <a:buAutoNum type="arabicParenBoth"/>
            </a:pPr>
            <a:endParaRPr lang="en-US" sz="1050" dirty="0">
              <a:latin typeface="Arial" panose="020B0604020202020204" pitchFamily="34" charset="0"/>
              <a:cs typeface="Arial" panose="020B0604020202020204" pitchFamily="34" charset="0"/>
            </a:endParaRPr>
          </a:p>
          <a:p>
            <a:pPr marL="457200" indent="-457200">
              <a:buAutoNum type="arabicParenBoth"/>
            </a:pPr>
            <a:r>
              <a:rPr lang="en-US" sz="2800" dirty="0">
                <a:latin typeface="Arial" panose="020B0604020202020204" pitchFamily="34" charset="0"/>
                <a:cs typeface="Arial" panose="020B0604020202020204" pitchFamily="34" charset="0"/>
              </a:rPr>
              <a:t>The electrons were moving in orbits or closed circular paths around the nucleus like planets around the sun.</a:t>
            </a:r>
          </a:p>
        </p:txBody>
      </p:sp>
      <p:sp>
        <p:nvSpPr>
          <p:cNvPr id="3" name="Rectangle 2"/>
          <p:cNvSpPr/>
          <p:nvPr/>
        </p:nvSpPr>
        <p:spPr>
          <a:xfrm>
            <a:off x="-1" y="4262177"/>
            <a:ext cx="12192000" cy="2597827"/>
          </a:xfrm>
          <a:prstGeom prst="rect">
            <a:avLst/>
          </a:prstGeom>
        </p:spPr>
        <p:txBody>
          <a:bodyPr wrap="square">
            <a:spAutoFit/>
          </a:bodyPr>
          <a:lstStyle/>
          <a:p>
            <a:pPr>
              <a:lnSpc>
                <a:spcPct val="150000"/>
              </a:lnSpc>
            </a:pPr>
            <a:r>
              <a:rPr lang="en-US" sz="2400" b="1" dirty="0">
                <a:latin typeface="Arial" panose="020B0604020202020204" pitchFamily="34" charset="0"/>
                <a:cs typeface="Arial" panose="020B0604020202020204" pitchFamily="34" charset="0"/>
              </a:rPr>
              <a:t>Weakness of Rutherford Atomic Model: </a:t>
            </a:r>
            <a:r>
              <a:rPr lang="en-US" sz="2400" dirty="0">
                <a:latin typeface="Arial" panose="020B0604020202020204" pitchFamily="34" charset="0"/>
                <a:cs typeface="Arial" panose="020B0604020202020204" pitchFamily="34" charset="0"/>
              </a:rPr>
              <a:t>1) if a </a:t>
            </a:r>
            <a:r>
              <a:rPr lang="en-US" sz="2800" dirty="0">
                <a:latin typeface="Arial" panose="020B0604020202020204" pitchFamily="34" charset="0"/>
                <a:cs typeface="Arial" panose="020B0604020202020204" pitchFamily="34" charset="0"/>
              </a:rPr>
              <a:t>charged particle accelerates around an oppositely charged particle, the former will radiate energy.</a:t>
            </a:r>
          </a:p>
          <a:p>
            <a:pPr>
              <a:lnSpc>
                <a:spcPct val="150000"/>
              </a:lnSpc>
            </a:pPr>
            <a:r>
              <a:rPr lang="en-US" sz="2800" dirty="0">
                <a:latin typeface="Arial" panose="020B0604020202020204" pitchFamily="34" charset="0"/>
                <a:cs typeface="Arial" panose="020B0604020202020204" pitchFamily="34" charset="0"/>
              </a:rPr>
              <a:t>2) If an electron radiates energy, its speed will decrease and it will go into spiral motion, finally falling into the nucleus.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550"/>
            <a:ext cx="12192000" cy="5829481"/>
          </a:xfrm>
          <a:prstGeom prst="rect">
            <a:avLst/>
          </a:prstGeom>
        </p:spPr>
        <p:txBody>
          <a:bodyPr wrap="square">
            <a:spAutoFit/>
          </a:bodyPr>
          <a:lstStyle/>
          <a:p>
            <a:pPr>
              <a:lnSpc>
                <a:spcPct val="150000"/>
              </a:lnSpc>
            </a:pPr>
            <a:r>
              <a:rPr lang="en-US" sz="2800" b="1" dirty="0">
                <a:latin typeface="Arial" panose="020B0604020202020204" pitchFamily="34" charset="0"/>
                <a:cs typeface="Arial" panose="020B0604020202020204" pitchFamily="34" charset="0"/>
              </a:rPr>
              <a:t>Postulates of Bohr’s Theory: </a:t>
            </a:r>
          </a:p>
          <a:p>
            <a:pPr marL="342900" indent="-342900">
              <a:lnSpc>
                <a:spcPct val="150000"/>
              </a:lnSpc>
              <a:buAutoNum type="arabicParenBoth"/>
            </a:pPr>
            <a:r>
              <a:rPr lang="en-US" sz="2800" dirty="0">
                <a:latin typeface="Arial" panose="020B0604020202020204" pitchFamily="34" charset="0"/>
                <a:cs typeface="Arial" panose="020B0604020202020204" pitchFamily="34" charset="0"/>
              </a:rPr>
              <a:t>Electrons travel around the nucleus in specific permitted circular orbits and in no others.</a:t>
            </a:r>
          </a:p>
          <a:p>
            <a:pPr marL="342900" indent="-342900">
              <a:lnSpc>
                <a:spcPct val="150000"/>
              </a:lnSpc>
              <a:buAutoNum type="arabicParenBoth"/>
            </a:pPr>
            <a:r>
              <a:rPr lang="en-US" sz="2800" dirty="0">
                <a:latin typeface="Arial" panose="020B0604020202020204" pitchFamily="34" charset="0"/>
                <a:cs typeface="Arial" panose="020B0604020202020204" pitchFamily="34" charset="0"/>
              </a:rPr>
              <a:t>While in these specific orbits, an electron does not radiate (or lose) energy.</a:t>
            </a:r>
          </a:p>
          <a:p>
            <a:pPr>
              <a:lnSpc>
                <a:spcPct val="150000"/>
              </a:lnSpc>
            </a:pPr>
            <a:r>
              <a:rPr lang="en-US" sz="2800" dirty="0">
                <a:latin typeface="Arial" panose="020B0604020202020204" pitchFamily="34" charset="0"/>
                <a:cs typeface="Arial" panose="020B0604020202020204" pitchFamily="34" charset="0"/>
              </a:rPr>
              <a:t>(3) An electron can move from one energy level to another by quantum or photon jumps only.</a:t>
            </a:r>
          </a:p>
          <a:p>
            <a:pPr>
              <a:lnSpc>
                <a:spcPct val="150000"/>
              </a:lnSpc>
            </a:pPr>
            <a:r>
              <a:rPr lang="en-US" sz="2800" dirty="0">
                <a:latin typeface="Arial" panose="020B0604020202020204" pitchFamily="34" charset="0"/>
                <a:cs typeface="Arial" panose="020B0604020202020204" pitchFamily="34" charset="0"/>
              </a:rPr>
              <a:t>(4) The angular momentum (</a:t>
            </a:r>
            <a:r>
              <a:rPr lang="en-US" sz="2800" dirty="0" err="1">
                <a:latin typeface="Arial" panose="020B0604020202020204" pitchFamily="34" charset="0"/>
                <a:cs typeface="Arial" panose="020B0604020202020204" pitchFamily="34" charset="0"/>
              </a:rPr>
              <a:t>mvr</a:t>
            </a:r>
            <a:r>
              <a:rPr lang="en-US" sz="2800" dirty="0">
                <a:latin typeface="Arial" panose="020B0604020202020204" pitchFamily="34" charset="0"/>
                <a:cs typeface="Arial" panose="020B0604020202020204" pitchFamily="34" charset="0"/>
              </a:rPr>
              <a:t>) of an electron orbiting around the nucleus is an integral multiple of Planck’s constant divided by 2π.</a:t>
            </a:r>
          </a:p>
        </p:txBody>
      </p:sp>
      <p:pic>
        <p:nvPicPr>
          <p:cNvPr id="8" name="Picture 7">
            <a:extLst>
              <a:ext uri="{FF2B5EF4-FFF2-40B4-BE49-F238E27FC236}">
                <a16:creationId xmlns:a16="http://schemas.microsoft.com/office/drawing/2014/main" id="{C363B9E6-06AC-73B4-C80D-A98A4DE4A3A9}"/>
              </a:ext>
            </a:extLst>
          </p:cNvPr>
          <p:cNvPicPr>
            <a:picLocks noChangeAspect="1" noChangeArrowheads="1"/>
          </p:cNvPicPr>
          <p:nvPr/>
        </p:nvPicPr>
        <p:blipFill>
          <a:blip r:embed="rId2" cstate="print"/>
          <a:srcRect/>
          <a:stretch>
            <a:fillRect/>
          </a:stretch>
        </p:blipFill>
        <p:spPr bwMode="auto">
          <a:xfrm>
            <a:off x="1741925" y="5923849"/>
            <a:ext cx="4354075" cy="741406"/>
          </a:xfrm>
          <a:prstGeom prst="rect">
            <a:avLst/>
          </a:prstGeom>
          <a:noFill/>
          <a:ln w="9525">
            <a:noFill/>
            <a:miter lim="800000"/>
            <a:headEnd/>
            <a:tailEnd/>
          </a:ln>
        </p:spPr>
      </p:pic>
      <p:pic>
        <p:nvPicPr>
          <p:cNvPr id="9" name="Picture 8">
            <a:extLst>
              <a:ext uri="{FF2B5EF4-FFF2-40B4-BE49-F238E27FC236}">
                <a16:creationId xmlns:a16="http://schemas.microsoft.com/office/drawing/2014/main" id="{A4A084C6-7434-A350-23DA-02DD64F1AD40}"/>
              </a:ext>
            </a:extLst>
          </p:cNvPr>
          <p:cNvPicPr>
            <a:picLocks noChangeAspect="1" noChangeArrowheads="1"/>
          </p:cNvPicPr>
          <p:nvPr/>
        </p:nvPicPr>
        <p:blipFill>
          <a:blip r:embed="rId3" cstate="print"/>
          <a:srcRect/>
          <a:stretch>
            <a:fillRect/>
          </a:stretch>
        </p:blipFill>
        <p:spPr bwMode="auto">
          <a:xfrm>
            <a:off x="6239946" y="5816234"/>
            <a:ext cx="2547062" cy="84902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0026E-8D41-4BF4-2DFD-635E7049BCFB}"/>
              </a:ext>
            </a:extLst>
          </p:cNvPr>
          <p:cNvSpPr/>
          <p:nvPr/>
        </p:nvSpPr>
        <p:spPr>
          <a:xfrm>
            <a:off x="0" y="197394"/>
            <a:ext cx="12192000" cy="5398594"/>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where </a:t>
            </a:r>
            <a:r>
              <a:rPr lang="en-US" sz="2800" i="1" dirty="0">
                <a:latin typeface="Arial" panose="020B0604020202020204" pitchFamily="34" charset="0"/>
                <a:cs typeface="Arial" panose="020B0604020202020204" pitchFamily="34" charset="0"/>
              </a:rPr>
              <a:t>m = </a:t>
            </a:r>
            <a:r>
              <a:rPr lang="en-US" sz="2800" dirty="0">
                <a:latin typeface="Arial" panose="020B0604020202020204" pitchFamily="34" charset="0"/>
                <a:cs typeface="Arial" panose="020B0604020202020204" pitchFamily="34" charset="0"/>
              </a:rPr>
              <a:t>mass of electron</a:t>
            </a:r>
            <a:r>
              <a:rPr lang="en-US" sz="2800" i="1" dirty="0">
                <a:latin typeface="Arial" panose="020B0604020202020204" pitchFamily="34" charset="0"/>
                <a:cs typeface="Arial" panose="020B0604020202020204" pitchFamily="34" charset="0"/>
              </a:rPr>
              <a:t>, v = </a:t>
            </a:r>
            <a:r>
              <a:rPr lang="en-US" sz="2800" dirty="0">
                <a:latin typeface="Arial" panose="020B0604020202020204" pitchFamily="34" charset="0"/>
                <a:cs typeface="Arial" panose="020B0604020202020204" pitchFamily="34" charset="0"/>
              </a:rPr>
              <a:t>velocity of the electron</a:t>
            </a:r>
            <a:r>
              <a:rPr lang="en-US" sz="2800" i="1" dirty="0">
                <a:latin typeface="Arial" panose="020B0604020202020204" pitchFamily="34" charset="0"/>
                <a:cs typeface="Arial" panose="020B0604020202020204" pitchFamily="34" charset="0"/>
              </a:rPr>
              <a:t>, r = </a:t>
            </a:r>
            <a:r>
              <a:rPr lang="en-US" sz="2800" dirty="0">
                <a:latin typeface="Arial" panose="020B0604020202020204" pitchFamily="34" charset="0"/>
                <a:cs typeface="Arial" panose="020B0604020202020204" pitchFamily="34" charset="0"/>
              </a:rPr>
              <a:t>radius of the orbit ; n = 1, 2, 3, etc., and h = Planck’s constant.</a:t>
            </a:r>
          </a:p>
          <a:p>
            <a:endParaRPr lang="en-US" sz="2800" i="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By putting the values 1, 2, 3, etc., for </a:t>
            </a:r>
            <a:r>
              <a:rPr lang="en-US" sz="2800" i="1" dirty="0">
                <a:latin typeface="Arial" panose="020B0604020202020204" pitchFamily="34" charset="0"/>
                <a:cs typeface="Arial" panose="020B0604020202020204" pitchFamily="34" charset="0"/>
              </a:rPr>
              <a:t>n, </a:t>
            </a:r>
            <a:r>
              <a:rPr lang="en-US" sz="2800" dirty="0">
                <a:latin typeface="Arial" panose="020B0604020202020204" pitchFamily="34" charset="0"/>
                <a:cs typeface="Arial" panose="020B0604020202020204" pitchFamily="34" charset="0"/>
              </a:rPr>
              <a:t>we can have the angular momentum</a:t>
            </a:r>
          </a:p>
          <a:p>
            <a:endParaRPr lang="en-US" sz="2800" i="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Thus the angular momentum is said to be quantized</a:t>
            </a:r>
            <a:r>
              <a:rPr lang="en-US" sz="2800" i="1" dirty="0">
                <a:latin typeface="Arial" panose="020B0604020202020204" pitchFamily="34" charset="0"/>
                <a:cs typeface="Arial" panose="020B0604020202020204" pitchFamily="34" charset="0"/>
              </a:rPr>
              <a:t>.</a:t>
            </a:r>
          </a:p>
          <a:p>
            <a:endParaRPr lang="en-US" sz="2800" i="1" dirty="0">
              <a:latin typeface="Arial" panose="020B0604020202020204" pitchFamily="34" charset="0"/>
              <a:cs typeface="Arial" panose="020B0604020202020204" pitchFamily="34" charset="0"/>
            </a:endParaRPr>
          </a:p>
          <a:p>
            <a:pPr>
              <a:lnSpc>
                <a:spcPct val="150000"/>
              </a:lnSpc>
            </a:pPr>
            <a:r>
              <a:rPr lang="en-US" sz="2800" dirty="0">
                <a:latin typeface="Arial" panose="020B0604020202020204" pitchFamily="34" charset="0"/>
                <a:cs typeface="Arial" panose="020B0604020202020204" pitchFamily="34" charset="0"/>
              </a:rPr>
              <a:t>The integer n in equation can be used to designate an orbit and a corresponding energy level n is called the atom’s </a:t>
            </a:r>
            <a:r>
              <a:rPr lang="en-US" sz="2800" b="1" dirty="0">
                <a:latin typeface="Arial" panose="020B0604020202020204" pitchFamily="34" charset="0"/>
                <a:cs typeface="Arial" panose="020B0604020202020204" pitchFamily="34" charset="0"/>
              </a:rPr>
              <a:t>Principal quantum number.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48" y="181540"/>
            <a:ext cx="12192000" cy="1951496"/>
          </a:xfrm>
          <a:prstGeom prst="rect">
            <a:avLst/>
          </a:prstGeom>
        </p:spPr>
        <p:txBody>
          <a:bodyPr wrap="square">
            <a:spAutoFit/>
          </a:bodyPr>
          <a:lstStyle/>
          <a:p>
            <a:pPr>
              <a:lnSpc>
                <a:spcPct val="150000"/>
              </a:lnSpc>
            </a:pPr>
            <a:r>
              <a:rPr lang="en-US" sz="2800" b="1" dirty="0">
                <a:latin typeface="Arial" panose="020B0604020202020204" pitchFamily="34" charset="0"/>
                <a:cs typeface="Arial" panose="020B0604020202020204" pitchFamily="34" charset="0"/>
              </a:rPr>
              <a:t>ATOMIC NUMBER</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Z)</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Atomic Number of an element is equal to the number of protons in the nucleus of the atom of that element. Atomic Number is often referred to as the </a:t>
            </a:r>
            <a:r>
              <a:rPr lang="en-US" sz="2800" b="1" dirty="0">
                <a:latin typeface="Arial" panose="020B0604020202020204" pitchFamily="34" charset="0"/>
                <a:cs typeface="Arial" panose="020B0604020202020204" pitchFamily="34" charset="0"/>
              </a:rPr>
              <a:t>Proton Number.</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0" y="2310071"/>
            <a:ext cx="12144778" cy="3244158"/>
          </a:xfrm>
          <a:prstGeom prst="rect">
            <a:avLst/>
          </a:prstGeom>
        </p:spPr>
        <p:txBody>
          <a:bodyPr wrap="square">
            <a:spAutoFit/>
          </a:bodyPr>
          <a:lstStyle/>
          <a:p>
            <a:pPr>
              <a:lnSpc>
                <a:spcPct val="150000"/>
              </a:lnSpc>
            </a:pPr>
            <a:r>
              <a:rPr lang="en-US" sz="2800" b="1" dirty="0">
                <a:latin typeface="Arial" panose="020B0604020202020204" pitchFamily="34" charset="0"/>
                <a:cs typeface="Arial" panose="020B0604020202020204" pitchFamily="34" charset="0"/>
              </a:rPr>
              <a:t>MASS NUMBER: </a:t>
            </a:r>
            <a:r>
              <a:rPr lang="en-US" sz="2800" dirty="0">
                <a:latin typeface="Arial" panose="020B0604020202020204" pitchFamily="34" charset="0"/>
                <a:cs typeface="Arial" panose="020B0604020202020204" pitchFamily="34" charset="0"/>
              </a:rPr>
              <a:t>The mass number of an atom is equal to the total number of nucleons in the nucleus of an atom. For example, the atomic mass of sodium and fluorine obtained by experiment is 22.9898 and 26.9815 amu respectively. Thus their mass numbers are 23 for sodium and 27 for fluorine.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3438</Words>
  <Application>Microsoft Office PowerPoint</Application>
  <PresentationFormat>Widescreen</PresentationFormat>
  <Paragraphs>183</Paragraphs>
  <Slides>34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Arial</vt:lpstr>
      <vt:lpstr>Calibri</vt:lpstr>
      <vt:lpstr>Calibri Light</vt:lpstr>
      <vt:lpstr>Times New Roman</vt:lpstr>
      <vt:lpstr>TimesNewRomanPS-BoldMT</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Mostak</dc:creator>
  <cp:lastModifiedBy>Sheikh Sarafat Hossain</cp:lastModifiedBy>
  <cp:revision>6</cp:revision>
  <dcterms:created xsi:type="dcterms:W3CDTF">2022-10-03T07:16:51Z</dcterms:created>
  <dcterms:modified xsi:type="dcterms:W3CDTF">2023-10-13T10:52:19Z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2023-10-13T10:52:19Z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ac8aa0a2-e991-49a7-9053-0147231359d0</vt:lpwstr>
  </property>
  <property fmtid="{D5CDD505-2E9C-101B-9397-08002B2CF9AE}" pid="7" name="MSIP_Label_defa4170-0d19-0005-0004-bc88714345d2_ActionId">
    <vt:lpwstr>0d1b3cfb-7125-4a91-8a60-497d67885990</vt:lpwstr>
  </property>
  <property fmtid="{D5CDD505-2E9C-101B-9397-08002B2CF9AE}" pid="8" name="MSIP_Label_defa4170-0d19-0005-0004-bc88714345d2_ContentBits">
    <vt:lpwstr>0</vt:lpwstr>
  </property>
</Properties>
</file>