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83" r:id="rId2"/>
    <p:sldId id="368" r:id="rId3"/>
    <p:sldId id="369" r:id="rId4"/>
    <p:sldId id="370" r:id="rId5"/>
    <p:sldId id="371" r:id="rId6"/>
    <p:sldId id="376" r:id="rId7"/>
    <p:sldId id="377" r:id="rId8"/>
    <p:sldId id="378" r:id="rId9"/>
    <p:sldId id="372" r:id="rId10"/>
    <p:sldId id="373" r:id="rId11"/>
    <p:sldId id="374" r:id="rId12"/>
    <p:sldId id="375" r:id="rId13"/>
    <p:sldId id="293" r:id="rId14"/>
    <p:sldId id="294" r:id="rId15"/>
    <p:sldId id="379" r:id="rId16"/>
    <p:sldId id="289" r:id="rId17"/>
    <p:sldId id="380" r:id="rId18"/>
    <p:sldId id="381" r:id="rId19"/>
    <p:sldId id="382" r:id="rId20"/>
    <p:sldId id="305" r:id="rId21"/>
    <p:sldId id="306" r:id="rId22"/>
    <p:sldId id="307" r:id="rId23"/>
    <p:sldId id="308" r:id="rId24"/>
  </p:sldIdLst>
  <p:sldSz cx="12192000" cy="6858000"/>
  <p:notesSz cx="6858000" cy="9144000"/>
  <p:defaultTextStyle>
    <a:defPPr>
      <a:defRPr lang="en-B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62" d="100"/>
          <a:sy n="62" d="100"/>
        </p:scale>
        <p:origin x="7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6EC33-C150-475D-86F5-64D720F3210F}" type="datetimeFigureOut">
              <a:rPr lang="en-BB" smtClean="0"/>
              <a:t>05/02/2023</a:t>
            </a:fld>
            <a:endParaRPr lang="en-B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E4E35-9BB0-4BFB-856A-8B2E027404CA}" type="slidenum">
              <a:rPr lang="en-BB" smtClean="0"/>
              <a:t>‹#›</a:t>
            </a:fld>
            <a:endParaRPr lang="en-BB"/>
          </a:p>
        </p:txBody>
      </p:sp>
    </p:spTree>
    <p:extLst>
      <p:ext uri="{BB962C8B-B14F-4D97-AF65-F5344CB8AC3E}">
        <p14:creationId xmlns:p14="http://schemas.microsoft.com/office/powerpoint/2010/main" val="2641620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B" dirty="0"/>
          </a:p>
        </p:txBody>
      </p:sp>
      <p:sp>
        <p:nvSpPr>
          <p:cNvPr id="4" name="Slide Number Placeholder 3"/>
          <p:cNvSpPr>
            <a:spLocks noGrp="1"/>
          </p:cNvSpPr>
          <p:nvPr>
            <p:ph type="sldNum" sz="quarter" idx="5"/>
          </p:nvPr>
        </p:nvSpPr>
        <p:spPr/>
        <p:txBody>
          <a:bodyPr/>
          <a:lstStyle/>
          <a:p>
            <a:fld id="{2565302B-91C7-459C-B7FD-8FB5217E8ADA}" type="slidenum">
              <a:rPr lang="en-BB" smtClean="0"/>
              <a:t>9</a:t>
            </a:fld>
            <a:endParaRPr lang="en-BB"/>
          </a:p>
        </p:txBody>
      </p:sp>
    </p:spTree>
    <p:extLst>
      <p:ext uri="{BB962C8B-B14F-4D97-AF65-F5344CB8AC3E}">
        <p14:creationId xmlns:p14="http://schemas.microsoft.com/office/powerpoint/2010/main" val="15526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ACE0-C31A-4CCC-B01B-9C8E17D8B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B"/>
          </a:p>
        </p:txBody>
      </p:sp>
      <p:sp>
        <p:nvSpPr>
          <p:cNvPr id="3" name="Subtitle 2">
            <a:extLst>
              <a:ext uri="{FF2B5EF4-FFF2-40B4-BE49-F238E27FC236}">
                <a16:creationId xmlns:a16="http://schemas.microsoft.com/office/drawing/2014/main" id="{4CEED124-7A75-428D-ADA9-CE9CCF92B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B"/>
          </a:p>
        </p:txBody>
      </p:sp>
      <p:sp>
        <p:nvSpPr>
          <p:cNvPr id="4" name="Date Placeholder 3">
            <a:extLst>
              <a:ext uri="{FF2B5EF4-FFF2-40B4-BE49-F238E27FC236}">
                <a16:creationId xmlns:a16="http://schemas.microsoft.com/office/drawing/2014/main" id="{FFCDBF07-B7F7-4157-AAD0-CFB3B5E2F2BA}"/>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5" name="Footer Placeholder 4">
            <a:extLst>
              <a:ext uri="{FF2B5EF4-FFF2-40B4-BE49-F238E27FC236}">
                <a16:creationId xmlns:a16="http://schemas.microsoft.com/office/drawing/2014/main" id="{84F8A2DD-D514-470A-B279-C6D0030616E0}"/>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02E015D3-A00A-43B9-B8BE-E547242496E4}"/>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267015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1D20-EC80-4386-9544-71094BC10BC8}"/>
              </a:ext>
            </a:extLst>
          </p:cNvPr>
          <p:cNvSpPr>
            <a:spLocks noGrp="1"/>
          </p:cNvSpPr>
          <p:nvPr>
            <p:ph type="title"/>
          </p:nvPr>
        </p:nvSpPr>
        <p:spPr/>
        <p:txBody>
          <a:bodyPr/>
          <a:lstStyle/>
          <a:p>
            <a:r>
              <a:rPr lang="en-US"/>
              <a:t>Click to edit Master title style</a:t>
            </a:r>
            <a:endParaRPr lang="en-BB"/>
          </a:p>
        </p:txBody>
      </p:sp>
      <p:sp>
        <p:nvSpPr>
          <p:cNvPr id="3" name="Vertical Text Placeholder 2">
            <a:extLst>
              <a:ext uri="{FF2B5EF4-FFF2-40B4-BE49-F238E27FC236}">
                <a16:creationId xmlns:a16="http://schemas.microsoft.com/office/drawing/2014/main" id="{04DE7500-5349-427B-98E2-881A1AED2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30851585-8FFD-4B3A-B7F2-ADAD7BF9ADCC}"/>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5" name="Footer Placeholder 4">
            <a:extLst>
              <a:ext uri="{FF2B5EF4-FFF2-40B4-BE49-F238E27FC236}">
                <a16:creationId xmlns:a16="http://schemas.microsoft.com/office/drawing/2014/main" id="{7B05ABFD-2086-4DB0-A6B2-2E43F9B5D193}"/>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24A7EDF8-D6B5-4895-8A97-B2BFC2390A76}"/>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41499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D13BB-C08B-4F27-8894-52E60589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B"/>
          </a:p>
        </p:txBody>
      </p:sp>
      <p:sp>
        <p:nvSpPr>
          <p:cNvPr id="3" name="Vertical Text Placeholder 2">
            <a:extLst>
              <a:ext uri="{FF2B5EF4-FFF2-40B4-BE49-F238E27FC236}">
                <a16:creationId xmlns:a16="http://schemas.microsoft.com/office/drawing/2014/main" id="{C8FFF9AD-ED2A-45B7-9AE0-59FC9F634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C2704FFF-0A0C-46F2-9174-9DE987A84A52}"/>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5" name="Footer Placeholder 4">
            <a:extLst>
              <a:ext uri="{FF2B5EF4-FFF2-40B4-BE49-F238E27FC236}">
                <a16:creationId xmlns:a16="http://schemas.microsoft.com/office/drawing/2014/main" id="{26DBFA5D-7AB4-4035-A4C4-A8D76E73BD8A}"/>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C8359855-C74F-4F37-8753-02709751672D}"/>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297743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8ADD-64DD-46DB-A2F4-32681F230617}"/>
              </a:ext>
            </a:extLst>
          </p:cNvPr>
          <p:cNvSpPr>
            <a:spLocks noGrp="1"/>
          </p:cNvSpPr>
          <p:nvPr>
            <p:ph type="title"/>
          </p:nvPr>
        </p:nvSpPr>
        <p:spPr/>
        <p:txBody>
          <a:bodyPr/>
          <a:lstStyle/>
          <a:p>
            <a:r>
              <a:rPr lang="en-US"/>
              <a:t>Click to edit Master title style</a:t>
            </a:r>
            <a:endParaRPr lang="en-BB"/>
          </a:p>
        </p:txBody>
      </p:sp>
      <p:sp>
        <p:nvSpPr>
          <p:cNvPr id="3" name="Content Placeholder 2">
            <a:extLst>
              <a:ext uri="{FF2B5EF4-FFF2-40B4-BE49-F238E27FC236}">
                <a16:creationId xmlns:a16="http://schemas.microsoft.com/office/drawing/2014/main" id="{73CE95A6-5B4F-43CD-BDB8-7AF5AD2AF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2C4D1BB0-F27D-4DA4-B177-95FE316BF239}"/>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5" name="Footer Placeholder 4">
            <a:extLst>
              <a:ext uri="{FF2B5EF4-FFF2-40B4-BE49-F238E27FC236}">
                <a16:creationId xmlns:a16="http://schemas.microsoft.com/office/drawing/2014/main" id="{42B3AF7B-82A5-4643-9B5F-ED2040B4B626}"/>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F99A2BB1-ADE5-4FA5-8800-044950100728}"/>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355978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EECE-D17D-4266-87CF-8AE10A216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B"/>
          </a:p>
        </p:txBody>
      </p:sp>
      <p:sp>
        <p:nvSpPr>
          <p:cNvPr id="3" name="Text Placeholder 2">
            <a:extLst>
              <a:ext uri="{FF2B5EF4-FFF2-40B4-BE49-F238E27FC236}">
                <a16:creationId xmlns:a16="http://schemas.microsoft.com/office/drawing/2014/main" id="{C8437AE4-FB18-494B-AA79-E69E879B8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90347C-6624-42CB-BA26-19E1ACDA1C21}"/>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5" name="Footer Placeholder 4">
            <a:extLst>
              <a:ext uri="{FF2B5EF4-FFF2-40B4-BE49-F238E27FC236}">
                <a16:creationId xmlns:a16="http://schemas.microsoft.com/office/drawing/2014/main" id="{D72C7D51-D123-4693-A986-56B209B88C18}"/>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16AA13C6-458C-4CD2-AF8B-49D1950BF505}"/>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229212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5423-6202-4B28-9CD5-B3B1C8255EBE}"/>
              </a:ext>
            </a:extLst>
          </p:cNvPr>
          <p:cNvSpPr>
            <a:spLocks noGrp="1"/>
          </p:cNvSpPr>
          <p:nvPr>
            <p:ph type="title"/>
          </p:nvPr>
        </p:nvSpPr>
        <p:spPr/>
        <p:txBody>
          <a:bodyPr/>
          <a:lstStyle/>
          <a:p>
            <a:r>
              <a:rPr lang="en-US"/>
              <a:t>Click to edit Master title style</a:t>
            </a:r>
            <a:endParaRPr lang="en-BB"/>
          </a:p>
        </p:txBody>
      </p:sp>
      <p:sp>
        <p:nvSpPr>
          <p:cNvPr id="3" name="Content Placeholder 2">
            <a:extLst>
              <a:ext uri="{FF2B5EF4-FFF2-40B4-BE49-F238E27FC236}">
                <a16:creationId xmlns:a16="http://schemas.microsoft.com/office/drawing/2014/main" id="{8FFA8784-4118-4B74-835B-9A8A721BB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Content Placeholder 3">
            <a:extLst>
              <a:ext uri="{FF2B5EF4-FFF2-40B4-BE49-F238E27FC236}">
                <a16:creationId xmlns:a16="http://schemas.microsoft.com/office/drawing/2014/main" id="{268F465E-6527-491B-B363-618752156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5" name="Date Placeholder 4">
            <a:extLst>
              <a:ext uri="{FF2B5EF4-FFF2-40B4-BE49-F238E27FC236}">
                <a16:creationId xmlns:a16="http://schemas.microsoft.com/office/drawing/2014/main" id="{17092738-D416-4CB4-9851-43EFD8B86452}"/>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6" name="Footer Placeholder 5">
            <a:extLst>
              <a:ext uri="{FF2B5EF4-FFF2-40B4-BE49-F238E27FC236}">
                <a16:creationId xmlns:a16="http://schemas.microsoft.com/office/drawing/2014/main" id="{638415F2-5463-40EF-BE9F-A7A63FFDEF5F}"/>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E7D7BF12-86D6-45C3-B2FA-5EF988EBC68F}"/>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378919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DF1A-EF27-49D0-A044-B18F34C721CE}"/>
              </a:ext>
            </a:extLst>
          </p:cNvPr>
          <p:cNvSpPr>
            <a:spLocks noGrp="1"/>
          </p:cNvSpPr>
          <p:nvPr>
            <p:ph type="title"/>
          </p:nvPr>
        </p:nvSpPr>
        <p:spPr>
          <a:xfrm>
            <a:off x="839788" y="365125"/>
            <a:ext cx="10515600" cy="1325563"/>
          </a:xfrm>
        </p:spPr>
        <p:txBody>
          <a:bodyPr/>
          <a:lstStyle/>
          <a:p>
            <a:r>
              <a:rPr lang="en-US"/>
              <a:t>Click to edit Master title style</a:t>
            </a:r>
            <a:endParaRPr lang="en-BB"/>
          </a:p>
        </p:txBody>
      </p:sp>
      <p:sp>
        <p:nvSpPr>
          <p:cNvPr id="3" name="Text Placeholder 2">
            <a:extLst>
              <a:ext uri="{FF2B5EF4-FFF2-40B4-BE49-F238E27FC236}">
                <a16:creationId xmlns:a16="http://schemas.microsoft.com/office/drawing/2014/main" id="{7E3EA13F-C0D1-400B-9D3B-BED9AF43B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693A1-943F-4FB0-A406-69BBF73764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5" name="Text Placeholder 4">
            <a:extLst>
              <a:ext uri="{FF2B5EF4-FFF2-40B4-BE49-F238E27FC236}">
                <a16:creationId xmlns:a16="http://schemas.microsoft.com/office/drawing/2014/main" id="{0120BA9E-BF89-4674-8FDE-49A68AFEB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EA2B5C-431B-4617-8AE2-BFD5C1150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7" name="Date Placeholder 6">
            <a:extLst>
              <a:ext uri="{FF2B5EF4-FFF2-40B4-BE49-F238E27FC236}">
                <a16:creationId xmlns:a16="http://schemas.microsoft.com/office/drawing/2014/main" id="{9691270B-97DB-4946-851A-3C3A56E7BD76}"/>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8" name="Footer Placeholder 7">
            <a:extLst>
              <a:ext uri="{FF2B5EF4-FFF2-40B4-BE49-F238E27FC236}">
                <a16:creationId xmlns:a16="http://schemas.microsoft.com/office/drawing/2014/main" id="{283539C0-5778-4600-A879-792C3FEEBD92}"/>
              </a:ext>
            </a:extLst>
          </p:cNvPr>
          <p:cNvSpPr>
            <a:spLocks noGrp="1"/>
          </p:cNvSpPr>
          <p:nvPr>
            <p:ph type="ftr" sz="quarter" idx="11"/>
          </p:nvPr>
        </p:nvSpPr>
        <p:spPr/>
        <p:txBody>
          <a:bodyPr/>
          <a:lstStyle/>
          <a:p>
            <a:endParaRPr lang="en-BB"/>
          </a:p>
        </p:txBody>
      </p:sp>
      <p:sp>
        <p:nvSpPr>
          <p:cNvPr id="9" name="Slide Number Placeholder 8">
            <a:extLst>
              <a:ext uri="{FF2B5EF4-FFF2-40B4-BE49-F238E27FC236}">
                <a16:creationId xmlns:a16="http://schemas.microsoft.com/office/drawing/2014/main" id="{403ED32E-793E-40FD-8D7A-0D99D811717C}"/>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15312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1BE-8E32-4B82-AB13-B952128584E4}"/>
              </a:ext>
            </a:extLst>
          </p:cNvPr>
          <p:cNvSpPr>
            <a:spLocks noGrp="1"/>
          </p:cNvSpPr>
          <p:nvPr>
            <p:ph type="title"/>
          </p:nvPr>
        </p:nvSpPr>
        <p:spPr/>
        <p:txBody>
          <a:bodyPr/>
          <a:lstStyle/>
          <a:p>
            <a:r>
              <a:rPr lang="en-US"/>
              <a:t>Click to edit Master title style</a:t>
            </a:r>
            <a:endParaRPr lang="en-BB"/>
          </a:p>
        </p:txBody>
      </p:sp>
      <p:sp>
        <p:nvSpPr>
          <p:cNvPr id="3" name="Date Placeholder 2">
            <a:extLst>
              <a:ext uri="{FF2B5EF4-FFF2-40B4-BE49-F238E27FC236}">
                <a16:creationId xmlns:a16="http://schemas.microsoft.com/office/drawing/2014/main" id="{0A5EB1C8-223D-4ACD-8BA9-BED6FE8F3815}"/>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4" name="Footer Placeholder 3">
            <a:extLst>
              <a:ext uri="{FF2B5EF4-FFF2-40B4-BE49-F238E27FC236}">
                <a16:creationId xmlns:a16="http://schemas.microsoft.com/office/drawing/2014/main" id="{C92C8E34-63AA-4C5C-A9A7-5A8B5A9C42D3}"/>
              </a:ext>
            </a:extLst>
          </p:cNvPr>
          <p:cNvSpPr>
            <a:spLocks noGrp="1"/>
          </p:cNvSpPr>
          <p:nvPr>
            <p:ph type="ftr" sz="quarter" idx="11"/>
          </p:nvPr>
        </p:nvSpPr>
        <p:spPr/>
        <p:txBody>
          <a:bodyPr/>
          <a:lstStyle/>
          <a:p>
            <a:endParaRPr lang="en-BB"/>
          </a:p>
        </p:txBody>
      </p:sp>
      <p:sp>
        <p:nvSpPr>
          <p:cNvPr id="5" name="Slide Number Placeholder 4">
            <a:extLst>
              <a:ext uri="{FF2B5EF4-FFF2-40B4-BE49-F238E27FC236}">
                <a16:creationId xmlns:a16="http://schemas.microsoft.com/office/drawing/2014/main" id="{4EE90785-0F4C-4BDA-966E-9B577E5E2856}"/>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322693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17DF1-E238-4753-BD2D-557B9B31C18B}"/>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3" name="Footer Placeholder 2">
            <a:extLst>
              <a:ext uri="{FF2B5EF4-FFF2-40B4-BE49-F238E27FC236}">
                <a16:creationId xmlns:a16="http://schemas.microsoft.com/office/drawing/2014/main" id="{2B164E3C-8C06-4DAD-8A0C-C5AA256D9FCA}"/>
              </a:ext>
            </a:extLst>
          </p:cNvPr>
          <p:cNvSpPr>
            <a:spLocks noGrp="1"/>
          </p:cNvSpPr>
          <p:nvPr>
            <p:ph type="ftr" sz="quarter" idx="11"/>
          </p:nvPr>
        </p:nvSpPr>
        <p:spPr/>
        <p:txBody>
          <a:bodyPr/>
          <a:lstStyle/>
          <a:p>
            <a:endParaRPr lang="en-BB"/>
          </a:p>
        </p:txBody>
      </p:sp>
      <p:sp>
        <p:nvSpPr>
          <p:cNvPr id="4" name="Slide Number Placeholder 3">
            <a:extLst>
              <a:ext uri="{FF2B5EF4-FFF2-40B4-BE49-F238E27FC236}">
                <a16:creationId xmlns:a16="http://schemas.microsoft.com/office/drawing/2014/main" id="{467DB209-9BE0-436F-A190-C9E110866290}"/>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240114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162C-6687-4352-B5D7-6BABFF3A5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B"/>
          </a:p>
        </p:txBody>
      </p:sp>
      <p:sp>
        <p:nvSpPr>
          <p:cNvPr id="3" name="Content Placeholder 2">
            <a:extLst>
              <a:ext uri="{FF2B5EF4-FFF2-40B4-BE49-F238E27FC236}">
                <a16:creationId xmlns:a16="http://schemas.microsoft.com/office/drawing/2014/main" id="{B839DDE9-A071-4912-9486-A5006AE79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Text Placeholder 3">
            <a:extLst>
              <a:ext uri="{FF2B5EF4-FFF2-40B4-BE49-F238E27FC236}">
                <a16:creationId xmlns:a16="http://schemas.microsoft.com/office/drawing/2014/main" id="{217B65CD-E600-4493-B70A-04C6010AF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1D6EA-C142-4D0D-87F5-BC98F2512546}"/>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6" name="Footer Placeholder 5">
            <a:extLst>
              <a:ext uri="{FF2B5EF4-FFF2-40B4-BE49-F238E27FC236}">
                <a16:creationId xmlns:a16="http://schemas.microsoft.com/office/drawing/2014/main" id="{79DD85F4-8E22-4226-A6C0-9131968AE1BE}"/>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2C26B2E0-0A01-43FA-B3FF-5CA4F2BB5315}"/>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392621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D10B-8C77-4F77-9B5F-8477B0CC1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B"/>
          </a:p>
        </p:txBody>
      </p:sp>
      <p:sp>
        <p:nvSpPr>
          <p:cNvPr id="3" name="Picture Placeholder 2">
            <a:extLst>
              <a:ext uri="{FF2B5EF4-FFF2-40B4-BE49-F238E27FC236}">
                <a16:creationId xmlns:a16="http://schemas.microsoft.com/office/drawing/2014/main" id="{87CE454B-97D2-4381-B9EE-5A46427B5D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B"/>
          </a:p>
        </p:txBody>
      </p:sp>
      <p:sp>
        <p:nvSpPr>
          <p:cNvPr id="4" name="Text Placeholder 3">
            <a:extLst>
              <a:ext uri="{FF2B5EF4-FFF2-40B4-BE49-F238E27FC236}">
                <a16:creationId xmlns:a16="http://schemas.microsoft.com/office/drawing/2014/main" id="{FC8FE28F-EF34-4CFE-A220-2478295D9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E9161-DB52-4677-823E-36BCF340758E}"/>
              </a:ext>
            </a:extLst>
          </p:cNvPr>
          <p:cNvSpPr>
            <a:spLocks noGrp="1"/>
          </p:cNvSpPr>
          <p:nvPr>
            <p:ph type="dt" sz="half" idx="10"/>
          </p:nvPr>
        </p:nvSpPr>
        <p:spPr/>
        <p:txBody>
          <a:bodyPr/>
          <a:lstStyle/>
          <a:p>
            <a:fld id="{F64C800D-9184-4A8B-83F1-F7F960369AAB}" type="datetimeFigureOut">
              <a:rPr lang="en-BB" smtClean="0"/>
              <a:t>05/02/2023</a:t>
            </a:fld>
            <a:endParaRPr lang="en-BB"/>
          </a:p>
        </p:txBody>
      </p:sp>
      <p:sp>
        <p:nvSpPr>
          <p:cNvPr id="6" name="Footer Placeholder 5">
            <a:extLst>
              <a:ext uri="{FF2B5EF4-FFF2-40B4-BE49-F238E27FC236}">
                <a16:creationId xmlns:a16="http://schemas.microsoft.com/office/drawing/2014/main" id="{23765B6B-CB93-4D56-A58E-A90D7532B5A4}"/>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DF46CFAD-75F0-4401-98D9-83C17516511C}"/>
              </a:ext>
            </a:extLst>
          </p:cNvPr>
          <p:cNvSpPr>
            <a:spLocks noGrp="1"/>
          </p:cNvSpPr>
          <p:nvPr>
            <p:ph type="sldNum" sz="quarter" idx="12"/>
          </p:nvPr>
        </p:nvSpPr>
        <p:spPr/>
        <p:txBody>
          <a:bodyPr/>
          <a:lstStyle/>
          <a:p>
            <a:fld id="{FD3D3386-E4E3-4657-9D60-2215E179AAD5}" type="slidenum">
              <a:rPr lang="en-BB" smtClean="0"/>
              <a:t>‹#›</a:t>
            </a:fld>
            <a:endParaRPr lang="en-BB"/>
          </a:p>
        </p:txBody>
      </p:sp>
    </p:spTree>
    <p:extLst>
      <p:ext uri="{BB962C8B-B14F-4D97-AF65-F5344CB8AC3E}">
        <p14:creationId xmlns:p14="http://schemas.microsoft.com/office/powerpoint/2010/main" val="266592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75FF4-C7E3-43BD-88EB-85076890F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B"/>
          </a:p>
        </p:txBody>
      </p:sp>
      <p:sp>
        <p:nvSpPr>
          <p:cNvPr id="3" name="Text Placeholder 2">
            <a:extLst>
              <a:ext uri="{FF2B5EF4-FFF2-40B4-BE49-F238E27FC236}">
                <a16:creationId xmlns:a16="http://schemas.microsoft.com/office/drawing/2014/main" id="{23E7B552-89FF-427C-A211-9BCD08FB3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9018D411-801F-4B95-BA55-D5285C993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C800D-9184-4A8B-83F1-F7F960369AAB}" type="datetimeFigureOut">
              <a:rPr lang="en-BB" smtClean="0"/>
              <a:t>05/02/2023</a:t>
            </a:fld>
            <a:endParaRPr lang="en-BB"/>
          </a:p>
        </p:txBody>
      </p:sp>
      <p:sp>
        <p:nvSpPr>
          <p:cNvPr id="5" name="Footer Placeholder 4">
            <a:extLst>
              <a:ext uri="{FF2B5EF4-FFF2-40B4-BE49-F238E27FC236}">
                <a16:creationId xmlns:a16="http://schemas.microsoft.com/office/drawing/2014/main" id="{585C03AD-35AC-4388-931F-34099D2B8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B"/>
          </a:p>
        </p:txBody>
      </p:sp>
      <p:sp>
        <p:nvSpPr>
          <p:cNvPr id="6" name="Slide Number Placeholder 5">
            <a:extLst>
              <a:ext uri="{FF2B5EF4-FFF2-40B4-BE49-F238E27FC236}">
                <a16:creationId xmlns:a16="http://schemas.microsoft.com/office/drawing/2014/main" id="{22DE23CB-B8DB-438B-91BE-2316051FA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D3386-E4E3-4657-9D60-2215E179AAD5}" type="slidenum">
              <a:rPr lang="en-BB" smtClean="0"/>
              <a:t>‹#›</a:t>
            </a:fld>
            <a:endParaRPr lang="en-BB"/>
          </a:p>
        </p:txBody>
      </p:sp>
    </p:spTree>
    <p:extLst>
      <p:ext uri="{BB962C8B-B14F-4D97-AF65-F5344CB8AC3E}">
        <p14:creationId xmlns:p14="http://schemas.microsoft.com/office/powerpoint/2010/main" val="202872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120" y="1026607"/>
            <a:ext cx="8591423" cy="4401205"/>
          </a:xfrm>
          <a:prstGeom prst="rect">
            <a:avLst/>
          </a:prstGeom>
          <a:noFill/>
        </p:spPr>
        <p:txBody>
          <a:bodyPr wrap="square" rtlCol="0">
            <a:spAutoFit/>
          </a:bodyPr>
          <a:lstStyle/>
          <a:p>
            <a:pPr algn="ctr"/>
            <a:r>
              <a:rPr lang="en-US" sz="4000" b="1" dirty="0"/>
              <a:t>Course Title: </a:t>
            </a:r>
            <a:r>
              <a:rPr lang="en-US" sz="4000" b="1" dirty="0">
                <a:effectLst/>
                <a:ea typeface="Calibri" panose="020F0502020204030204" pitchFamily="34" charset="0"/>
                <a:cs typeface="Arial" panose="020B0604020202020204" pitchFamily="34" charset="0"/>
              </a:rPr>
              <a:t>Engineering Chemistry-1</a:t>
            </a:r>
            <a:endParaRPr lang="en-US" sz="4000" b="1" dirty="0">
              <a:cs typeface="Arial" panose="020B0604020202020204" pitchFamily="34" charset="0"/>
            </a:endParaRPr>
          </a:p>
          <a:p>
            <a:pPr algn="ctr"/>
            <a:r>
              <a:rPr lang="en-US" sz="4000" b="1"/>
              <a:t>Course Code: CHE109</a:t>
            </a:r>
          </a:p>
          <a:p>
            <a:pPr algn="ctr"/>
            <a:r>
              <a:rPr lang="en-US" sz="4000" b="1"/>
              <a:t>(</a:t>
            </a:r>
            <a:r>
              <a:rPr lang="en-US" sz="4000" b="1" dirty="0"/>
              <a:t>Chapter 3)</a:t>
            </a:r>
          </a:p>
          <a:p>
            <a:pPr algn="ctr"/>
            <a:endParaRPr lang="en-US" sz="4000" b="1" dirty="0"/>
          </a:p>
          <a:p>
            <a:pPr algn="ctr"/>
            <a:r>
              <a:rPr lang="en-US" sz="3600" b="1" dirty="0">
                <a:solidFill>
                  <a:srgbClr val="002060"/>
                </a:solidFill>
              </a:rPr>
              <a:t>Dr. Joyanta Kumar </a:t>
            </a:r>
            <a:r>
              <a:rPr lang="en-US" sz="3600" b="1" dirty="0" err="1">
                <a:solidFill>
                  <a:srgbClr val="002060"/>
                </a:solidFill>
              </a:rPr>
              <a:t>Saha</a:t>
            </a:r>
            <a:endParaRPr lang="en-US" sz="3600" b="1" dirty="0">
              <a:solidFill>
                <a:srgbClr val="002060"/>
              </a:solidFill>
            </a:endParaRPr>
          </a:p>
          <a:p>
            <a:pPr algn="ctr"/>
            <a:r>
              <a:rPr lang="en-US" sz="2800" b="1" dirty="0"/>
              <a:t>Associate Professor</a:t>
            </a:r>
          </a:p>
          <a:p>
            <a:pPr algn="ctr"/>
            <a:r>
              <a:rPr lang="en-US" sz="2800" b="1" dirty="0"/>
              <a:t>Department of Chemistry</a:t>
            </a:r>
          </a:p>
          <a:p>
            <a:pPr algn="ctr"/>
            <a:r>
              <a:rPr lang="en-US" sz="2800" b="1" dirty="0" err="1"/>
              <a:t>Jagannath</a:t>
            </a:r>
            <a:r>
              <a:rPr lang="en-US" sz="2800" b="1" dirty="0"/>
              <a:t> University</a:t>
            </a:r>
          </a:p>
        </p:txBody>
      </p:sp>
    </p:spTree>
    <p:extLst>
      <p:ext uri="{BB962C8B-B14F-4D97-AF65-F5344CB8AC3E}">
        <p14:creationId xmlns:p14="http://schemas.microsoft.com/office/powerpoint/2010/main" val="272617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D9A3EECE-32CE-AEF3-08C4-F9EC0B6269A1}"/>
              </a:ext>
            </a:extLst>
          </p:cNvPr>
          <p:cNvGraphicFramePr>
            <a:graphicFrameLocks noChangeAspect="1"/>
          </p:cNvGraphicFramePr>
          <p:nvPr/>
        </p:nvGraphicFramePr>
        <p:xfrm>
          <a:off x="814685" y="233907"/>
          <a:ext cx="10277627" cy="6123052"/>
        </p:xfrm>
        <a:graphic>
          <a:graphicData uri="http://schemas.openxmlformats.org/presentationml/2006/ole">
            <mc:AlternateContent xmlns:mc="http://schemas.openxmlformats.org/markup-compatibility/2006">
              <mc:Choice xmlns:v="urn:schemas-microsoft-com:vml" Requires="v">
                <p:oleObj name="Bitmap Image" r:id="rId2" imgW="3298320" imgH="1964880" progId="Paint.Picture">
                  <p:embed/>
                </p:oleObj>
              </mc:Choice>
              <mc:Fallback>
                <p:oleObj name="Bitmap Image" r:id="rId2" imgW="3298320" imgH="1964880" progId="Paint.Picture">
                  <p:embed/>
                  <p:pic>
                    <p:nvPicPr>
                      <p:cNvPr id="4" name="Object 3">
                        <a:extLst>
                          <a:ext uri="{FF2B5EF4-FFF2-40B4-BE49-F238E27FC236}">
                            <a16:creationId xmlns:a16="http://schemas.microsoft.com/office/drawing/2014/main" id="{D9A3EECE-32CE-AEF3-08C4-F9EC0B6269A1}"/>
                          </a:ext>
                        </a:extLst>
                      </p:cNvPr>
                      <p:cNvPicPr/>
                      <p:nvPr/>
                    </p:nvPicPr>
                    <p:blipFill>
                      <a:blip r:embed="rId3"/>
                      <a:stretch>
                        <a:fillRect/>
                      </a:stretch>
                    </p:blipFill>
                    <p:spPr>
                      <a:xfrm>
                        <a:off x="814685" y="233907"/>
                        <a:ext cx="10277627" cy="6123052"/>
                      </a:xfrm>
                      <a:prstGeom prst="rect">
                        <a:avLst/>
                      </a:prstGeom>
                    </p:spPr>
                  </p:pic>
                </p:oleObj>
              </mc:Fallback>
            </mc:AlternateContent>
          </a:graphicData>
        </a:graphic>
      </p:graphicFrame>
    </p:spTree>
    <p:extLst>
      <p:ext uri="{BB962C8B-B14F-4D97-AF65-F5344CB8AC3E}">
        <p14:creationId xmlns:p14="http://schemas.microsoft.com/office/powerpoint/2010/main" val="19550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F715F-F676-C454-E8C1-F5D89D6EDDA3}"/>
              </a:ext>
            </a:extLst>
          </p:cNvPr>
          <p:cNvSpPr txBox="1"/>
          <p:nvPr/>
        </p:nvSpPr>
        <p:spPr>
          <a:xfrm>
            <a:off x="0" y="30695"/>
            <a:ext cx="12192000" cy="2123658"/>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HYDROGEN BONDING (H-Bonding): </a:t>
            </a:r>
            <a:r>
              <a:rPr lang="en-GB" sz="2400" b="1" i="0" dirty="0">
                <a:solidFill>
                  <a:srgbClr val="231F20"/>
                </a:solidFill>
                <a:effectLst/>
                <a:latin typeface="Times New Roman" panose="02020603050405020304" pitchFamily="18" charset="0"/>
                <a:cs typeface="Times New Roman" panose="02020603050405020304" pitchFamily="18" charset="0"/>
              </a:rPr>
              <a:t>The electrostatic attraction between an H atom covalently bonded to a highly electronegative atom X and a lone pair of electrons of X in another molecule, is called Hydrogen Bonding.</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dirty="0"/>
              <a:t> </a:t>
            </a:r>
            <a:br>
              <a:rPr lang="en-GB" dirty="0"/>
            </a:br>
            <a:endParaRPr lang="en-BB" dirty="0"/>
          </a:p>
        </p:txBody>
      </p:sp>
      <p:graphicFrame>
        <p:nvGraphicFramePr>
          <p:cNvPr id="6" name="Object 5">
            <a:extLst>
              <a:ext uri="{FF2B5EF4-FFF2-40B4-BE49-F238E27FC236}">
                <a16:creationId xmlns:a16="http://schemas.microsoft.com/office/drawing/2014/main" id="{1AD34779-2D9A-9582-6121-7A46DD3F09AD}"/>
              </a:ext>
            </a:extLst>
          </p:cNvPr>
          <p:cNvGraphicFramePr>
            <a:graphicFrameLocks noChangeAspect="1"/>
          </p:cNvGraphicFramePr>
          <p:nvPr/>
        </p:nvGraphicFramePr>
        <p:xfrm>
          <a:off x="6682224" y="967263"/>
          <a:ext cx="4065959" cy="1462785"/>
        </p:xfrm>
        <a:graphic>
          <a:graphicData uri="http://schemas.openxmlformats.org/presentationml/2006/ole">
            <mc:AlternateContent xmlns:mc="http://schemas.openxmlformats.org/markup-compatibility/2006">
              <mc:Choice xmlns:v="urn:schemas-microsoft-com:vml" Requires="v">
                <p:oleObj name="Bitmap Image" r:id="rId2" imgW="2422080" imgH="870840" progId="Paint.Picture">
                  <p:embed/>
                </p:oleObj>
              </mc:Choice>
              <mc:Fallback>
                <p:oleObj name="Bitmap Image" r:id="rId2" imgW="2422080" imgH="870840" progId="Paint.Picture">
                  <p:embed/>
                  <p:pic>
                    <p:nvPicPr>
                      <p:cNvPr id="6" name="Object 5">
                        <a:extLst>
                          <a:ext uri="{FF2B5EF4-FFF2-40B4-BE49-F238E27FC236}">
                            <a16:creationId xmlns:a16="http://schemas.microsoft.com/office/drawing/2014/main" id="{1AD34779-2D9A-9582-6121-7A46DD3F09AD}"/>
                          </a:ext>
                        </a:extLst>
                      </p:cNvPr>
                      <p:cNvPicPr/>
                      <p:nvPr/>
                    </p:nvPicPr>
                    <p:blipFill>
                      <a:blip r:embed="rId3"/>
                      <a:stretch>
                        <a:fillRect/>
                      </a:stretch>
                    </p:blipFill>
                    <p:spPr>
                      <a:xfrm>
                        <a:off x="6682224" y="967263"/>
                        <a:ext cx="4065959" cy="146278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CB4D8980-E53E-62CA-AB3D-EECAC207A89B}"/>
              </a:ext>
            </a:extLst>
          </p:cNvPr>
          <p:cNvSpPr txBox="1"/>
          <p:nvPr/>
        </p:nvSpPr>
        <p:spPr>
          <a:xfrm>
            <a:off x="0" y="2292263"/>
            <a:ext cx="12192000" cy="4431983"/>
          </a:xfrm>
          <a:prstGeom prst="rect">
            <a:avLst/>
          </a:prstGeom>
          <a:noFill/>
        </p:spPr>
        <p:txBody>
          <a:bodyPr wrap="square">
            <a:spAutoFit/>
          </a:bodyPr>
          <a:lstStyle/>
          <a:p>
            <a:r>
              <a:rPr lang="en-GB" sz="2400" b="1" i="0" dirty="0">
                <a:solidFill>
                  <a:srgbClr val="0066B3"/>
                </a:solidFill>
                <a:effectLst/>
                <a:latin typeface="Univers-Condensed-Bold"/>
              </a:rPr>
              <a:t>CONDITIONS FOR HYDROGEN BONDING</a:t>
            </a:r>
            <a:br>
              <a:rPr lang="en-GB" sz="2400" b="1" i="0" dirty="0">
                <a:solidFill>
                  <a:srgbClr val="0066B3"/>
                </a:solidFill>
                <a:effectLst/>
                <a:latin typeface="Univers-Condensed-Bold"/>
              </a:rPr>
            </a:br>
            <a:br>
              <a:rPr lang="en-GB" sz="1800" b="0" i="0" dirty="0">
                <a:solidFill>
                  <a:srgbClr val="231F20"/>
                </a:solidFill>
                <a:effectLst/>
                <a:latin typeface="TimesNewRomanPSMT"/>
              </a:rPr>
            </a:br>
            <a:r>
              <a:rPr lang="en-GB" sz="2400" b="1" i="0" dirty="0">
                <a:solidFill>
                  <a:srgbClr val="0066B3"/>
                </a:solidFill>
                <a:effectLst/>
                <a:latin typeface="Times New Roman" panose="02020603050405020304" pitchFamily="18" charset="0"/>
                <a:cs typeface="Times New Roman" panose="02020603050405020304" pitchFamily="18" charset="0"/>
              </a:rPr>
              <a:t>(1) High electronegativity of atom bonded to hydrogen: </a:t>
            </a:r>
            <a:r>
              <a:rPr lang="en-GB" sz="2400" b="0" i="0" dirty="0">
                <a:solidFill>
                  <a:srgbClr val="231F20"/>
                </a:solidFill>
                <a:effectLst/>
                <a:latin typeface="Times New Roman" panose="02020603050405020304" pitchFamily="18" charset="0"/>
                <a:cs typeface="Times New Roman" panose="02020603050405020304" pitchFamily="18" charset="0"/>
              </a:rPr>
              <a:t>The molecule must contain an atom of high electronegativity such as F, O or N bonded to hydrogen atom by a covalent bond. The examples are HF, H2O and NH3.</a:t>
            </a:r>
          </a:p>
          <a:p>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1" i="0" dirty="0">
                <a:solidFill>
                  <a:srgbClr val="0066B3"/>
                </a:solidFill>
                <a:effectLst/>
                <a:latin typeface="Times New Roman" panose="02020603050405020304" pitchFamily="18" charset="0"/>
                <a:cs typeface="Times New Roman" panose="02020603050405020304" pitchFamily="18" charset="0"/>
              </a:rPr>
              <a:t>(2) Small size of Electronegative atom: </a:t>
            </a:r>
            <a:r>
              <a:rPr lang="en-GB" sz="2400" b="0" i="0" dirty="0">
                <a:solidFill>
                  <a:srgbClr val="231F20"/>
                </a:solidFill>
                <a:effectLst/>
                <a:latin typeface="Times New Roman" panose="02020603050405020304" pitchFamily="18" charset="0"/>
                <a:cs typeface="Times New Roman" panose="02020603050405020304" pitchFamily="18" charset="0"/>
              </a:rPr>
              <a:t>The electronegative atom attached to H-atom by a covalent bond should be quite small. Smaller the size of the atom, greater will be the attraction for the bonded electron pair. In other words, the polarity of the bond between H atom and electronegative atom should be high. This results in the formation of stronger hydrogen bonding. For example, N and Cl both have 3.0 electronegativity. But hydrogen bonding is effective in NH3 in comparison to that in HCl. It is due to smaller size of N atom than Cl atom.</a:t>
            </a:r>
            <a:r>
              <a:rPr lang="en-GB" sz="2400" dirty="0">
                <a:latin typeface="Times New Roman" panose="02020603050405020304" pitchFamily="18" charset="0"/>
                <a:cs typeface="Times New Roman" panose="02020603050405020304" pitchFamily="18" charset="0"/>
              </a:rPr>
              <a:t> </a:t>
            </a:r>
            <a:endParaRPr lang="en-B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0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FD8B0-2C95-0E57-9540-AEDF96EFFDB9}"/>
              </a:ext>
            </a:extLst>
          </p:cNvPr>
          <p:cNvSpPr txBox="1"/>
          <p:nvPr/>
        </p:nvSpPr>
        <p:spPr>
          <a:xfrm>
            <a:off x="-1" y="174031"/>
            <a:ext cx="12192001" cy="6093976"/>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CHARACTERISTICS OF HYDROGEN-BONDED COMPOUNDS</a:t>
            </a:r>
          </a:p>
          <a:p>
            <a:endParaRPr lang="en-GB" b="1" dirty="0">
              <a:solidFill>
                <a:srgbClr val="0066B3"/>
              </a:solidFill>
              <a:latin typeface="Univers-Condensed-Bold"/>
            </a:endParaRPr>
          </a:p>
          <a:p>
            <a:pPr marL="342900" indent="-342900">
              <a:buAutoNum type="arabicParenBoth"/>
            </a:pPr>
            <a:r>
              <a:rPr lang="en-GB" sz="2400" b="1" i="0" dirty="0">
                <a:solidFill>
                  <a:srgbClr val="0066B3"/>
                </a:solidFill>
                <a:effectLst/>
                <a:latin typeface="Times New Roman" panose="02020603050405020304" pitchFamily="18" charset="0"/>
                <a:cs typeface="Times New Roman" panose="02020603050405020304" pitchFamily="18" charset="0"/>
              </a:rPr>
              <a:t> Abnormally high boiling and melting points: </a:t>
            </a:r>
            <a:r>
              <a:rPr lang="en-GB" sz="2400" b="0" i="0" dirty="0">
                <a:solidFill>
                  <a:srgbClr val="231F20"/>
                </a:solidFill>
                <a:effectLst/>
                <a:latin typeface="Times New Roman" panose="02020603050405020304" pitchFamily="18" charset="0"/>
                <a:cs typeface="Times New Roman" panose="02020603050405020304" pitchFamily="18" charset="0"/>
              </a:rPr>
              <a:t>It will be noticed that there is a trend of decrease of boiling and melting points with decrease of molecular weight from H2Te to H2S. But there is a sharp increase in case of water (H2O), although it has</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the smallest molecular weight. The reason is that the molecules of water are ‘associated’ by hydrogen bonds between them, while H2Te, H2Se and H2S exist as single molecules since they are incapable of forming hydrogen bonds.</a:t>
            </a:r>
            <a:r>
              <a:rPr lang="en-GB" sz="2400" dirty="0">
                <a:latin typeface="Times New Roman" panose="02020603050405020304" pitchFamily="18" charset="0"/>
                <a:cs typeface="Times New Roman" panose="02020603050405020304" pitchFamily="18" charset="0"/>
              </a:rPr>
              <a:t> </a:t>
            </a:r>
          </a:p>
          <a:p>
            <a:pPr marL="342900" indent="-342900">
              <a:buAutoNum type="arabicParenBoth"/>
            </a:pPr>
            <a:r>
              <a:rPr lang="en-GB" sz="2400" b="1" i="0" dirty="0">
                <a:solidFill>
                  <a:srgbClr val="0066B3"/>
                </a:solidFill>
                <a:effectLst/>
                <a:latin typeface="Times New Roman" panose="02020603050405020304" pitchFamily="18" charset="0"/>
                <a:cs typeface="Times New Roman" panose="02020603050405020304" pitchFamily="18" charset="0"/>
              </a:rPr>
              <a:t> High solubilities of some covalent compounds.</a:t>
            </a:r>
            <a:r>
              <a:rPr lang="en-GB" sz="2400" dirty="0">
                <a:latin typeface="Times New Roman" panose="02020603050405020304" pitchFamily="18" charset="0"/>
                <a:cs typeface="Times New Roman" panose="02020603050405020304" pitchFamily="18" charset="0"/>
              </a:rPr>
              <a:t> </a:t>
            </a:r>
          </a:p>
          <a:p>
            <a:pPr marL="342900" indent="-342900">
              <a:buAutoNum type="arabicParenBoth"/>
            </a:pPr>
            <a:r>
              <a:rPr lang="en-GB" sz="2400" b="1" i="0" dirty="0">
                <a:solidFill>
                  <a:srgbClr val="0066B3"/>
                </a:solidFill>
                <a:effectLst/>
                <a:latin typeface="Times New Roman" panose="02020603050405020304" pitchFamily="18" charset="0"/>
                <a:cs typeface="Times New Roman" panose="02020603050405020304" pitchFamily="18" charset="0"/>
              </a:rPr>
              <a:t> </a:t>
            </a:r>
            <a:r>
              <a:rPr lang="it-IT" sz="2400" b="1" i="0" dirty="0">
                <a:solidFill>
                  <a:srgbClr val="0066B3"/>
                </a:solidFill>
                <a:effectLst/>
                <a:latin typeface="Times New Roman" panose="02020603050405020304" pitchFamily="18" charset="0"/>
                <a:cs typeface="Times New Roman" panose="02020603050405020304" pitchFamily="18" charset="0"/>
              </a:rPr>
              <a:t>Three dimensional crystal lattice.</a:t>
            </a:r>
            <a:r>
              <a:rPr lang="it-IT" sz="2400" dirty="0">
                <a:latin typeface="Times New Roman" panose="02020603050405020304" pitchFamily="18" charset="0"/>
                <a:cs typeface="Times New Roman" panose="02020603050405020304" pitchFamily="18" charset="0"/>
              </a:rPr>
              <a:t> </a:t>
            </a:r>
            <a:br>
              <a:rPr lang="it-IT" dirty="0"/>
            </a:br>
            <a:endParaRPr lang="en-GB" dirty="0"/>
          </a:p>
          <a:p>
            <a:pPr marL="342900" indent="-342900">
              <a:buAutoNum type="arabicParenBoth"/>
            </a:pPr>
            <a:endParaRPr lang="en-GB" sz="1800" b="1" i="0" dirty="0">
              <a:solidFill>
                <a:srgbClr val="0066B3"/>
              </a:solidFill>
              <a:effectLst/>
              <a:latin typeface="Univers-Condensed-Bold"/>
            </a:endParaRPr>
          </a:p>
          <a:p>
            <a:r>
              <a:rPr lang="en-GB" sz="2400" b="1" i="0" dirty="0">
                <a:solidFill>
                  <a:srgbClr val="0066B3"/>
                </a:solidFill>
                <a:effectLst/>
                <a:latin typeface="Times New Roman" panose="02020603050405020304" pitchFamily="18" charset="0"/>
                <a:cs typeface="Times New Roman" panose="02020603050405020304" pitchFamily="18" charset="0"/>
              </a:rPr>
              <a:t>METALLIC BONDING: </a:t>
            </a:r>
            <a:r>
              <a:rPr lang="en-GB" sz="2400" b="1" i="0" dirty="0">
                <a:solidFill>
                  <a:srgbClr val="231F20"/>
                </a:solidFill>
                <a:effectLst/>
                <a:latin typeface="Times New Roman" panose="02020603050405020304" pitchFamily="18" charset="0"/>
                <a:cs typeface="Times New Roman" panose="02020603050405020304" pitchFamily="18" charset="0"/>
              </a:rPr>
              <a:t>The peculiar type of bonding which holds the atoms together in metal crystal is called the Metallic Bonding.</a:t>
            </a:r>
            <a:r>
              <a:rPr lang="en-GB" sz="2400" dirty="0">
                <a:latin typeface="Times New Roman" panose="02020603050405020304" pitchFamily="18" charset="0"/>
                <a:cs typeface="Times New Roman" panose="02020603050405020304" pitchFamily="18" charset="0"/>
              </a:rPr>
              <a:t> </a:t>
            </a:r>
            <a:r>
              <a:rPr lang="en-GB" sz="2400" b="0" i="0" dirty="0">
                <a:solidFill>
                  <a:srgbClr val="231F20"/>
                </a:solidFill>
                <a:effectLst/>
                <a:latin typeface="Times New Roman" panose="02020603050405020304" pitchFamily="18" charset="0"/>
                <a:cs typeface="Times New Roman" panose="02020603050405020304" pitchFamily="18" charset="0"/>
              </a:rPr>
              <a:t>The valence bonds that hold the atoms in a metal crystal together are not ionic, nor are they simply covalent in nature. Ionic bonding is obviously impossible here since all the atoms would tend to give electrons but none are willing to accept them.</a:t>
            </a:r>
            <a:r>
              <a:rPr lang="en-GB" sz="2400" dirty="0">
                <a:latin typeface="Times New Roman" panose="02020603050405020304" pitchFamily="18" charset="0"/>
                <a:cs typeface="Times New Roman" panose="02020603050405020304" pitchFamily="18" charset="0"/>
              </a:rPr>
              <a:t> </a:t>
            </a:r>
            <a:endParaRPr lang="en-B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35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8914"/>
            <a:ext cx="12192000" cy="830997"/>
          </a:xfrm>
          <a:prstGeom prst="rect">
            <a:avLst/>
          </a:prstGeom>
        </p:spPr>
        <p:txBody>
          <a:bodyPr wrap="square">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CONCEPT OF HYBRIDIZATION: </a:t>
            </a:r>
            <a:r>
              <a:rPr lang="en-US" sz="2400" dirty="0">
                <a:latin typeface="Times New Roman" panose="02020603050405020304" pitchFamily="18" charset="0"/>
                <a:ea typeface="Tahoma" panose="020B0604030504040204" pitchFamily="34" charset="0"/>
                <a:cs typeface="Times New Roman" panose="02020603050405020304" pitchFamily="18" charset="0"/>
              </a:rPr>
              <a:t>we may mix any number of atomic orbital of an atom, which differ in energy only slightly, to form new orbital called Hybrid orbital.</a:t>
            </a:r>
          </a:p>
        </p:txBody>
      </p:sp>
      <p:sp>
        <p:nvSpPr>
          <p:cNvPr id="4" name="Rectangle 3"/>
          <p:cNvSpPr/>
          <p:nvPr/>
        </p:nvSpPr>
        <p:spPr>
          <a:xfrm>
            <a:off x="0" y="1219200"/>
            <a:ext cx="12192000" cy="5632311"/>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RULES OF HYBRIDIZATION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Orbital on a single atom only would undergo hybridization.</a:t>
            </a:r>
          </a:p>
          <a:p>
            <a:pPr marL="342900" indent="-342900">
              <a:buAutoNum type="arabicParenBoth"/>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There should be very little difference of energy level between the orbital mixing to</a:t>
            </a:r>
          </a:p>
          <a:p>
            <a:r>
              <a:rPr lang="en-US" sz="2400" dirty="0">
                <a:latin typeface="Times New Roman" panose="02020603050405020304" pitchFamily="18" charset="0"/>
                <a:cs typeface="Times New Roman" panose="02020603050405020304" pitchFamily="18" charset="0"/>
              </a:rPr>
              <a:t>form hybrid orbital.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Number of hybrid orbital generated is equal to the number of hybridizing orbital.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The hybrid orbital assume the direction of the dominating orbital.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It is the orbital that undergo hybridization and not the electrons.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The electron waves in hybrid orbital repel each other and thus tend to be farthest</a:t>
            </a:r>
          </a:p>
          <a:p>
            <a:r>
              <a:rPr lang="en-US" sz="2400" dirty="0">
                <a:latin typeface="Times New Roman" panose="02020603050405020304" pitchFamily="18" charset="0"/>
                <a:cs typeface="Times New Roman" panose="02020603050405020304" pitchFamily="18" charset="0"/>
              </a:rPr>
              <a:t>apart.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54" y="154487"/>
            <a:ext cx="326236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TYPES OF HYBRIDIZATION</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55600" y="927100"/>
            <a:ext cx="2051908" cy="369332"/>
          </a:xfrm>
          <a:prstGeom prst="rect">
            <a:avLst/>
          </a:prstGeom>
        </p:spPr>
        <p:txBody>
          <a:bodyPr wrap="none">
            <a:spAutoFit/>
          </a:bodyPr>
          <a:lstStyle/>
          <a:p>
            <a:r>
              <a:rPr lang="en-US" b="1" dirty="0"/>
              <a:t>(</a:t>
            </a:r>
            <a:r>
              <a:rPr lang="en-US" b="1" i="1" dirty="0"/>
              <a:t>a) sp Hybridization</a:t>
            </a:r>
            <a:endParaRPr lang="en-US" dirty="0"/>
          </a:p>
        </p:txBody>
      </p:sp>
      <p:sp>
        <p:nvSpPr>
          <p:cNvPr id="4" name="Rectangle 3"/>
          <p:cNvSpPr/>
          <p:nvPr/>
        </p:nvSpPr>
        <p:spPr>
          <a:xfrm>
            <a:off x="2438401" y="952500"/>
            <a:ext cx="2168927" cy="369332"/>
          </a:xfrm>
          <a:prstGeom prst="rect">
            <a:avLst/>
          </a:prstGeom>
        </p:spPr>
        <p:txBody>
          <a:bodyPr wrap="none">
            <a:spAutoFit/>
          </a:bodyPr>
          <a:lstStyle/>
          <a:p>
            <a:r>
              <a:rPr lang="en-US" b="1" dirty="0"/>
              <a:t>(</a:t>
            </a:r>
            <a:r>
              <a:rPr lang="en-US" b="1" i="1" dirty="0"/>
              <a:t>b) sp2 Hybridization</a:t>
            </a:r>
            <a:endParaRPr lang="en-US" dirty="0"/>
          </a:p>
        </p:txBody>
      </p:sp>
      <p:sp>
        <p:nvSpPr>
          <p:cNvPr id="5" name="Rectangle 4"/>
          <p:cNvSpPr/>
          <p:nvPr/>
        </p:nvSpPr>
        <p:spPr>
          <a:xfrm>
            <a:off x="4648201" y="939800"/>
            <a:ext cx="2141677" cy="369332"/>
          </a:xfrm>
          <a:prstGeom prst="rect">
            <a:avLst/>
          </a:prstGeom>
        </p:spPr>
        <p:txBody>
          <a:bodyPr wrap="none">
            <a:spAutoFit/>
          </a:bodyPr>
          <a:lstStyle/>
          <a:p>
            <a:r>
              <a:rPr lang="en-US" b="1" dirty="0"/>
              <a:t>(</a:t>
            </a:r>
            <a:r>
              <a:rPr lang="en-US" b="1" i="1" dirty="0"/>
              <a:t>c) sp3 Hybridization</a:t>
            </a:r>
            <a:endParaRPr lang="en-US" dirty="0"/>
          </a:p>
        </p:txBody>
      </p:sp>
      <p:sp>
        <p:nvSpPr>
          <p:cNvPr id="6" name="Rectangle 5"/>
          <p:cNvSpPr/>
          <p:nvPr/>
        </p:nvSpPr>
        <p:spPr>
          <a:xfrm>
            <a:off x="6842948" y="939800"/>
            <a:ext cx="4891852" cy="369332"/>
          </a:xfrm>
          <a:prstGeom prst="rect">
            <a:avLst/>
          </a:prstGeom>
        </p:spPr>
        <p:txBody>
          <a:bodyPr wrap="none">
            <a:spAutoFit/>
          </a:bodyPr>
          <a:lstStyle/>
          <a:p>
            <a:r>
              <a:rPr lang="en-US" b="1" dirty="0"/>
              <a:t>(</a:t>
            </a:r>
            <a:r>
              <a:rPr lang="en-US" b="1" i="1" dirty="0"/>
              <a:t>d) Hybridization involving d orbital, </a:t>
            </a:r>
            <a:r>
              <a:rPr lang="en-US" i="1" dirty="0"/>
              <a:t>sp3d2, sp2d</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768601" y="1638300"/>
            <a:ext cx="6330535" cy="4495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331"/>
            <a:ext cx="80552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BOND FORMATION (VALENCE BOND THEORY, V.B.T)</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0" y="773669"/>
            <a:ext cx="12192000"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essential conditions for the overlap of electron waves of orbital  are :</a:t>
            </a:r>
          </a:p>
          <a:p>
            <a:endParaRPr lang="en-US" sz="2400" dirty="0">
              <a:latin typeface="Times New Roman" panose="02020603050405020304" pitchFamily="18" charset="0"/>
              <a:cs typeface="Times New Roman" panose="02020603050405020304" pitchFamily="18" charset="0"/>
            </a:endParaRPr>
          </a:p>
          <a:p>
            <a:pPr marL="342900" indent="-342900">
              <a:buAutoNum type="arabicParenBoth"/>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orbitals</a:t>
            </a:r>
            <a:r>
              <a:rPr lang="en-US" sz="2400" b="1" dirty="0">
                <a:latin typeface="Times New Roman" panose="02020603050405020304" pitchFamily="18" charset="0"/>
                <a:cs typeface="Times New Roman" panose="02020603050405020304" pitchFamily="18" charset="0"/>
              </a:rPr>
              <a:t> entering into combination must have only one electron.</a:t>
            </a:r>
          </a:p>
          <a:p>
            <a:pPr marL="342900" indent="-342900">
              <a:buAutoNum type="arabicParenBoth"/>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The atoms with valence or bonding orbital (half-filled) should approach sufficiently close to one another with the axis of their </a:t>
            </a:r>
            <a:r>
              <a:rPr lang="en-US" sz="2400" b="1" dirty="0" err="1">
                <a:latin typeface="Times New Roman" panose="02020603050405020304" pitchFamily="18" charset="0"/>
                <a:cs typeface="Times New Roman" panose="02020603050405020304" pitchFamily="18" charset="0"/>
              </a:rPr>
              <a:t>orbitals</a:t>
            </a:r>
            <a:r>
              <a:rPr lang="en-US" sz="2400" b="1" dirty="0">
                <a:latin typeface="Times New Roman" panose="02020603050405020304" pitchFamily="18" charset="0"/>
                <a:cs typeface="Times New Roman" panose="02020603050405020304" pitchFamily="18" charset="0"/>
              </a:rPr>
              <a:t> in proper alignment.</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strength of a covalent bond depends upon the extent of overlapping. Greater the overlapping between the atomic </a:t>
            </a:r>
            <a:r>
              <a:rPr lang="en-US" sz="2400" dirty="0" err="1">
                <a:latin typeface="Times New Roman" panose="02020603050405020304" pitchFamily="18" charset="0"/>
                <a:cs typeface="Times New Roman" panose="02020603050405020304" pitchFamily="18" charset="0"/>
              </a:rPr>
              <a:t>orbitals</a:t>
            </a:r>
            <a:r>
              <a:rPr lang="en-US" sz="2400" dirty="0">
                <a:latin typeface="Times New Roman" panose="02020603050405020304" pitchFamily="18" charset="0"/>
                <a:cs typeface="Times New Roman" panose="02020603050405020304" pitchFamily="18" charset="0"/>
              </a:rPr>
              <a:t> stronger is the bond formed between the two atoms.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amount of energy given off or released per mole at the time of overlapping of atomic </a:t>
            </a:r>
            <a:r>
              <a:rPr lang="en-US" sz="2400" dirty="0" err="1">
                <a:latin typeface="Times New Roman" panose="02020603050405020304" pitchFamily="18" charset="0"/>
                <a:cs typeface="Times New Roman" panose="02020603050405020304" pitchFamily="18" charset="0"/>
              </a:rPr>
              <a:t>orbitals</a:t>
            </a:r>
            <a:r>
              <a:rPr lang="en-US" sz="2400" dirty="0">
                <a:latin typeface="Times New Roman" panose="02020603050405020304" pitchFamily="18" charset="0"/>
                <a:cs typeface="Times New Roman" panose="02020603050405020304" pitchFamily="18" charset="0"/>
              </a:rPr>
              <a:t> to form a bond is termed as </a:t>
            </a:r>
            <a:r>
              <a:rPr lang="en-US" sz="2400" b="1" dirty="0">
                <a:latin typeface="Times New Roman" panose="02020603050405020304" pitchFamily="18" charset="0"/>
                <a:cs typeface="Times New Roman" panose="02020603050405020304" pitchFamily="18" charset="0"/>
              </a:rPr>
              <a:t>Bond Energy or </a:t>
            </a:r>
            <a:r>
              <a:rPr lang="en-US" sz="2400" b="1" dirty="0" err="1">
                <a:latin typeface="Times New Roman" panose="02020603050405020304" pitchFamily="18" charset="0"/>
                <a:cs typeface="Times New Roman" panose="02020603050405020304" pitchFamily="18" charset="0"/>
              </a:rPr>
              <a:t>Stabilisation</a:t>
            </a:r>
            <a:r>
              <a:rPr lang="en-US" sz="2400" b="1" dirty="0">
                <a:latin typeface="Times New Roman" panose="02020603050405020304" pitchFamily="18" charset="0"/>
                <a:cs typeface="Times New Roman" panose="02020603050405020304" pitchFamily="18" charset="0"/>
              </a:rPr>
              <a:t> Energy.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This equilibrium distance at which the two atomic nuclei are now held is called the Bond length.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1"/>
            <a:ext cx="1219200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Formation of H2 molecule: </a:t>
            </a:r>
            <a:r>
              <a:rPr lang="en-US" sz="2400" dirty="0">
                <a:latin typeface="Times New Roman" panose="02020603050405020304" pitchFamily="18" charset="0"/>
                <a:cs typeface="Times New Roman" panose="02020603050405020304" pitchFamily="18" charset="0"/>
              </a:rPr>
              <a:t>For the H2 molecule, the bond length is 0.74 Å and bond energy is 103.2 kcal/mole.</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914401" y="990601"/>
            <a:ext cx="9588500" cy="12096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743200" y="2362200"/>
            <a:ext cx="6705600" cy="3695700"/>
          </a:xfrm>
          <a:prstGeom prst="rect">
            <a:avLst/>
          </a:prstGeom>
          <a:noFill/>
          <a:ln w="9525">
            <a:noFill/>
            <a:miter lim="800000"/>
            <a:headEnd/>
            <a:tailEnd/>
          </a:ln>
        </p:spPr>
      </p:pic>
    </p:spTree>
    <p:extLst>
      <p:ext uri="{BB962C8B-B14F-4D97-AF65-F5344CB8AC3E}">
        <p14:creationId xmlns:p14="http://schemas.microsoft.com/office/powerpoint/2010/main" val="314533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756"/>
            <a:ext cx="1219200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Types of overlapping and Nature of Covalent Bond: Sigma (</a:t>
            </a:r>
            <a:r>
              <a:rPr lang="el-GR" sz="2400" b="1" dirty="0">
                <a:latin typeface="Times New Roman" panose="02020603050405020304" pitchFamily="18" charset="0"/>
                <a:cs typeface="Times New Roman" panose="02020603050405020304" pitchFamily="18" charset="0"/>
              </a:rPr>
              <a:t>σ) </a:t>
            </a:r>
            <a:r>
              <a:rPr lang="en-US" sz="2400" b="1" dirty="0">
                <a:latin typeface="Times New Roman" panose="02020603050405020304" pitchFamily="18" charset="0"/>
                <a:cs typeface="Times New Roman" panose="02020603050405020304" pitchFamily="18" charset="0"/>
              </a:rPr>
              <a:t>Bond:</a:t>
            </a:r>
          </a:p>
          <a:p>
            <a:pPr marL="342900" indent="-342900">
              <a:buAutoNum type="arabicParenBoth"/>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 s – s overlapping: </a:t>
            </a:r>
            <a:r>
              <a:rPr lang="en-US" sz="2400" dirty="0">
                <a:latin typeface="Times New Roman" panose="02020603050405020304" pitchFamily="18" charset="0"/>
                <a:cs typeface="Times New Roman" panose="02020603050405020304" pitchFamily="18" charset="0"/>
              </a:rPr>
              <a:t>Here s-orbital of one atom overlaps with the s-orbital of other atom. An example of this type of overlapping is the formation of hydrogen molecule from two H-atoms. </a:t>
            </a:r>
          </a:p>
          <a:p>
            <a:pPr marL="342900" indent="-342900"/>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s – p overlapping: </a:t>
            </a:r>
            <a:r>
              <a:rPr lang="en-US" sz="2400" dirty="0">
                <a:latin typeface="Times New Roman" panose="02020603050405020304" pitchFamily="18" charset="0"/>
                <a:cs typeface="Times New Roman" panose="02020603050405020304" pitchFamily="18" charset="0"/>
              </a:rPr>
              <a:t>In this type of overlap s-orbital of one atom overlaps with the half filled p-orbital of the other atom.</a:t>
            </a:r>
          </a:p>
          <a:p>
            <a:pPr marL="342900" indent="-342900">
              <a:buAutoNum type="alphaLcParenBoth"/>
            </a:pPr>
            <a:endParaRPr lang="en-US" sz="2400" b="1" dirty="0">
              <a:latin typeface="Times New Roman" panose="02020603050405020304" pitchFamily="18" charset="0"/>
              <a:cs typeface="Times New Roman" panose="02020603050405020304" pitchFamily="18" charset="0"/>
            </a:endParaRPr>
          </a:p>
          <a:p>
            <a:pPr marL="342900" indent="-342900"/>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p – p overlapping: </a:t>
            </a:r>
            <a:r>
              <a:rPr lang="en-US" sz="2400" dirty="0">
                <a:latin typeface="Times New Roman" panose="02020603050405020304" pitchFamily="18" charset="0"/>
                <a:cs typeface="Times New Roman" panose="02020603050405020304" pitchFamily="18" charset="0"/>
              </a:rPr>
              <a:t>Here p-orbital of one atom overlaps with the p-orbital of the other atom on internuclear axis. </a:t>
            </a:r>
          </a:p>
        </p:txBody>
      </p:sp>
      <p:pic>
        <p:nvPicPr>
          <p:cNvPr id="2050" name="Picture 2"/>
          <p:cNvPicPr>
            <a:picLocks noChangeAspect="1" noChangeArrowheads="1"/>
          </p:cNvPicPr>
          <p:nvPr/>
        </p:nvPicPr>
        <p:blipFill>
          <a:blip r:embed="rId2" cstate="print"/>
          <a:srcRect/>
          <a:stretch>
            <a:fillRect/>
          </a:stretch>
        </p:blipFill>
        <p:spPr bwMode="auto">
          <a:xfrm>
            <a:off x="4361622" y="2837070"/>
            <a:ext cx="5193195" cy="66187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073941" y="4144064"/>
            <a:ext cx="7061749" cy="759240"/>
          </a:xfrm>
          <a:prstGeom prst="rect">
            <a:avLst/>
          </a:prstGeom>
          <a:noFill/>
          <a:ln w="9525">
            <a:noFill/>
            <a:miter lim="800000"/>
            <a:headEnd/>
            <a:tailEnd/>
          </a:ln>
        </p:spPr>
      </p:pic>
      <p:sp>
        <p:nvSpPr>
          <p:cNvPr id="5" name="Rectangle 4"/>
          <p:cNvSpPr/>
          <p:nvPr/>
        </p:nvSpPr>
        <p:spPr>
          <a:xfrm>
            <a:off x="0" y="5145156"/>
            <a:ext cx="12191999"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Pi (</a:t>
            </a:r>
            <a:r>
              <a:rPr lang="el-GR" sz="2400" b="1" dirty="0">
                <a:latin typeface="Times New Roman" panose="02020603050405020304" pitchFamily="18" charset="0"/>
                <a:cs typeface="Times New Roman" panose="02020603050405020304" pitchFamily="18" charset="0"/>
              </a:rPr>
              <a:t>π) </a:t>
            </a:r>
            <a:r>
              <a:rPr lang="en-US" sz="2400" b="1" dirty="0">
                <a:latin typeface="Times New Roman" panose="02020603050405020304" pitchFamily="18" charset="0"/>
                <a:cs typeface="Times New Roman" panose="02020603050405020304" pitchFamily="18" charset="0"/>
              </a:rPr>
              <a:t>Bond: </a:t>
            </a:r>
            <a:r>
              <a:rPr lang="en-US" sz="2400" dirty="0">
                <a:latin typeface="Times New Roman" panose="02020603050405020304" pitchFamily="18" charset="0"/>
                <a:cs typeface="Times New Roman" panose="02020603050405020304" pitchFamily="18" charset="0"/>
              </a:rPr>
              <a:t>This type of covalent bond is formed by the sidewise overlap of the half filled </a:t>
            </a:r>
          </a:p>
          <a:p>
            <a:r>
              <a:rPr lang="en-US" sz="2400" dirty="0">
                <a:latin typeface="Times New Roman" panose="02020603050405020304" pitchFamily="18" charset="0"/>
                <a:cs typeface="Times New Roman" panose="02020603050405020304" pitchFamily="18" charset="0"/>
              </a:rPr>
              <a:t>atomic orbital.</a:t>
            </a:r>
          </a:p>
        </p:txBody>
      </p:sp>
      <p:pic>
        <p:nvPicPr>
          <p:cNvPr id="2052" name="Picture 4"/>
          <p:cNvPicPr>
            <a:picLocks noChangeAspect="1" noChangeArrowheads="1"/>
          </p:cNvPicPr>
          <p:nvPr/>
        </p:nvPicPr>
        <p:blipFill>
          <a:blip r:embed="rId4" cstate="print"/>
          <a:srcRect/>
          <a:stretch>
            <a:fillRect/>
          </a:stretch>
        </p:blipFill>
        <p:spPr bwMode="auto">
          <a:xfrm>
            <a:off x="3522319" y="5625208"/>
            <a:ext cx="4140199" cy="989083"/>
          </a:xfrm>
          <a:prstGeom prst="rect">
            <a:avLst/>
          </a:prstGeom>
          <a:noFill/>
          <a:ln w="9525">
            <a:noFill/>
            <a:miter lim="800000"/>
            <a:headEnd/>
            <a:tailEnd/>
          </a:ln>
        </p:spPr>
      </p:pic>
    </p:spTree>
    <p:extLst>
      <p:ext uri="{BB962C8B-B14F-4D97-AF65-F5344CB8AC3E}">
        <p14:creationId xmlns:p14="http://schemas.microsoft.com/office/powerpoint/2010/main" val="89039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3201"/>
            <a:ext cx="12192000"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Strength of σ and π bonds: </a:t>
            </a:r>
            <a:r>
              <a:rPr lang="en-US" sz="2400" dirty="0">
                <a:latin typeface="Times New Roman" panose="02020603050405020304" pitchFamily="18" charset="0"/>
                <a:cs typeface="Times New Roman" panose="02020603050405020304" pitchFamily="18" charset="0"/>
              </a:rPr>
              <a:t>The strength of a covalent bond depends upon the extent of overlapping between the atomic </a:t>
            </a:r>
            <a:r>
              <a:rPr lang="en-US" sz="2400" dirty="0" err="1">
                <a:latin typeface="Times New Roman" panose="02020603050405020304" pitchFamily="18" charset="0"/>
                <a:cs typeface="Times New Roman" panose="02020603050405020304" pitchFamily="18" charset="0"/>
              </a:rPr>
              <a:t>orbitals</a:t>
            </a:r>
            <a:r>
              <a:rPr lang="en-US" sz="2400" dirty="0">
                <a:latin typeface="Times New Roman" panose="02020603050405020304" pitchFamily="18" charset="0"/>
                <a:cs typeface="Times New Roman" panose="02020603050405020304" pitchFamily="18" charset="0"/>
              </a:rPr>
              <a:t> of participating atoms. During the formation of σ bond the extent of overlapping is more and hence </a:t>
            </a:r>
            <a:r>
              <a:rPr lang="en-US" sz="2400" i="1" dirty="0">
                <a:latin typeface="Times New Roman" panose="02020603050405020304" pitchFamily="18" charset="0"/>
                <a:cs typeface="Times New Roman" panose="02020603050405020304" pitchFamily="18" charset="0"/>
              </a:rPr>
              <a:t>a Sigma bond is stronger than Pi bond.</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0" y="1602084"/>
            <a:ext cx="699031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ORBITAL REPRESENTATION OF MOLECULES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2246790"/>
            <a:ext cx="401103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a) Formation of H2 molecule</a:t>
            </a:r>
            <a:endParaRPr lang="en-US"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4584701" y="2171700"/>
            <a:ext cx="5041900" cy="2133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517901" y="4673601"/>
            <a:ext cx="7791449" cy="1615985"/>
          </a:xfrm>
          <a:prstGeom prst="rect">
            <a:avLst/>
          </a:prstGeom>
          <a:noFill/>
          <a:ln w="9525">
            <a:noFill/>
            <a:miter lim="800000"/>
            <a:headEnd/>
            <a:tailEnd/>
          </a:ln>
        </p:spPr>
      </p:pic>
      <p:sp>
        <p:nvSpPr>
          <p:cNvPr id="7" name="Rectangle 6"/>
          <p:cNvSpPr/>
          <p:nvPr/>
        </p:nvSpPr>
        <p:spPr>
          <a:xfrm>
            <a:off x="0" y="4299243"/>
            <a:ext cx="397737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b) Formation of F2 molecule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72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950"/>
            <a:ext cx="472918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c) Formation of Nitrogen molecule</a:t>
            </a:r>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0" y="914401"/>
            <a:ext cx="9728200" cy="3895725"/>
          </a:xfrm>
          <a:prstGeom prst="rect">
            <a:avLst/>
          </a:prstGeom>
          <a:noFill/>
          <a:ln w="9525">
            <a:noFill/>
            <a:miter lim="800000"/>
            <a:headEnd/>
            <a:tailEnd/>
          </a:ln>
        </p:spPr>
      </p:pic>
    </p:spTree>
    <p:extLst>
      <p:ext uri="{BB962C8B-B14F-4D97-AF65-F5344CB8AC3E}">
        <p14:creationId xmlns:p14="http://schemas.microsoft.com/office/powerpoint/2010/main" val="178410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F31E2F-8F6E-7852-C4BA-B68FB63189E3}"/>
              </a:ext>
            </a:extLst>
          </p:cNvPr>
          <p:cNvSpPr txBox="1"/>
          <p:nvPr/>
        </p:nvSpPr>
        <p:spPr>
          <a:xfrm>
            <a:off x="4528160" y="125260"/>
            <a:ext cx="3028393" cy="523220"/>
          </a:xfrm>
          <a:prstGeom prst="rect">
            <a:avLst/>
          </a:prstGeom>
          <a:noFill/>
        </p:spPr>
        <p:txBody>
          <a:bodyPr wrap="none" rtlCol="0">
            <a:spAutoFit/>
          </a:bodyPr>
          <a:lstStyle/>
          <a:p>
            <a:r>
              <a:rPr lang="en-GB" sz="2800" b="1" dirty="0">
                <a:latin typeface="Times New Roman" panose="02020603050405020304" pitchFamily="18" charset="0"/>
                <a:cs typeface="Times New Roman" panose="02020603050405020304" pitchFamily="18" charset="0"/>
              </a:rPr>
              <a:t>Chemical Bonding</a:t>
            </a:r>
            <a:endParaRPr lang="en-BB"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4462DD-1F2A-2803-FBE6-27F7690CDA5D}"/>
              </a:ext>
            </a:extLst>
          </p:cNvPr>
          <p:cNvSpPr txBox="1"/>
          <p:nvPr/>
        </p:nvSpPr>
        <p:spPr>
          <a:xfrm>
            <a:off x="0" y="648480"/>
            <a:ext cx="12192000" cy="4524315"/>
          </a:xfrm>
          <a:prstGeom prst="rect">
            <a:avLst/>
          </a:prstGeom>
          <a:noFill/>
        </p:spPr>
        <p:txBody>
          <a:bodyPr wrap="square" rtlCol="0">
            <a:spAutoFit/>
          </a:bodyPr>
          <a:lstStyle/>
          <a:p>
            <a:r>
              <a:rPr lang="en-GB" sz="2400" b="0" i="0" dirty="0">
                <a:solidFill>
                  <a:srgbClr val="231F20"/>
                </a:solidFill>
                <a:effectLst/>
                <a:latin typeface="Times New Roman" panose="02020603050405020304" pitchFamily="18" charset="0"/>
                <a:cs typeface="Times New Roman" panose="02020603050405020304" pitchFamily="18" charset="0"/>
              </a:rPr>
              <a:t>Molecules of chemical substances are made of two or more atoms joined together by some force, acting between them. This force which results from the interaction between the various atoms</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that go to form a stable molecule, is referred to as a </a:t>
            </a:r>
            <a:r>
              <a:rPr lang="en-GB" sz="2400" b="0" i="1" dirty="0">
                <a:solidFill>
                  <a:srgbClr val="231F20"/>
                </a:solidFill>
                <a:effectLst/>
                <a:latin typeface="Times New Roman" panose="02020603050405020304" pitchFamily="18" charset="0"/>
                <a:cs typeface="Times New Roman" panose="02020603050405020304" pitchFamily="18" charset="0"/>
              </a:rPr>
              <a:t>Chemical Bond</a:t>
            </a:r>
            <a:r>
              <a:rPr lang="en-GB" sz="2400" b="0" i="0" dirty="0">
                <a:solidFill>
                  <a:srgbClr val="231F20"/>
                </a:solidFill>
                <a:effectLst/>
                <a:latin typeface="Times New Roman" panose="02020603050405020304" pitchFamily="18" charset="0"/>
                <a:cs typeface="Times New Roman" panose="02020603050405020304" pitchFamily="18" charset="0"/>
              </a:rPr>
              <a:t>.</a:t>
            </a:r>
          </a:p>
          <a:p>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1" i="0" dirty="0">
                <a:solidFill>
                  <a:srgbClr val="231F20"/>
                </a:solidFill>
                <a:effectLst/>
                <a:latin typeface="Times New Roman" panose="02020603050405020304" pitchFamily="18" charset="0"/>
                <a:cs typeface="Times New Roman" panose="02020603050405020304" pitchFamily="18" charset="0"/>
              </a:rPr>
              <a:t>A chemical bond is defined as a force that acts between two or more atoms to hold them together as a stable molecule.</a:t>
            </a:r>
          </a:p>
          <a:p>
            <a:br>
              <a:rPr lang="en-GB" sz="2400" b="1"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As we will study later, there are three different types of bonds recognised by chemists :</a:t>
            </a:r>
          </a:p>
          <a:p>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(1) Ionic or Electrovalent bond</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(2) Covalent bond</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(3) Coordinate covalent bond</a:t>
            </a:r>
            <a:r>
              <a:rPr lang="en-GB" sz="2400" dirty="0">
                <a:latin typeface="Times New Roman" panose="02020603050405020304" pitchFamily="18" charset="0"/>
                <a:cs typeface="Times New Roman" panose="02020603050405020304" pitchFamily="18" charset="0"/>
              </a:rPr>
              <a:t> </a:t>
            </a:r>
          </a:p>
        </p:txBody>
      </p:sp>
      <p:graphicFrame>
        <p:nvGraphicFramePr>
          <p:cNvPr id="4" name="Object 3">
            <a:extLst>
              <a:ext uri="{FF2B5EF4-FFF2-40B4-BE49-F238E27FC236}">
                <a16:creationId xmlns:a16="http://schemas.microsoft.com/office/drawing/2014/main" id="{DDBBD75F-E327-F4BD-8D91-29FE72731B39}"/>
              </a:ext>
            </a:extLst>
          </p:cNvPr>
          <p:cNvGraphicFramePr>
            <a:graphicFrameLocks noChangeAspect="1"/>
          </p:cNvGraphicFramePr>
          <p:nvPr/>
        </p:nvGraphicFramePr>
        <p:xfrm>
          <a:off x="6565095" y="5172795"/>
          <a:ext cx="5072512" cy="1662004"/>
        </p:xfrm>
        <a:graphic>
          <a:graphicData uri="http://schemas.openxmlformats.org/presentationml/2006/ole">
            <mc:AlternateContent xmlns:mc="http://schemas.openxmlformats.org/markup-compatibility/2006">
              <mc:Choice xmlns:v="urn:schemas-microsoft-com:vml" Requires="v">
                <p:oleObj name="Bitmap Image" r:id="rId2" imgW="2607120" imgH="854640" progId="Paint.Picture">
                  <p:embed/>
                </p:oleObj>
              </mc:Choice>
              <mc:Fallback>
                <p:oleObj name="Bitmap Image" r:id="rId2" imgW="2607120" imgH="854640" progId="Paint.Picture">
                  <p:embed/>
                  <p:pic>
                    <p:nvPicPr>
                      <p:cNvPr id="4" name="Object 3">
                        <a:extLst>
                          <a:ext uri="{FF2B5EF4-FFF2-40B4-BE49-F238E27FC236}">
                            <a16:creationId xmlns:a16="http://schemas.microsoft.com/office/drawing/2014/main" id="{DDBBD75F-E327-F4BD-8D91-29FE72731B39}"/>
                          </a:ext>
                        </a:extLst>
                      </p:cNvPr>
                      <p:cNvPicPr/>
                      <p:nvPr/>
                    </p:nvPicPr>
                    <p:blipFill>
                      <a:blip r:embed="rId3"/>
                      <a:stretch>
                        <a:fillRect/>
                      </a:stretch>
                    </p:blipFill>
                    <p:spPr>
                      <a:xfrm>
                        <a:off x="6565095" y="5172795"/>
                        <a:ext cx="5072512" cy="166200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BF5F55FF-5C6C-877D-3F50-A40B24D0CEAD}"/>
              </a:ext>
            </a:extLst>
          </p:cNvPr>
          <p:cNvSpPr txBox="1"/>
          <p:nvPr/>
        </p:nvSpPr>
        <p:spPr>
          <a:xfrm>
            <a:off x="0" y="5278500"/>
            <a:ext cx="6169069" cy="1107996"/>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Ionic Bond: </a:t>
            </a:r>
            <a:r>
              <a:rPr lang="en-GB" sz="2400" b="0" i="0" dirty="0">
                <a:solidFill>
                  <a:srgbClr val="231F20"/>
                </a:solidFill>
                <a:effectLst/>
                <a:latin typeface="Times New Roman" panose="02020603050405020304" pitchFamily="18" charset="0"/>
                <a:cs typeface="Times New Roman" panose="02020603050405020304" pitchFamily="18" charset="0"/>
              </a:rPr>
              <a:t>This type of bond is established by transfer of an electron from one atom to another. </a:t>
            </a:r>
            <a:endParaRPr lang="en-BB" sz="2400" dirty="0">
              <a:latin typeface="Times New Roman" panose="02020603050405020304" pitchFamily="18" charset="0"/>
              <a:cs typeface="Times New Roman" panose="02020603050405020304" pitchFamily="18" charset="0"/>
            </a:endParaRPr>
          </a:p>
          <a:p>
            <a:endParaRPr lang="en-BB" dirty="0"/>
          </a:p>
        </p:txBody>
      </p:sp>
    </p:spTree>
    <p:extLst>
      <p:ext uri="{BB962C8B-B14F-4D97-AF65-F5344CB8AC3E}">
        <p14:creationId xmlns:p14="http://schemas.microsoft.com/office/powerpoint/2010/main" val="3722164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8431"/>
            <a:ext cx="316868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Structure of Molecules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0" y="598436"/>
            <a:ext cx="12192000"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VSEPR (Valence-Shell Electron Pair Repulsion) THEORY: The electron pairs (both lone pairs and shared pairs) surrounding  the central atom will be arranged in space as far apart as possible to minimize the  electrostatic repulsion between them.</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2438401" y="1911613"/>
            <a:ext cx="6793009" cy="1593587"/>
          </a:xfrm>
          <a:prstGeom prst="rect">
            <a:avLst/>
          </a:prstGeom>
        </p:spPr>
      </p:pic>
      <p:sp>
        <p:nvSpPr>
          <p:cNvPr id="5" name="Rectangle 4"/>
          <p:cNvSpPr/>
          <p:nvPr/>
        </p:nvSpPr>
        <p:spPr>
          <a:xfrm>
            <a:off x="26682" y="3932872"/>
            <a:ext cx="12165318" cy="1938992"/>
          </a:xfrm>
          <a:prstGeom prst="rect">
            <a:avLst/>
          </a:prstGeom>
        </p:spPr>
        <p:txBody>
          <a:bodyPr wrap="square">
            <a:spAutoFit/>
          </a:bodyPr>
          <a:lstStyle/>
          <a:p>
            <a:pPr marL="457200" indent="-457200">
              <a:buAutoNum type="arabicParenBoth"/>
            </a:pPr>
            <a:r>
              <a:rPr lang="en-US" sz="2400" b="1" dirty="0">
                <a:solidFill>
                  <a:srgbClr val="231F20"/>
                </a:solidFill>
                <a:latin typeface="Times New Roman" panose="02020603050405020304" pitchFamily="18" charset="0"/>
                <a:cs typeface="Times New Roman" panose="02020603050405020304" pitchFamily="18" charset="0"/>
              </a:rPr>
              <a:t>Multiple bonds behave as a single electron-pair bond </a:t>
            </a:r>
            <a:r>
              <a:rPr lang="en-US" sz="2400" dirty="0">
                <a:solidFill>
                  <a:srgbClr val="231F20"/>
                </a:solidFill>
                <a:latin typeface="Times New Roman" panose="02020603050405020304" pitchFamily="18" charset="0"/>
                <a:cs typeface="Times New Roman" panose="02020603050405020304" pitchFamily="18" charset="0"/>
              </a:rPr>
              <a:t>for the purpose of VSEPR. They represent a single group of electrons.</a:t>
            </a:r>
          </a:p>
          <a:p>
            <a:pPr marL="457200" indent="-457200">
              <a:buFontTx/>
              <a:buAutoNum type="arabicParenBoth"/>
            </a:pPr>
            <a:r>
              <a:rPr lang="en-US" sz="2400" b="1" dirty="0">
                <a:solidFill>
                  <a:srgbClr val="231F20"/>
                </a:solidFill>
                <a:latin typeface="Times New Roman" panose="02020603050405020304" pitchFamily="18" charset="0"/>
                <a:cs typeface="Times New Roman" panose="02020603050405020304" pitchFamily="18" charset="0"/>
              </a:rPr>
              <a:t>Order of repulsions </a:t>
            </a:r>
            <a:r>
              <a:rPr lang="en-US" sz="2400" dirty="0">
                <a:solidFill>
                  <a:srgbClr val="231F20"/>
                </a:solidFill>
                <a:latin typeface="Times New Roman" panose="02020603050405020304" pitchFamily="18" charset="0"/>
                <a:cs typeface="Times New Roman" panose="02020603050405020304" pitchFamily="18" charset="0"/>
              </a:rPr>
              <a:t>between lone pair and lone pair (</a:t>
            </a:r>
            <a:r>
              <a:rPr lang="en-US" sz="2400" i="1" dirty="0" err="1">
                <a:solidFill>
                  <a:srgbClr val="231F20"/>
                </a:solidFill>
                <a:latin typeface="Times New Roman" panose="02020603050405020304" pitchFamily="18" charset="0"/>
                <a:cs typeface="Times New Roman" panose="02020603050405020304" pitchFamily="18" charset="0"/>
              </a:rPr>
              <a:t>lp</a:t>
            </a:r>
            <a:r>
              <a:rPr lang="en-US" sz="2400" dirty="0" err="1">
                <a:solidFill>
                  <a:srgbClr val="231F20"/>
                </a:solidFill>
                <a:latin typeface="Times New Roman" panose="02020603050405020304" pitchFamily="18" charset="0"/>
                <a:cs typeface="Times New Roman" panose="02020603050405020304" pitchFamily="18" charset="0"/>
              </a:rPr>
              <a:t>-</a:t>
            </a:r>
            <a:r>
              <a:rPr lang="en-US" sz="2400" i="1" dirty="0" err="1">
                <a:solidFill>
                  <a:srgbClr val="231F20"/>
                </a:solidFill>
                <a:latin typeface="Times New Roman" panose="02020603050405020304" pitchFamily="18" charset="0"/>
                <a:cs typeface="Times New Roman" panose="02020603050405020304" pitchFamily="18" charset="0"/>
              </a:rPr>
              <a:t>lp</a:t>
            </a:r>
            <a:r>
              <a:rPr lang="en-US" sz="2400" dirty="0">
                <a:solidFill>
                  <a:srgbClr val="231F20"/>
                </a:solidFill>
                <a:latin typeface="Times New Roman" panose="02020603050405020304" pitchFamily="18" charset="0"/>
                <a:cs typeface="Times New Roman" panose="02020603050405020304" pitchFamily="18" charset="0"/>
              </a:rPr>
              <a:t>), lone pair and bonding pair (</a:t>
            </a:r>
            <a:r>
              <a:rPr lang="en-US" sz="2400" i="1" dirty="0" err="1">
                <a:solidFill>
                  <a:srgbClr val="231F20"/>
                </a:solidFill>
                <a:latin typeface="Times New Roman" panose="02020603050405020304" pitchFamily="18" charset="0"/>
                <a:cs typeface="Times New Roman" panose="02020603050405020304" pitchFamily="18" charset="0"/>
              </a:rPr>
              <a:t>lp</a:t>
            </a:r>
            <a:r>
              <a:rPr lang="en-US" sz="2400" i="1" dirty="0">
                <a:solidFill>
                  <a:srgbClr val="231F20"/>
                </a:solidFill>
                <a:latin typeface="Times New Roman" panose="02020603050405020304" pitchFamily="18" charset="0"/>
                <a:cs typeface="Times New Roman" panose="02020603050405020304" pitchFamily="18" charset="0"/>
              </a:rPr>
              <a:t>-bp</a:t>
            </a:r>
            <a:r>
              <a:rPr lang="en-US" sz="2400" dirty="0">
                <a:solidFill>
                  <a:srgbClr val="231F20"/>
                </a:solidFill>
                <a:latin typeface="Times New Roman" panose="02020603050405020304" pitchFamily="18" charset="0"/>
                <a:cs typeface="Times New Roman" panose="02020603050405020304" pitchFamily="18" charset="0"/>
              </a:rPr>
              <a:t>), and bonding pair and bonding pair (</a:t>
            </a:r>
            <a:r>
              <a:rPr lang="en-US" sz="2400" i="1" dirty="0">
                <a:solidFill>
                  <a:srgbClr val="231F20"/>
                </a:solidFill>
                <a:latin typeface="Times New Roman" panose="02020603050405020304" pitchFamily="18" charset="0"/>
                <a:cs typeface="Times New Roman" panose="02020603050405020304" pitchFamily="18" charset="0"/>
              </a:rPr>
              <a:t>bp</a:t>
            </a:r>
            <a:r>
              <a:rPr lang="en-US" sz="2400" dirty="0">
                <a:solidFill>
                  <a:srgbClr val="231F20"/>
                </a:solidFill>
                <a:latin typeface="Times New Roman" panose="02020603050405020304" pitchFamily="18" charset="0"/>
                <a:cs typeface="Times New Roman" panose="02020603050405020304" pitchFamily="18" charset="0"/>
              </a:rPr>
              <a:t>-</a:t>
            </a:r>
            <a:r>
              <a:rPr lang="en-US" sz="2400" i="1" dirty="0">
                <a:solidFill>
                  <a:srgbClr val="231F20"/>
                </a:solidFill>
                <a:latin typeface="Times New Roman" panose="02020603050405020304" pitchFamily="18" charset="0"/>
                <a:cs typeface="Times New Roman" panose="02020603050405020304" pitchFamily="18" charset="0"/>
              </a:rPr>
              <a:t>bp</a:t>
            </a:r>
            <a:r>
              <a:rPr lang="en-US" sz="2400" dirty="0">
                <a:solidFill>
                  <a:srgbClr val="231F20"/>
                </a:solidFill>
                <a:latin typeface="Times New Roman" panose="02020603050405020304" pitchFamily="18" charset="0"/>
                <a:cs typeface="Times New Roman" panose="02020603050405020304" pitchFamily="18" charset="0"/>
              </a:rPr>
              <a:t>) is</a:t>
            </a:r>
          </a:p>
          <a:p>
            <a:pPr algn="ctr"/>
            <a:r>
              <a:rPr lang="en-US" sz="2400" i="1" dirty="0">
                <a:solidFill>
                  <a:srgbClr val="231F20"/>
                </a:solidFill>
                <a:latin typeface="Times New Roman" panose="02020603050405020304" pitchFamily="18" charset="0"/>
                <a:cs typeface="Times New Roman" panose="02020603050405020304" pitchFamily="18" charset="0"/>
              </a:rPr>
              <a:t> </a:t>
            </a:r>
            <a:r>
              <a:rPr lang="en-US" sz="2400" i="1" dirty="0" err="1">
                <a:solidFill>
                  <a:srgbClr val="231F20"/>
                </a:solidFill>
                <a:latin typeface="Times New Roman" panose="02020603050405020304" pitchFamily="18" charset="0"/>
                <a:cs typeface="Times New Roman" panose="02020603050405020304" pitchFamily="18" charset="0"/>
              </a:rPr>
              <a:t>lp</a:t>
            </a:r>
            <a:r>
              <a:rPr lang="en-US" sz="2400" i="1"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 </a:t>
            </a:r>
            <a:r>
              <a:rPr lang="en-US" sz="2400" i="1" dirty="0" err="1">
                <a:solidFill>
                  <a:srgbClr val="231F20"/>
                </a:solidFill>
                <a:latin typeface="Times New Roman" panose="02020603050405020304" pitchFamily="18" charset="0"/>
                <a:cs typeface="Times New Roman" panose="02020603050405020304" pitchFamily="18" charset="0"/>
              </a:rPr>
              <a:t>lp</a:t>
            </a:r>
            <a:r>
              <a:rPr lang="en-US" sz="2400" i="1"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&gt; &gt; </a:t>
            </a:r>
            <a:r>
              <a:rPr lang="en-US" sz="2400" i="1" dirty="0" err="1">
                <a:solidFill>
                  <a:srgbClr val="231F20"/>
                </a:solidFill>
                <a:latin typeface="Times New Roman" panose="02020603050405020304" pitchFamily="18" charset="0"/>
                <a:cs typeface="Times New Roman" panose="02020603050405020304" pitchFamily="18" charset="0"/>
              </a:rPr>
              <a:t>lp</a:t>
            </a:r>
            <a:r>
              <a:rPr lang="en-US" sz="2400" i="1" dirty="0">
                <a:solidFill>
                  <a:srgbClr val="231F20"/>
                </a:solidFill>
                <a:latin typeface="Times New Roman" panose="02020603050405020304" pitchFamily="18" charset="0"/>
                <a:cs typeface="Times New Roman" panose="02020603050405020304" pitchFamily="18" charset="0"/>
              </a:rPr>
              <a:t> </a:t>
            </a:r>
            <a:r>
              <a:rPr lang="en-US" sz="2400" dirty="0">
                <a:solidFill>
                  <a:srgbClr val="231F20"/>
                </a:solidFill>
                <a:latin typeface="Times New Roman" panose="02020603050405020304" pitchFamily="18" charset="0"/>
                <a:cs typeface="Times New Roman" panose="02020603050405020304" pitchFamily="18" charset="0"/>
              </a:rPr>
              <a:t>– </a:t>
            </a:r>
            <a:r>
              <a:rPr lang="en-US" sz="2400" i="1" dirty="0">
                <a:solidFill>
                  <a:srgbClr val="231F20"/>
                </a:solidFill>
                <a:latin typeface="Times New Roman" panose="02020603050405020304" pitchFamily="18" charset="0"/>
                <a:cs typeface="Times New Roman" panose="02020603050405020304" pitchFamily="18" charset="0"/>
              </a:rPr>
              <a:t>bp </a:t>
            </a:r>
            <a:r>
              <a:rPr lang="en-US" sz="2400" dirty="0">
                <a:solidFill>
                  <a:srgbClr val="231F20"/>
                </a:solidFill>
                <a:latin typeface="Times New Roman" panose="02020603050405020304" pitchFamily="18" charset="0"/>
                <a:cs typeface="Times New Roman" panose="02020603050405020304" pitchFamily="18" charset="0"/>
              </a:rPr>
              <a:t>&gt; </a:t>
            </a:r>
            <a:r>
              <a:rPr lang="en-US" sz="2400" i="1" dirty="0">
                <a:solidFill>
                  <a:srgbClr val="231F20"/>
                </a:solidFill>
                <a:latin typeface="Times New Roman" panose="02020603050405020304" pitchFamily="18" charset="0"/>
                <a:cs typeface="Times New Roman" panose="02020603050405020304" pitchFamily="18" charset="0"/>
              </a:rPr>
              <a:t>bp </a:t>
            </a:r>
            <a:r>
              <a:rPr lang="en-US" sz="2400" dirty="0">
                <a:solidFill>
                  <a:srgbClr val="231F20"/>
                </a:solidFill>
                <a:latin typeface="Times New Roman" panose="02020603050405020304" pitchFamily="18" charset="0"/>
                <a:cs typeface="Times New Roman" panose="02020603050405020304" pitchFamily="18" charset="0"/>
              </a:rPr>
              <a:t>– </a:t>
            </a:r>
            <a:r>
              <a:rPr lang="en-US" sz="2400" i="1" dirty="0">
                <a:solidFill>
                  <a:srgbClr val="231F20"/>
                </a:solidFill>
                <a:latin typeface="Times New Roman" panose="02020603050405020304" pitchFamily="18" charset="0"/>
                <a:cs typeface="Times New Roman" panose="02020603050405020304" pitchFamily="18" charset="0"/>
              </a:rPr>
              <a:t>bp</a:t>
            </a:r>
            <a:endParaRPr lang="en-US" sz="2400" dirty="0">
              <a:solidFill>
                <a:srgbClr val="231F2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6682" y="5906870"/>
            <a:ext cx="12165318" cy="830997"/>
          </a:xfrm>
          <a:prstGeom prst="rect">
            <a:avLst/>
          </a:prstGeom>
        </p:spPr>
        <p:txBody>
          <a:bodyPr wrap="square">
            <a:spAutoFit/>
          </a:bodyPr>
          <a:lstStyle/>
          <a:p>
            <a:r>
              <a:rPr lang="en-US" sz="2400" b="1" dirty="0">
                <a:solidFill>
                  <a:srgbClr val="231F20"/>
                </a:solidFill>
                <a:latin typeface="Times New Roman" panose="02020603050405020304" pitchFamily="18" charset="0"/>
                <a:cs typeface="Times New Roman" panose="02020603050405020304" pitchFamily="18" charset="0"/>
              </a:rPr>
              <a:t>When a molecule has lone pairs of electrons, the bonding electron pairs are pushed closer and thus the bond angle is decreased.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801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219518" cy="369332"/>
          </a:xfrm>
          <a:prstGeom prst="rect">
            <a:avLst/>
          </a:prstGeom>
        </p:spPr>
        <p:txBody>
          <a:bodyPr wrap="none">
            <a:spAutoFit/>
          </a:bodyPr>
          <a:lstStyle/>
          <a:p>
            <a:r>
              <a:rPr lang="en-US" b="1" dirty="0">
                <a:latin typeface="Times New Roman" panose="02020603050405020304" pitchFamily="18" charset="0"/>
              </a:rPr>
              <a:t>(1) Linear Molecules</a:t>
            </a:r>
            <a:endParaRPr lang="en-US" dirty="0"/>
          </a:p>
        </p:txBody>
      </p:sp>
      <p:sp>
        <p:nvSpPr>
          <p:cNvPr id="3" name="Rectangle 2"/>
          <p:cNvSpPr/>
          <p:nvPr/>
        </p:nvSpPr>
        <p:spPr>
          <a:xfrm>
            <a:off x="304801" y="990600"/>
            <a:ext cx="3076483" cy="369332"/>
          </a:xfrm>
          <a:prstGeom prst="rect">
            <a:avLst/>
          </a:prstGeom>
        </p:spPr>
        <p:txBody>
          <a:bodyPr wrap="none">
            <a:spAutoFit/>
          </a:bodyPr>
          <a:lstStyle/>
          <a:p>
            <a:r>
              <a:rPr lang="en-US" dirty="0">
                <a:solidFill>
                  <a:srgbClr val="231F20"/>
                </a:solidFill>
                <a:latin typeface="Times New Roman" panose="02020603050405020304" pitchFamily="18" charset="0"/>
              </a:rPr>
              <a:t>(</a:t>
            </a:r>
            <a:r>
              <a:rPr lang="en-US" i="1" dirty="0">
                <a:solidFill>
                  <a:srgbClr val="231F20"/>
                </a:solidFill>
                <a:latin typeface="Times New Roman" panose="02020603050405020304" pitchFamily="18" charset="0"/>
              </a:rPr>
              <a:t>a</a:t>
            </a:r>
            <a:r>
              <a:rPr lang="en-US" dirty="0">
                <a:solidFill>
                  <a:srgbClr val="231F20"/>
                </a:solidFill>
                <a:latin typeface="Times New Roman" panose="02020603050405020304" pitchFamily="18" charset="0"/>
              </a:rPr>
              <a:t>) </a:t>
            </a:r>
            <a:r>
              <a:rPr lang="en-US" b="1" dirty="0">
                <a:solidFill>
                  <a:srgbClr val="231F20"/>
                </a:solidFill>
                <a:latin typeface="Times New Roman" panose="02020603050405020304" pitchFamily="18" charset="0"/>
              </a:rPr>
              <a:t>Beryllium chloride, BeCl</a:t>
            </a:r>
            <a:r>
              <a:rPr lang="en-US" sz="800" b="1" dirty="0">
                <a:solidFill>
                  <a:srgbClr val="231F20"/>
                </a:solidFill>
                <a:latin typeface="Times New Roman" panose="02020603050405020304" pitchFamily="18" charset="0"/>
              </a:rPr>
              <a:t>2</a:t>
            </a:r>
            <a:r>
              <a:rPr lang="en-US" b="1" dirty="0">
                <a:solidFill>
                  <a:srgbClr val="231F20"/>
                </a:solidFill>
                <a:latin typeface="Times New Roman" panose="02020603050405020304" pitchFamily="18" charset="0"/>
              </a:rPr>
              <a:t>.</a:t>
            </a:r>
            <a:endParaRPr lang="en-US" dirty="0"/>
          </a:p>
        </p:txBody>
      </p:sp>
      <p:pic>
        <p:nvPicPr>
          <p:cNvPr id="4" name="Picture 3"/>
          <p:cNvPicPr>
            <a:picLocks noChangeAspect="1"/>
          </p:cNvPicPr>
          <p:nvPr/>
        </p:nvPicPr>
        <p:blipFill>
          <a:blip r:embed="rId2" cstate="print"/>
          <a:stretch>
            <a:fillRect/>
          </a:stretch>
        </p:blipFill>
        <p:spPr>
          <a:xfrm>
            <a:off x="4406778" y="801766"/>
            <a:ext cx="7780380" cy="874634"/>
          </a:xfrm>
          <a:prstGeom prst="rect">
            <a:avLst/>
          </a:prstGeom>
        </p:spPr>
      </p:pic>
      <p:sp>
        <p:nvSpPr>
          <p:cNvPr id="5" name="Rectangle 4"/>
          <p:cNvSpPr/>
          <p:nvPr/>
        </p:nvSpPr>
        <p:spPr>
          <a:xfrm>
            <a:off x="318576" y="2362200"/>
            <a:ext cx="2557110" cy="369332"/>
          </a:xfrm>
          <a:prstGeom prst="rect">
            <a:avLst/>
          </a:prstGeom>
        </p:spPr>
        <p:txBody>
          <a:bodyPr wrap="none">
            <a:spAutoFit/>
          </a:bodyPr>
          <a:lstStyle/>
          <a:p>
            <a:r>
              <a:rPr lang="en-US" dirty="0">
                <a:solidFill>
                  <a:srgbClr val="231F20"/>
                </a:solidFill>
                <a:latin typeface="Times New Roman" panose="02020603050405020304" pitchFamily="18" charset="0"/>
              </a:rPr>
              <a:t>(</a:t>
            </a:r>
            <a:r>
              <a:rPr lang="en-US" i="1" dirty="0">
                <a:solidFill>
                  <a:srgbClr val="231F20"/>
                </a:solidFill>
                <a:latin typeface="Times New Roman" panose="02020603050405020304" pitchFamily="18" charset="0"/>
              </a:rPr>
              <a:t>b</a:t>
            </a:r>
            <a:r>
              <a:rPr lang="en-US" dirty="0">
                <a:solidFill>
                  <a:srgbClr val="231F20"/>
                </a:solidFill>
                <a:latin typeface="Times New Roman" panose="02020603050405020304" pitchFamily="18" charset="0"/>
              </a:rPr>
              <a:t>) </a:t>
            </a:r>
            <a:r>
              <a:rPr lang="en-US" b="1" dirty="0">
                <a:solidFill>
                  <a:srgbClr val="231F20"/>
                </a:solidFill>
                <a:latin typeface="Times New Roman" panose="02020603050405020304" pitchFamily="18" charset="0"/>
              </a:rPr>
              <a:t>Carbon dioxide, CO</a:t>
            </a:r>
            <a:r>
              <a:rPr lang="en-US" sz="800" b="1" dirty="0">
                <a:solidFill>
                  <a:srgbClr val="231F20"/>
                </a:solidFill>
                <a:latin typeface="Times New Roman" panose="02020603050405020304" pitchFamily="18" charset="0"/>
              </a:rPr>
              <a:t>2</a:t>
            </a:r>
            <a:endParaRPr lang="en-US" dirty="0"/>
          </a:p>
        </p:txBody>
      </p:sp>
      <p:pic>
        <p:nvPicPr>
          <p:cNvPr id="6" name="Picture 5"/>
          <p:cNvPicPr>
            <a:picLocks noChangeAspect="1"/>
          </p:cNvPicPr>
          <p:nvPr/>
        </p:nvPicPr>
        <p:blipFill>
          <a:blip r:embed="rId3" cstate="print"/>
          <a:stretch>
            <a:fillRect/>
          </a:stretch>
        </p:blipFill>
        <p:spPr>
          <a:xfrm>
            <a:off x="4406777" y="1995451"/>
            <a:ext cx="7480423" cy="916381"/>
          </a:xfrm>
          <a:prstGeom prst="rect">
            <a:avLst/>
          </a:prstGeom>
        </p:spPr>
      </p:pic>
      <p:sp>
        <p:nvSpPr>
          <p:cNvPr id="7" name="Rectangle 6"/>
          <p:cNvSpPr/>
          <p:nvPr/>
        </p:nvSpPr>
        <p:spPr>
          <a:xfrm>
            <a:off x="318576" y="3362683"/>
            <a:ext cx="3115148" cy="369332"/>
          </a:xfrm>
          <a:prstGeom prst="rect">
            <a:avLst/>
          </a:prstGeom>
        </p:spPr>
        <p:txBody>
          <a:bodyPr wrap="none">
            <a:spAutoFit/>
          </a:bodyPr>
          <a:lstStyle/>
          <a:p>
            <a:r>
              <a:rPr lang="en-US" b="1" dirty="0">
                <a:latin typeface="Times New Roman" panose="02020603050405020304" pitchFamily="18" charset="0"/>
              </a:rPr>
              <a:t>(2) Trigonal Planar Molecules</a:t>
            </a:r>
            <a:endParaRPr lang="en-US" dirty="0"/>
          </a:p>
        </p:txBody>
      </p:sp>
      <p:sp>
        <p:nvSpPr>
          <p:cNvPr id="8" name="Rectangle 7"/>
          <p:cNvSpPr/>
          <p:nvPr/>
        </p:nvSpPr>
        <p:spPr>
          <a:xfrm>
            <a:off x="318577" y="4178500"/>
            <a:ext cx="2668359" cy="369332"/>
          </a:xfrm>
          <a:prstGeom prst="rect">
            <a:avLst/>
          </a:prstGeom>
        </p:spPr>
        <p:txBody>
          <a:bodyPr wrap="none">
            <a:spAutoFit/>
          </a:bodyPr>
          <a:lstStyle/>
          <a:p>
            <a:r>
              <a:rPr lang="en-US" dirty="0">
                <a:solidFill>
                  <a:srgbClr val="231F20"/>
                </a:solidFill>
                <a:latin typeface="Times New Roman" panose="02020603050405020304" pitchFamily="18" charset="0"/>
              </a:rPr>
              <a:t>(</a:t>
            </a:r>
            <a:r>
              <a:rPr lang="en-US" i="1" dirty="0">
                <a:solidFill>
                  <a:srgbClr val="231F20"/>
                </a:solidFill>
                <a:latin typeface="Times New Roman" panose="02020603050405020304" pitchFamily="18" charset="0"/>
              </a:rPr>
              <a:t>a</a:t>
            </a:r>
            <a:r>
              <a:rPr lang="en-US" dirty="0">
                <a:solidFill>
                  <a:srgbClr val="231F20"/>
                </a:solidFill>
                <a:latin typeface="Times New Roman" panose="02020603050405020304" pitchFamily="18" charset="0"/>
              </a:rPr>
              <a:t>) </a:t>
            </a:r>
            <a:r>
              <a:rPr lang="en-US" b="1" dirty="0">
                <a:solidFill>
                  <a:srgbClr val="231F20"/>
                </a:solidFill>
                <a:latin typeface="Times New Roman" panose="02020603050405020304" pitchFamily="18" charset="0"/>
              </a:rPr>
              <a:t>Boron </a:t>
            </a:r>
            <a:r>
              <a:rPr lang="en-US" b="1" dirty="0" err="1">
                <a:solidFill>
                  <a:srgbClr val="231F20"/>
                </a:solidFill>
                <a:latin typeface="Times New Roman" panose="02020603050405020304" pitchFamily="18" charset="0"/>
              </a:rPr>
              <a:t>trifluoride</a:t>
            </a:r>
            <a:r>
              <a:rPr lang="en-US" b="1" dirty="0">
                <a:solidFill>
                  <a:srgbClr val="231F20"/>
                </a:solidFill>
                <a:latin typeface="Times New Roman" panose="02020603050405020304" pitchFamily="18" charset="0"/>
              </a:rPr>
              <a:t>, BF</a:t>
            </a:r>
            <a:r>
              <a:rPr lang="en-US" sz="800" b="1" dirty="0">
                <a:solidFill>
                  <a:srgbClr val="231F20"/>
                </a:solidFill>
                <a:latin typeface="Times New Roman" panose="02020603050405020304" pitchFamily="18" charset="0"/>
              </a:rPr>
              <a:t>3</a:t>
            </a:r>
            <a:endParaRPr lang="en-US" dirty="0"/>
          </a:p>
        </p:txBody>
      </p:sp>
      <p:pic>
        <p:nvPicPr>
          <p:cNvPr id="9" name="Picture 8"/>
          <p:cNvPicPr>
            <a:picLocks noChangeAspect="1"/>
          </p:cNvPicPr>
          <p:nvPr/>
        </p:nvPicPr>
        <p:blipFill>
          <a:blip r:embed="rId4" cstate="print"/>
          <a:stretch>
            <a:fillRect/>
          </a:stretch>
        </p:blipFill>
        <p:spPr>
          <a:xfrm>
            <a:off x="4064000" y="3657601"/>
            <a:ext cx="7721600" cy="1502353"/>
          </a:xfrm>
          <a:prstGeom prst="rect">
            <a:avLst/>
          </a:prstGeom>
        </p:spPr>
      </p:pic>
    </p:spTree>
    <p:extLst>
      <p:ext uri="{BB962C8B-B14F-4D97-AF65-F5344CB8AC3E}">
        <p14:creationId xmlns:p14="http://schemas.microsoft.com/office/powerpoint/2010/main" val="427788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304800"/>
            <a:ext cx="2724144" cy="369332"/>
          </a:xfrm>
          <a:prstGeom prst="rect">
            <a:avLst/>
          </a:prstGeom>
        </p:spPr>
        <p:txBody>
          <a:bodyPr wrap="none">
            <a:spAutoFit/>
          </a:bodyPr>
          <a:lstStyle/>
          <a:p>
            <a:r>
              <a:rPr lang="en-US" b="1" dirty="0">
                <a:latin typeface="Times New Roman" panose="02020603050405020304" pitchFamily="18" charset="0"/>
              </a:rPr>
              <a:t>(3) Tetrahedral Molecules</a:t>
            </a:r>
            <a:endParaRPr lang="en-US" dirty="0"/>
          </a:p>
        </p:txBody>
      </p:sp>
      <p:sp>
        <p:nvSpPr>
          <p:cNvPr id="3" name="Rectangle 2"/>
          <p:cNvSpPr/>
          <p:nvPr/>
        </p:nvSpPr>
        <p:spPr>
          <a:xfrm>
            <a:off x="433953" y="990600"/>
            <a:ext cx="1954381" cy="369332"/>
          </a:xfrm>
          <a:prstGeom prst="rect">
            <a:avLst/>
          </a:prstGeom>
        </p:spPr>
        <p:txBody>
          <a:bodyPr wrap="none">
            <a:spAutoFit/>
          </a:bodyPr>
          <a:lstStyle/>
          <a:p>
            <a:r>
              <a:rPr lang="en-US" dirty="0">
                <a:solidFill>
                  <a:srgbClr val="231F20"/>
                </a:solidFill>
                <a:latin typeface="Times New Roman" panose="02020603050405020304" pitchFamily="18" charset="0"/>
              </a:rPr>
              <a:t>(</a:t>
            </a:r>
            <a:r>
              <a:rPr lang="en-US" i="1" dirty="0">
                <a:solidFill>
                  <a:srgbClr val="231F20"/>
                </a:solidFill>
                <a:latin typeface="Times New Roman" panose="02020603050405020304" pitchFamily="18" charset="0"/>
              </a:rPr>
              <a:t>a</a:t>
            </a:r>
            <a:r>
              <a:rPr lang="en-US" dirty="0">
                <a:solidFill>
                  <a:srgbClr val="231F20"/>
                </a:solidFill>
                <a:latin typeface="Times New Roman" panose="02020603050405020304" pitchFamily="18" charset="0"/>
              </a:rPr>
              <a:t>) </a:t>
            </a:r>
            <a:r>
              <a:rPr lang="en-US" b="1" dirty="0">
                <a:solidFill>
                  <a:srgbClr val="231F20"/>
                </a:solidFill>
                <a:latin typeface="Times New Roman" panose="02020603050405020304" pitchFamily="18" charset="0"/>
              </a:rPr>
              <a:t>Methane, CH</a:t>
            </a:r>
            <a:r>
              <a:rPr lang="en-US" sz="800" b="1" dirty="0">
                <a:solidFill>
                  <a:srgbClr val="231F20"/>
                </a:solidFill>
                <a:latin typeface="Times New Roman" panose="02020603050405020304" pitchFamily="18" charset="0"/>
              </a:rPr>
              <a:t>4</a:t>
            </a:r>
            <a:r>
              <a:rPr lang="en-US" b="1" dirty="0">
                <a:solidFill>
                  <a:srgbClr val="231F20"/>
                </a:solidFill>
                <a:latin typeface="Times New Roman" panose="02020603050405020304" pitchFamily="18" charset="0"/>
              </a:rPr>
              <a:t>.</a:t>
            </a:r>
            <a:endParaRPr lang="en-US" dirty="0"/>
          </a:p>
        </p:txBody>
      </p:sp>
      <p:pic>
        <p:nvPicPr>
          <p:cNvPr id="4" name="Picture 3"/>
          <p:cNvPicPr>
            <a:picLocks noChangeAspect="1"/>
          </p:cNvPicPr>
          <p:nvPr/>
        </p:nvPicPr>
        <p:blipFill>
          <a:blip r:embed="rId2" cstate="print"/>
          <a:stretch>
            <a:fillRect/>
          </a:stretch>
        </p:blipFill>
        <p:spPr>
          <a:xfrm>
            <a:off x="3039794" y="838200"/>
            <a:ext cx="8847407" cy="2323116"/>
          </a:xfrm>
          <a:prstGeom prst="rect">
            <a:avLst/>
          </a:prstGeom>
        </p:spPr>
      </p:pic>
      <p:sp>
        <p:nvSpPr>
          <p:cNvPr id="5" name="Rectangle 4"/>
          <p:cNvSpPr/>
          <p:nvPr/>
        </p:nvSpPr>
        <p:spPr>
          <a:xfrm>
            <a:off x="401233" y="3161316"/>
            <a:ext cx="2595582" cy="369332"/>
          </a:xfrm>
          <a:prstGeom prst="rect">
            <a:avLst/>
          </a:prstGeom>
        </p:spPr>
        <p:txBody>
          <a:bodyPr wrap="none">
            <a:spAutoFit/>
          </a:bodyPr>
          <a:lstStyle/>
          <a:p>
            <a:r>
              <a:rPr lang="en-US" b="1" dirty="0">
                <a:latin typeface="Times New Roman" panose="02020603050405020304" pitchFamily="18" charset="0"/>
              </a:rPr>
              <a:t>(4) Pyramidal Molecules</a:t>
            </a:r>
            <a:endParaRPr lang="en-US" dirty="0"/>
          </a:p>
        </p:txBody>
      </p:sp>
      <p:sp>
        <p:nvSpPr>
          <p:cNvPr id="6" name="Rectangle 5"/>
          <p:cNvSpPr/>
          <p:nvPr/>
        </p:nvSpPr>
        <p:spPr>
          <a:xfrm>
            <a:off x="401233" y="3692676"/>
            <a:ext cx="2473754" cy="369332"/>
          </a:xfrm>
          <a:prstGeom prst="rect">
            <a:avLst/>
          </a:prstGeom>
        </p:spPr>
        <p:txBody>
          <a:bodyPr wrap="none">
            <a:spAutoFit/>
          </a:bodyPr>
          <a:lstStyle/>
          <a:p>
            <a:r>
              <a:rPr lang="en-US" dirty="0">
                <a:solidFill>
                  <a:srgbClr val="231F20"/>
                </a:solidFill>
                <a:latin typeface="Times New Roman" panose="02020603050405020304" pitchFamily="18" charset="0"/>
              </a:rPr>
              <a:t>(</a:t>
            </a:r>
            <a:r>
              <a:rPr lang="en-US" i="1" dirty="0">
                <a:solidFill>
                  <a:srgbClr val="231F20"/>
                </a:solidFill>
                <a:latin typeface="Times New Roman" panose="02020603050405020304" pitchFamily="18" charset="0"/>
              </a:rPr>
              <a:t>a</a:t>
            </a:r>
            <a:r>
              <a:rPr lang="en-US" dirty="0">
                <a:solidFill>
                  <a:srgbClr val="231F20"/>
                </a:solidFill>
                <a:latin typeface="Times New Roman" panose="02020603050405020304" pitchFamily="18" charset="0"/>
              </a:rPr>
              <a:t>) </a:t>
            </a:r>
            <a:r>
              <a:rPr lang="en-US" b="1" dirty="0">
                <a:solidFill>
                  <a:srgbClr val="231F20"/>
                </a:solidFill>
                <a:latin typeface="Times New Roman" panose="02020603050405020304" pitchFamily="18" charset="0"/>
              </a:rPr>
              <a:t>Ammonia molecule.</a:t>
            </a:r>
            <a:endParaRPr lang="en-US" dirty="0"/>
          </a:p>
        </p:txBody>
      </p:sp>
      <p:pic>
        <p:nvPicPr>
          <p:cNvPr id="7" name="Picture 6"/>
          <p:cNvPicPr>
            <a:picLocks noChangeAspect="1"/>
          </p:cNvPicPr>
          <p:nvPr/>
        </p:nvPicPr>
        <p:blipFill>
          <a:blip r:embed="rId3" cstate="print"/>
          <a:stretch>
            <a:fillRect/>
          </a:stretch>
        </p:blipFill>
        <p:spPr>
          <a:xfrm>
            <a:off x="4004152" y="3712664"/>
            <a:ext cx="7578249" cy="2535451"/>
          </a:xfrm>
          <a:prstGeom prst="rect">
            <a:avLst/>
          </a:prstGeom>
        </p:spPr>
      </p:pic>
      <p:sp>
        <p:nvSpPr>
          <p:cNvPr id="8" name="Rectangle 7"/>
          <p:cNvSpPr/>
          <p:nvPr/>
        </p:nvSpPr>
        <p:spPr>
          <a:xfrm>
            <a:off x="406401" y="4466272"/>
            <a:ext cx="3265620" cy="1200329"/>
          </a:xfrm>
          <a:prstGeom prst="rect">
            <a:avLst/>
          </a:prstGeom>
        </p:spPr>
        <p:txBody>
          <a:bodyPr wrap="square">
            <a:spAutoFit/>
          </a:bodyPr>
          <a:lstStyle/>
          <a:p>
            <a:r>
              <a:rPr lang="en-US" b="1" dirty="0">
                <a:solidFill>
                  <a:srgbClr val="231F20"/>
                </a:solidFill>
                <a:latin typeface="Times New Roman" panose="02020603050405020304" pitchFamily="18" charset="0"/>
              </a:rPr>
              <a:t>a lone pair exerts greater repulsion on the bonding electron pairs than the bonding pairs do on each other</a:t>
            </a:r>
            <a:endParaRPr lang="en-US" dirty="0"/>
          </a:p>
        </p:txBody>
      </p:sp>
    </p:spTree>
    <p:extLst>
      <p:ext uri="{BB962C8B-B14F-4D97-AF65-F5344CB8AC3E}">
        <p14:creationId xmlns:p14="http://schemas.microsoft.com/office/powerpoint/2010/main" val="217658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432" y="160751"/>
            <a:ext cx="4138377" cy="461665"/>
          </a:xfrm>
          <a:prstGeom prst="rect">
            <a:avLst/>
          </a:prstGeom>
        </p:spPr>
        <p:txBody>
          <a:bodyPr wrap="none">
            <a:spAutoFit/>
          </a:bodyPr>
          <a:lstStyle/>
          <a:p>
            <a:r>
              <a:rPr lang="en-US" sz="2400" b="1" dirty="0">
                <a:latin typeface="Times New Roman" panose="02020603050405020304" pitchFamily="18" charset="0"/>
              </a:rPr>
              <a:t>(5) Bent or Angular Molecules</a:t>
            </a:r>
            <a:endParaRPr lang="en-US" sz="2400" dirty="0"/>
          </a:p>
        </p:txBody>
      </p:sp>
      <p:sp>
        <p:nvSpPr>
          <p:cNvPr id="5" name="Rectangle 4"/>
          <p:cNvSpPr/>
          <p:nvPr/>
        </p:nvSpPr>
        <p:spPr>
          <a:xfrm>
            <a:off x="92372" y="846551"/>
            <a:ext cx="2274597" cy="461665"/>
          </a:xfrm>
          <a:prstGeom prst="rect">
            <a:avLst/>
          </a:prstGeom>
        </p:spPr>
        <p:txBody>
          <a:bodyPr wrap="none">
            <a:spAutoFit/>
          </a:bodyPr>
          <a:lstStyle/>
          <a:p>
            <a:r>
              <a:rPr lang="en-US" sz="2400" dirty="0">
                <a:solidFill>
                  <a:srgbClr val="231F20"/>
                </a:solidFill>
                <a:latin typeface="Times New Roman" panose="02020603050405020304" pitchFamily="18" charset="0"/>
              </a:rPr>
              <a:t>(</a:t>
            </a:r>
            <a:r>
              <a:rPr lang="en-US" sz="2400" i="1" dirty="0">
                <a:solidFill>
                  <a:srgbClr val="231F20"/>
                </a:solidFill>
                <a:latin typeface="Times New Roman" panose="02020603050405020304" pitchFamily="18" charset="0"/>
              </a:rPr>
              <a:t>a</a:t>
            </a:r>
            <a:r>
              <a:rPr lang="en-US" sz="2400" dirty="0">
                <a:solidFill>
                  <a:srgbClr val="231F20"/>
                </a:solidFill>
                <a:latin typeface="Times New Roman" panose="02020603050405020304" pitchFamily="18" charset="0"/>
              </a:rPr>
              <a:t>) </a:t>
            </a:r>
            <a:r>
              <a:rPr lang="en-US" sz="2400" b="1" dirty="0">
                <a:solidFill>
                  <a:srgbClr val="231F20"/>
                </a:solidFill>
                <a:latin typeface="Times New Roman" panose="02020603050405020304" pitchFamily="18" charset="0"/>
              </a:rPr>
              <a:t>Water, H2O.</a:t>
            </a:r>
            <a:endParaRPr lang="en-US" sz="2400" dirty="0"/>
          </a:p>
        </p:txBody>
      </p:sp>
      <p:pic>
        <p:nvPicPr>
          <p:cNvPr id="6" name="Picture 5"/>
          <p:cNvPicPr>
            <a:picLocks noChangeAspect="1"/>
          </p:cNvPicPr>
          <p:nvPr/>
        </p:nvPicPr>
        <p:blipFill>
          <a:blip r:embed="rId2" cstate="print"/>
          <a:stretch>
            <a:fillRect/>
          </a:stretch>
        </p:blipFill>
        <p:spPr>
          <a:xfrm>
            <a:off x="2727195" y="780371"/>
            <a:ext cx="7823200" cy="1941471"/>
          </a:xfrm>
          <a:prstGeom prst="rect">
            <a:avLst/>
          </a:prstGeom>
        </p:spPr>
      </p:pic>
      <p:sp>
        <p:nvSpPr>
          <p:cNvPr id="7" name="Rectangle 6"/>
          <p:cNvSpPr/>
          <p:nvPr/>
        </p:nvSpPr>
        <p:spPr>
          <a:xfrm>
            <a:off x="0" y="3609771"/>
            <a:ext cx="12192000" cy="2308324"/>
          </a:xfrm>
          <a:prstGeom prst="rect">
            <a:avLst/>
          </a:prstGeom>
        </p:spPr>
        <p:txBody>
          <a:bodyPr wrap="square">
            <a:spAutoFit/>
          </a:bodyPr>
          <a:lstStyle/>
          <a:p>
            <a:r>
              <a:rPr lang="en-US" sz="2400" dirty="0">
                <a:solidFill>
                  <a:srgbClr val="231F20"/>
                </a:solidFill>
                <a:latin typeface="Times New Roman" panose="02020603050405020304" pitchFamily="18" charset="0"/>
                <a:cs typeface="Times New Roman" panose="02020603050405020304" pitchFamily="18" charset="0"/>
              </a:rPr>
              <a:t>VSEPR theory says that in order to secure maximum separation between them, the four electron pairs are directed to the corners of a tetrahedron. </a:t>
            </a:r>
            <a:r>
              <a:rPr lang="en-US" sz="2400" dirty="0">
                <a:latin typeface="Times New Roman" panose="02020603050405020304" pitchFamily="18" charset="0"/>
                <a:cs typeface="Times New Roman" panose="02020603050405020304" pitchFamily="18" charset="0"/>
              </a:rPr>
              <a:t>If we look at the three atoms (and ignore the unshared pairs), the atoms HOH lie in the same plane and the predicted bond angle is 109.5º. But with two unshared pairs repelling the bonding pairs, the bond angle is compressed to 105º, the experimental value. Thus the H2O molecule is flat and bent at an angle at the O atom. Such a molecule is called a </a:t>
            </a:r>
            <a:r>
              <a:rPr lang="en-US" sz="2400" b="1" dirty="0">
                <a:latin typeface="Times New Roman" panose="02020603050405020304" pitchFamily="18" charset="0"/>
                <a:cs typeface="Times New Roman" panose="02020603050405020304" pitchFamily="18" charset="0"/>
              </a:rPr>
              <a:t>bent molecule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angular molecule.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69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E0660-F562-51A8-4647-B4D35C8AC45F}"/>
              </a:ext>
            </a:extLst>
          </p:cNvPr>
          <p:cNvSpPr txBox="1"/>
          <p:nvPr/>
        </p:nvSpPr>
        <p:spPr>
          <a:xfrm>
            <a:off x="0" y="33393"/>
            <a:ext cx="12192000" cy="6832640"/>
          </a:xfrm>
          <a:prstGeom prst="rect">
            <a:avLst/>
          </a:prstGeom>
          <a:noFill/>
        </p:spPr>
        <p:txBody>
          <a:bodyPr wrap="square">
            <a:spAutoFit/>
          </a:bodyPr>
          <a:lstStyle/>
          <a:p>
            <a:r>
              <a:rPr lang="en-GB" sz="2400" b="0" i="0" dirty="0">
                <a:solidFill>
                  <a:srgbClr val="231F20"/>
                </a:solidFill>
                <a:effectLst/>
                <a:latin typeface="Times New Roman" panose="02020603050405020304" pitchFamily="18" charset="0"/>
                <a:cs typeface="Times New Roman" panose="02020603050405020304" pitchFamily="18" charset="0"/>
              </a:rPr>
              <a:t>Therefore, </a:t>
            </a:r>
            <a:r>
              <a:rPr lang="en-GB" sz="2400" b="0" i="1" dirty="0">
                <a:solidFill>
                  <a:srgbClr val="231F20"/>
                </a:solidFill>
                <a:effectLst/>
                <a:latin typeface="Times New Roman" panose="02020603050405020304" pitchFamily="18" charset="0"/>
                <a:cs typeface="Times New Roman" panose="02020603050405020304" pitchFamily="18" charset="0"/>
              </a:rPr>
              <a:t>A </a:t>
            </a:r>
            <a:r>
              <a:rPr lang="en-GB" sz="2400" b="0" i="0" dirty="0">
                <a:solidFill>
                  <a:srgbClr val="231F20"/>
                </a:solidFill>
                <a:effectLst/>
                <a:latin typeface="Times New Roman" panose="02020603050405020304" pitchFamily="18" charset="0"/>
                <a:cs typeface="Times New Roman" panose="02020603050405020304" pitchFamily="18" charset="0"/>
              </a:rPr>
              <a:t>transfers an electron to </a:t>
            </a:r>
            <a:r>
              <a:rPr lang="en-GB" sz="2400" b="0" i="1" dirty="0">
                <a:solidFill>
                  <a:srgbClr val="231F20"/>
                </a:solidFill>
                <a:effectLst/>
                <a:latin typeface="Times New Roman" panose="02020603050405020304" pitchFamily="18" charset="0"/>
                <a:cs typeface="Times New Roman" panose="02020603050405020304" pitchFamily="18" charset="0"/>
              </a:rPr>
              <a:t>B </a:t>
            </a:r>
            <a:r>
              <a:rPr lang="en-GB" sz="2400" b="0" i="0" dirty="0">
                <a:solidFill>
                  <a:srgbClr val="231F20"/>
                </a:solidFill>
                <a:effectLst/>
                <a:latin typeface="Times New Roman" panose="02020603050405020304" pitchFamily="18" charset="0"/>
                <a:cs typeface="Times New Roman" panose="02020603050405020304" pitchFamily="18" charset="0"/>
              </a:rPr>
              <a:t>and in this transaction both the atoms acquire a stable </a:t>
            </a:r>
            <a:r>
              <a:rPr lang="en-GB" sz="2400" b="0" i="0" dirty="0" err="1">
                <a:solidFill>
                  <a:srgbClr val="231F20"/>
                </a:solidFill>
                <a:effectLst/>
                <a:latin typeface="Times New Roman" panose="02020603050405020304" pitchFamily="18" charset="0"/>
                <a:cs typeface="Times New Roman" panose="02020603050405020304" pitchFamily="18" charset="0"/>
              </a:rPr>
              <a:t>electronoctet</a:t>
            </a:r>
            <a:r>
              <a:rPr lang="en-GB" sz="2400" b="0" i="0" dirty="0">
                <a:solidFill>
                  <a:srgbClr val="231F20"/>
                </a:solidFill>
                <a:effectLst/>
                <a:latin typeface="Times New Roman" panose="02020603050405020304" pitchFamily="18" charset="0"/>
                <a:cs typeface="Times New Roman" panose="02020603050405020304" pitchFamily="18" charset="0"/>
              </a:rPr>
              <a:t>. The resulting positive ion (cation) and negative ion (anion) are held together by electrostatic attraction.</a:t>
            </a:r>
            <a:r>
              <a:rPr lang="en-GB" sz="2400" dirty="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r>
              <a:rPr lang="en-GB" sz="2400" b="1" i="0" dirty="0">
                <a:solidFill>
                  <a:srgbClr val="231F20"/>
                </a:solidFill>
                <a:effectLst/>
                <a:latin typeface="Times New Roman" panose="02020603050405020304" pitchFamily="18" charset="0"/>
                <a:cs typeface="Times New Roman" panose="02020603050405020304" pitchFamily="18" charset="0"/>
              </a:rPr>
              <a:t>The electrostatic attraction between the cation (+) and anion (–) produced by electron-transfer constitutes an Ionic or Electrovalent bond.</a:t>
            </a:r>
          </a:p>
          <a:p>
            <a:endParaRPr lang="en-GB" b="1" dirty="0">
              <a:solidFill>
                <a:srgbClr val="231F20"/>
              </a:solidFill>
              <a:latin typeface="TimesNewRomanPS-BoldMT"/>
            </a:endParaRPr>
          </a:p>
          <a:p>
            <a:r>
              <a:rPr lang="en-GB" sz="2400" b="1" i="0" dirty="0">
                <a:solidFill>
                  <a:srgbClr val="0066B3"/>
                </a:solidFill>
                <a:effectLst/>
                <a:latin typeface="Times New Roman" panose="02020603050405020304" pitchFamily="18" charset="0"/>
                <a:cs typeface="Times New Roman" panose="02020603050405020304" pitchFamily="18" charset="0"/>
              </a:rPr>
              <a:t>CONDITIONS FOR FORMATION OF IONIC BOND</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GB" sz="2400" b="1" dirty="0">
              <a:solidFill>
                <a:srgbClr val="231F20"/>
              </a:solidFill>
              <a:latin typeface="Times New Roman" panose="02020603050405020304" pitchFamily="18" charset="0"/>
              <a:cs typeface="Times New Roman" panose="02020603050405020304" pitchFamily="18" charset="0"/>
            </a:endParaRPr>
          </a:p>
          <a:p>
            <a:r>
              <a:rPr lang="en-GB" sz="2400" b="0" i="0" dirty="0">
                <a:solidFill>
                  <a:srgbClr val="0066B3"/>
                </a:solidFill>
                <a:effectLst/>
                <a:latin typeface="Times New Roman" panose="02020603050405020304" pitchFamily="18" charset="0"/>
                <a:cs typeface="Times New Roman" panose="02020603050405020304" pitchFamily="18" charset="0"/>
              </a:rPr>
              <a:t>(1) </a:t>
            </a:r>
            <a:r>
              <a:rPr lang="en-GB" sz="2400" b="1" i="0" dirty="0">
                <a:solidFill>
                  <a:srgbClr val="0066B3"/>
                </a:solidFill>
                <a:effectLst/>
                <a:latin typeface="Times New Roman" panose="02020603050405020304" pitchFamily="18" charset="0"/>
                <a:cs typeface="Times New Roman" panose="02020603050405020304" pitchFamily="18" charset="0"/>
              </a:rPr>
              <a:t>Number of valence electrons</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0" i="0" dirty="0">
                <a:solidFill>
                  <a:srgbClr val="0066B3"/>
                </a:solidFill>
                <a:effectLst/>
                <a:latin typeface="Times New Roman" panose="02020603050405020304" pitchFamily="18" charset="0"/>
                <a:cs typeface="Times New Roman" panose="02020603050405020304" pitchFamily="18" charset="0"/>
              </a:rPr>
              <a:t>(2) </a:t>
            </a:r>
            <a:r>
              <a:rPr lang="en-GB" sz="2400" b="1" i="0" dirty="0">
                <a:solidFill>
                  <a:srgbClr val="0066B3"/>
                </a:solidFill>
                <a:effectLst/>
                <a:latin typeface="Times New Roman" panose="02020603050405020304" pitchFamily="18" charset="0"/>
                <a:cs typeface="Times New Roman" panose="02020603050405020304" pitchFamily="18" charset="0"/>
              </a:rPr>
              <a:t>Net lowering of Energy: </a:t>
            </a:r>
            <a:r>
              <a:rPr lang="en-GB" sz="2400" b="0" i="0" dirty="0">
                <a:solidFill>
                  <a:srgbClr val="231F20"/>
                </a:solidFill>
                <a:effectLst/>
                <a:latin typeface="Times New Roman" panose="02020603050405020304" pitchFamily="18" charset="0"/>
                <a:cs typeface="Times New Roman" panose="02020603050405020304" pitchFamily="18" charset="0"/>
              </a:rPr>
              <a:t>To form a stable ionic compound, there must be a net lowering of the energy.</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0" i="0" dirty="0">
                <a:solidFill>
                  <a:srgbClr val="0066B3"/>
                </a:solidFill>
                <a:effectLst/>
                <a:latin typeface="Times New Roman" panose="02020603050405020304" pitchFamily="18" charset="0"/>
                <a:cs typeface="Times New Roman" panose="02020603050405020304" pitchFamily="18" charset="0"/>
              </a:rPr>
              <a:t>(3) </a:t>
            </a:r>
            <a:r>
              <a:rPr lang="en-GB" sz="2400" b="1" i="0" dirty="0">
                <a:solidFill>
                  <a:srgbClr val="0066B3"/>
                </a:solidFill>
                <a:effectLst/>
                <a:latin typeface="Times New Roman" panose="02020603050405020304" pitchFamily="18" charset="0"/>
                <a:cs typeface="Times New Roman" panose="02020603050405020304" pitchFamily="18" charset="0"/>
              </a:rPr>
              <a:t>Electronegativity difference of A and B: </a:t>
            </a:r>
            <a:r>
              <a:rPr lang="en-GB" sz="2400" dirty="0">
                <a:solidFill>
                  <a:srgbClr val="231F20"/>
                </a:solidFill>
                <a:latin typeface="Times New Roman" panose="02020603050405020304" pitchFamily="18" charset="0"/>
                <a:cs typeface="Times New Roman" panose="02020603050405020304" pitchFamily="18" charset="0"/>
              </a:rPr>
              <a:t>A</a:t>
            </a:r>
            <a:r>
              <a:rPr lang="en-GB" sz="2400" b="0" i="0" dirty="0">
                <a:solidFill>
                  <a:srgbClr val="231F20"/>
                </a:solidFill>
                <a:effectLst/>
                <a:latin typeface="Times New Roman" panose="02020603050405020304" pitchFamily="18" charset="0"/>
                <a:cs typeface="Times New Roman" panose="02020603050405020304" pitchFamily="18" charset="0"/>
              </a:rPr>
              <a:t>toms </a:t>
            </a:r>
            <a:r>
              <a:rPr lang="en-GB" sz="2400" b="0" i="1" dirty="0">
                <a:solidFill>
                  <a:srgbClr val="231F20"/>
                </a:solidFill>
                <a:effectLst/>
                <a:latin typeface="Times New Roman" panose="02020603050405020304" pitchFamily="18" charset="0"/>
                <a:cs typeface="Times New Roman" panose="02020603050405020304" pitchFamily="18" charset="0"/>
              </a:rPr>
              <a:t>A </a:t>
            </a:r>
            <a:r>
              <a:rPr lang="en-GB" sz="2400" b="0" i="0" dirty="0">
                <a:solidFill>
                  <a:srgbClr val="231F20"/>
                </a:solidFill>
                <a:effectLst/>
                <a:latin typeface="Times New Roman" panose="02020603050405020304" pitchFamily="18" charset="0"/>
                <a:cs typeface="Times New Roman" panose="02020603050405020304" pitchFamily="18" charset="0"/>
              </a:rPr>
              <a:t>and </a:t>
            </a:r>
            <a:r>
              <a:rPr lang="en-GB" sz="2400" b="0" i="1" dirty="0">
                <a:solidFill>
                  <a:srgbClr val="231F20"/>
                </a:solidFill>
                <a:effectLst/>
                <a:latin typeface="Times New Roman" panose="02020603050405020304" pitchFamily="18" charset="0"/>
                <a:cs typeface="Times New Roman" panose="02020603050405020304" pitchFamily="18" charset="0"/>
              </a:rPr>
              <a:t>B </a:t>
            </a:r>
            <a:r>
              <a:rPr lang="en-GB" sz="2400" b="0" i="0" dirty="0">
                <a:solidFill>
                  <a:srgbClr val="231F20"/>
                </a:solidFill>
                <a:effectLst/>
                <a:latin typeface="Times New Roman" panose="02020603050405020304" pitchFamily="18" charset="0"/>
                <a:cs typeface="Times New Roman" panose="02020603050405020304" pitchFamily="18" charset="0"/>
              </a:rPr>
              <a:t>if they have greatly different</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electronegativities, only then they will form an ionic bond.</a:t>
            </a:r>
            <a:r>
              <a:rPr lang="en-GB" sz="2400" dirty="0">
                <a:latin typeface="Times New Roman" panose="02020603050405020304" pitchFamily="18" charset="0"/>
                <a:cs typeface="Times New Roman" panose="02020603050405020304" pitchFamily="18" charset="0"/>
              </a:rPr>
              <a:t> </a:t>
            </a:r>
            <a:br>
              <a:rPr lang="en-GB" dirty="0"/>
            </a:br>
            <a:br>
              <a:rPr lang="en-GB" dirty="0"/>
            </a:br>
            <a:r>
              <a:rPr lang="en-GB" sz="2400" b="1" i="0" dirty="0">
                <a:solidFill>
                  <a:srgbClr val="0066B3"/>
                </a:solidFill>
                <a:effectLst/>
                <a:latin typeface="Times New Roman" panose="02020603050405020304" pitchFamily="18" charset="0"/>
                <a:cs typeface="Times New Roman" panose="02020603050405020304" pitchFamily="18" charset="0"/>
              </a:rPr>
              <a:t>FACTORS GOVERNING THE FORMATION OF IONIC BOND</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0" i="0" dirty="0">
                <a:solidFill>
                  <a:srgbClr val="0066B3"/>
                </a:solidFill>
                <a:effectLst/>
                <a:latin typeface="Times New Roman" panose="02020603050405020304" pitchFamily="18" charset="0"/>
                <a:cs typeface="Times New Roman" panose="02020603050405020304" pitchFamily="18" charset="0"/>
              </a:rPr>
              <a:t>(1) </a:t>
            </a:r>
            <a:r>
              <a:rPr lang="en-GB" sz="2400" b="1" i="0" dirty="0">
                <a:solidFill>
                  <a:srgbClr val="0066B3"/>
                </a:solidFill>
                <a:effectLst/>
                <a:latin typeface="Times New Roman" panose="02020603050405020304" pitchFamily="18" charset="0"/>
                <a:cs typeface="Times New Roman" panose="02020603050405020304" pitchFamily="18" charset="0"/>
              </a:rPr>
              <a:t>Ionisation Energy:</a:t>
            </a:r>
            <a:r>
              <a:rPr lang="en-GB" sz="2400" b="0" i="1" dirty="0">
                <a:solidFill>
                  <a:srgbClr val="231F20"/>
                </a:solidFill>
                <a:effectLst/>
                <a:latin typeface="Times New Roman" panose="02020603050405020304" pitchFamily="18" charset="0"/>
                <a:cs typeface="Times New Roman" panose="02020603050405020304" pitchFamily="18" charset="0"/>
              </a:rPr>
              <a:t> </a:t>
            </a:r>
            <a:r>
              <a:rPr lang="en-GB" sz="2400" b="0" dirty="0">
                <a:solidFill>
                  <a:srgbClr val="231F20"/>
                </a:solidFill>
                <a:effectLst/>
                <a:latin typeface="Times New Roman" panose="02020603050405020304" pitchFamily="18" charset="0"/>
                <a:cs typeface="Times New Roman" panose="02020603050405020304" pitchFamily="18" charset="0"/>
              </a:rPr>
              <a:t>Lower the ionisation energy greater will be the tendency of the metal atom of change into cation and hence greater will be the ease of formation of ionic bond. That is why alkali metals and alkaline earth metals form ionic bonds easily.</a:t>
            </a:r>
            <a:r>
              <a:rPr lang="en-GB" sz="2400" dirty="0">
                <a:latin typeface="Times New Roman" panose="02020603050405020304" pitchFamily="18" charset="0"/>
                <a:cs typeface="Times New Roman" panose="02020603050405020304" pitchFamily="18" charset="0"/>
              </a:rPr>
              <a:t> </a:t>
            </a:r>
            <a:endParaRPr lang="en-BB" dirty="0"/>
          </a:p>
        </p:txBody>
      </p:sp>
    </p:spTree>
    <p:extLst>
      <p:ext uri="{BB962C8B-B14F-4D97-AF65-F5344CB8AC3E}">
        <p14:creationId xmlns:p14="http://schemas.microsoft.com/office/powerpoint/2010/main" val="258058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57C00-D2BC-CA56-A263-BC04D51FBE60}"/>
              </a:ext>
            </a:extLst>
          </p:cNvPr>
          <p:cNvSpPr txBox="1"/>
          <p:nvPr/>
        </p:nvSpPr>
        <p:spPr>
          <a:xfrm>
            <a:off x="1" y="24624"/>
            <a:ext cx="12192000" cy="2492990"/>
          </a:xfrm>
          <a:prstGeom prst="rect">
            <a:avLst/>
          </a:prstGeom>
          <a:noFill/>
        </p:spPr>
        <p:txBody>
          <a:bodyPr wrap="square" rtlCol="0">
            <a:spAutoFit/>
          </a:bodyPr>
          <a:lstStyle/>
          <a:p>
            <a:r>
              <a:rPr lang="en-GB" sz="2400" b="0" dirty="0">
                <a:solidFill>
                  <a:srgbClr val="0066B3"/>
                </a:solidFill>
                <a:effectLst/>
                <a:latin typeface="Times New Roman" panose="02020603050405020304" pitchFamily="18" charset="0"/>
                <a:cs typeface="Times New Roman" panose="02020603050405020304" pitchFamily="18" charset="0"/>
              </a:rPr>
              <a:t>(2) </a:t>
            </a:r>
            <a:r>
              <a:rPr lang="en-GB" sz="2400" b="1" dirty="0">
                <a:solidFill>
                  <a:srgbClr val="0066B3"/>
                </a:solidFill>
                <a:effectLst/>
                <a:latin typeface="Times New Roman" panose="02020603050405020304" pitchFamily="18" charset="0"/>
                <a:cs typeface="Times New Roman" panose="02020603050405020304" pitchFamily="18" charset="0"/>
              </a:rPr>
              <a:t>Electron Affinity: </a:t>
            </a:r>
            <a:r>
              <a:rPr lang="en-GB" sz="2400" b="0" dirty="0">
                <a:solidFill>
                  <a:srgbClr val="231F20"/>
                </a:solidFill>
                <a:effectLst/>
                <a:latin typeface="Times New Roman" panose="02020603050405020304" pitchFamily="18" charset="0"/>
                <a:cs typeface="Times New Roman" panose="02020603050405020304" pitchFamily="18" charset="0"/>
              </a:rPr>
              <a:t>Higher the electron affinity more is the energy released and stable will be the anion formed.</a:t>
            </a:r>
            <a:r>
              <a:rPr lang="en-GB" sz="2400" dirty="0">
                <a:latin typeface="Times New Roman" panose="02020603050405020304" pitchFamily="18" charset="0"/>
                <a:cs typeface="Times New Roman" panose="02020603050405020304" pitchFamily="18" charset="0"/>
              </a:rPr>
              <a:t> </a:t>
            </a:r>
          </a:p>
          <a:p>
            <a:endParaRPr lang="en-GB" sz="2400" dirty="0">
              <a:latin typeface="Times New Roman" panose="02020603050405020304" pitchFamily="18" charset="0"/>
              <a:cs typeface="Times New Roman" panose="02020603050405020304" pitchFamily="18" charset="0"/>
            </a:endParaRPr>
          </a:p>
          <a:p>
            <a:r>
              <a:rPr lang="en-GB" sz="2400" b="0" dirty="0">
                <a:solidFill>
                  <a:srgbClr val="0066B3"/>
                </a:solidFill>
                <a:effectLst/>
                <a:latin typeface="Times New Roman" panose="02020603050405020304" pitchFamily="18" charset="0"/>
                <a:cs typeface="Times New Roman" panose="02020603050405020304" pitchFamily="18" charset="0"/>
              </a:rPr>
              <a:t>(3) </a:t>
            </a:r>
            <a:r>
              <a:rPr lang="en-GB" sz="2400" b="1" dirty="0">
                <a:solidFill>
                  <a:srgbClr val="0066B3"/>
                </a:solidFill>
                <a:effectLst/>
                <a:latin typeface="Times New Roman" panose="02020603050405020304" pitchFamily="18" charset="0"/>
                <a:cs typeface="Times New Roman" panose="02020603050405020304" pitchFamily="18" charset="0"/>
              </a:rPr>
              <a:t>Lattice Energy</a:t>
            </a:r>
            <a:r>
              <a:rPr lang="en-GB" sz="2400" dirty="0">
                <a:latin typeface="Times New Roman" panose="02020603050405020304" pitchFamily="18" charset="0"/>
                <a:cs typeface="Times New Roman" panose="02020603050405020304" pitchFamily="18" charset="0"/>
              </a:rPr>
              <a:t> : Lattice energy </a:t>
            </a:r>
            <a:r>
              <a:rPr lang="en-GB" sz="2400" b="0" dirty="0">
                <a:solidFill>
                  <a:srgbClr val="231F20"/>
                </a:solidFill>
                <a:effectLst/>
                <a:latin typeface="Times New Roman" panose="02020603050405020304" pitchFamily="18" charset="0"/>
                <a:cs typeface="Times New Roman" panose="02020603050405020304" pitchFamily="18" charset="0"/>
              </a:rPr>
              <a:t>the amount of energy released when one mole of an ionic compound is formed from its cations and anions.</a:t>
            </a:r>
            <a:r>
              <a:rPr lang="en-GB" sz="2400" dirty="0">
                <a:latin typeface="Times New Roman" panose="02020603050405020304" pitchFamily="18" charset="0"/>
                <a:cs typeface="Times New Roman" panose="02020603050405020304" pitchFamily="18" charset="0"/>
              </a:rPr>
              <a:t> </a:t>
            </a:r>
            <a:br>
              <a:rPr lang="en-GB" dirty="0"/>
            </a:br>
            <a:r>
              <a:rPr lang="en-GB" dirty="0"/>
              <a:t> </a:t>
            </a:r>
            <a:br>
              <a:rPr lang="en-GB" dirty="0"/>
            </a:br>
            <a:endParaRPr lang="en-BB" dirty="0"/>
          </a:p>
        </p:txBody>
      </p:sp>
      <p:graphicFrame>
        <p:nvGraphicFramePr>
          <p:cNvPr id="3" name="Object 2">
            <a:extLst>
              <a:ext uri="{FF2B5EF4-FFF2-40B4-BE49-F238E27FC236}">
                <a16:creationId xmlns:a16="http://schemas.microsoft.com/office/drawing/2014/main" id="{751D6AF3-5F13-2BB8-4581-E06DB2F4BE7E}"/>
              </a:ext>
            </a:extLst>
          </p:cNvPr>
          <p:cNvGraphicFramePr>
            <a:graphicFrameLocks noChangeAspect="1"/>
          </p:cNvGraphicFramePr>
          <p:nvPr/>
        </p:nvGraphicFramePr>
        <p:xfrm>
          <a:off x="3134778" y="2022670"/>
          <a:ext cx="5107702" cy="481859"/>
        </p:xfrm>
        <a:graphic>
          <a:graphicData uri="http://schemas.openxmlformats.org/presentationml/2006/ole">
            <mc:AlternateContent xmlns:mc="http://schemas.openxmlformats.org/markup-compatibility/2006">
              <mc:Choice xmlns:v="urn:schemas-microsoft-com:vml" Requires="v">
                <p:oleObj name="Bitmap Image" r:id="rId2" imgW="2188080" imgH="207000" progId="Paint.Picture">
                  <p:embed/>
                </p:oleObj>
              </mc:Choice>
              <mc:Fallback>
                <p:oleObj name="Bitmap Image" r:id="rId2" imgW="2188080" imgH="207000" progId="Paint.Picture">
                  <p:embed/>
                  <p:pic>
                    <p:nvPicPr>
                      <p:cNvPr id="3" name="Object 2">
                        <a:extLst>
                          <a:ext uri="{FF2B5EF4-FFF2-40B4-BE49-F238E27FC236}">
                            <a16:creationId xmlns:a16="http://schemas.microsoft.com/office/drawing/2014/main" id="{751D6AF3-5F13-2BB8-4581-E06DB2F4BE7E}"/>
                          </a:ext>
                        </a:extLst>
                      </p:cNvPr>
                      <p:cNvPicPr/>
                      <p:nvPr/>
                    </p:nvPicPr>
                    <p:blipFill>
                      <a:blip r:embed="rId3"/>
                      <a:stretch>
                        <a:fillRect/>
                      </a:stretch>
                    </p:blipFill>
                    <p:spPr>
                      <a:xfrm>
                        <a:off x="3134778" y="2022670"/>
                        <a:ext cx="5107702" cy="48185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6AA773E8-8C87-2468-D8A5-907FAF375414}"/>
              </a:ext>
            </a:extLst>
          </p:cNvPr>
          <p:cNvGraphicFramePr>
            <a:graphicFrameLocks noChangeAspect="1"/>
          </p:cNvGraphicFramePr>
          <p:nvPr/>
        </p:nvGraphicFramePr>
        <p:xfrm>
          <a:off x="2928296" y="2613516"/>
          <a:ext cx="5314184" cy="722112"/>
        </p:xfrm>
        <a:graphic>
          <a:graphicData uri="http://schemas.openxmlformats.org/presentationml/2006/ole">
            <mc:AlternateContent xmlns:mc="http://schemas.openxmlformats.org/markup-compatibility/2006">
              <mc:Choice xmlns:v="urn:schemas-microsoft-com:vml" Requires="v">
                <p:oleObj name="Bitmap Image" r:id="rId4" imgW="2405880" imgH="326520" progId="Paint.Picture">
                  <p:embed/>
                </p:oleObj>
              </mc:Choice>
              <mc:Fallback>
                <p:oleObj name="Bitmap Image" r:id="rId4" imgW="2405880" imgH="326520" progId="Paint.Picture">
                  <p:embed/>
                  <p:pic>
                    <p:nvPicPr>
                      <p:cNvPr id="4" name="Object 3">
                        <a:extLst>
                          <a:ext uri="{FF2B5EF4-FFF2-40B4-BE49-F238E27FC236}">
                            <a16:creationId xmlns:a16="http://schemas.microsoft.com/office/drawing/2014/main" id="{6AA773E8-8C87-2468-D8A5-907FAF375414}"/>
                          </a:ext>
                        </a:extLst>
                      </p:cNvPr>
                      <p:cNvPicPr/>
                      <p:nvPr/>
                    </p:nvPicPr>
                    <p:blipFill>
                      <a:blip r:embed="rId5"/>
                      <a:stretch>
                        <a:fillRect/>
                      </a:stretch>
                    </p:blipFill>
                    <p:spPr>
                      <a:xfrm>
                        <a:off x="2928296" y="2613516"/>
                        <a:ext cx="5314184" cy="72211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6A9FA4D-E57C-069B-68E2-7F22AC5A4738}"/>
              </a:ext>
            </a:extLst>
          </p:cNvPr>
          <p:cNvGraphicFramePr>
            <a:graphicFrameLocks noChangeAspect="1"/>
          </p:cNvGraphicFramePr>
          <p:nvPr/>
        </p:nvGraphicFramePr>
        <p:xfrm>
          <a:off x="2979813" y="3429000"/>
          <a:ext cx="5507366" cy="1055066"/>
        </p:xfrm>
        <a:graphic>
          <a:graphicData uri="http://schemas.openxmlformats.org/presentationml/2006/ole">
            <mc:AlternateContent xmlns:mc="http://schemas.openxmlformats.org/markup-compatibility/2006">
              <mc:Choice xmlns:v="urn:schemas-microsoft-com:vml" Requires="v">
                <p:oleObj name="Bitmap Image" r:id="rId6" imgW="2411280" imgH="462600" progId="Paint.Picture">
                  <p:embed/>
                </p:oleObj>
              </mc:Choice>
              <mc:Fallback>
                <p:oleObj name="Bitmap Image" r:id="rId6" imgW="2411280" imgH="462600" progId="Paint.Picture">
                  <p:embed/>
                  <p:pic>
                    <p:nvPicPr>
                      <p:cNvPr id="5" name="Object 4">
                        <a:extLst>
                          <a:ext uri="{FF2B5EF4-FFF2-40B4-BE49-F238E27FC236}">
                            <a16:creationId xmlns:a16="http://schemas.microsoft.com/office/drawing/2014/main" id="{46A9FA4D-E57C-069B-68E2-7F22AC5A4738}"/>
                          </a:ext>
                        </a:extLst>
                      </p:cNvPr>
                      <p:cNvPicPr/>
                      <p:nvPr/>
                    </p:nvPicPr>
                    <p:blipFill>
                      <a:blip r:embed="rId7"/>
                      <a:stretch>
                        <a:fillRect/>
                      </a:stretch>
                    </p:blipFill>
                    <p:spPr>
                      <a:xfrm>
                        <a:off x="2979813" y="3429000"/>
                        <a:ext cx="5507366" cy="1055066"/>
                      </a:xfrm>
                      <a:prstGeom prst="rect">
                        <a:avLst/>
                      </a:prstGeom>
                    </p:spPr>
                  </p:pic>
                </p:oleObj>
              </mc:Fallback>
            </mc:AlternateContent>
          </a:graphicData>
        </a:graphic>
      </p:graphicFrame>
    </p:spTree>
    <p:extLst>
      <p:ext uri="{BB962C8B-B14F-4D97-AF65-F5344CB8AC3E}">
        <p14:creationId xmlns:p14="http://schemas.microsoft.com/office/powerpoint/2010/main" val="351526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6CFB8-7122-3A52-E865-B9B59212D48F}"/>
              </a:ext>
            </a:extLst>
          </p:cNvPr>
          <p:cNvSpPr txBox="1"/>
          <p:nvPr/>
        </p:nvSpPr>
        <p:spPr>
          <a:xfrm>
            <a:off x="0" y="18170"/>
            <a:ext cx="12192000" cy="3877985"/>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COVALENT BOND</a:t>
            </a:r>
            <a:r>
              <a:rPr lang="en-GB" sz="2400" dirty="0">
                <a:latin typeface="Times New Roman" panose="02020603050405020304" pitchFamily="18" charset="0"/>
                <a:cs typeface="Times New Roman" panose="02020603050405020304" pitchFamily="18" charset="0"/>
              </a:rPr>
              <a:t> : </a:t>
            </a:r>
            <a:r>
              <a:rPr lang="en-GB" sz="2400" b="0" i="0" dirty="0">
                <a:solidFill>
                  <a:srgbClr val="231F20"/>
                </a:solidFill>
                <a:effectLst/>
                <a:latin typeface="Times New Roman" panose="02020603050405020304" pitchFamily="18" charset="0"/>
                <a:cs typeface="Times New Roman" panose="02020603050405020304" pitchFamily="18" charset="0"/>
              </a:rPr>
              <a:t>A shared pair of electrons constitutes a </a:t>
            </a:r>
            <a:r>
              <a:rPr lang="en-GB" sz="2400" b="1" i="0" dirty="0">
                <a:solidFill>
                  <a:srgbClr val="231F20"/>
                </a:solidFill>
                <a:effectLst/>
                <a:latin typeface="Times New Roman" panose="02020603050405020304" pitchFamily="18" charset="0"/>
                <a:cs typeface="Times New Roman" panose="02020603050405020304" pitchFamily="18" charset="0"/>
              </a:rPr>
              <a:t>Covalent bond </a:t>
            </a:r>
            <a:r>
              <a:rPr lang="en-GB" sz="2400" b="0" i="0" dirty="0">
                <a:solidFill>
                  <a:srgbClr val="231F20"/>
                </a:solidFill>
                <a:effectLst/>
                <a:latin typeface="Times New Roman" panose="02020603050405020304" pitchFamily="18" charset="0"/>
                <a:cs typeface="Times New Roman" panose="02020603050405020304" pitchFamily="18" charset="0"/>
              </a:rPr>
              <a:t>or </a:t>
            </a:r>
            <a:r>
              <a:rPr lang="en-GB" sz="2400" b="1" i="0" dirty="0">
                <a:solidFill>
                  <a:srgbClr val="231F20"/>
                </a:solidFill>
                <a:effectLst/>
                <a:latin typeface="Times New Roman" panose="02020603050405020304" pitchFamily="18" charset="0"/>
                <a:cs typeface="Times New Roman" panose="02020603050405020304" pitchFamily="18" charset="0"/>
              </a:rPr>
              <a:t>Electron-pair bond. The attractive force between atoms created by sharing of an electron-pair.</a:t>
            </a:r>
            <a:r>
              <a:rPr lang="en-GB" sz="2400" dirty="0">
                <a:latin typeface="Times New Roman" panose="02020603050405020304" pitchFamily="18" charset="0"/>
                <a:cs typeface="Times New Roman" panose="02020603050405020304" pitchFamily="18" charset="0"/>
              </a:rPr>
              <a:t> </a:t>
            </a:r>
            <a:r>
              <a:rPr lang="en-GB" sz="2400" b="0" i="0" dirty="0">
                <a:solidFill>
                  <a:srgbClr val="231F20"/>
                </a:solidFill>
                <a:effectLst/>
                <a:latin typeface="Times New Roman" panose="02020603050405020304" pitchFamily="18" charset="0"/>
                <a:cs typeface="Times New Roman" panose="02020603050405020304" pitchFamily="18" charset="0"/>
              </a:rPr>
              <a:t>The compounds containing a covalent bond are called </a:t>
            </a:r>
            <a:r>
              <a:rPr lang="en-GB" sz="2400" b="1" i="0" dirty="0">
                <a:solidFill>
                  <a:srgbClr val="231F20"/>
                </a:solidFill>
                <a:effectLst/>
                <a:latin typeface="Times New Roman" panose="02020603050405020304" pitchFamily="18" charset="0"/>
                <a:cs typeface="Times New Roman" panose="02020603050405020304" pitchFamily="18" charset="0"/>
              </a:rPr>
              <a:t>covalent compounds.</a:t>
            </a:r>
            <a:r>
              <a:rPr lang="en-GB" sz="2400" dirty="0">
                <a:latin typeface="Times New Roman" panose="02020603050405020304" pitchFamily="18" charset="0"/>
                <a:cs typeface="Times New Roman" panose="02020603050405020304" pitchFamily="18" charset="0"/>
              </a:rPr>
              <a:t> </a:t>
            </a:r>
          </a:p>
          <a:p>
            <a:endParaRPr lang="en-GB" sz="2400" dirty="0">
              <a:latin typeface="Times New Roman" panose="02020603050405020304" pitchFamily="18" charset="0"/>
              <a:cs typeface="Times New Roman" panose="02020603050405020304" pitchFamily="18" charset="0"/>
            </a:endParaRPr>
          </a:p>
          <a:p>
            <a:r>
              <a:rPr lang="en-GB" sz="1800" b="1" i="0" dirty="0">
                <a:solidFill>
                  <a:srgbClr val="0066B3"/>
                </a:solidFill>
                <a:effectLst/>
                <a:latin typeface="Univers-Condensed-Bold"/>
              </a:rPr>
              <a:t>CONDITIONS FOR FORMATION OF COVALENT BOND</a:t>
            </a:r>
          </a:p>
          <a:p>
            <a:r>
              <a:rPr lang="en-GB" dirty="0"/>
              <a:t> </a:t>
            </a:r>
            <a:br>
              <a:rPr lang="en-GB" dirty="0"/>
            </a:br>
            <a:r>
              <a:rPr lang="en-GB" sz="2000" b="0" i="0" dirty="0">
                <a:solidFill>
                  <a:srgbClr val="0066B3"/>
                </a:solidFill>
                <a:effectLst/>
                <a:latin typeface="Times New Roman" panose="02020603050405020304" pitchFamily="18" charset="0"/>
                <a:cs typeface="Times New Roman" panose="02020603050405020304" pitchFamily="18" charset="0"/>
              </a:rPr>
              <a:t>(1) </a:t>
            </a:r>
            <a:r>
              <a:rPr lang="en-GB" sz="2000" b="1" i="0" dirty="0">
                <a:solidFill>
                  <a:srgbClr val="0066B3"/>
                </a:solidFill>
                <a:effectLst/>
                <a:latin typeface="Times New Roman" panose="02020603050405020304" pitchFamily="18" charset="0"/>
                <a:cs typeface="Times New Roman" panose="02020603050405020304" pitchFamily="18" charset="0"/>
              </a:rPr>
              <a:t>Number of valence electrons</a:t>
            </a: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b="0" i="0" dirty="0">
                <a:solidFill>
                  <a:srgbClr val="0066B3"/>
                </a:solidFill>
                <a:effectLst/>
                <a:latin typeface="Times New Roman" panose="02020603050405020304" pitchFamily="18" charset="0"/>
                <a:cs typeface="Times New Roman" panose="02020603050405020304" pitchFamily="18" charset="0"/>
              </a:rPr>
              <a:t>(2) </a:t>
            </a:r>
            <a:r>
              <a:rPr lang="en-GB" sz="2000" b="1" i="0" dirty="0">
                <a:solidFill>
                  <a:srgbClr val="0066B3"/>
                </a:solidFill>
                <a:effectLst/>
                <a:latin typeface="Times New Roman" panose="02020603050405020304" pitchFamily="18" charset="0"/>
                <a:cs typeface="Times New Roman" panose="02020603050405020304" pitchFamily="18" charset="0"/>
              </a:rPr>
              <a:t>Equal electronegativity</a:t>
            </a: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b="0" i="0" dirty="0">
                <a:solidFill>
                  <a:srgbClr val="0066B3"/>
                </a:solidFill>
                <a:effectLst/>
                <a:latin typeface="Times New Roman" panose="02020603050405020304" pitchFamily="18" charset="0"/>
                <a:cs typeface="Times New Roman" panose="02020603050405020304" pitchFamily="18" charset="0"/>
              </a:rPr>
              <a:t>(3) </a:t>
            </a:r>
            <a:r>
              <a:rPr lang="en-GB" sz="2000" b="1" i="0" dirty="0">
                <a:solidFill>
                  <a:srgbClr val="0066B3"/>
                </a:solidFill>
                <a:effectLst/>
                <a:latin typeface="Times New Roman" panose="02020603050405020304" pitchFamily="18" charset="0"/>
                <a:cs typeface="Times New Roman" panose="02020603050405020304" pitchFamily="18" charset="0"/>
              </a:rPr>
              <a:t>Equal sharing of electrons</a:t>
            </a:r>
            <a:r>
              <a:rPr lang="en-GB" sz="2000" dirty="0">
                <a:latin typeface="Times New Roman" panose="02020603050405020304" pitchFamily="18" charset="0"/>
                <a:cs typeface="Times New Roman" panose="02020603050405020304" pitchFamily="18" charset="0"/>
              </a:rPr>
              <a:t> </a:t>
            </a:r>
            <a:br>
              <a:rPr lang="en-GB" dirty="0"/>
            </a:br>
            <a:br>
              <a:rPr lang="en-GB" dirty="0"/>
            </a:br>
            <a:r>
              <a:rPr lang="en-GB" dirty="0"/>
              <a:t> </a:t>
            </a:r>
            <a:br>
              <a:rPr lang="en-GB" dirty="0"/>
            </a:br>
            <a:endParaRPr lang="en-BB" dirty="0"/>
          </a:p>
        </p:txBody>
      </p:sp>
      <p:graphicFrame>
        <p:nvGraphicFramePr>
          <p:cNvPr id="4" name="Object 3">
            <a:extLst>
              <a:ext uri="{FF2B5EF4-FFF2-40B4-BE49-F238E27FC236}">
                <a16:creationId xmlns:a16="http://schemas.microsoft.com/office/drawing/2014/main" id="{769176EC-13BD-A72B-FA10-A8290A0CB907}"/>
              </a:ext>
            </a:extLst>
          </p:cNvPr>
          <p:cNvGraphicFramePr>
            <a:graphicFrameLocks noChangeAspect="1"/>
          </p:cNvGraphicFramePr>
          <p:nvPr/>
        </p:nvGraphicFramePr>
        <p:xfrm>
          <a:off x="6301070" y="1246340"/>
          <a:ext cx="5420573" cy="5593489"/>
        </p:xfrm>
        <a:graphic>
          <a:graphicData uri="http://schemas.openxmlformats.org/presentationml/2006/ole">
            <mc:AlternateContent xmlns:mc="http://schemas.openxmlformats.org/markup-compatibility/2006">
              <mc:Choice xmlns:v="urn:schemas-microsoft-com:vml" Requires="v">
                <p:oleObj name="Bitmap Image" r:id="rId2" imgW="3434400" imgH="3543480" progId="Paint.Picture">
                  <p:embed/>
                </p:oleObj>
              </mc:Choice>
              <mc:Fallback>
                <p:oleObj name="Bitmap Image" r:id="rId2" imgW="3434400" imgH="3543480" progId="Paint.Picture">
                  <p:embed/>
                  <p:pic>
                    <p:nvPicPr>
                      <p:cNvPr id="4" name="Object 3">
                        <a:extLst>
                          <a:ext uri="{FF2B5EF4-FFF2-40B4-BE49-F238E27FC236}">
                            <a16:creationId xmlns:a16="http://schemas.microsoft.com/office/drawing/2014/main" id="{769176EC-13BD-A72B-FA10-A8290A0CB907}"/>
                          </a:ext>
                        </a:extLst>
                      </p:cNvPr>
                      <p:cNvPicPr/>
                      <p:nvPr/>
                    </p:nvPicPr>
                    <p:blipFill>
                      <a:blip r:embed="rId3"/>
                      <a:stretch>
                        <a:fillRect/>
                      </a:stretch>
                    </p:blipFill>
                    <p:spPr>
                      <a:xfrm>
                        <a:off x="6301070" y="1246340"/>
                        <a:ext cx="5420573" cy="5593489"/>
                      </a:xfrm>
                      <a:prstGeom prst="rect">
                        <a:avLst/>
                      </a:prstGeom>
                    </p:spPr>
                  </p:pic>
                </p:oleObj>
              </mc:Fallback>
            </mc:AlternateContent>
          </a:graphicData>
        </a:graphic>
      </p:graphicFrame>
    </p:spTree>
    <p:extLst>
      <p:ext uri="{BB962C8B-B14F-4D97-AF65-F5344CB8AC3E}">
        <p14:creationId xmlns:p14="http://schemas.microsoft.com/office/powerpoint/2010/main" val="120185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756"/>
            <a:ext cx="1219200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Types of overlapping and Nature of Covalent Bond: Sigma (</a:t>
            </a:r>
            <a:r>
              <a:rPr lang="el-GR" sz="2400" b="1" dirty="0">
                <a:latin typeface="Times New Roman" panose="02020603050405020304" pitchFamily="18" charset="0"/>
                <a:cs typeface="Times New Roman" panose="02020603050405020304" pitchFamily="18" charset="0"/>
              </a:rPr>
              <a:t>σ) </a:t>
            </a:r>
            <a:r>
              <a:rPr lang="en-US" sz="2400" b="1" dirty="0">
                <a:latin typeface="Times New Roman" panose="02020603050405020304" pitchFamily="18" charset="0"/>
                <a:cs typeface="Times New Roman" panose="02020603050405020304" pitchFamily="18" charset="0"/>
              </a:rPr>
              <a:t>Bond:</a:t>
            </a:r>
          </a:p>
          <a:p>
            <a:pPr marL="342900" indent="-342900">
              <a:buAutoNum type="arabicParenBoth"/>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 s – s overlapping: </a:t>
            </a:r>
            <a:r>
              <a:rPr lang="en-US" sz="2400" dirty="0">
                <a:latin typeface="Times New Roman" panose="02020603050405020304" pitchFamily="18" charset="0"/>
                <a:cs typeface="Times New Roman" panose="02020603050405020304" pitchFamily="18" charset="0"/>
              </a:rPr>
              <a:t>Here s-orbital of one atom overlaps with the s-orbital of other atom. An example of this type of overlapping is the formation of hydrogen molecule from two H-atoms. </a:t>
            </a:r>
          </a:p>
          <a:p>
            <a:pPr marL="342900" indent="-342900"/>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s – p overlapping: </a:t>
            </a:r>
            <a:r>
              <a:rPr lang="en-US" sz="2400" dirty="0">
                <a:latin typeface="Times New Roman" panose="02020603050405020304" pitchFamily="18" charset="0"/>
                <a:cs typeface="Times New Roman" panose="02020603050405020304" pitchFamily="18" charset="0"/>
              </a:rPr>
              <a:t>In this type of overlap s-orbital of one atom overlaps with the half filled p-orbital of the other atom.</a:t>
            </a:r>
          </a:p>
          <a:p>
            <a:pPr marL="342900" indent="-342900">
              <a:buAutoNum type="alphaLcParenBoth"/>
            </a:pPr>
            <a:endParaRPr lang="en-US" sz="2400" b="1" dirty="0">
              <a:latin typeface="Times New Roman" panose="02020603050405020304" pitchFamily="18" charset="0"/>
              <a:cs typeface="Times New Roman" panose="02020603050405020304" pitchFamily="18" charset="0"/>
            </a:endParaRPr>
          </a:p>
          <a:p>
            <a:pPr marL="342900" indent="-342900"/>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p – p overlapping: </a:t>
            </a:r>
            <a:r>
              <a:rPr lang="en-US" sz="2400" dirty="0">
                <a:latin typeface="Times New Roman" panose="02020603050405020304" pitchFamily="18" charset="0"/>
                <a:cs typeface="Times New Roman" panose="02020603050405020304" pitchFamily="18" charset="0"/>
              </a:rPr>
              <a:t>Here p-orbital of one atom overlaps with the p-orbital of the other atom on internuclear axis. </a:t>
            </a:r>
          </a:p>
        </p:txBody>
      </p:sp>
      <p:pic>
        <p:nvPicPr>
          <p:cNvPr id="2050" name="Picture 2"/>
          <p:cNvPicPr>
            <a:picLocks noChangeAspect="1" noChangeArrowheads="1"/>
          </p:cNvPicPr>
          <p:nvPr/>
        </p:nvPicPr>
        <p:blipFill>
          <a:blip r:embed="rId2" cstate="print"/>
          <a:srcRect/>
          <a:stretch>
            <a:fillRect/>
          </a:stretch>
        </p:blipFill>
        <p:spPr bwMode="auto">
          <a:xfrm>
            <a:off x="4361622" y="2837070"/>
            <a:ext cx="5193195" cy="66187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073941" y="4144064"/>
            <a:ext cx="7061749" cy="759240"/>
          </a:xfrm>
          <a:prstGeom prst="rect">
            <a:avLst/>
          </a:prstGeom>
          <a:noFill/>
          <a:ln w="9525">
            <a:noFill/>
            <a:miter lim="800000"/>
            <a:headEnd/>
            <a:tailEnd/>
          </a:ln>
        </p:spPr>
      </p:pic>
      <p:sp>
        <p:nvSpPr>
          <p:cNvPr id="5" name="Rectangle 4"/>
          <p:cNvSpPr/>
          <p:nvPr/>
        </p:nvSpPr>
        <p:spPr>
          <a:xfrm>
            <a:off x="0" y="5145156"/>
            <a:ext cx="12191999"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Pi (</a:t>
            </a:r>
            <a:r>
              <a:rPr lang="el-GR" sz="2400" b="1" dirty="0">
                <a:latin typeface="Times New Roman" panose="02020603050405020304" pitchFamily="18" charset="0"/>
                <a:cs typeface="Times New Roman" panose="02020603050405020304" pitchFamily="18" charset="0"/>
              </a:rPr>
              <a:t>π) </a:t>
            </a:r>
            <a:r>
              <a:rPr lang="en-US" sz="2400" b="1" dirty="0">
                <a:latin typeface="Times New Roman" panose="02020603050405020304" pitchFamily="18" charset="0"/>
                <a:cs typeface="Times New Roman" panose="02020603050405020304" pitchFamily="18" charset="0"/>
              </a:rPr>
              <a:t>Bond: </a:t>
            </a:r>
            <a:r>
              <a:rPr lang="en-US" sz="2400" dirty="0">
                <a:latin typeface="Times New Roman" panose="02020603050405020304" pitchFamily="18" charset="0"/>
                <a:cs typeface="Times New Roman" panose="02020603050405020304" pitchFamily="18" charset="0"/>
              </a:rPr>
              <a:t>This type of covalent bond is formed by the sidewise overlap of the half filled </a:t>
            </a:r>
          </a:p>
          <a:p>
            <a:r>
              <a:rPr lang="en-US" sz="2400" dirty="0">
                <a:latin typeface="Times New Roman" panose="02020603050405020304" pitchFamily="18" charset="0"/>
                <a:cs typeface="Times New Roman" panose="02020603050405020304" pitchFamily="18" charset="0"/>
              </a:rPr>
              <a:t>atomic orbital.</a:t>
            </a:r>
          </a:p>
        </p:txBody>
      </p:sp>
      <p:pic>
        <p:nvPicPr>
          <p:cNvPr id="2052" name="Picture 4"/>
          <p:cNvPicPr>
            <a:picLocks noChangeAspect="1" noChangeArrowheads="1"/>
          </p:cNvPicPr>
          <p:nvPr/>
        </p:nvPicPr>
        <p:blipFill>
          <a:blip r:embed="rId4" cstate="print"/>
          <a:srcRect/>
          <a:stretch>
            <a:fillRect/>
          </a:stretch>
        </p:blipFill>
        <p:spPr bwMode="auto">
          <a:xfrm>
            <a:off x="3522319" y="5625208"/>
            <a:ext cx="4140199" cy="989083"/>
          </a:xfrm>
          <a:prstGeom prst="rect">
            <a:avLst/>
          </a:prstGeom>
          <a:noFill/>
          <a:ln w="9525">
            <a:noFill/>
            <a:miter lim="800000"/>
            <a:headEnd/>
            <a:tailEnd/>
          </a:ln>
        </p:spPr>
      </p:pic>
    </p:spTree>
    <p:extLst>
      <p:ext uri="{BB962C8B-B14F-4D97-AF65-F5344CB8AC3E}">
        <p14:creationId xmlns:p14="http://schemas.microsoft.com/office/powerpoint/2010/main" val="358355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3201"/>
            <a:ext cx="12192000"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Strength of σ and π bonds: </a:t>
            </a:r>
            <a:r>
              <a:rPr lang="en-US" sz="2400" dirty="0">
                <a:latin typeface="Times New Roman" panose="02020603050405020304" pitchFamily="18" charset="0"/>
                <a:cs typeface="Times New Roman" panose="02020603050405020304" pitchFamily="18" charset="0"/>
              </a:rPr>
              <a:t>The strength of a covalent bond depends upon the extent of overlapping between the atomic </a:t>
            </a:r>
            <a:r>
              <a:rPr lang="en-US" sz="2400" dirty="0" err="1">
                <a:latin typeface="Times New Roman" panose="02020603050405020304" pitchFamily="18" charset="0"/>
                <a:cs typeface="Times New Roman" panose="02020603050405020304" pitchFamily="18" charset="0"/>
              </a:rPr>
              <a:t>orbitals</a:t>
            </a:r>
            <a:r>
              <a:rPr lang="en-US" sz="2400" dirty="0">
                <a:latin typeface="Times New Roman" panose="02020603050405020304" pitchFamily="18" charset="0"/>
                <a:cs typeface="Times New Roman" panose="02020603050405020304" pitchFamily="18" charset="0"/>
              </a:rPr>
              <a:t> of participating atoms. During the formation of σ bond the extent of overlapping is more and hence </a:t>
            </a:r>
            <a:r>
              <a:rPr lang="en-US" sz="2400" i="1" dirty="0">
                <a:latin typeface="Times New Roman" panose="02020603050405020304" pitchFamily="18" charset="0"/>
                <a:cs typeface="Times New Roman" panose="02020603050405020304" pitchFamily="18" charset="0"/>
              </a:rPr>
              <a:t>a Sigma bond is stronger than Pi bond.</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0" y="1602084"/>
            <a:ext cx="5603265" cy="461665"/>
          </a:xfrm>
          <a:prstGeom prst="rect">
            <a:avLst/>
          </a:prstGeom>
        </p:spPr>
        <p:txBody>
          <a:bodyPr wrap="none">
            <a:spAutoFit/>
          </a:bodyPr>
          <a:lstStyle/>
          <a:p>
            <a:r>
              <a:rPr lang="en-US" sz="2400" b="1" dirty="0"/>
              <a:t>ORBITAL REPRESENTATION OF MOLECULES</a:t>
            </a:r>
            <a:endParaRPr lang="en-US" sz="2400" dirty="0"/>
          </a:p>
        </p:txBody>
      </p:sp>
      <p:sp>
        <p:nvSpPr>
          <p:cNvPr id="4" name="Rectangle 3"/>
          <p:cNvSpPr/>
          <p:nvPr/>
        </p:nvSpPr>
        <p:spPr>
          <a:xfrm>
            <a:off x="0" y="2246790"/>
            <a:ext cx="3895746" cy="461665"/>
          </a:xfrm>
          <a:prstGeom prst="rect">
            <a:avLst/>
          </a:prstGeom>
        </p:spPr>
        <p:txBody>
          <a:bodyPr wrap="none">
            <a:spAutoFit/>
          </a:bodyPr>
          <a:lstStyle/>
          <a:p>
            <a:r>
              <a:rPr lang="en-US" sz="2400" b="1" dirty="0"/>
              <a:t>(</a:t>
            </a:r>
            <a:r>
              <a:rPr lang="en-US" sz="2400" b="1" i="1" dirty="0"/>
              <a:t>a) Formation of H2 molecule</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4584701" y="2171700"/>
            <a:ext cx="5041900" cy="2133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517901" y="4673601"/>
            <a:ext cx="7791449" cy="1615985"/>
          </a:xfrm>
          <a:prstGeom prst="rect">
            <a:avLst/>
          </a:prstGeom>
          <a:noFill/>
          <a:ln w="9525">
            <a:noFill/>
            <a:miter lim="800000"/>
            <a:headEnd/>
            <a:tailEnd/>
          </a:ln>
        </p:spPr>
      </p:pic>
      <p:sp>
        <p:nvSpPr>
          <p:cNvPr id="7" name="Rectangle 6"/>
          <p:cNvSpPr/>
          <p:nvPr/>
        </p:nvSpPr>
        <p:spPr>
          <a:xfrm>
            <a:off x="0" y="4299243"/>
            <a:ext cx="3842847" cy="461665"/>
          </a:xfrm>
          <a:prstGeom prst="rect">
            <a:avLst/>
          </a:prstGeom>
        </p:spPr>
        <p:txBody>
          <a:bodyPr wrap="none">
            <a:spAutoFit/>
          </a:bodyPr>
          <a:lstStyle/>
          <a:p>
            <a:r>
              <a:rPr lang="en-US" sz="2400" b="1" dirty="0"/>
              <a:t>(</a:t>
            </a:r>
            <a:r>
              <a:rPr lang="en-US" sz="2400" b="1" i="1" dirty="0"/>
              <a:t>b) Formation of F2 molecule</a:t>
            </a:r>
            <a:endParaRPr lang="en-US" sz="2400" dirty="0"/>
          </a:p>
        </p:txBody>
      </p:sp>
    </p:spTree>
    <p:extLst>
      <p:ext uri="{BB962C8B-B14F-4D97-AF65-F5344CB8AC3E}">
        <p14:creationId xmlns:p14="http://schemas.microsoft.com/office/powerpoint/2010/main" val="48377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950"/>
            <a:ext cx="4641142" cy="461665"/>
          </a:xfrm>
          <a:prstGeom prst="rect">
            <a:avLst/>
          </a:prstGeom>
        </p:spPr>
        <p:txBody>
          <a:bodyPr wrap="none">
            <a:spAutoFit/>
          </a:bodyPr>
          <a:lstStyle/>
          <a:p>
            <a:r>
              <a:rPr lang="en-US" sz="2400" b="1" dirty="0"/>
              <a:t>(</a:t>
            </a:r>
            <a:r>
              <a:rPr lang="en-US" sz="2400" b="1" i="1" dirty="0"/>
              <a:t>c) Formation of Nitrogen molecule</a:t>
            </a:r>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1524000" y="914401"/>
            <a:ext cx="9728200" cy="3895725"/>
          </a:xfrm>
          <a:prstGeom prst="rect">
            <a:avLst/>
          </a:prstGeom>
          <a:noFill/>
          <a:ln w="9525">
            <a:noFill/>
            <a:miter lim="800000"/>
            <a:headEnd/>
            <a:tailEnd/>
          </a:ln>
        </p:spPr>
      </p:pic>
    </p:spTree>
    <p:extLst>
      <p:ext uri="{BB962C8B-B14F-4D97-AF65-F5344CB8AC3E}">
        <p14:creationId xmlns:p14="http://schemas.microsoft.com/office/powerpoint/2010/main" val="59682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C92DCF-5B68-C3F5-78C2-729CCD288602}"/>
              </a:ext>
            </a:extLst>
          </p:cNvPr>
          <p:cNvSpPr txBox="1"/>
          <p:nvPr/>
        </p:nvSpPr>
        <p:spPr>
          <a:xfrm>
            <a:off x="-1044" y="68273"/>
            <a:ext cx="12193044" cy="6740307"/>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CHARACTERISTICS OF COVALENT COMPOUNDS</a:t>
            </a:r>
            <a:r>
              <a:rPr lang="en-GB" sz="2400" dirty="0">
                <a:latin typeface="Times New Roman" panose="02020603050405020304" pitchFamily="18" charset="0"/>
                <a:cs typeface="Times New Roman" panose="02020603050405020304" pitchFamily="18" charset="0"/>
              </a:rPr>
              <a:t> </a:t>
            </a:r>
            <a:br>
              <a:rPr lang="en-GB" dirty="0"/>
            </a:br>
            <a:r>
              <a:rPr lang="en-GB" sz="2400" b="0" i="0" dirty="0">
                <a:solidFill>
                  <a:srgbClr val="0066B3"/>
                </a:solidFill>
                <a:effectLst/>
                <a:latin typeface="Times New Roman" panose="02020603050405020304" pitchFamily="18" charset="0"/>
                <a:cs typeface="Times New Roman" panose="02020603050405020304" pitchFamily="18" charset="0"/>
              </a:rPr>
              <a:t>(1) </a:t>
            </a:r>
            <a:r>
              <a:rPr lang="en-GB" sz="2400" b="1" i="0" dirty="0">
                <a:solidFill>
                  <a:srgbClr val="0066B3"/>
                </a:solidFill>
                <a:effectLst/>
                <a:latin typeface="Times New Roman" panose="02020603050405020304" pitchFamily="18" charset="0"/>
                <a:cs typeface="Times New Roman" panose="02020603050405020304" pitchFamily="18" charset="0"/>
              </a:rPr>
              <a:t>Gases, liquids or solids at room temperature: </a:t>
            </a:r>
            <a:r>
              <a:rPr lang="en-GB" sz="2400" b="0" i="0" dirty="0">
                <a:solidFill>
                  <a:srgbClr val="231F20"/>
                </a:solidFill>
                <a:effectLst/>
                <a:latin typeface="Times New Roman" panose="02020603050405020304" pitchFamily="18" charset="0"/>
                <a:cs typeface="Times New Roman" panose="02020603050405020304" pitchFamily="18" charset="0"/>
              </a:rPr>
              <a:t>The covalent compounds are often gases, liquids or relatively soft solids under ordinary conditions. This is so because of the weak intermolecular forces between the molecules.</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0066B3"/>
                </a:solidFill>
                <a:effectLst/>
                <a:latin typeface="Times New Roman" panose="02020603050405020304" pitchFamily="18" charset="0"/>
                <a:cs typeface="Times New Roman" panose="02020603050405020304" pitchFamily="18" charset="0"/>
              </a:rPr>
              <a:t>(2) </a:t>
            </a:r>
            <a:r>
              <a:rPr lang="en-GB" sz="2400" b="1" i="0" dirty="0">
                <a:solidFill>
                  <a:srgbClr val="0066B3"/>
                </a:solidFill>
                <a:effectLst/>
                <a:latin typeface="Times New Roman" panose="02020603050405020304" pitchFamily="18" charset="0"/>
                <a:cs typeface="Times New Roman" panose="02020603050405020304" pitchFamily="18" charset="0"/>
              </a:rPr>
              <a:t>Low melting points and boiling points: </a:t>
            </a:r>
            <a:r>
              <a:rPr lang="en-GB" sz="2400" b="0" i="0" dirty="0">
                <a:solidFill>
                  <a:srgbClr val="231F20"/>
                </a:solidFill>
                <a:effectLst/>
                <a:latin typeface="Times New Roman" panose="02020603050405020304" pitchFamily="18" charset="0"/>
                <a:cs typeface="Times New Roman" panose="02020603050405020304" pitchFamily="18" charset="0"/>
              </a:rPr>
              <a:t>Covalent compounds have generally low melting points (or boiling points).</a:t>
            </a:r>
            <a:r>
              <a:rPr lang="en-GB" sz="2400" dirty="0">
                <a:latin typeface="Times New Roman" panose="02020603050405020304" pitchFamily="18" charset="0"/>
                <a:cs typeface="Times New Roman" panose="02020603050405020304" pitchFamily="18" charset="0"/>
              </a:rPr>
              <a:t> </a:t>
            </a:r>
            <a:r>
              <a:rPr lang="en-GB" sz="2400" b="0" i="0" dirty="0">
                <a:solidFill>
                  <a:srgbClr val="231F20"/>
                </a:solidFill>
                <a:effectLst/>
                <a:latin typeface="Times New Roman" panose="02020603050405020304" pitchFamily="18" charset="0"/>
                <a:cs typeface="Times New Roman" panose="02020603050405020304" pitchFamily="18" charset="0"/>
              </a:rPr>
              <a:t>The molecules are held together in the solid crystal lattice by weak forces.</a:t>
            </a:r>
            <a:r>
              <a:rPr lang="en-GB" sz="2400" dirty="0">
                <a:latin typeface="Times New Roman" panose="02020603050405020304" pitchFamily="18" charset="0"/>
                <a:cs typeface="Times New Roman" panose="02020603050405020304" pitchFamily="18" charset="0"/>
              </a:rPr>
              <a:t> </a:t>
            </a:r>
          </a:p>
          <a:p>
            <a:r>
              <a:rPr lang="en-GB" sz="2400" b="0" i="0" dirty="0">
                <a:solidFill>
                  <a:srgbClr val="0066B3"/>
                </a:solidFill>
                <a:effectLst/>
                <a:latin typeface="Times New Roman" panose="02020603050405020304" pitchFamily="18" charset="0"/>
                <a:cs typeface="Times New Roman" panose="02020603050405020304" pitchFamily="18" charset="0"/>
              </a:rPr>
              <a:t>(3) </a:t>
            </a:r>
            <a:r>
              <a:rPr lang="en-GB" sz="2400" b="1" i="0" dirty="0">
                <a:solidFill>
                  <a:srgbClr val="0066B3"/>
                </a:solidFill>
                <a:effectLst/>
                <a:latin typeface="Times New Roman" panose="02020603050405020304" pitchFamily="18" charset="0"/>
                <a:cs typeface="Times New Roman" panose="02020603050405020304" pitchFamily="18" charset="0"/>
              </a:rPr>
              <a:t>Neither hard nor brittle: </a:t>
            </a:r>
            <a:r>
              <a:rPr lang="en-GB" sz="2400" b="0" i="0" dirty="0">
                <a:solidFill>
                  <a:srgbClr val="231F20"/>
                </a:solidFill>
                <a:effectLst/>
                <a:latin typeface="Times New Roman" panose="02020603050405020304" pitchFamily="18" charset="0"/>
                <a:cs typeface="Times New Roman" panose="02020603050405020304" pitchFamily="18" charset="0"/>
              </a:rPr>
              <a:t>While the ionic compounds are hard and brittle, covalent compounds are neither hard nor brittle. There are weak forces holding the molecules in the solid crystal lattice.</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0" i="0" dirty="0">
                <a:solidFill>
                  <a:srgbClr val="0066B3"/>
                </a:solidFill>
                <a:effectLst/>
                <a:latin typeface="Times New Roman" panose="02020603050405020304" pitchFamily="18" charset="0"/>
                <a:cs typeface="Times New Roman" panose="02020603050405020304" pitchFamily="18" charset="0"/>
              </a:rPr>
              <a:t>(4) </a:t>
            </a:r>
            <a:r>
              <a:rPr lang="en-GB" sz="2400" b="1" i="0" dirty="0">
                <a:solidFill>
                  <a:srgbClr val="0066B3"/>
                </a:solidFill>
                <a:effectLst/>
                <a:latin typeface="Times New Roman" panose="02020603050405020304" pitchFamily="18" charset="0"/>
                <a:cs typeface="Times New Roman" panose="02020603050405020304" pitchFamily="18" charset="0"/>
              </a:rPr>
              <a:t>Soluble in organic solvents: </a:t>
            </a:r>
            <a:r>
              <a:rPr lang="en-GB" sz="2400" b="0" i="0" dirty="0">
                <a:solidFill>
                  <a:srgbClr val="231F20"/>
                </a:solidFill>
                <a:effectLst/>
                <a:latin typeface="Times New Roman" panose="02020603050405020304" pitchFamily="18" charset="0"/>
                <a:cs typeface="Times New Roman" panose="02020603050405020304" pitchFamily="18" charset="0"/>
              </a:rPr>
              <a:t>In general, covalent compounds dissolve readily in nonpolar organic solvents (benzene, ether).</a:t>
            </a:r>
            <a:r>
              <a:rPr lang="en-GB" sz="2400" dirty="0">
                <a:latin typeface="Times New Roman" panose="02020603050405020304" pitchFamily="18" charset="0"/>
                <a:cs typeface="Times New Roman" panose="02020603050405020304" pitchFamily="18" charset="0"/>
              </a:rPr>
              <a:t> </a:t>
            </a:r>
          </a:p>
          <a:p>
            <a:r>
              <a:rPr lang="en-GB" sz="2400" b="0" i="0" dirty="0">
                <a:solidFill>
                  <a:srgbClr val="0066B3"/>
                </a:solidFill>
                <a:effectLst/>
                <a:latin typeface="Times New Roman" panose="02020603050405020304" pitchFamily="18" charset="0"/>
                <a:cs typeface="Times New Roman" panose="02020603050405020304" pitchFamily="18" charset="0"/>
              </a:rPr>
              <a:t>(5) </a:t>
            </a:r>
            <a:r>
              <a:rPr lang="en-GB" sz="2400" b="1" i="0" dirty="0">
                <a:solidFill>
                  <a:srgbClr val="0066B3"/>
                </a:solidFill>
                <a:effectLst/>
                <a:latin typeface="Times New Roman" panose="02020603050405020304" pitchFamily="18" charset="0"/>
                <a:cs typeface="Times New Roman" panose="02020603050405020304" pitchFamily="18" charset="0"/>
              </a:rPr>
              <a:t>Non-conductors of electricity: </a:t>
            </a:r>
            <a:r>
              <a:rPr lang="en-GB" sz="2400" b="0" i="0" dirty="0">
                <a:solidFill>
                  <a:srgbClr val="231F20"/>
                </a:solidFill>
                <a:effectLst/>
                <a:latin typeface="Times New Roman" panose="02020603050405020304" pitchFamily="18" charset="0"/>
                <a:cs typeface="Times New Roman" panose="02020603050405020304" pitchFamily="18" charset="0"/>
              </a:rPr>
              <a:t>Since there are no (+) or (–) ions in covalent molecules, the covalent compounds in the molten or solution form are incapable of conducting electricity.</a:t>
            </a:r>
            <a:r>
              <a:rPr lang="en-GB" sz="2400" dirty="0">
                <a:latin typeface="Times New Roman" panose="02020603050405020304" pitchFamily="18" charset="0"/>
                <a:cs typeface="Times New Roman" panose="02020603050405020304" pitchFamily="18" charset="0"/>
              </a:rPr>
              <a:t> </a:t>
            </a:r>
          </a:p>
          <a:p>
            <a:r>
              <a:rPr lang="en-GB" sz="2400" b="0" i="0" dirty="0">
                <a:solidFill>
                  <a:srgbClr val="0066B3"/>
                </a:solidFill>
                <a:effectLst/>
                <a:latin typeface="Times New Roman" panose="02020603050405020304" pitchFamily="18" charset="0"/>
                <a:cs typeface="Times New Roman" panose="02020603050405020304" pitchFamily="18" charset="0"/>
              </a:rPr>
              <a:t>(6) </a:t>
            </a:r>
            <a:r>
              <a:rPr lang="en-GB" sz="2400" b="1" i="0" dirty="0">
                <a:solidFill>
                  <a:srgbClr val="0066B3"/>
                </a:solidFill>
                <a:effectLst/>
                <a:latin typeface="Times New Roman" panose="02020603050405020304" pitchFamily="18" charset="0"/>
                <a:cs typeface="Times New Roman" panose="02020603050405020304" pitchFamily="18" charset="0"/>
              </a:rPr>
              <a:t>Exhibit Isomerism: </a:t>
            </a:r>
            <a:r>
              <a:rPr lang="en-GB" sz="2400" b="0" i="0" dirty="0">
                <a:solidFill>
                  <a:srgbClr val="231F20"/>
                </a:solidFill>
                <a:effectLst/>
                <a:latin typeface="Times New Roman" panose="02020603050405020304" pitchFamily="18" charset="0"/>
                <a:cs typeface="Times New Roman" panose="02020603050405020304" pitchFamily="18" charset="0"/>
              </a:rPr>
              <a:t>covalent compounds exhibit stereoisomerism.</a:t>
            </a:r>
            <a:r>
              <a:rPr lang="en-GB" sz="2400" dirty="0">
                <a:latin typeface="Times New Roman" panose="02020603050405020304" pitchFamily="18" charset="0"/>
                <a:cs typeface="Times New Roman" panose="02020603050405020304" pitchFamily="18" charset="0"/>
              </a:rPr>
              <a:t> </a:t>
            </a:r>
          </a:p>
          <a:p>
            <a:r>
              <a:rPr lang="en-GB" sz="2400" b="0" i="0" dirty="0">
                <a:solidFill>
                  <a:srgbClr val="0066B3"/>
                </a:solidFill>
                <a:effectLst/>
                <a:latin typeface="Times New Roman" panose="02020603050405020304" pitchFamily="18" charset="0"/>
                <a:cs typeface="Times New Roman" panose="02020603050405020304" pitchFamily="18" charset="0"/>
              </a:rPr>
              <a:t>(7) </a:t>
            </a:r>
            <a:r>
              <a:rPr lang="en-GB" sz="2400" b="1" i="0" dirty="0">
                <a:solidFill>
                  <a:srgbClr val="0066B3"/>
                </a:solidFill>
                <a:effectLst/>
                <a:latin typeface="Times New Roman" panose="02020603050405020304" pitchFamily="18" charset="0"/>
                <a:cs typeface="Times New Roman" panose="02020603050405020304" pitchFamily="18" charset="0"/>
              </a:rPr>
              <a:t>Molecular reactions: </a:t>
            </a:r>
            <a:r>
              <a:rPr lang="en-GB" sz="2400" b="0" i="0" dirty="0">
                <a:solidFill>
                  <a:srgbClr val="231F20"/>
                </a:solidFill>
                <a:effectLst/>
                <a:latin typeface="Times New Roman" panose="02020603050405020304" pitchFamily="18" charset="0"/>
                <a:cs typeface="Times New Roman" panose="02020603050405020304" pitchFamily="18" charset="0"/>
              </a:rPr>
              <a:t>The covalent compounds give reactions where the molecule as a whole undergoes a change. Since there are no strong electrical forces to speed up the reaction between molecules, these reactions are slow.</a:t>
            </a:r>
            <a:r>
              <a:rPr lang="en-GB" sz="2400" dirty="0">
                <a:latin typeface="Times New Roman" panose="02020603050405020304" pitchFamily="18" charset="0"/>
                <a:cs typeface="Times New Roman" panose="02020603050405020304" pitchFamily="18" charset="0"/>
              </a:rPr>
              <a:t> </a:t>
            </a:r>
            <a:endParaRPr lang="en-BB" dirty="0"/>
          </a:p>
        </p:txBody>
      </p:sp>
    </p:spTree>
    <p:extLst>
      <p:ext uri="{BB962C8B-B14F-4D97-AF65-F5344CB8AC3E}">
        <p14:creationId xmlns:p14="http://schemas.microsoft.com/office/powerpoint/2010/main" val="1298467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2162</Words>
  <Application>Microsoft Office PowerPoint</Application>
  <PresentationFormat>Widescreen</PresentationFormat>
  <Paragraphs>126</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Times New Roman</vt:lpstr>
      <vt:lpstr>TimesNewRomanPS-BoldMT</vt:lpstr>
      <vt:lpstr>TimesNewRomanPSMT</vt:lpstr>
      <vt:lpstr>Univers-Condensed-Bold</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Joyanta</dc:creator>
  <cp:lastModifiedBy>Joyanta</cp:lastModifiedBy>
  <cp:revision>3</cp:revision>
  <dcterms:created xsi:type="dcterms:W3CDTF">2022-10-19T03:59:22Z</dcterms:created>
  <dcterms:modified xsi:type="dcterms:W3CDTF">2023-02-05T02:30:03Z</dcterms:modified>
</cp:coreProperties>
</file>