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8" r:id="rId2"/>
    <p:sldId id="383" r:id="rId3"/>
    <p:sldId id="384" r:id="rId4"/>
    <p:sldId id="385" r:id="rId5"/>
    <p:sldId id="386" r:id="rId6"/>
    <p:sldId id="393" r:id="rId7"/>
    <p:sldId id="387" r:id="rId8"/>
    <p:sldId id="388" r:id="rId9"/>
    <p:sldId id="389" r:id="rId10"/>
    <p:sldId id="390" r:id="rId11"/>
    <p:sldId id="391" r:id="rId12"/>
    <p:sldId id="392" r:id="rId13"/>
  </p:sldIdLst>
  <p:sldSz cx="12192000" cy="6858000"/>
  <p:notesSz cx="6858000" cy="9144000"/>
  <p:defaultTextStyle>
    <a:defPPr>
      <a:defRPr lang="en-B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FC53-427F-4D90-ABCB-F0F279C15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9EC22-2721-485F-A1AA-35E456AD3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7776C-56EF-40C3-8862-CC3938A4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2CDE-28AA-4361-8E3E-AC948FCE89E6}" type="datetimeFigureOut">
              <a:rPr lang="en-BB" smtClean="0"/>
              <a:t>05/02/2023</a:t>
            </a:fld>
            <a:endParaRPr lang="en-B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6C775-128E-4D45-B942-F9744D9E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707FC-4CD2-4B2A-B5A1-12A99AE7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25A6-6457-4496-ADCC-529B3C6F27DD}" type="slidenum">
              <a:rPr lang="en-BB" smtClean="0"/>
              <a:t>‹#›</a:t>
            </a:fld>
            <a:endParaRPr lang="en-BB"/>
          </a:p>
        </p:txBody>
      </p:sp>
    </p:spTree>
    <p:extLst>
      <p:ext uri="{BB962C8B-B14F-4D97-AF65-F5344CB8AC3E}">
        <p14:creationId xmlns:p14="http://schemas.microsoft.com/office/powerpoint/2010/main" val="408722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B7F2-3ADB-45C9-8152-31479E9C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D45E8-36F1-4A72-B2C2-081BBD735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0A515-51E1-4F1D-ADB3-6854F365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2CDE-28AA-4361-8E3E-AC948FCE89E6}" type="datetimeFigureOut">
              <a:rPr lang="en-BB" smtClean="0"/>
              <a:t>05/02/2023</a:t>
            </a:fld>
            <a:endParaRPr lang="en-B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E60CC-F059-46B2-A86B-97E9F619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4BEBB-83CE-43EB-BBAB-79537B67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25A6-6457-4496-ADCC-529B3C6F27DD}" type="slidenum">
              <a:rPr lang="en-BB" smtClean="0"/>
              <a:t>‹#›</a:t>
            </a:fld>
            <a:endParaRPr lang="en-BB"/>
          </a:p>
        </p:txBody>
      </p:sp>
    </p:spTree>
    <p:extLst>
      <p:ext uri="{BB962C8B-B14F-4D97-AF65-F5344CB8AC3E}">
        <p14:creationId xmlns:p14="http://schemas.microsoft.com/office/powerpoint/2010/main" val="329940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B0B5D-3E50-468D-A090-2FE866176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7183-76CB-481C-8B6D-FA0C8426A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A7DB0-F364-4F48-9B3C-0B7811B2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2CDE-28AA-4361-8E3E-AC948FCE89E6}" type="datetimeFigureOut">
              <a:rPr lang="en-BB" smtClean="0"/>
              <a:t>05/02/2023</a:t>
            </a:fld>
            <a:endParaRPr lang="en-B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6A751-E837-4AB3-8BB6-232CC36F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CAC69-C380-44B2-9BBA-88F4C38D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25A6-6457-4496-ADCC-529B3C6F27DD}" type="slidenum">
              <a:rPr lang="en-BB" smtClean="0"/>
              <a:t>‹#›</a:t>
            </a:fld>
            <a:endParaRPr lang="en-BB"/>
          </a:p>
        </p:txBody>
      </p:sp>
    </p:spTree>
    <p:extLst>
      <p:ext uri="{BB962C8B-B14F-4D97-AF65-F5344CB8AC3E}">
        <p14:creationId xmlns:p14="http://schemas.microsoft.com/office/powerpoint/2010/main" val="3412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414B-D2D9-4990-B636-6E912B22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218D0-D61D-499B-86BF-0026F2F5D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DE82C-BCD1-4EE7-8515-B1FAB47A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2CDE-28AA-4361-8E3E-AC948FCE89E6}" type="datetimeFigureOut">
              <a:rPr lang="en-BB" smtClean="0"/>
              <a:t>05/02/2023</a:t>
            </a:fld>
            <a:endParaRPr lang="en-B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7112-3FC6-4C0E-AFCA-A8A8476B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6DC8A-2473-4EF5-87CC-12EDA582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25A6-6457-4496-ADCC-529B3C6F27DD}" type="slidenum">
              <a:rPr lang="en-BB" smtClean="0"/>
              <a:t>‹#›</a:t>
            </a:fld>
            <a:endParaRPr lang="en-BB"/>
          </a:p>
        </p:txBody>
      </p:sp>
    </p:spTree>
    <p:extLst>
      <p:ext uri="{BB962C8B-B14F-4D97-AF65-F5344CB8AC3E}">
        <p14:creationId xmlns:p14="http://schemas.microsoft.com/office/powerpoint/2010/main" val="194340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4F1F-194E-4BAD-B802-3763C7A25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6B71F-5B58-4AFC-9606-C3CF74C00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78E0-70B7-41E7-98B1-825EA6EC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2CDE-28AA-4361-8E3E-AC948FCE89E6}" type="datetimeFigureOut">
              <a:rPr lang="en-BB" smtClean="0"/>
              <a:t>05/02/2023</a:t>
            </a:fld>
            <a:endParaRPr lang="en-B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00FD-80DB-42D3-A375-BE7D1354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428B4-5D04-44F0-A739-D7C7F109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25A6-6457-4496-ADCC-529B3C6F27DD}" type="slidenum">
              <a:rPr lang="en-BB" smtClean="0"/>
              <a:t>‹#›</a:t>
            </a:fld>
            <a:endParaRPr lang="en-BB"/>
          </a:p>
        </p:txBody>
      </p:sp>
    </p:spTree>
    <p:extLst>
      <p:ext uri="{BB962C8B-B14F-4D97-AF65-F5344CB8AC3E}">
        <p14:creationId xmlns:p14="http://schemas.microsoft.com/office/powerpoint/2010/main" val="219703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C631-1A8C-47EC-8659-AFDB6CBA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E427-90D8-40BD-B5FD-ACC648A29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CBA79-EC68-46F7-A4A2-8E31C4B2A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EC34F-63A6-4F0C-8A02-37200E27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2CDE-28AA-4361-8E3E-AC948FCE89E6}" type="datetimeFigureOut">
              <a:rPr lang="en-BB" smtClean="0"/>
              <a:t>05/02/2023</a:t>
            </a:fld>
            <a:endParaRPr lang="en-B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3B43F-70CA-44A2-A992-E20E5615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8C78E-2D2F-4FDC-9FB0-39C8D23E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25A6-6457-4496-ADCC-529B3C6F27DD}" type="slidenum">
              <a:rPr lang="en-BB" smtClean="0"/>
              <a:t>‹#›</a:t>
            </a:fld>
            <a:endParaRPr lang="en-BB"/>
          </a:p>
        </p:txBody>
      </p:sp>
    </p:spTree>
    <p:extLst>
      <p:ext uri="{BB962C8B-B14F-4D97-AF65-F5344CB8AC3E}">
        <p14:creationId xmlns:p14="http://schemas.microsoft.com/office/powerpoint/2010/main" val="418129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1EF2-C2A9-4346-A7C0-516C168C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562A8-CFE3-4993-B2D1-91FCC22F5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92474-E7FD-4783-B398-04760CC1F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E16BE-9F07-45F3-879E-400E3C722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1DA9E-D43F-4936-B663-4F8494ADC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57F55-D501-4644-A01A-7EC3B674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2CDE-28AA-4361-8E3E-AC948FCE89E6}" type="datetimeFigureOut">
              <a:rPr lang="en-BB" smtClean="0"/>
              <a:t>05/02/2023</a:t>
            </a:fld>
            <a:endParaRPr lang="en-B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B0B15-94ED-4DD3-A77D-9E6826F9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BCF91-4D02-48E5-BC64-0B636B75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25A6-6457-4496-ADCC-529B3C6F27DD}" type="slidenum">
              <a:rPr lang="en-BB" smtClean="0"/>
              <a:t>‹#›</a:t>
            </a:fld>
            <a:endParaRPr lang="en-BB"/>
          </a:p>
        </p:txBody>
      </p:sp>
    </p:spTree>
    <p:extLst>
      <p:ext uri="{BB962C8B-B14F-4D97-AF65-F5344CB8AC3E}">
        <p14:creationId xmlns:p14="http://schemas.microsoft.com/office/powerpoint/2010/main" val="136288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230F-A8C7-44BA-AD81-DC87CA1B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7E447-B40B-4D5C-9958-CDB32EF2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2CDE-28AA-4361-8E3E-AC948FCE89E6}" type="datetimeFigureOut">
              <a:rPr lang="en-BB" smtClean="0"/>
              <a:t>05/02/2023</a:t>
            </a:fld>
            <a:endParaRPr lang="en-B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81B79-DB40-4EB7-AB8B-A3F8B520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B9436-034B-4BEE-B3F9-A3806D5B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25A6-6457-4496-ADCC-529B3C6F27DD}" type="slidenum">
              <a:rPr lang="en-BB" smtClean="0"/>
              <a:t>‹#›</a:t>
            </a:fld>
            <a:endParaRPr lang="en-BB"/>
          </a:p>
        </p:txBody>
      </p:sp>
    </p:spTree>
    <p:extLst>
      <p:ext uri="{BB962C8B-B14F-4D97-AF65-F5344CB8AC3E}">
        <p14:creationId xmlns:p14="http://schemas.microsoft.com/office/powerpoint/2010/main" val="30614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41362-58B1-4FD4-A7EA-7FA5A543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2CDE-28AA-4361-8E3E-AC948FCE89E6}" type="datetimeFigureOut">
              <a:rPr lang="en-BB" smtClean="0"/>
              <a:t>05/02/2023</a:t>
            </a:fld>
            <a:endParaRPr lang="en-B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38AF7-DB60-491B-A5EB-403E58DE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34957-18BB-4DFF-9BCE-3FFAA35F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25A6-6457-4496-ADCC-529B3C6F27DD}" type="slidenum">
              <a:rPr lang="en-BB" smtClean="0"/>
              <a:t>‹#›</a:t>
            </a:fld>
            <a:endParaRPr lang="en-BB"/>
          </a:p>
        </p:txBody>
      </p:sp>
    </p:spTree>
    <p:extLst>
      <p:ext uri="{BB962C8B-B14F-4D97-AF65-F5344CB8AC3E}">
        <p14:creationId xmlns:p14="http://schemas.microsoft.com/office/powerpoint/2010/main" val="148910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784C-89C8-4FBE-8B16-A09F6F27D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ADC48-6734-4FC4-AC95-85EF5FF06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596A8-1DE8-423C-A454-B47165ED8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1E816-D41F-4D85-8ED6-0EA1D6B4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2CDE-28AA-4361-8E3E-AC948FCE89E6}" type="datetimeFigureOut">
              <a:rPr lang="en-BB" smtClean="0"/>
              <a:t>05/02/2023</a:t>
            </a:fld>
            <a:endParaRPr lang="en-B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54238-2382-4EB7-935D-A53A240D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B4DA5-A834-49A0-A28C-F188471A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25A6-6457-4496-ADCC-529B3C6F27DD}" type="slidenum">
              <a:rPr lang="en-BB" smtClean="0"/>
              <a:t>‹#›</a:t>
            </a:fld>
            <a:endParaRPr lang="en-BB"/>
          </a:p>
        </p:txBody>
      </p:sp>
    </p:spTree>
    <p:extLst>
      <p:ext uri="{BB962C8B-B14F-4D97-AF65-F5344CB8AC3E}">
        <p14:creationId xmlns:p14="http://schemas.microsoft.com/office/powerpoint/2010/main" val="14659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5C90-F52F-4C17-9142-1464DB97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3CEB9-8343-4CC8-8181-59ECBA09C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6D8AC-C045-4AA5-BFCF-B3198B3A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E8B41-E659-405B-B17D-58F98B22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2CDE-28AA-4361-8E3E-AC948FCE89E6}" type="datetimeFigureOut">
              <a:rPr lang="en-BB" smtClean="0"/>
              <a:t>05/02/2023</a:t>
            </a:fld>
            <a:endParaRPr lang="en-B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B6A6F-045F-46EA-91F0-1C7F85A1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29036-3436-4E67-8DC8-E9C11A65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25A6-6457-4496-ADCC-529B3C6F27DD}" type="slidenum">
              <a:rPr lang="en-BB" smtClean="0"/>
              <a:t>‹#›</a:t>
            </a:fld>
            <a:endParaRPr lang="en-BB"/>
          </a:p>
        </p:txBody>
      </p:sp>
    </p:spTree>
    <p:extLst>
      <p:ext uri="{BB962C8B-B14F-4D97-AF65-F5344CB8AC3E}">
        <p14:creationId xmlns:p14="http://schemas.microsoft.com/office/powerpoint/2010/main" val="166393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E43CE-E6E2-4BD7-9E9B-24F05119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8DDD4-BFCE-47FA-A175-BBFFB9B07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C00BF-2A15-4CD9-B7FE-FF8AA6FCC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B2CDE-28AA-4361-8E3E-AC948FCE89E6}" type="datetimeFigureOut">
              <a:rPr lang="en-BB" smtClean="0"/>
              <a:t>05/02/2023</a:t>
            </a:fld>
            <a:endParaRPr lang="en-B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E6ED9-F1B0-4D3F-B0F0-B354EACFD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33494-215D-4E5B-BC15-4CAF8DA21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A25A6-6457-4496-ADCC-529B3C6F27DD}" type="slidenum">
              <a:rPr lang="en-BB" smtClean="0"/>
              <a:t>‹#›</a:t>
            </a:fld>
            <a:endParaRPr lang="en-BB"/>
          </a:p>
        </p:txBody>
      </p:sp>
    </p:spTree>
    <p:extLst>
      <p:ext uri="{BB962C8B-B14F-4D97-AF65-F5344CB8AC3E}">
        <p14:creationId xmlns:p14="http://schemas.microsoft.com/office/powerpoint/2010/main" val="199250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2120" y="1026607"/>
            <a:ext cx="85914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Course Title: </a:t>
            </a:r>
            <a:r>
              <a:rPr lang="en-US" sz="40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Engineering Chemistry-1</a:t>
            </a:r>
            <a:endParaRPr lang="en-US" sz="4000" b="1" dirty="0">
              <a:cs typeface="Arial" panose="020B0604020202020204" pitchFamily="34" charset="0"/>
            </a:endParaRPr>
          </a:p>
          <a:p>
            <a:pPr algn="ctr"/>
            <a:r>
              <a:rPr lang="en-US" sz="4000" b="1"/>
              <a:t>Course Code: CHE109</a:t>
            </a:r>
          </a:p>
          <a:p>
            <a:pPr algn="ctr"/>
            <a:r>
              <a:rPr lang="en-US" sz="4000" b="1"/>
              <a:t>(</a:t>
            </a:r>
            <a:r>
              <a:rPr lang="en-US" sz="4000" b="1" dirty="0"/>
              <a:t>Chapter 4)</a:t>
            </a:r>
          </a:p>
          <a:p>
            <a:pPr algn="ctr"/>
            <a:endParaRPr lang="en-US" sz="4000" b="1" dirty="0"/>
          </a:p>
          <a:p>
            <a:pPr algn="ctr"/>
            <a:r>
              <a:rPr lang="en-US" sz="3600" b="1" dirty="0">
                <a:solidFill>
                  <a:srgbClr val="002060"/>
                </a:solidFill>
              </a:rPr>
              <a:t>Dr. Joyanta Kumar </a:t>
            </a:r>
            <a:r>
              <a:rPr lang="en-US" sz="3600" b="1" dirty="0" err="1">
                <a:solidFill>
                  <a:srgbClr val="002060"/>
                </a:solidFill>
              </a:rPr>
              <a:t>Saha</a:t>
            </a:r>
            <a:endParaRPr lang="en-US" sz="3600" b="1" dirty="0">
              <a:solidFill>
                <a:srgbClr val="002060"/>
              </a:solidFill>
            </a:endParaRPr>
          </a:p>
          <a:p>
            <a:pPr algn="ctr"/>
            <a:r>
              <a:rPr lang="en-US" sz="2800" b="1" dirty="0"/>
              <a:t>Associate Professor</a:t>
            </a:r>
          </a:p>
          <a:p>
            <a:pPr algn="ctr"/>
            <a:r>
              <a:rPr lang="en-US" sz="2800" b="1" dirty="0"/>
              <a:t>Department of Chemistry</a:t>
            </a:r>
          </a:p>
          <a:p>
            <a:pPr algn="ctr"/>
            <a:r>
              <a:rPr lang="en-US" sz="2800" b="1" dirty="0" err="1"/>
              <a:t>Jagannath</a:t>
            </a:r>
            <a:r>
              <a:rPr lang="en-US" sz="2800" b="1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272617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5151A0C-CFB3-3C3B-B749-59DB4F232B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56" y="241823"/>
          <a:ext cx="12133918" cy="525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213400" imgH="3554280" progId="Paint.Picture">
                  <p:embed/>
                </p:oleObj>
              </mc:Choice>
              <mc:Fallback>
                <p:oleObj name="Bitmap Image" r:id="rId2" imgW="8213400" imgH="355428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5151A0C-CFB3-3C3B-B749-59DB4F232B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756" y="241823"/>
                        <a:ext cx="12133918" cy="525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3940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E4D359-D642-410E-A758-C48723BC9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52" t="26978" r="33372" b="26356"/>
          <a:stretch/>
        </p:blipFill>
        <p:spPr>
          <a:xfrm>
            <a:off x="1531089" y="236911"/>
            <a:ext cx="8165804" cy="638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0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D3ED78-287D-43E5-3E74-65A47CB97F6F}"/>
              </a:ext>
            </a:extLst>
          </p:cNvPr>
          <p:cNvSpPr txBox="1"/>
          <p:nvPr/>
        </p:nvSpPr>
        <p:spPr>
          <a:xfrm>
            <a:off x="0" y="243638"/>
            <a:ext cx="12192000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i="0" dirty="0">
                <a:solidFill>
                  <a:srgbClr val="0066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DALTON’S LAW OF PARTIAL PRESSURES: </a:t>
            </a:r>
            <a:r>
              <a:rPr lang="en-GB" sz="24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400" b="1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total pressure of a mixture of gases is equal to the sum of the partial pressures of all the gases present.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Mathematically the law can be expressed as </a:t>
            </a:r>
            <a:r>
              <a:rPr lang="en-GB" sz="2400" b="0" i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400" b="0" i="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+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+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... (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constant) where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and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are partial pressures of the three gases 1, 2 and 3; and so 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B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2F95D2E-E2DD-2FA9-CB9E-0157A757EF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701" y="2893729"/>
          <a:ext cx="11891649" cy="295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222680" imgH="1796040" progId="Paint.Picture">
                  <p:embed/>
                </p:oleObj>
              </mc:Choice>
              <mc:Fallback>
                <p:oleObj name="Bitmap Image" r:id="rId2" imgW="7222680" imgH="179604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2F95D2E-E2DD-2FA9-CB9E-0157A757EF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701" y="2893729"/>
                        <a:ext cx="11891649" cy="295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384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C299E1-88B8-5DB8-9C7F-9D6C0038DB2F}"/>
              </a:ext>
            </a:extLst>
          </p:cNvPr>
          <p:cNvSpPr txBox="1"/>
          <p:nvPr/>
        </p:nvSpPr>
        <p:spPr>
          <a:xfrm>
            <a:off x="4572217" y="0"/>
            <a:ext cx="3047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gases</a:t>
            </a:r>
            <a:endParaRPr lang="en-BB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128CA-8254-E9B9-9268-B13831325B70}"/>
              </a:ext>
            </a:extLst>
          </p:cNvPr>
          <p:cNvSpPr txBox="1"/>
          <p:nvPr/>
        </p:nvSpPr>
        <p:spPr>
          <a:xfrm>
            <a:off x="0" y="463463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400" b="1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gas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consists of molecules separated wide apart in empty space. The molecules are free to move about throughout the container.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1" i="0" dirty="0">
                <a:solidFill>
                  <a:srgbClr val="0066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PARAMETERS OF A GAS</a:t>
            </a:r>
            <a:br>
              <a:rPr lang="en-GB" sz="2400" b="1" i="0" dirty="0">
                <a:solidFill>
                  <a:srgbClr val="0066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gas sample can be described in terms of four parameters (measurable properties):</a:t>
            </a:r>
            <a:b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 the volume,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the gas</a:t>
            </a:r>
            <a:b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 its pressure,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b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(3) its temperature,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b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(4) the number of moles,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of gas in the container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1" i="0" dirty="0">
                <a:solidFill>
                  <a:srgbClr val="0066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BOYLE’S LAW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GB" sz="2400" b="1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constant temperature, the volume of a fixed mass of gas is inversely</a:t>
            </a:r>
            <a:br>
              <a:rPr lang="en-GB" sz="2400" b="1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proportional to its pressure. If the pressure is doubled, the volume is halved.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br>
              <a:rPr lang="en-GB" sz="2400" dirty="0"/>
            </a:b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Boyle’s Law may be expressed mathematically as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∝ 1/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constant)</a:t>
            </a:r>
            <a:b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× 1/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P;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proportionality constant.</a:t>
            </a:r>
            <a:b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PV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k;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are the initial pressure and volume of a given sample of gas and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the changed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pressure and volume, we can write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B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10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3D6796-90DB-71B4-2130-A9940FC20B88}"/>
              </a:ext>
            </a:extLst>
          </p:cNvPr>
          <p:cNvSpPr txBox="1"/>
          <p:nvPr/>
        </p:nvSpPr>
        <p:spPr>
          <a:xfrm>
            <a:off x="0" y="144049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=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b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=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B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A46B2DC-689B-4DC4-255D-7CF78D5AB4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8788" y="144049"/>
          <a:ext cx="5353088" cy="2110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887720" imgH="1926720" progId="Paint.Picture">
                  <p:embed/>
                </p:oleObj>
              </mc:Choice>
              <mc:Fallback>
                <p:oleObj name="Bitmap Image" r:id="rId2" imgW="4887720" imgH="1926720" progId="Paint.Pictur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A46B2DC-689B-4DC4-255D-7CF78D5AB4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68788" y="144049"/>
                        <a:ext cx="5353088" cy="2110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ACACC46-1CD3-726F-6CCC-52F78D30A522}"/>
              </a:ext>
            </a:extLst>
          </p:cNvPr>
          <p:cNvSpPr txBox="1"/>
          <p:nvPr/>
        </p:nvSpPr>
        <p:spPr>
          <a:xfrm>
            <a:off x="1" y="2655518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0" dirty="0">
                <a:solidFill>
                  <a:srgbClr val="0066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CHARLES’S LAW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GB" sz="24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400" b="1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constant pressure, the volume of a fixed mass of gas is directly proportional to the Kelvin temperature of absolute temperature.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Charles’ Law may be expressed mathematically as</a:t>
            </a:r>
            <a:b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∝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constant); or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dirty="0"/>
            </a:br>
            <a:endParaRPr lang="en-B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1265F52-06E3-E8D4-9C64-3150E9AD49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9760" y="3872800"/>
          <a:ext cx="7284232" cy="298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6760080" imgH="2770560" progId="Paint.Picture">
                  <p:embed/>
                </p:oleObj>
              </mc:Choice>
              <mc:Fallback>
                <p:oleObj name="Bitmap Image" r:id="rId4" imgW="6760080" imgH="277056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1265F52-06E3-E8D4-9C64-3150E9AD49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79760" y="3872800"/>
                        <a:ext cx="7284232" cy="298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89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C5033C9-FC19-3F12-7331-BA7B43CF19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901" y="0"/>
          <a:ext cx="8798891" cy="6887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414320" imgH="3456360" progId="Paint.Picture">
                  <p:embed/>
                </p:oleObj>
              </mc:Choice>
              <mc:Fallback>
                <p:oleObj name="Bitmap Image" r:id="rId2" imgW="4414320" imgH="345636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C5033C9-FC19-3F12-7331-BA7B43CF19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901" y="0"/>
                        <a:ext cx="8798891" cy="6887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341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CE61B9F-FF1F-760E-3A59-816C124889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4930" y="959155"/>
          <a:ext cx="7500859" cy="4232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999160" imgH="1692720" progId="Paint.Picture">
                  <p:embed/>
                </p:oleObj>
              </mc:Choice>
              <mc:Fallback>
                <p:oleObj name="Bitmap Image" r:id="rId2" imgW="2999160" imgH="169272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DCE61B9F-FF1F-760E-3A59-816C124889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4930" y="959155"/>
                        <a:ext cx="7500859" cy="4232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201517C-356A-98A5-15DE-A173EFFBD649}"/>
              </a:ext>
            </a:extLst>
          </p:cNvPr>
          <p:cNvSpPr txBox="1"/>
          <p:nvPr/>
        </p:nvSpPr>
        <p:spPr>
          <a:xfrm>
            <a:off x="0" y="8768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Gay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Lussac’s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Law: </a:t>
            </a:r>
            <a:r>
              <a:rPr lang="en-GB" sz="240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constant volume, the pressure of a fixed mass of gas is directly proportional to the Kelvin temperature or absolute temperature.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B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1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FF482F-0246-451F-9421-4949F502A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42" t="44659" r="33547" b="25116"/>
          <a:stretch/>
        </p:blipFill>
        <p:spPr>
          <a:xfrm>
            <a:off x="508591" y="404037"/>
            <a:ext cx="11174818" cy="558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1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C6A0BB-F014-AE87-6839-6DE96D65151B}"/>
              </a:ext>
            </a:extLst>
          </p:cNvPr>
          <p:cNvSpPr txBox="1"/>
          <p:nvPr/>
        </p:nvSpPr>
        <p:spPr>
          <a:xfrm>
            <a:off x="0" y="10647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Avogadro’s Law: </a:t>
            </a:r>
            <a:r>
              <a:rPr lang="en-GB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40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 volumes of gases at the same temperature and pressure contain equal number of moles or molecules. </a:t>
            </a:r>
            <a:endParaRPr lang="en-B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994AFBA-BCE5-D3FD-D396-7F2238E6AF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272" y="937468"/>
          <a:ext cx="8059994" cy="279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543480" imgH="1230120" progId="Paint.Picture">
                  <p:embed/>
                </p:oleObj>
              </mc:Choice>
              <mc:Fallback>
                <p:oleObj name="Bitmap Image" r:id="rId2" imgW="3543480" imgH="1230120" progId="Paint.Pictur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4994AFBA-BCE5-D3FD-D396-7F2238E6AF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03272" y="937468"/>
                        <a:ext cx="8059994" cy="2798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810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7D189A-62A4-C2AC-D7F8-B5DEC83066F9}"/>
              </a:ext>
            </a:extLst>
          </p:cNvPr>
          <p:cNvSpPr txBox="1"/>
          <p:nvPr/>
        </p:nvSpPr>
        <p:spPr>
          <a:xfrm>
            <a:off x="0" y="1252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Gas Law: </a:t>
            </a:r>
            <a:r>
              <a:rPr lang="en-GB" sz="240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volume of a given amount of gas is directly proportional to the number of moles of gas, directly proportional to the temperature, and inversely proportional to the pressure.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B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3B670AB-EF21-9090-988B-F4C33235F5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426" y="1045358"/>
          <a:ext cx="8010103" cy="2461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238560" imgH="996120" progId="Paint.Picture">
                  <p:embed/>
                </p:oleObj>
              </mc:Choice>
              <mc:Fallback>
                <p:oleObj name="Bitmap Image" r:id="rId2" imgW="3238560" imgH="996120" progId="Paint.Pictur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93B670AB-EF21-9090-988B-F4C33235F5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0426" y="1045358"/>
                        <a:ext cx="8010103" cy="2461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CF5EDC0-F3DD-0531-559D-BB3E44A523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7769" y="3706378"/>
          <a:ext cx="1848289" cy="1022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756720" imgH="419040" progId="Paint.Picture">
                  <p:embed/>
                </p:oleObj>
              </mc:Choice>
              <mc:Fallback>
                <p:oleObj name="Bitmap Image" r:id="rId4" imgW="756720" imgH="41904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CF5EDC0-F3DD-0531-559D-BB3E44A523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7769" y="3706378"/>
                        <a:ext cx="1848289" cy="1022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8E9DF8C-1E10-181D-9E98-7C52BB8E5F44}"/>
              </a:ext>
            </a:extLst>
          </p:cNvPr>
          <p:cNvSpPr txBox="1"/>
          <p:nvPr/>
        </p:nvSpPr>
        <p:spPr>
          <a:xfrm>
            <a:off x="4744232" y="4267666"/>
            <a:ext cx="61440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constant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called the </a:t>
            </a:r>
            <a:r>
              <a:rPr lang="en-GB" sz="2400" b="1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Gas constant. </a:t>
            </a:r>
            <a:endParaRPr lang="en-B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07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918FD0C-F082-8F0D-8179-A6B4F68B34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27325"/>
          <a:ext cx="12192000" cy="4097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935840" imgH="2666880" progId="Paint.Picture">
                  <p:embed/>
                </p:oleObj>
              </mc:Choice>
              <mc:Fallback>
                <p:oleObj name="Bitmap Image" r:id="rId2" imgW="7935840" imgH="266688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918FD0C-F082-8F0D-8179-A6B4F68B34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27325"/>
                        <a:ext cx="12192000" cy="4097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886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457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Joyanta</dc:creator>
  <cp:lastModifiedBy>Joyanta</cp:lastModifiedBy>
  <cp:revision>4</cp:revision>
  <dcterms:created xsi:type="dcterms:W3CDTF">2022-10-19T04:00:23Z</dcterms:created>
  <dcterms:modified xsi:type="dcterms:W3CDTF">2023-02-05T02:30:22Z</dcterms:modified>
</cp:coreProperties>
</file>