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8" r:id="rId2"/>
    <p:sldId id="393" r:id="rId3"/>
    <p:sldId id="396" r:id="rId4"/>
    <p:sldId id="397" r:id="rId5"/>
    <p:sldId id="398" r:id="rId6"/>
    <p:sldId id="399" r:id="rId7"/>
    <p:sldId id="400" r:id="rId8"/>
    <p:sldId id="401" r:id="rId9"/>
    <p:sldId id="394" r:id="rId10"/>
    <p:sldId id="395" r:id="rId11"/>
    <p:sldId id="402" r:id="rId12"/>
    <p:sldId id="403" r:id="rId13"/>
    <p:sldId id="404" r:id="rId14"/>
  </p:sldIdLst>
  <p:sldSz cx="12192000" cy="6858000"/>
  <p:notesSz cx="6858000" cy="9144000"/>
  <p:defaultText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1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3EC8-C140-4526-99AB-6884F130B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B"/>
          </a:p>
        </p:txBody>
      </p:sp>
      <p:sp>
        <p:nvSpPr>
          <p:cNvPr id="3" name="Subtitle 2">
            <a:extLst>
              <a:ext uri="{FF2B5EF4-FFF2-40B4-BE49-F238E27FC236}">
                <a16:creationId xmlns:a16="http://schemas.microsoft.com/office/drawing/2014/main" id="{EE64F8F2-9CFD-4C43-9566-620C1F5E0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B"/>
          </a:p>
        </p:txBody>
      </p:sp>
      <p:sp>
        <p:nvSpPr>
          <p:cNvPr id="4" name="Date Placeholder 3">
            <a:extLst>
              <a:ext uri="{FF2B5EF4-FFF2-40B4-BE49-F238E27FC236}">
                <a16:creationId xmlns:a16="http://schemas.microsoft.com/office/drawing/2014/main" id="{0449956C-B0A5-4029-864B-EBBB4CB0C075}"/>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3AFABED8-750A-48F6-B524-5279F4552058}"/>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2360B7E8-431B-4D76-9123-DC2D8433BCC3}"/>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183830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F5EC-256F-4CF4-8E46-E822110E16D8}"/>
              </a:ext>
            </a:extLst>
          </p:cNvPr>
          <p:cNvSpPr>
            <a:spLocks noGrp="1"/>
          </p:cNvSpPr>
          <p:nvPr>
            <p:ph type="title"/>
          </p:nvPr>
        </p:nvSpPr>
        <p:spPr/>
        <p:txBody>
          <a:bodyPr/>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273472FC-5D2B-49C3-BF87-F1A92527B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40FB5CA6-B75F-41E7-9C85-97F003BB6E43}"/>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9C87A5EF-346D-40DD-BC3C-C5AABA7F3474}"/>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731BE0B0-ADD6-4D3B-A0E6-F6535FEB999B}"/>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351233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95BC3-AAE3-48B6-A251-DBF7E66DA6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41F98492-5823-4675-9F9B-89109D149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BB5732A1-D3A9-4D83-9294-8686A0A223F0}"/>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E3EA194C-258A-437B-80D6-06274D45AA05}"/>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636532C0-B034-4992-B1BF-E7828C8EB13E}"/>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350194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8F38-0876-4151-80B5-FD4E7674E964}"/>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B8507A6E-95C1-4942-B49A-73513EEC7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75E00ADE-4D71-4B47-83C5-0A7D4AFB09CA}"/>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0B2C9917-04E5-41E3-A263-8CB33DC0440B}"/>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87D260D4-0543-4669-AB20-136A1094DDE0}"/>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89414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6F59-DB51-4BE1-8355-057841E2B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B"/>
          </a:p>
        </p:txBody>
      </p:sp>
      <p:sp>
        <p:nvSpPr>
          <p:cNvPr id="3" name="Text Placeholder 2">
            <a:extLst>
              <a:ext uri="{FF2B5EF4-FFF2-40B4-BE49-F238E27FC236}">
                <a16:creationId xmlns:a16="http://schemas.microsoft.com/office/drawing/2014/main" id="{6636EE4C-8FE9-4033-9A48-BFC634D4F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5A29AB-F4AB-46A1-88AE-9E3CD2299389}"/>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5BB396CE-7C87-421A-A9D7-133072032749}"/>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8A46893D-FD24-44AC-86E1-8E243989DB04}"/>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144065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9242-928A-4536-8451-1F71B84640C8}"/>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87712A57-ECC7-403B-8909-D337DA171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Content Placeholder 3">
            <a:extLst>
              <a:ext uri="{FF2B5EF4-FFF2-40B4-BE49-F238E27FC236}">
                <a16:creationId xmlns:a16="http://schemas.microsoft.com/office/drawing/2014/main" id="{E0DB75FF-3B2C-4510-B585-12AB76B87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Date Placeholder 4">
            <a:extLst>
              <a:ext uri="{FF2B5EF4-FFF2-40B4-BE49-F238E27FC236}">
                <a16:creationId xmlns:a16="http://schemas.microsoft.com/office/drawing/2014/main" id="{5744E5A4-11AB-4B74-892A-5BAD72EC2621}"/>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6" name="Footer Placeholder 5">
            <a:extLst>
              <a:ext uri="{FF2B5EF4-FFF2-40B4-BE49-F238E27FC236}">
                <a16:creationId xmlns:a16="http://schemas.microsoft.com/office/drawing/2014/main" id="{2500D1D2-ADA1-45F2-B5B6-D3D86E06D2FD}"/>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48ABC15B-440D-41E7-BB9C-0788EA8DD1E5}"/>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36361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4EE1-98FA-42F2-A4C4-02C12D83432E}"/>
              </a:ext>
            </a:extLst>
          </p:cNvPr>
          <p:cNvSpPr>
            <a:spLocks noGrp="1"/>
          </p:cNvSpPr>
          <p:nvPr>
            <p:ph type="title"/>
          </p:nvPr>
        </p:nvSpPr>
        <p:spPr>
          <a:xfrm>
            <a:off x="839788" y="365125"/>
            <a:ext cx="10515600" cy="1325563"/>
          </a:xfrm>
        </p:spPr>
        <p:txBody>
          <a:bodyPr/>
          <a:lstStyle/>
          <a:p>
            <a:r>
              <a:rPr lang="en-US"/>
              <a:t>Click to edit Master title style</a:t>
            </a:r>
            <a:endParaRPr lang="en-BB"/>
          </a:p>
        </p:txBody>
      </p:sp>
      <p:sp>
        <p:nvSpPr>
          <p:cNvPr id="3" name="Text Placeholder 2">
            <a:extLst>
              <a:ext uri="{FF2B5EF4-FFF2-40B4-BE49-F238E27FC236}">
                <a16:creationId xmlns:a16="http://schemas.microsoft.com/office/drawing/2014/main" id="{F63DF9D2-11BE-449E-9105-BBF728DA5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28464-2215-41A5-8B14-069A8F516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Text Placeholder 4">
            <a:extLst>
              <a:ext uri="{FF2B5EF4-FFF2-40B4-BE49-F238E27FC236}">
                <a16:creationId xmlns:a16="http://schemas.microsoft.com/office/drawing/2014/main" id="{CEE2E8EF-0E58-4E51-A347-6D4ECA095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8678F-5DAE-4779-82B7-2AAE2FEE1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7" name="Date Placeholder 6">
            <a:extLst>
              <a:ext uri="{FF2B5EF4-FFF2-40B4-BE49-F238E27FC236}">
                <a16:creationId xmlns:a16="http://schemas.microsoft.com/office/drawing/2014/main" id="{097329AE-C66D-48D7-854E-B6DC8F3F08A8}"/>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8" name="Footer Placeholder 7">
            <a:extLst>
              <a:ext uri="{FF2B5EF4-FFF2-40B4-BE49-F238E27FC236}">
                <a16:creationId xmlns:a16="http://schemas.microsoft.com/office/drawing/2014/main" id="{CFF766DC-AF2B-4F38-879A-30FC89A41FDD}"/>
              </a:ext>
            </a:extLst>
          </p:cNvPr>
          <p:cNvSpPr>
            <a:spLocks noGrp="1"/>
          </p:cNvSpPr>
          <p:nvPr>
            <p:ph type="ftr" sz="quarter" idx="11"/>
          </p:nvPr>
        </p:nvSpPr>
        <p:spPr/>
        <p:txBody>
          <a:bodyPr/>
          <a:lstStyle/>
          <a:p>
            <a:endParaRPr lang="en-BB"/>
          </a:p>
        </p:txBody>
      </p:sp>
      <p:sp>
        <p:nvSpPr>
          <p:cNvPr id="9" name="Slide Number Placeholder 8">
            <a:extLst>
              <a:ext uri="{FF2B5EF4-FFF2-40B4-BE49-F238E27FC236}">
                <a16:creationId xmlns:a16="http://schemas.microsoft.com/office/drawing/2014/main" id="{7AAEFBBA-4BBF-4CC5-BF46-189EFD309ABC}"/>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351874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F254-5120-49C4-90D6-96070757D7DB}"/>
              </a:ext>
            </a:extLst>
          </p:cNvPr>
          <p:cNvSpPr>
            <a:spLocks noGrp="1"/>
          </p:cNvSpPr>
          <p:nvPr>
            <p:ph type="title"/>
          </p:nvPr>
        </p:nvSpPr>
        <p:spPr/>
        <p:txBody>
          <a:bodyPr/>
          <a:lstStyle/>
          <a:p>
            <a:r>
              <a:rPr lang="en-US"/>
              <a:t>Click to edit Master title style</a:t>
            </a:r>
            <a:endParaRPr lang="en-BB"/>
          </a:p>
        </p:txBody>
      </p:sp>
      <p:sp>
        <p:nvSpPr>
          <p:cNvPr id="3" name="Date Placeholder 2">
            <a:extLst>
              <a:ext uri="{FF2B5EF4-FFF2-40B4-BE49-F238E27FC236}">
                <a16:creationId xmlns:a16="http://schemas.microsoft.com/office/drawing/2014/main" id="{4D893166-0DA1-4C8F-AE0E-58F81F6425EE}"/>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4" name="Footer Placeholder 3">
            <a:extLst>
              <a:ext uri="{FF2B5EF4-FFF2-40B4-BE49-F238E27FC236}">
                <a16:creationId xmlns:a16="http://schemas.microsoft.com/office/drawing/2014/main" id="{9C2C133E-C7C1-4432-9D17-A56A803D29E6}"/>
              </a:ext>
            </a:extLst>
          </p:cNvPr>
          <p:cNvSpPr>
            <a:spLocks noGrp="1"/>
          </p:cNvSpPr>
          <p:nvPr>
            <p:ph type="ftr" sz="quarter" idx="11"/>
          </p:nvPr>
        </p:nvSpPr>
        <p:spPr/>
        <p:txBody>
          <a:bodyPr/>
          <a:lstStyle/>
          <a:p>
            <a:endParaRPr lang="en-BB"/>
          </a:p>
        </p:txBody>
      </p:sp>
      <p:sp>
        <p:nvSpPr>
          <p:cNvPr id="5" name="Slide Number Placeholder 4">
            <a:extLst>
              <a:ext uri="{FF2B5EF4-FFF2-40B4-BE49-F238E27FC236}">
                <a16:creationId xmlns:a16="http://schemas.microsoft.com/office/drawing/2014/main" id="{710347F3-18AE-454E-86A9-C161C30BAE38}"/>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156929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D70D5-05EC-4808-8513-E9515D754C12}"/>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3" name="Footer Placeholder 2">
            <a:extLst>
              <a:ext uri="{FF2B5EF4-FFF2-40B4-BE49-F238E27FC236}">
                <a16:creationId xmlns:a16="http://schemas.microsoft.com/office/drawing/2014/main" id="{CE7C3FE4-A66F-40FE-BF70-625F055D6165}"/>
              </a:ext>
            </a:extLst>
          </p:cNvPr>
          <p:cNvSpPr>
            <a:spLocks noGrp="1"/>
          </p:cNvSpPr>
          <p:nvPr>
            <p:ph type="ftr" sz="quarter" idx="11"/>
          </p:nvPr>
        </p:nvSpPr>
        <p:spPr/>
        <p:txBody>
          <a:bodyPr/>
          <a:lstStyle/>
          <a:p>
            <a:endParaRPr lang="en-BB"/>
          </a:p>
        </p:txBody>
      </p:sp>
      <p:sp>
        <p:nvSpPr>
          <p:cNvPr id="4" name="Slide Number Placeholder 3">
            <a:extLst>
              <a:ext uri="{FF2B5EF4-FFF2-40B4-BE49-F238E27FC236}">
                <a16:creationId xmlns:a16="http://schemas.microsoft.com/office/drawing/2014/main" id="{BE2A4D20-B573-4CED-8E0B-5C8AAFF55451}"/>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115265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FFEE-F10D-48CA-BFD9-F82151263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Content Placeholder 2">
            <a:extLst>
              <a:ext uri="{FF2B5EF4-FFF2-40B4-BE49-F238E27FC236}">
                <a16:creationId xmlns:a16="http://schemas.microsoft.com/office/drawing/2014/main" id="{8DBF76C3-7CCA-44F6-AA61-23C3E8C27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Text Placeholder 3">
            <a:extLst>
              <a:ext uri="{FF2B5EF4-FFF2-40B4-BE49-F238E27FC236}">
                <a16:creationId xmlns:a16="http://schemas.microsoft.com/office/drawing/2014/main" id="{4A9BD1A5-EDF8-4C61-A02C-8E6E9A031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C1578-72DB-4682-8F76-9DA3A9306619}"/>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6" name="Footer Placeholder 5">
            <a:extLst>
              <a:ext uri="{FF2B5EF4-FFF2-40B4-BE49-F238E27FC236}">
                <a16:creationId xmlns:a16="http://schemas.microsoft.com/office/drawing/2014/main" id="{08B85BC0-F72D-44E6-B8EB-81CED854055C}"/>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33DF99AC-1676-4EB4-AE5B-D203E6E8522B}"/>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217087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9C70-2CD0-4871-B176-9EB2DEDCC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Picture Placeholder 2">
            <a:extLst>
              <a:ext uri="{FF2B5EF4-FFF2-40B4-BE49-F238E27FC236}">
                <a16:creationId xmlns:a16="http://schemas.microsoft.com/office/drawing/2014/main" id="{3B85D0AB-620D-4A7E-8E46-AD0515118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B"/>
          </a:p>
        </p:txBody>
      </p:sp>
      <p:sp>
        <p:nvSpPr>
          <p:cNvPr id="4" name="Text Placeholder 3">
            <a:extLst>
              <a:ext uri="{FF2B5EF4-FFF2-40B4-BE49-F238E27FC236}">
                <a16:creationId xmlns:a16="http://schemas.microsoft.com/office/drawing/2014/main" id="{DE1D32EF-D177-4764-BCE9-1F3AE06E5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37216-F291-4608-94A5-6EA141403981}"/>
              </a:ext>
            </a:extLst>
          </p:cNvPr>
          <p:cNvSpPr>
            <a:spLocks noGrp="1"/>
          </p:cNvSpPr>
          <p:nvPr>
            <p:ph type="dt" sz="half" idx="10"/>
          </p:nvPr>
        </p:nvSpPr>
        <p:spPr/>
        <p:txBody>
          <a:bodyPr/>
          <a:lstStyle/>
          <a:p>
            <a:fld id="{C7284B72-B569-472E-9B6D-A1C47D0B24D7}" type="datetimeFigureOut">
              <a:rPr lang="en-BB" smtClean="0"/>
              <a:t>14/03/2023</a:t>
            </a:fld>
            <a:endParaRPr lang="en-BB"/>
          </a:p>
        </p:txBody>
      </p:sp>
      <p:sp>
        <p:nvSpPr>
          <p:cNvPr id="6" name="Footer Placeholder 5">
            <a:extLst>
              <a:ext uri="{FF2B5EF4-FFF2-40B4-BE49-F238E27FC236}">
                <a16:creationId xmlns:a16="http://schemas.microsoft.com/office/drawing/2014/main" id="{237A4792-76CA-422A-9BD6-29282D0497F9}"/>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67298F82-11CD-4D3F-A101-44B66CBAFFD5}"/>
              </a:ext>
            </a:extLst>
          </p:cNvPr>
          <p:cNvSpPr>
            <a:spLocks noGrp="1"/>
          </p:cNvSpPr>
          <p:nvPr>
            <p:ph type="sldNum" sz="quarter" idx="12"/>
          </p:nvPr>
        </p:nvSpPr>
        <p:spPr/>
        <p:txBody>
          <a:bodyPr/>
          <a:lstStyle/>
          <a:p>
            <a:fld id="{9A316364-C057-42E8-A709-49C28932FE88}" type="slidenum">
              <a:rPr lang="en-BB" smtClean="0"/>
              <a:t>‹#›</a:t>
            </a:fld>
            <a:endParaRPr lang="en-BB"/>
          </a:p>
        </p:txBody>
      </p:sp>
    </p:spTree>
    <p:extLst>
      <p:ext uri="{BB962C8B-B14F-4D97-AF65-F5344CB8AC3E}">
        <p14:creationId xmlns:p14="http://schemas.microsoft.com/office/powerpoint/2010/main" val="316290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939E9-0399-4912-ADCA-CA79CD5A4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B"/>
          </a:p>
        </p:txBody>
      </p:sp>
      <p:sp>
        <p:nvSpPr>
          <p:cNvPr id="3" name="Text Placeholder 2">
            <a:extLst>
              <a:ext uri="{FF2B5EF4-FFF2-40B4-BE49-F238E27FC236}">
                <a16:creationId xmlns:a16="http://schemas.microsoft.com/office/drawing/2014/main" id="{A739A255-E4AB-4B5F-B607-62CA55B83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81B92799-9C05-4B35-A36F-70BA7CD32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84B72-B569-472E-9B6D-A1C47D0B24D7}" type="datetimeFigureOut">
              <a:rPr lang="en-BB" smtClean="0"/>
              <a:t>14/03/2023</a:t>
            </a:fld>
            <a:endParaRPr lang="en-BB"/>
          </a:p>
        </p:txBody>
      </p:sp>
      <p:sp>
        <p:nvSpPr>
          <p:cNvPr id="5" name="Footer Placeholder 4">
            <a:extLst>
              <a:ext uri="{FF2B5EF4-FFF2-40B4-BE49-F238E27FC236}">
                <a16:creationId xmlns:a16="http://schemas.microsoft.com/office/drawing/2014/main" id="{F4206A77-5423-429E-B38E-177C293CB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B"/>
          </a:p>
        </p:txBody>
      </p:sp>
      <p:sp>
        <p:nvSpPr>
          <p:cNvPr id="6" name="Slide Number Placeholder 5">
            <a:extLst>
              <a:ext uri="{FF2B5EF4-FFF2-40B4-BE49-F238E27FC236}">
                <a16:creationId xmlns:a16="http://schemas.microsoft.com/office/drawing/2014/main" id="{87348017-C78E-41AE-AF3C-59F4CAA5A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16364-C057-42E8-A709-49C28932FE88}" type="slidenum">
              <a:rPr lang="en-BB" smtClean="0"/>
              <a:t>‹#›</a:t>
            </a:fld>
            <a:endParaRPr lang="en-BB"/>
          </a:p>
        </p:txBody>
      </p:sp>
    </p:spTree>
    <p:extLst>
      <p:ext uri="{BB962C8B-B14F-4D97-AF65-F5344CB8AC3E}">
        <p14:creationId xmlns:p14="http://schemas.microsoft.com/office/powerpoint/2010/main" val="129487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120" y="1026607"/>
            <a:ext cx="8591423" cy="4401205"/>
          </a:xfrm>
          <a:prstGeom prst="rect">
            <a:avLst/>
          </a:prstGeom>
          <a:noFill/>
        </p:spPr>
        <p:txBody>
          <a:bodyPr wrap="square" rtlCol="0">
            <a:spAutoFit/>
          </a:bodyPr>
          <a:lstStyle/>
          <a:p>
            <a:pPr algn="ctr"/>
            <a:r>
              <a:rPr lang="en-US" sz="4000" b="1" dirty="0"/>
              <a:t>Course Title: </a:t>
            </a:r>
            <a:r>
              <a:rPr lang="en-US" sz="4000" b="1" dirty="0">
                <a:effectLst/>
                <a:ea typeface="Calibri" panose="020F0502020204030204" pitchFamily="34" charset="0"/>
                <a:cs typeface="Arial" panose="020B0604020202020204" pitchFamily="34" charset="0"/>
              </a:rPr>
              <a:t>Engineering Chemistry-1</a:t>
            </a:r>
            <a:endParaRPr lang="en-US" sz="4000" b="1" dirty="0">
              <a:cs typeface="Arial" panose="020B0604020202020204" pitchFamily="34" charset="0"/>
            </a:endParaRPr>
          </a:p>
          <a:p>
            <a:pPr algn="ctr"/>
            <a:r>
              <a:rPr lang="en-US" sz="4000" b="1" dirty="0"/>
              <a:t>Course Code: CHE109</a:t>
            </a:r>
          </a:p>
          <a:p>
            <a:pPr algn="ctr"/>
            <a:r>
              <a:rPr lang="en-US" sz="4000" b="1" dirty="0"/>
              <a:t>(Chapter 5)</a:t>
            </a:r>
          </a:p>
          <a:p>
            <a:pPr algn="ctr"/>
            <a:endParaRPr lang="en-US" sz="4000" b="1" dirty="0"/>
          </a:p>
          <a:p>
            <a:pPr algn="ctr"/>
            <a:r>
              <a:rPr lang="en-US" sz="3600" b="1" dirty="0">
                <a:solidFill>
                  <a:srgbClr val="002060"/>
                </a:solidFill>
              </a:rPr>
              <a:t>Dr. Joyanta Kumar </a:t>
            </a:r>
            <a:r>
              <a:rPr lang="en-US" sz="3600" b="1" dirty="0" err="1">
                <a:solidFill>
                  <a:srgbClr val="002060"/>
                </a:solidFill>
              </a:rPr>
              <a:t>Saha</a:t>
            </a:r>
            <a:endParaRPr lang="en-US" sz="3600" b="1" dirty="0">
              <a:solidFill>
                <a:srgbClr val="002060"/>
              </a:solidFill>
            </a:endParaRPr>
          </a:p>
          <a:p>
            <a:pPr algn="ctr"/>
            <a:r>
              <a:rPr lang="en-US" sz="2800" b="1" dirty="0"/>
              <a:t>Associate Professor</a:t>
            </a:r>
          </a:p>
          <a:p>
            <a:pPr algn="ctr"/>
            <a:r>
              <a:rPr lang="en-US" sz="2800" b="1" dirty="0"/>
              <a:t>Department of Chemistry</a:t>
            </a:r>
          </a:p>
          <a:p>
            <a:pPr algn="ctr"/>
            <a:r>
              <a:rPr lang="en-US" sz="2800" b="1" dirty="0" err="1"/>
              <a:t>Jagannath</a:t>
            </a:r>
            <a:r>
              <a:rPr lang="en-US" sz="2800" b="1" dirty="0"/>
              <a:t> University</a:t>
            </a:r>
          </a:p>
        </p:txBody>
      </p:sp>
    </p:spTree>
    <p:extLst>
      <p:ext uri="{BB962C8B-B14F-4D97-AF65-F5344CB8AC3E}">
        <p14:creationId xmlns:p14="http://schemas.microsoft.com/office/powerpoint/2010/main" val="27261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8CB92FB-8B0B-9765-6057-CA83895BC8BA}"/>
              </a:ext>
            </a:extLst>
          </p:cNvPr>
          <p:cNvGraphicFramePr>
            <a:graphicFrameLocks noChangeAspect="1"/>
          </p:cNvGraphicFramePr>
          <p:nvPr/>
        </p:nvGraphicFramePr>
        <p:xfrm>
          <a:off x="4418295" y="862948"/>
          <a:ext cx="5903899" cy="1848937"/>
        </p:xfrm>
        <a:graphic>
          <a:graphicData uri="http://schemas.openxmlformats.org/presentationml/2006/ole">
            <mc:AlternateContent xmlns:mc="http://schemas.openxmlformats.org/markup-compatibility/2006">
              <mc:Choice xmlns:v="urn:schemas-microsoft-com:vml" Requires="v">
                <p:oleObj name="Bitmap Image" r:id="rId2" imgW="3543480" imgH="1110240" progId="Paint.Picture">
                  <p:embed/>
                </p:oleObj>
              </mc:Choice>
              <mc:Fallback>
                <p:oleObj name="Bitmap Image" r:id="rId2" imgW="3543480" imgH="1110240" progId="Paint.Picture">
                  <p:embed/>
                  <p:pic>
                    <p:nvPicPr>
                      <p:cNvPr id="2" name="Object 1">
                        <a:extLst>
                          <a:ext uri="{FF2B5EF4-FFF2-40B4-BE49-F238E27FC236}">
                            <a16:creationId xmlns:a16="http://schemas.microsoft.com/office/drawing/2014/main" id="{08CB92FB-8B0B-9765-6057-CA83895BC8BA}"/>
                          </a:ext>
                        </a:extLst>
                      </p:cNvPr>
                      <p:cNvPicPr/>
                      <p:nvPr/>
                    </p:nvPicPr>
                    <p:blipFill>
                      <a:blip r:embed="rId3"/>
                      <a:stretch>
                        <a:fillRect/>
                      </a:stretch>
                    </p:blipFill>
                    <p:spPr>
                      <a:xfrm>
                        <a:off x="4418295" y="862948"/>
                        <a:ext cx="5903899" cy="18489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ED829F15-51DD-F00A-81CD-5B0FF2BECFB7}"/>
              </a:ext>
            </a:extLst>
          </p:cNvPr>
          <p:cNvGraphicFramePr>
            <a:graphicFrameLocks noChangeAspect="1"/>
          </p:cNvGraphicFramePr>
          <p:nvPr/>
        </p:nvGraphicFramePr>
        <p:xfrm>
          <a:off x="682625" y="411598"/>
          <a:ext cx="2724454" cy="5230229"/>
        </p:xfrm>
        <a:graphic>
          <a:graphicData uri="http://schemas.openxmlformats.org/presentationml/2006/ole">
            <mc:AlternateContent xmlns:mc="http://schemas.openxmlformats.org/markup-compatibility/2006">
              <mc:Choice xmlns:v="urn:schemas-microsoft-com:vml" Requires="v">
                <p:oleObj name="Bitmap Image" r:id="rId4" imgW="1681920" imgH="3227760" progId="Paint.Picture">
                  <p:embed/>
                </p:oleObj>
              </mc:Choice>
              <mc:Fallback>
                <p:oleObj name="Bitmap Image" r:id="rId4" imgW="1681920" imgH="3227760" progId="Paint.Picture">
                  <p:embed/>
                  <p:pic>
                    <p:nvPicPr>
                      <p:cNvPr id="3" name="Object 2">
                        <a:extLst>
                          <a:ext uri="{FF2B5EF4-FFF2-40B4-BE49-F238E27FC236}">
                            <a16:creationId xmlns:a16="http://schemas.microsoft.com/office/drawing/2014/main" id="{ED829F15-51DD-F00A-81CD-5B0FF2BECFB7}"/>
                          </a:ext>
                        </a:extLst>
                      </p:cNvPr>
                      <p:cNvPicPr/>
                      <p:nvPr/>
                    </p:nvPicPr>
                    <p:blipFill>
                      <a:blip r:embed="rId5"/>
                      <a:stretch>
                        <a:fillRect/>
                      </a:stretch>
                    </p:blipFill>
                    <p:spPr>
                      <a:xfrm>
                        <a:off x="682625" y="411598"/>
                        <a:ext cx="2724454" cy="5230229"/>
                      </a:xfrm>
                      <a:prstGeom prst="rect">
                        <a:avLst/>
                      </a:prstGeom>
                    </p:spPr>
                  </p:pic>
                </p:oleObj>
              </mc:Fallback>
            </mc:AlternateContent>
          </a:graphicData>
        </a:graphic>
      </p:graphicFrame>
    </p:spTree>
    <p:extLst>
      <p:ext uri="{BB962C8B-B14F-4D97-AF65-F5344CB8AC3E}">
        <p14:creationId xmlns:p14="http://schemas.microsoft.com/office/powerpoint/2010/main" val="133887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2EAFF0-313C-4B54-A4DF-6671C999B6C5}"/>
              </a:ext>
            </a:extLst>
          </p:cNvPr>
          <p:cNvSpPr txBox="1"/>
          <p:nvPr/>
        </p:nvSpPr>
        <p:spPr>
          <a:xfrm>
            <a:off x="-1772" y="202318"/>
            <a:ext cx="12193772" cy="2241960"/>
          </a:xfrm>
          <a:prstGeom prst="rect">
            <a:avLst/>
          </a:prstGeom>
          <a:noFill/>
        </p:spPr>
        <p:txBody>
          <a:bodyPr wrap="square">
            <a:spAutoFit/>
          </a:bodyPr>
          <a:lstStyle/>
          <a:p>
            <a:pPr>
              <a:lnSpc>
                <a:spcPct val="150000"/>
              </a:lnSpc>
            </a:pPr>
            <a:r>
              <a:rPr lang="en-GB" sz="2400" b="1" dirty="0">
                <a:latin typeface="Times New Roman" panose="02020603050405020304" pitchFamily="18" charset="0"/>
                <a:cs typeface="Times New Roman" panose="02020603050405020304" pitchFamily="18" charset="0"/>
              </a:rPr>
              <a:t>Balancing Oxidation–Reduction Reactions (Basic): </a:t>
            </a:r>
            <a:r>
              <a:rPr lang="en-GB" sz="2400" dirty="0">
                <a:latin typeface="Times New Roman" panose="02020603050405020304" pitchFamily="18" charset="0"/>
                <a:cs typeface="Times New Roman" panose="02020603050405020304" pitchFamily="18" charset="0"/>
              </a:rPr>
              <a:t>Silver is sometimes found in nature as large nuggets; more often it is found mixed with other metals and their ores. An aqueous solution containing cyanide ion is often used to extract the silver using the following reaction that occurs in basic solution:</a:t>
            </a:r>
            <a:endParaRPr lang="en-BB"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901ABE-FF86-408B-9036-29C90C9B128F}"/>
              </a:ext>
            </a:extLst>
          </p:cNvPr>
          <p:cNvPicPr>
            <a:picLocks noChangeAspect="1"/>
          </p:cNvPicPr>
          <p:nvPr/>
        </p:nvPicPr>
        <p:blipFill>
          <a:blip r:embed="rId2"/>
          <a:stretch>
            <a:fillRect/>
          </a:stretch>
        </p:blipFill>
        <p:spPr>
          <a:xfrm>
            <a:off x="2340824" y="2142681"/>
            <a:ext cx="8002794" cy="993923"/>
          </a:xfrm>
          <a:prstGeom prst="rect">
            <a:avLst/>
          </a:prstGeom>
        </p:spPr>
      </p:pic>
      <p:pic>
        <p:nvPicPr>
          <p:cNvPr id="9" name="Picture 8">
            <a:extLst>
              <a:ext uri="{FF2B5EF4-FFF2-40B4-BE49-F238E27FC236}">
                <a16:creationId xmlns:a16="http://schemas.microsoft.com/office/drawing/2014/main" id="{F992A19C-EAB2-420C-83A9-16FF7F1401DC}"/>
              </a:ext>
            </a:extLst>
          </p:cNvPr>
          <p:cNvPicPr>
            <a:picLocks noChangeAspect="1"/>
          </p:cNvPicPr>
          <p:nvPr/>
        </p:nvPicPr>
        <p:blipFill>
          <a:blip r:embed="rId3"/>
          <a:stretch>
            <a:fillRect/>
          </a:stretch>
        </p:blipFill>
        <p:spPr>
          <a:xfrm>
            <a:off x="95692" y="3429000"/>
            <a:ext cx="11642652" cy="2475736"/>
          </a:xfrm>
          <a:prstGeom prst="rect">
            <a:avLst/>
          </a:prstGeom>
        </p:spPr>
      </p:pic>
    </p:spTree>
    <p:extLst>
      <p:ext uri="{BB962C8B-B14F-4D97-AF65-F5344CB8AC3E}">
        <p14:creationId xmlns:p14="http://schemas.microsoft.com/office/powerpoint/2010/main" val="366994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C2686-7577-4D64-9431-1A54C81B6404}"/>
              </a:ext>
            </a:extLst>
          </p:cNvPr>
          <p:cNvPicPr>
            <a:picLocks noChangeAspect="1"/>
          </p:cNvPicPr>
          <p:nvPr/>
        </p:nvPicPr>
        <p:blipFill>
          <a:blip r:embed="rId2"/>
          <a:stretch>
            <a:fillRect/>
          </a:stretch>
        </p:blipFill>
        <p:spPr>
          <a:xfrm>
            <a:off x="186955" y="194598"/>
            <a:ext cx="6607249" cy="6628426"/>
          </a:xfrm>
          <a:prstGeom prst="rect">
            <a:avLst/>
          </a:prstGeom>
        </p:spPr>
      </p:pic>
    </p:spTree>
    <p:extLst>
      <p:ext uri="{BB962C8B-B14F-4D97-AF65-F5344CB8AC3E}">
        <p14:creationId xmlns:p14="http://schemas.microsoft.com/office/powerpoint/2010/main" val="384325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EABD2-8CA0-4D3F-AC60-5D42A3BD84D2}"/>
              </a:ext>
            </a:extLst>
          </p:cNvPr>
          <p:cNvPicPr>
            <a:picLocks noChangeAspect="1"/>
          </p:cNvPicPr>
          <p:nvPr/>
        </p:nvPicPr>
        <p:blipFill>
          <a:blip r:embed="rId2"/>
          <a:stretch>
            <a:fillRect/>
          </a:stretch>
        </p:blipFill>
        <p:spPr>
          <a:xfrm>
            <a:off x="0" y="168570"/>
            <a:ext cx="8782493" cy="6677246"/>
          </a:xfrm>
          <a:prstGeom prst="rect">
            <a:avLst/>
          </a:prstGeom>
        </p:spPr>
      </p:pic>
    </p:spTree>
    <p:extLst>
      <p:ext uri="{BB962C8B-B14F-4D97-AF65-F5344CB8AC3E}">
        <p14:creationId xmlns:p14="http://schemas.microsoft.com/office/powerpoint/2010/main" val="178091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7A18F-33B5-68F3-7D71-CC87B15FB867}"/>
              </a:ext>
            </a:extLst>
          </p:cNvPr>
          <p:cNvSpPr txBox="1"/>
          <p:nvPr/>
        </p:nvSpPr>
        <p:spPr>
          <a:xfrm>
            <a:off x="4396636" y="68893"/>
            <a:ext cx="4059125" cy="523220"/>
          </a:xfrm>
          <a:prstGeom prst="rect">
            <a:avLst/>
          </a:prstGeom>
          <a:noFill/>
        </p:spPr>
        <p:txBody>
          <a:bodyPr wrap="none" rtlCol="0">
            <a:spAutoFit/>
          </a:bodyPr>
          <a:lstStyle/>
          <a:p>
            <a:r>
              <a:rPr lang="en-GB" sz="2800" b="1" dirty="0">
                <a:latin typeface="Times New Roman" panose="02020603050405020304" pitchFamily="18" charset="0"/>
                <a:cs typeface="Times New Roman" panose="02020603050405020304" pitchFamily="18" charset="0"/>
              </a:rPr>
              <a:t>Oxidation and Reduction</a:t>
            </a:r>
            <a:endParaRPr lang="en-BB"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5D123E-2710-322F-3D4C-1C97C7398998}"/>
              </a:ext>
            </a:extLst>
          </p:cNvPr>
          <p:cNvSpPr txBox="1"/>
          <p:nvPr/>
        </p:nvSpPr>
        <p:spPr>
          <a:xfrm>
            <a:off x="0" y="860823"/>
            <a:ext cx="12191999" cy="2250103"/>
          </a:xfrm>
          <a:prstGeom prst="rect">
            <a:avLst/>
          </a:prstGeom>
          <a:noFill/>
        </p:spPr>
        <p:txBody>
          <a:bodyPr wrap="square">
            <a:spAutoFit/>
          </a:bodyPr>
          <a:lstStyle/>
          <a:p>
            <a:pPr>
              <a:lnSpc>
                <a:spcPct val="150000"/>
              </a:lnSpc>
            </a:pPr>
            <a:r>
              <a:rPr lang="en-GB" sz="2400" b="1" i="0" dirty="0">
                <a:solidFill>
                  <a:srgbClr val="333333"/>
                </a:solidFill>
                <a:effectLst/>
                <a:latin typeface="Roboto" panose="02000000000000000000" pitchFamily="2" charset="0"/>
              </a:rPr>
              <a:t>Oxidation:</a:t>
            </a:r>
            <a:r>
              <a:rPr lang="en-GB" sz="2400" b="0" i="0" dirty="0">
                <a:solidFill>
                  <a:srgbClr val="333333"/>
                </a:solidFill>
                <a:effectLst/>
                <a:latin typeface="Roboto" panose="02000000000000000000" pitchFamily="2" charset="0"/>
              </a:rPr>
              <a:t> Oxidation may be defined as loss of electrons from a substance, the other definition of oxidation reactions states that the addition of oxygen or the more </a:t>
            </a:r>
            <a:r>
              <a:rPr lang="en-GB" sz="2400" b="0" i="0" u="none" strike="noStrike" dirty="0">
                <a:effectLst/>
                <a:latin typeface="Roboto" panose="02000000000000000000" pitchFamily="2" charset="0"/>
              </a:rPr>
              <a:t>electronegative element</a:t>
            </a:r>
            <a:r>
              <a:rPr lang="en-GB" sz="2400" b="0" i="0" dirty="0">
                <a:effectLst/>
                <a:latin typeface="Roboto" panose="02000000000000000000" pitchFamily="2" charset="0"/>
              </a:rPr>
              <a:t> </a:t>
            </a:r>
            <a:r>
              <a:rPr lang="en-GB" sz="2400" b="0" i="0" dirty="0">
                <a:solidFill>
                  <a:srgbClr val="333333"/>
                </a:solidFill>
                <a:effectLst/>
                <a:latin typeface="Roboto" panose="02000000000000000000" pitchFamily="2" charset="0"/>
              </a:rPr>
              <a:t>or removal of hydrogen or the more electropositive element from a substance is called an oxidation reaction.</a:t>
            </a:r>
            <a:endParaRPr lang="en-BB" sz="2400" dirty="0"/>
          </a:p>
        </p:txBody>
      </p:sp>
      <p:sp>
        <p:nvSpPr>
          <p:cNvPr id="6" name="TextBox 5">
            <a:extLst>
              <a:ext uri="{FF2B5EF4-FFF2-40B4-BE49-F238E27FC236}">
                <a16:creationId xmlns:a16="http://schemas.microsoft.com/office/drawing/2014/main" id="{E2D62411-43A2-959A-AB16-62FD4473CC1E}"/>
              </a:ext>
            </a:extLst>
          </p:cNvPr>
          <p:cNvSpPr txBox="1"/>
          <p:nvPr/>
        </p:nvSpPr>
        <p:spPr>
          <a:xfrm>
            <a:off x="2027649" y="3303495"/>
            <a:ext cx="7285451" cy="369332"/>
          </a:xfrm>
          <a:prstGeom prst="rect">
            <a:avLst/>
          </a:prstGeom>
          <a:noFill/>
        </p:spPr>
        <p:txBody>
          <a:bodyPr wrap="square">
            <a:spAutoFit/>
          </a:bodyPr>
          <a:lstStyle/>
          <a:p>
            <a:r>
              <a:rPr lang="pt-BR" b="0" i="0" dirty="0">
                <a:solidFill>
                  <a:srgbClr val="333333"/>
                </a:solidFill>
                <a:effectLst/>
                <a:latin typeface="Roboto" panose="02000000000000000000" pitchFamily="2" charset="0"/>
              </a:rPr>
              <a:t>2S(s) + O</a:t>
            </a:r>
            <a:r>
              <a:rPr lang="pt-BR" b="0" i="0" baseline="-25000" dirty="0">
                <a:solidFill>
                  <a:srgbClr val="333333"/>
                </a:solidFill>
                <a:effectLst/>
                <a:latin typeface="Roboto" panose="02000000000000000000" pitchFamily="2" charset="0"/>
              </a:rPr>
              <a:t>2</a:t>
            </a:r>
            <a:r>
              <a:rPr lang="pt-BR" b="0" i="0" dirty="0">
                <a:solidFill>
                  <a:srgbClr val="333333"/>
                </a:solidFill>
                <a:effectLst/>
                <a:latin typeface="Roboto" panose="02000000000000000000" pitchFamily="2" charset="0"/>
              </a:rPr>
              <a:t> (g) → SO</a:t>
            </a:r>
            <a:r>
              <a:rPr lang="pt-BR" b="0" i="0" baseline="-25000" dirty="0">
                <a:solidFill>
                  <a:srgbClr val="333333"/>
                </a:solidFill>
                <a:effectLst/>
                <a:latin typeface="Roboto" panose="02000000000000000000" pitchFamily="2" charset="0"/>
              </a:rPr>
              <a:t>2</a:t>
            </a:r>
            <a:r>
              <a:rPr lang="pt-BR" b="0" i="0" dirty="0">
                <a:solidFill>
                  <a:srgbClr val="333333"/>
                </a:solidFill>
                <a:effectLst/>
                <a:latin typeface="Roboto" panose="02000000000000000000" pitchFamily="2" charset="0"/>
              </a:rPr>
              <a:t> (g) CH</a:t>
            </a:r>
            <a:r>
              <a:rPr lang="pt-BR" b="0" i="0" baseline="-25000" dirty="0">
                <a:solidFill>
                  <a:srgbClr val="333333"/>
                </a:solidFill>
                <a:effectLst/>
                <a:latin typeface="Roboto" panose="02000000000000000000" pitchFamily="2" charset="0"/>
              </a:rPr>
              <a:t>4</a:t>
            </a:r>
            <a:r>
              <a:rPr lang="pt-BR" b="0" i="0" dirty="0">
                <a:solidFill>
                  <a:srgbClr val="333333"/>
                </a:solidFill>
                <a:effectLst/>
                <a:latin typeface="Roboto" panose="02000000000000000000" pitchFamily="2" charset="0"/>
              </a:rPr>
              <a:t> (g) + 2O</a:t>
            </a:r>
            <a:r>
              <a:rPr lang="pt-BR" b="0" i="0" baseline="-25000" dirty="0">
                <a:solidFill>
                  <a:srgbClr val="333333"/>
                </a:solidFill>
                <a:effectLst/>
                <a:latin typeface="Roboto" panose="02000000000000000000" pitchFamily="2" charset="0"/>
              </a:rPr>
              <a:t>2</a:t>
            </a:r>
            <a:r>
              <a:rPr lang="pt-BR" b="0" i="0" dirty="0">
                <a:solidFill>
                  <a:srgbClr val="333333"/>
                </a:solidFill>
                <a:effectLst/>
                <a:latin typeface="Roboto" panose="02000000000000000000" pitchFamily="2" charset="0"/>
              </a:rPr>
              <a:t> (g) → CO</a:t>
            </a:r>
            <a:r>
              <a:rPr lang="pt-BR" b="0" i="0" baseline="-25000" dirty="0">
                <a:solidFill>
                  <a:srgbClr val="333333"/>
                </a:solidFill>
                <a:effectLst/>
                <a:latin typeface="Roboto" panose="02000000000000000000" pitchFamily="2" charset="0"/>
              </a:rPr>
              <a:t>2</a:t>
            </a:r>
            <a:r>
              <a:rPr lang="pt-BR" b="0" i="0" dirty="0">
                <a:solidFill>
                  <a:srgbClr val="333333"/>
                </a:solidFill>
                <a:effectLst/>
                <a:latin typeface="Roboto" panose="02000000000000000000" pitchFamily="2" charset="0"/>
              </a:rPr>
              <a:t> (g) + 2H</a:t>
            </a:r>
            <a:r>
              <a:rPr lang="pt-BR" b="0" i="0" baseline="-25000" dirty="0">
                <a:solidFill>
                  <a:srgbClr val="333333"/>
                </a:solidFill>
                <a:effectLst/>
                <a:latin typeface="Roboto" panose="02000000000000000000" pitchFamily="2" charset="0"/>
              </a:rPr>
              <a:t>2</a:t>
            </a:r>
            <a:r>
              <a:rPr lang="pt-BR" b="0" i="0" dirty="0">
                <a:solidFill>
                  <a:srgbClr val="333333"/>
                </a:solidFill>
                <a:effectLst/>
                <a:latin typeface="Roboto" panose="02000000000000000000" pitchFamily="2" charset="0"/>
              </a:rPr>
              <a:t>O (l)</a:t>
            </a:r>
            <a:endParaRPr lang="en-BB" dirty="0"/>
          </a:p>
        </p:txBody>
      </p:sp>
      <p:sp>
        <p:nvSpPr>
          <p:cNvPr id="8" name="TextBox 7">
            <a:extLst>
              <a:ext uri="{FF2B5EF4-FFF2-40B4-BE49-F238E27FC236}">
                <a16:creationId xmlns:a16="http://schemas.microsoft.com/office/drawing/2014/main" id="{151A56BA-DA72-CB7C-7B90-26B7D4A6FF33}"/>
              </a:ext>
            </a:extLst>
          </p:cNvPr>
          <p:cNvSpPr txBox="1"/>
          <p:nvPr/>
        </p:nvSpPr>
        <p:spPr>
          <a:xfrm>
            <a:off x="4060" y="3792974"/>
            <a:ext cx="12187939" cy="2250103"/>
          </a:xfrm>
          <a:prstGeom prst="rect">
            <a:avLst/>
          </a:prstGeom>
          <a:noFill/>
        </p:spPr>
        <p:txBody>
          <a:bodyPr wrap="square">
            <a:spAutoFit/>
          </a:bodyPr>
          <a:lstStyle/>
          <a:p>
            <a:pPr>
              <a:lnSpc>
                <a:spcPct val="150000"/>
              </a:lnSpc>
            </a:pPr>
            <a:r>
              <a:rPr lang="en-GB" sz="2400" b="1" i="0" dirty="0">
                <a:solidFill>
                  <a:srgbClr val="333333"/>
                </a:solidFill>
                <a:effectLst/>
                <a:latin typeface="Roboto" panose="02000000000000000000" pitchFamily="2" charset="0"/>
              </a:rPr>
              <a:t>Reduction: </a:t>
            </a:r>
            <a:r>
              <a:rPr lang="en-GB" sz="2400" dirty="0">
                <a:solidFill>
                  <a:srgbClr val="333333"/>
                </a:solidFill>
                <a:latin typeface="Roboto" panose="02000000000000000000" pitchFamily="2" charset="0"/>
              </a:rPr>
              <a:t>R</a:t>
            </a:r>
            <a:r>
              <a:rPr lang="en-GB" sz="2400" b="0" i="0" dirty="0">
                <a:solidFill>
                  <a:srgbClr val="333333"/>
                </a:solidFill>
                <a:effectLst/>
                <a:latin typeface="Roboto" panose="02000000000000000000" pitchFamily="2" charset="0"/>
              </a:rPr>
              <a:t>eduction reactions are defined as the gain of electrons. In other forms, the reduction reaction is stated as the addition of hydrogen or more electropositive </a:t>
            </a:r>
            <a:r>
              <a:rPr lang="en-GB" sz="2400" b="0" i="0" u="none" strike="noStrike" dirty="0">
                <a:effectLst/>
                <a:latin typeface="Roboto" panose="02000000000000000000" pitchFamily="2" charset="0"/>
              </a:rPr>
              <a:t>element</a:t>
            </a:r>
            <a:r>
              <a:rPr lang="en-GB" sz="2400" b="0" i="0" dirty="0">
                <a:solidFill>
                  <a:srgbClr val="333333"/>
                </a:solidFill>
                <a:effectLst/>
                <a:latin typeface="Roboto" panose="02000000000000000000" pitchFamily="2" charset="0"/>
              </a:rPr>
              <a:t> or removal of a more electronegative element or oxygen from a substance.  </a:t>
            </a:r>
            <a:endParaRPr lang="en-BB" sz="2400" dirty="0"/>
          </a:p>
        </p:txBody>
      </p:sp>
      <p:sp>
        <p:nvSpPr>
          <p:cNvPr id="10" name="TextBox 9">
            <a:extLst>
              <a:ext uri="{FF2B5EF4-FFF2-40B4-BE49-F238E27FC236}">
                <a16:creationId xmlns:a16="http://schemas.microsoft.com/office/drawing/2014/main" id="{C0AA34B0-7E38-1B2A-814B-3EED1A8DD972}"/>
              </a:ext>
            </a:extLst>
          </p:cNvPr>
          <p:cNvSpPr txBox="1"/>
          <p:nvPr/>
        </p:nvSpPr>
        <p:spPr>
          <a:xfrm>
            <a:off x="3023991" y="5997177"/>
            <a:ext cx="6144016" cy="369332"/>
          </a:xfrm>
          <a:prstGeom prst="rect">
            <a:avLst/>
          </a:prstGeom>
          <a:noFill/>
        </p:spPr>
        <p:txBody>
          <a:bodyPr wrap="square">
            <a:spAutoFit/>
          </a:bodyPr>
          <a:lstStyle/>
          <a:p>
            <a:pPr algn="l"/>
            <a:r>
              <a:rPr lang="en-GB" b="0" i="0" dirty="0">
                <a:solidFill>
                  <a:srgbClr val="333333"/>
                </a:solidFill>
                <a:effectLst/>
                <a:latin typeface="Roboto" panose="02000000000000000000" pitchFamily="2" charset="0"/>
              </a:rPr>
              <a:t>CH</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CH</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(g) + H</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(g) → CH</a:t>
            </a:r>
            <a:r>
              <a:rPr lang="en-GB" b="0" i="0" baseline="-25000" dirty="0">
                <a:solidFill>
                  <a:srgbClr val="333333"/>
                </a:solidFill>
                <a:effectLst/>
                <a:latin typeface="Roboto" panose="02000000000000000000" pitchFamily="2" charset="0"/>
              </a:rPr>
              <a:t>3</a:t>
            </a:r>
            <a:r>
              <a:rPr lang="en-GB" b="0" i="0" dirty="0">
                <a:solidFill>
                  <a:srgbClr val="333333"/>
                </a:solidFill>
                <a:effectLst/>
                <a:latin typeface="Roboto" panose="02000000000000000000" pitchFamily="2" charset="0"/>
              </a:rPr>
              <a:t>CH</a:t>
            </a:r>
            <a:r>
              <a:rPr lang="en-GB" b="0" i="0" baseline="-25000" dirty="0">
                <a:solidFill>
                  <a:srgbClr val="333333"/>
                </a:solidFill>
                <a:effectLst/>
                <a:latin typeface="Roboto" panose="02000000000000000000" pitchFamily="2" charset="0"/>
              </a:rPr>
              <a:t>3</a:t>
            </a:r>
            <a:r>
              <a:rPr lang="en-GB" b="0" i="0" dirty="0">
                <a:solidFill>
                  <a:srgbClr val="333333"/>
                </a:solidFill>
                <a:effectLst/>
                <a:latin typeface="Roboto" panose="02000000000000000000" pitchFamily="2" charset="0"/>
              </a:rPr>
              <a:t> (g)</a:t>
            </a:r>
          </a:p>
        </p:txBody>
      </p:sp>
    </p:spTree>
    <p:extLst>
      <p:ext uri="{BB962C8B-B14F-4D97-AF65-F5344CB8AC3E}">
        <p14:creationId xmlns:p14="http://schemas.microsoft.com/office/powerpoint/2010/main" val="170251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7D131-F8BA-6F86-91E2-686F20801987}"/>
              </a:ext>
            </a:extLst>
          </p:cNvPr>
          <p:cNvSpPr txBox="1"/>
          <p:nvPr/>
        </p:nvSpPr>
        <p:spPr>
          <a:xfrm>
            <a:off x="0" y="184835"/>
            <a:ext cx="12191999" cy="6558847"/>
          </a:xfrm>
          <a:prstGeom prst="rect">
            <a:avLst/>
          </a:prstGeom>
          <a:noFill/>
        </p:spPr>
        <p:txBody>
          <a:bodyPr wrap="square">
            <a:spAutoFit/>
          </a:bodyPr>
          <a:lstStyle/>
          <a:p>
            <a:pPr>
              <a:lnSpc>
                <a:spcPct val="150000"/>
              </a:lnSpc>
            </a:pPr>
            <a:r>
              <a:rPr lang="en-GB" sz="2400" b="0" i="0" dirty="0">
                <a:solidFill>
                  <a:srgbClr val="F36F3A"/>
                </a:solidFill>
                <a:effectLst/>
                <a:latin typeface="Times New Roman" panose="02020603050405020304" pitchFamily="18" charset="0"/>
                <a:cs typeface="Times New Roman" panose="02020603050405020304" pitchFamily="18" charset="0"/>
              </a:rPr>
              <a:t>Oxidation States: </a:t>
            </a:r>
            <a:r>
              <a:rPr lang="en-GB" sz="2400" b="0" i="0" dirty="0">
                <a:solidFill>
                  <a:srgbClr val="242021"/>
                </a:solidFill>
                <a:effectLst/>
                <a:latin typeface="Times New Roman" panose="02020603050405020304" pitchFamily="18" charset="0"/>
                <a:cs typeface="Times New Roman" panose="02020603050405020304" pitchFamily="18" charset="0"/>
              </a:rPr>
              <a:t>The concept of </a:t>
            </a:r>
            <a:r>
              <a:rPr lang="en-GB" sz="2400" b="1" i="0" dirty="0">
                <a:solidFill>
                  <a:srgbClr val="242021"/>
                </a:solidFill>
                <a:effectLst/>
                <a:latin typeface="Times New Roman" panose="02020603050405020304" pitchFamily="18" charset="0"/>
                <a:cs typeface="Times New Roman" panose="02020603050405020304" pitchFamily="18" charset="0"/>
              </a:rPr>
              <a:t>oxidation states </a:t>
            </a:r>
            <a:r>
              <a:rPr lang="en-GB" sz="2400" b="0" i="0" dirty="0">
                <a:solidFill>
                  <a:srgbClr val="242021"/>
                </a:solidFill>
                <a:effectLst/>
                <a:latin typeface="Times New Roman" panose="02020603050405020304" pitchFamily="18" charset="0"/>
                <a:cs typeface="Times New Roman" panose="02020603050405020304" pitchFamily="18" charset="0"/>
              </a:rPr>
              <a:t>(also called </a:t>
            </a:r>
            <a:r>
              <a:rPr lang="en-GB" sz="2400" b="0" i="1" dirty="0">
                <a:solidFill>
                  <a:srgbClr val="242021"/>
                </a:solidFill>
                <a:effectLst/>
                <a:latin typeface="Times New Roman" panose="02020603050405020304" pitchFamily="18" charset="0"/>
                <a:cs typeface="Times New Roman" panose="02020603050405020304" pitchFamily="18" charset="0"/>
              </a:rPr>
              <a:t>oxidation numbers</a:t>
            </a:r>
            <a:r>
              <a:rPr lang="en-GB" sz="2400" b="0" i="0" dirty="0">
                <a:solidFill>
                  <a:srgbClr val="242021"/>
                </a:solidFill>
                <a:effectLst/>
                <a:latin typeface="Times New Roman" panose="02020603050405020304" pitchFamily="18" charset="0"/>
                <a:cs typeface="Times New Roman" panose="02020603050405020304" pitchFamily="18" charset="0"/>
              </a:rPr>
              <a:t>) provides a way to keep track of electrons in oxidation–reduction reactions, particularly redox reactions involving covalent substances. For a covalent bond between two identical atoms, the electrons are split equally between the two. In cases where two different atoms are involved (and the electrons are thus shared unequally), the shared electrons are assigned completely to the atom that has the stronger attraction for electrons.</a:t>
            </a:r>
            <a:r>
              <a:rPr lang="en-GB" sz="2400" dirty="0">
                <a:latin typeface="Times New Roman" panose="02020603050405020304" pitchFamily="18" charset="0"/>
                <a:cs typeface="Times New Roman" panose="02020603050405020304" pitchFamily="18" charset="0"/>
              </a:rPr>
              <a:t> In H</a:t>
            </a:r>
            <a:r>
              <a:rPr lang="en-GB" sz="2400" baseline="-25000" dirty="0">
                <a:latin typeface="Times New Roman" panose="02020603050405020304" pitchFamily="18" charset="0"/>
                <a:cs typeface="Times New Roman" panose="02020603050405020304" pitchFamily="18" charset="0"/>
              </a:rPr>
              <a:t>2</a:t>
            </a:r>
            <a:r>
              <a:rPr lang="en-GB" sz="2400" dirty="0">
                <a:latin typeface="Times New Roman" panose="02020603050405020304" pitchFamily="18" charset="0"/>
                <a:cs typeface="Times New Roman" panose="02020603050405020304" pitchFamily="18" charset="0"/>
              </a:rPr>
              <a:t>O, </a:t>
            </a:r>
            <a:r>
              <a:rPr lang="en-GB" sz="2400" b="0" i="0" dirty="0">
                <a:solidFill>
                  <a:srgbClr val="242021"/>
                </a:solidFill>
                <a:effectLst/>
                <a:latin typeface="Times New Roman" panose="02020603050405020304" pitchFamily="18" charset="0"/>
                <a:cs typeface="Times New Roman" panose="02020603050405020304" pitchFamily="18" charset="0"/>
              </a:rPr>
              <a:t>oxygen has a greater attraction for electrons than does hydrogen. Therefore, in assigning the oxidation state of oxygen and hydrogen in H2O, we assume that the oxygen atom actually possesses all the electrons. Recall that a hydrogen atom has one electron. Thus, in water, oxygen has formally “taken” the electrons from two hydrogen atoms. This gives the oxygen an </a:t>
            </a:r>
            <a:r>
              <a:rPr lang="en-GB" sz="2400" b="0" i="1" dirty="0">
                <a:solidFill>
                  <a:srgbClr val="242021"/>
                </a:solidFill>
                <a:effectLst/>
                <a:latin typeface="Times New Roman" panose="02020603050405020304" pitchFamily="18" charset="0"/>
                <a:cs typeface="Times New Roman" panose="02020603050405020304" pitchFamily="18" charset="0"/>
              </a:rPr>
              <a:t>excess </a:t>
            </a:r>
            <a:r>
              <a:rPr lang="en-GB" sz="2400" b="0" i="0" dirty="0">
                <a:solidFill>
                  <a:srgbClr val="242021"/>
                </a:solidFill>
                <a:effectLst/>
                <a:latin typeface="Times New Roman" panose="02020603050405020304" pitchFamily="18" charset="0"/>
                <a:cs typeface="Times New Roman" panose="02020603050405020304" pitchFamily="18" charset="0"/>
              </a:rPr>
              <a:t>of two electrons (its oxidation state is -2) and leaves each hydrogen with no electrons (the oxidation state of each hydrogen is thus </a:t>
            </a:r>
            <a:r>
              <a:rPr lang="en-GB" sz="2400" dirty="0">
                <a:solidFill>
                  <a:srgbClr val="242021"/>
                </a:solidFill>
                <a:latin typeface="Times New Roman" panose="02020603050405020304" pitchFamily="18" charset="0"/>
                <a:cs typeface="Times New Roman" panose="02020603050405020304" pitchFamily="18" charset="0"/>
              </a:rPr>
              <a:t>+</a:t>
            </a:r>
            <a:r>
              <a:rPr lang="en-GB" sz="2400" b="0" i="0" dirty="0">
                <a:solidFill>
                  <a:srgbClr val="242021"/>
                </a:solidFill>
                <a:effectLst/>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dirty="0"/>
          </a:p>
        </p:txBody>
      </p:sp>
    </p:spTree>
    <p:extLst>
      <p:ext uri="{BB962C8B-B14F-4D97-AF65-F5344CB8AC3E}">
        <p14:creationId xmlns:p14="http://schemas.microsoft.com/office/powerpoint/2010/main" val="203886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45B90F-B360-8517-5221-6711A729A982}"/>
              </a:ext>
            </a:extLst>
          </p:cNvPr>
          <p:cNvSpPr txBox="1"/>
          <p:nvPr/>
        </p:nvSpPr>
        <p:spPr>
          <a:xfrm>
            <a:off x="990" y="12680"/>
            <a:ext cx="12191010" cy="3349956"/>
          </a:xfrm>
          <a:prstGeom prst="rect">
            <a:avLst/>
          </a:prstGeom>
          <a:noFill/>
        </p:spPr>
        <p:txBody>
          <a:bodyPr wrap="square">
            <a:spAutoFit/>
          </a:bodyPr>
          <a:lstStyle/>
          <a:p>
            <a:pPr>
              <a:lnSpc>
                <a:spcPct val="150000"/>
              </a:lnSpc>
            </a:pPr>
            <a:r>
              <a:rPr lang="en-GB" sz="2400" dirty="0">
                <a:solidFill>
                  <a:srgbClr val="242021"/>
                </a:solidFill>
                <a:latin typeface="Times New Roman" panose="02020603050405020304" pitchFamily="18" charset="0"/>
                <a:cs typeface="Times New Roman" panose="02020603050405020304" pitchFamily="18" charset="0"/>
              </a:rPr>
              <a:t>T</a:t>
            </a:r>
            <a:r>
              <a:rPr lang="en-GB" sz="2400" b="0" i="0" dirty="0">
                <a:solidFill>
                  <a:srgbClr val="242021"/>
                </a:solidFill>
                <a:effectLst/>
                <a:latin typeface="Times New Roman" panose="02020603050405020304" pitchFamily="18" charset="0"/>
                <a:cs typeface="Times New Roman" panose="02020603050405020304" pitchFamily="18" charset="0"/>
              </a:rPr>
              <a:t>he </a:t>
            </a:r>
            <a:r>
              <a:rPr lang="en-GB" sz="2400" b="0" i="1" dirty="0">
                <a:solidFill>
                  <a:srgbClr val="242021"/>
                </a:solidFill>
                <a:effectLst/>
                <a:latin typeface="Times New Roman" panose="02020603050405020304" pitchFamily="18" charset="0"/>
                <a:cs typeface="Times New Roman" panose="02020603050405020304" pitchFamily="18" charset="0"/>
              </a:rPr>
              <a:t>oxidation states </a:t>
            </a:r>
            <a:r>
              <a:rPr lang="en-GB" sz="2400" b="0" i="0" dirty="0">
                <a:solidFill>
                  <a:srgbClr val="242021"/>
                </a:solidFill>
                <a:effectLst/>
                <a:latin typeface="Times New Roman" panose="02020603050405020304" pitchFamily="18" charset="0"/>
                <a:cs typeface="Times New Roman" panose="02020603050405020304" pitchFamily="18" charset="0"/>
              </a:rPr>
              <a:t>(or </a:t>
            </a:r>
            <a:r>
              <a:rPr lang="en-GB" sz="2400" b="0" i="1" dirty="0">
                <a:solidFill>
                  <a:srgbClr val="242021"/>
                </a:solidFill>
                <a:effectLst/>
                <a:latin typeface="Times New Roman" panose="02020603050405020304" pitchFamily="18" charset="0"/>
                <a:cs typeface="Times New Roman" panose="02020603050405020304" pitchFamily="18" charset="0"/>
              </a:rPr>
              <a:t>oxidation numbers</a:t>
            </a:r>
            <a:r>
              <a:rPr lang="en-GB" sz="2400" b="0" i="0" dirty="0">
                <a:solidFill>
                  <a:srgbClr val="242021"/>
                </a:solidFill>
                <a:effectLst/>
                <a:latin typeface="Times New Roman" panose="02020603050405020304" pitchFamily="18" charset="0"/>
                <a:cs typeface="Times New Roman" panose="02020603050405020304" pitchFamily="18" charset="0"/>
              </a:rPr>
              <a:t>) of the atoms in a covalent compound as the imaginary charges the atoms would have if the shared electrons were divided equally between identical atoms bonded to each other or, for different atoms, were all assigned to the atom in each bond that has the greater attraction for electrons. Of course, for ionic compounds containing monatomic ions, the oxidation states of the ions are equal to the ion charges.</a:t>
            </a:r>
            <a:r>
              <a:rPr lang="en-GB" sz="2400" dirty="0">
                <a:latin typeface="Times New Roman" panose="02020603050405020304" pitchFamily="18" charset="0"/>
                <a:cs typeface="Times New Roman" panose="02020603050405020304" pitchFamily="18" charset="0"/>
              </a:rPr>
              <a:t> </a:t>
            </a:r>
          </a:p>
          <a:p>
            <a:pPr>
              <a:lnSpc>
                <a:spcPct val="150000"/>
              </a:lnSpc>
            </a:pPr>
            <a:r>
              <a:rPr lang="en-GB" sz="2400" b="0" i="0" dirty="0">
                <a:solidFill>
                  <a:srgbClr val="242021"/>
                </a:solidFill>
                <a:effectLst/>
                <a:latin typeface="Times New Roman" panose="02020603050405020304" pitchFamily="18" charset="0"/>
                <a:cs typeface="Times New Roman" panose="02020603050405020304" pitchFamily="18" charset="0"/>
              </a:rPr>
              <a:t>Rules for Assigning Oxidation States:</a:t>
            </a: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19412B-D769-4911-E7EA-AB9451CD4C27}"/>
              </a:ext>
            </a:extLst>
          </p:cNvPr>
          <p:cNvPicPr>
            <a:picLocks noChangeAspect="1"/>
          </p:cNvPicPr>
          <p:nvPr/>
        </p:nvPicPr>
        <p:blipFill>
          <a:blip r:embed="rId2"/>
          <a:stretch>
            <a:fillRect/>
          </a:stretch>
        </p:blipFill>
        <p:spPr>
          <a:xfrm>
            <a:off x="4785755" y="2971444"/>
            <a:ext cx="7222609" cy="3873876"/>
          </a:xfrm>
          <a:prstGeom prst="rect">
            <a:avLst/>
          </a:prstGeom>
        </p:spPr>
      </p:pic>
    </p:spTree>
    <p:extLst>
      <p:ext uri="{BB962C8B-B14F-4D97-AF65-F5344CB8AC3E}">
        <p14:creationId xmlns:p14="http://schemas.microsoft.com/office/powerpoint/2010/main" val="384945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204CA-DEF9-4CEC-01F1-4EFA9F2D78F7}"/>
              </a:ext>
            </a:extLst>
          </p:cNvPr>
          <p:cNvSpPr txBox="1"/>
          <p:nvPr/>
        </p:nvSpPr>
        <p:spPr>
          <a:xfrm>
            <a:off x="0" y="15212"/>
            <a:ext cx="12192000" cy="2677656"/>
          </a:xfrm>
          <a:prstGeom prst="rect">
            <a:avLst/>
          </a:prstGeom>
          <a:noFill/>
        </p:spPr>
        <p:txBody>
          <a:bodyPr wrap="square">
            <a:spAutoFit/>
          </a:bodyPr>
          <a:lstStyle/>
          <a:p>
            <a:r>
              <a:rPr lang="en-GB" sz="2400" b="0" i="0" dirty="0">
                <a:solidFill>
                  <a:srgbClr val="242021"/>
                </a:solidFill>
                <a:effectLst/>
                <a:latin typeface="Times New Roman" panose="02020603050405020304" pitchFamily="18" charset="0"/>
                <a:cs typeface="Times New Roman" panose="02020603050405020304" pitchFamily="18" charset="0"/>
              </a:rPr>
              <a:t>Assign oxidation states to all atoms in the following</a:t>
            </a:r>
          </a:p>
          <a:p>
            <a:endParaRPr lang="en-GB" sz="2400" dirty="0">
              <a:solidFill>
                <a:srgbClr val="242021"/>
              </a:solidFill>
              <a:latin typeface="Times New Roman" panose="02020603050405020304" pitchFamily="18" charset="0"/>
              <a:cs typeface="Times New Roman" panose="02020603050405020304" pitchFamily="18" charset="0"/>
            </a:endParaRPr>
          </a:p>
          <a:p>
            <a:r>
              <a:rPr lang="pl-PL" sz="2400" b="1" i="0" dirty="0">
                <a:solidFill>
                  <a:srgbClr val="242021"/>
                </a:solidFill>
                <a:effectLst/>
                <a:latin typeface="Times New Roman" panose="02020603050405020304" pitchFamily="18" charset="0"/>
                <a:cs typeface="Times New Roman" panose="02020603050405020304" pitchFamily="18" charset="0"/>
              </a:rPr>
              <a:t>a. </a:t>
            </a:r>
            <a:r>
              <a:rPr lang="pl-PL" sz="2400" b="0" i="0" dirty="0">
                <a:solidFill>
                  <a:srgbClr val="242021"/>
                </a:solidFill>
                <a:effectLst/>
                <a:latin typeface="Times New Roman" panose="02020603050405020304" pitchFamily="18" charset="0"/>
                <a:cs typeface="Times New Roman" panose="02020603050405020304" pitchFamily="18" charset="0"/>
              </a:rPr>
              <a:t>CO</a:t>
            </a:r>
            <a:r>
              <a:rPr lang="en-GB" sz="2400" b="0" i="0" baseline="-25000" dirty="0">
                <a:solidFill>
                  <a:srgbClr val="242021"/>
                </a:solidFill>
                <a:effectLst/>
                <a:latin typeface="Times New Roman" panose="02020603050405020304" pitchFamily="18" charset="0"/>
                <a:cs typeface="Times New Roman" panose="02020603050405020304" pitchFamily="18" charset="0"/>
              </a:rPr>
              <a:t>2</a:t>
            </a:r>
            <a:r>
              <a:rPr lang="en-GB" sz="2400" b="0" i="0" dirty="0">
                <a:solidFill>
                  <a:srgbClr val="242021"/>
                </a:solidFill>
                <a:effectLst/>
                <a:latin typeface="Times New Roman" panose="02020603050405020304" pitchFamily="18" charset="0"/>
                <a:cs typeface="Times New Roman" panose="02020603050405020304" pitchFamily="18" charset="0"/>
              </a:rPr>
              <a:t> </a:t>
            </a:r>
            <a:br>
              <a:rPr lang="pl-PL" sz="2400" b="0" i="0" dirty="0">
                <a:solidFill>
                  <a:srgbClr val="242021"/>
                </a:solidFill>
                <a:effectLst/>
                <a:latin typeface="Times New Roman" panose="02020603050405020304" pitchFamily="18" charset="0"/>
                <a:cs typeface="Times New Roman" panose="02020603050405020304" pitchFamily="18" charset="0"/>
              </a:rPr>
            </a:br>
            <a:r>
              <a:rPr lang="pl-PL" sz="2400" b="1" i="0" dirty="0">
                <a:solidFill>
                  <a:srgbClr val="242021"/>
                </a:solidFill>
                <a:effectLst/>
                <a:latin typeface="Times New Roman" panose="02020603050405020304" pitchFamily="18" charset="0"/>
                <a:cs typeface="Times New Roman" panose="02020603050405020304" pitchFamily="18" charset="0"/>
              </a:rPr>
              <a:t>b. </a:t>
            </a:r>
            <a:r>
              <a:rPr lang="pl-PL" sz="2400" b="0" i="0" dirty="0">
                <a:solidFill>
                  <a:srgbClr val="242021"/>
                </a:solidFill>
                <a:effectLst/>
                <a:latin typeface="Times New Roman" panose="02020603050405020304" pitchFamily="18" charset="0"/>
                <a:cs typeface="Times New Roman" panose="02020603050405020304" pitchFamily="18" charset="0"/>
              </a:rPr>
              <a:t>SF</a:t>
            </a:r>
            <a:r>
              <a:rPr lang="en-GB" sz="2400" b="0" i="0" baseline="-25000" dirty="0">
                <a:solidFill>
                  <a:srgbClr val="242021"/>
                </a:solidFill>
                <a:effectLst/>
                <a:latin typeface="Times New Roman" panose="02020603050405020304" pitchFamily="18" charset="0"/>
                <a:cs typeface="Times New Roman" panose="02020603050405020304" pitchFamily="18" charset="0"/>
              </a:rPr>
              <a:t>6</a:t>
            </a:r>
            <a:br>
              <a:rPr lang="pl-PL" sz="2400" b="0" i="0" dirty="0">
                <a:solidFill>
                  <a:srgbClr val="242021"/>
                </a:solidFill>
                <a:effectLst/>
                <a:latin typeface="Times New Roman" panose="02020603050405020304" pitchFamily="18" charset="0"/>
                <a:cs typeface="Times New Roman" panose="02020603050405020304" pitchFamily="18" charset="0"/>
              </a:rPr>
            </a:br>
            <a:r>
              <a:rPr lang="pl-PL" sz="2400" b="1" i="0" dirty="0">
                <a:solidFill>
                  <a:srgbClr val="242021"/>
                </a:solidFill>
                <a:effectLst/>
                <a:latin typeface="Times New Roman" panose="02020603050405020304" pitchFamily="18" charset="0"/>
                <a:cs typeface="Times New Roman" panose="02020603050405020304" pitchFamily="18" charset="0"/>
              </a:rPr>
              <a:t>c. </a:t>
            </a:r>
            <a:r>
              <a:rPr lang="pl-PL" sz="2400" b="0" i="0" dirty="0">
                <a:solidFill>
                  <a:srgbClr val="242021"/>
                </a:solidFill>
                <a:effectLst/>
                <a:latin typeface="Times New Roman" panose="02020603050405020304" pitchFamily="18" charset="0"/>
                <a:cs typeface="Times New Roman" panose="02020603050405020304" pitchFamily="18" charset="0"/>
              </a:rPr>
              <a:t>NO</a:t>
            </a:r>
            <a:r>
              <a:rPr lang="en-GB" sz="2400" b="0" i="0" baseline="-25000" dirty="0">
                <a:solidFill>
                  <a:srgbClr val="242021"/>
                </a:solidFill>
                <a:effectLst/>
                <a:latin typeface="Times New Roman" panose="02020603050405020304" pitchFamily="18" charset="0"/>
                <a:cs typeface="Times New Roman" panose="02020603050405020304" pitchFamily="18" charset="0"/>
              </a:rPr>
              <a:t>3</a:t>
            </a:r>
            <a:r>
              <a:rPr lang="en-GB" sz="2400" b="0" i="0" baseline="30000" dirty="0">
                <a:solidFill>
                  <a:srgbClr val="242021"/>
                </a:solidFill>
                <a:effectLst/>
                <a:latin typeface="Times New Roman" panose="02020603050405020304" pitchFamily="18" charset="0"/>
                <a:cs typeface="Times New Roman" panose="02020603050405020304" pitchFamily="18" charset="0"/>
              </a:rPr>
              <a:t>-</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Fe</a:t>
            </a:r>
            <a:r>
              <a:rPr lang="en-GB" sz="2400" baseline="-25000" dirty="0">
                <a:latin typeface="Times New Roman" panose="02020603050405020304" pitchFamily="18" charset="0"/>
                <a:cs typeface="Times New Roman" panose="02020603050405020304" pitchFamily="18" charset="0"/>
              </a:rPr>
              <a:t>3</a:t>
            </a:r>
            <a:r>
              <a:rPr lang="en-GB" sz="2400" dirty="0">
                <a:latin typeface="Times New Roman" panose="02020603050405020304" pitchFamily="18" charset="0"/>
                <a:cs typeface="Times New Roman" panose="02020603050405020304" pitchFamily="18" charset="0"/>
              </a:rPr>
              <a:t>O</a:t>
            </a:r>
            <a:r>
              <a:rPr lang="en-GB" sz="2400" baseline="-25000" dirty="0">
                <a:latin typeface="Times New Roman" panose="02020603050405020304" pitchFamily="18" charset="0"/>
                <a:cs typeface="Times New Roman" panose="02020603050405020304" pitchFamily="18" charset="0"/>
              </a:rPr>
              <a:t>4</a:t>
            </a:r>
            <a:r>
              <a:rPr lang="en-GB" sz="2400" dirty="0">
                <a:latin typeface="Times New Roman" panose="02020603050405020304" pitchFamily="18" charset="0"/>
                <a:cs typeface="Times New Roman" panose="02020603050405020304" pitchFamily="18" charset="0"/>
              </a:rPr>
              <a:t>, Fe = +8/3. Actually two Fe is +3 and one Fe +2</a:t>
            </a:r>
            <a:endParaRPr lang="en-BB"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CB5E58-EF82-781C-6955-C5AFC2F9C686}"/>
              </a:ext>
            </a:extLst>
          </p:cNvPr>
          <p:cNvSpPr txBox="1"/>
          <p:nvPr/>
        </p:nvSpPr>
        <p:spPr>
          <a:xfrm>
            <a:off x="1252848" y="789501"/>
            <a:ext cx="907621" cy="1200329"/>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rPr>
              <a:t>C=+4</a:t>
            </a:r>
          </a:p>
          <a:p>
            <a:r>
              <a:rPr lang="en-GB" sz="2400" dirty="0">
                <a:latin typeface="Times New Roman" panose="02020603050405020304" pitchFamily="18" charset="0"/>
                <a:cs typeface="Times New Roman" panose="02020603050405020304" pitchFamily="18" charset="0"/>
              </a:rPr>
              <a:t>S=+6</a:t>
            </a:r>
          </a:p>
          <a:p>
            <a:r>
              <a:rPr lang="en-GB" sz="2400" dirty="0">
                <a:latin typeface="Times New Roman" panose="02020603050405020304" pitchFamily="18" charset="0"/>
                <a:cs typeface="Times New Roman" panose="02020603050405020304" pitchFamily="18" charset="0"/>
              </a:rPr>
              <a:t>N=+5</a:t>
            </a:r>
            <a:endParaRPr lang="en-BB"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223F8A-E37E-BEE0-D52E-C05EE0488DA3}"/>
              </a:ext>
            </a:extLst>
          </p:cNvPr>
          <p:cNvSpPr txBox="1"/>
          <p:nvPr/>
        </p:nvSpPr>
        <p:spPr>
          <a:xfrm>
            <a:off x="0" y="2967335"/>
            <a:ext cx="7137070" cy="461665"/>
          </a:xfrm>
          <a:prstGeom prst="rect">
            <a:avLst/>
          </a:prstGeom>
          <a:noFill/>
        </p:spPr>
        <p:txBody>
          <a:bodyPr wrap="square">
            <a:spAutoFit/>
          </a:bodyPr>
          <a:lstStyle/>
          <a:p>
            <a:r>
              <a:rPr lang="en-GB" sz="2400" b="0" i="0" dirty="0">
                <a:solidFill>
                  <a:srgbClr val="F36F3A"/>
                </a:solidFill>
                <a:effectLst/>
                <a:latin typeface="Times New Roman" panose="02020603050405020304" pitchFamily="18" charset="0"/>
                <a:cs typeface="Times New Roman" panose="02020603050405020304" pitchFamily="18" charset="0"/>
              </a:rPr>
              <a:t>The Characteristics of Oxidation–Reduction Reactions: </a:t>
            </a:r>
            <a:r>
              <a:rPr lang="en-GB" sz="2400" dirty="0">
                <a:latin typeface="Times New Roman" panose="02020603050405020304" pitchFamily="18" charset="0"/>
                <a:cs typeface="Times New Roman" panose="02020603050405020304" pitchFamily="18" charset="0"/>
              </a:rPr>
              <a:t> </a:t>
            </a:r>
            <a:endParaRPr lang="en-BB"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F54EFD-5650-1C7B-2540-98AEC78894BD}"/>
              </a:ext>
            </a:extLst>
          </p:cNvPr>
          <p:cNvPicPr>
            <a:picLocks noChangeAspect="1"/>
          </p:cNvPicPr>
          <p:nvPr/>
        </p:nvPicPr>
        <p:blipFill>
          <a:blip r:embed="rId2"/>
          <a:stretch>
            <a:fillRect/>
          </a:stretch>
        </p:blipFill>
        <p:spPr>
          <a:xfrm>
            <a:off x="1576387" y="3606762"/>
            <a:ext cx="9039225" cy="3200400"/>
          </a:xfrm>
          <a:prstGeom prst="rect">
            <a:avLst/>
          </a:prstGeom>
        </p:spPr>
      </p:pic>
      <p:sp>
        <p:nvSpPr>
          <p:cNvPr id="2" name="TextBox 1">
            <a:extLst>
              <a:ext uri="{FF2B5EF4-FFF2-40B4-BE49-F238E27FC236}">
                <a16:creationId xmlns:a16="http://schemas.microsoft.com/office/drawing/2014/main" id="{51953FB4-9835-3FFC-A0CF-6C8B3FCC2BFF}"/>
              </a:ext>
            </a:extLst>
          </p:cNvPr>
          <p:cNvSpPr txBox="1"/>
          <p:nvPr/>
        </p:nvSpPr>
        <p:spPr>
          <a:xfrm>
            <a:off x="2160469" y="1477280"/>
            <a:ext cx="1466602" cy="646331"/>
          </a:xfrm>
          <a:prstGeom prst="rect">
            <a:avLst/>
          </a:prstGeom>
          <a:noFill/>
        </p:spPr>
        <p:txBody>
          <a:bodyPr wrap="square" rtlCol="0">
            <a:spAutoFit/>
          </a:bodyPr>
          <a:lstStyle/>
          <a:p>
            <a:r>
              <a:rPr lang="en-GB" dirty="0"/>
              <a:t>x+(-2x3)=-1 =&gt; x=+5</a:t>
            </a:r>
            <a:endParaRPr lang="en-BB" dirty="0"/>
          </a:p>
        </p:txBody>
      </p:sp>
    </p:spTree>
    <p:extLst>
      <p:ext uri="{BB962C8B-B14F-4D97-AF65-F5344CB8AC3E}">
        <p14:creationId xmlns:p14="http://schemas.microsoft.com/office/powerpoint/2010/main" val="40702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D4D92-3ECF-2AB2-E1B0-AC867BB3811D}"/>
              </a:ext>
            </a:extLst>
          </p:cNvPr>
          <p:cNvSpPr txBox="1"/>
          <p:nvPr/>
        </p:nvSpPr>
        <p:spPr>
          <a:xfrm>
            <a:off x="0" y="48077"/>
            <a:ext cx="12192000" cy="3349956"/>
          </a:xfrm>
          <a:prstGeom prst="rect">
            <a:avLst/>
          </a:prstGeom>
          <a:noFill/>
        </p:spPr>
        <p:txBody>
          <a:bodyPr wrap="square">
            <a:spAutoFit/>
          </a:bodyPr>
          <a:lstStyle/>
          <a:p>
            <a:pPr>
              <a:lnSpc>
                <a:spcPct val="150000"/>
              </a:lnSpc>
            </a:pPr>
            <a:r>
              <a:rPr lang="en-GB" sz="2400" b="1" i="0" dirty="0">
                <a:solidFill>
                  <a:srgbClr val="242021"/>
                </a:solidFill>
                <a:effectLst/>
                <a:latin typeface="Times New Roman" panose="02020603050405020304" pitchFamily="18" charset="0"/>
                <a:cs typeface="Times New Roman" panose="02020603050405020304" pitchFamily="18" charset="0"/>
              </a:rPr>
              <a:t>Oxidation </a:t>
            </a:r>
            <a:r>
              <a:rPr lang="en-GB" sz="2400" b="0" i="0" dirty="0">
                <a:solidFill>
                  <a:srgbClr val="242021"/>
                </a:solidFill>
                <a:effectLst/>
                <a:latin typeface="Times New Roman" panose="02020603050405020304" pitchFamily="18" charset="0"/>
                <a:cs typeface="Times New Roman" panose="02020603050405020304" pitchFamily="18" charset="0"/>
              </a:rPr>
              <a:t>is an </a:t>
            </a:r>
            <a:r>
              <a:rPr lang="en-GB" sz="2400" b="0" i="1" dirty="0">
                <a:solidFill>
                  <a:srgbClr val="242021"/>
                </a:solidFill>
                <a:effectLst/>
                <a:latin typeface="Times New Roman" panose="02020603050405020304" pitchFamily="18" charset="0"/>
                <a:cs typeface="Times New Roman" panose="02020603050405020304" pitchFamily="18" charset="0"/>
              </a:rPr>
              <a:t>increase </a:t>
            </a:r>
            <a:r>
              <a:rPr lang="en-GB" sz="2400" b="0" i="0" dirty="0">
                <a:solidFill>
                  <a:srgbClr val="242021"/>
                </a:solidFill>
                <a:effectLst/>
                <a:latin typeface="Times New Roman" panose="02020603050405020304" pitchFamily="18" charset="0"/>
                <a:cs typeface="Times New Roman" panose="02020603050405020304" pitchFamily="18" charset="0"/>
              </a:rPr>
              <a:t>in oxidation state (a loss of electrons). </a:t>
            </a:r>
            <a:r>
              <a:rPr lang="en-GB" sz="2400" b="1" i="0" dirty="0">
                <a:solidFill>
                  <a:srgbClr val="242021"/>
                </a:solidFill>
                <a:effectLst/>
                <a:latin typeface="Times New Roman" panose="02020603050405020304" pitchFamily="18" charset="0"/>
                <a:cs typeface="Times New Roman" panose="02020603050405020304" pitchFamily="18" charset="0"/>
              </a:rPr>
              <a:t>Reduction </a:t>
            </a:r>
            <a:r>
              <a:rPr lang="en-GB" sz="2400" b="0" i="0" dirty="0">
                <a:solidFill>
                  <a:srgbClr val="242021"/>
                </a:solidFill>
                <a:effectLst/>
                <a:latin typeface="Times New Roman" panose="02020603050405020304" pitchFamily="18" charset="0"/>
                <a:cs typeface="Times New Roman" panose="02020603050405020304" pitchFamily="18" charset="0"/>
              </a:rPr>
              <a:t>is a </a:t>
            </a:r>
            <a:r>
              <a:rPr lang="en-GB" sz="2400" b="0" i="1" dirty="0">
                <a:solidFill>
                  <a:srgbClr val="242021"/>
                </a:solidFill>
                <a:effectLst/>
                <a:latin typeface="Times New Roman" panose="02020603050405020304" pitchFamily="18" charset="0"/>
                <a:cs typeface="Times New Roman" panose="02020603050405020304" pitchFamily="18" charset="0"/>
              </a:rPr>
              <a:t>decrease </a:t>
            </a:r>
            <a:r>
              <a:rPr lang="en-GB" sz="2400" b="0" i="0" dirty="0">
                <a:solidFill>
                  <a:srgbClr val="242021"/>
                </a:solidFill>
                <a:effectLst/>
                <a:latin typeface="Times New Roman" panose="02020603050405020304" pitchFamily="18" charset="0"/>
                <a:cs typeface="Times New Roman" panose="02020603050405020304" pitchFamily="18" charset="0"/>
              </a:rPr>
              <a:t>in oxidation state (a gain of electrons). Thus in the reaction</a:t>
            </a:r>
            <a:r>
              <a:rPr lang="en-GB" sz="2400" dirty="0">
                <a:latin typeface="Times New Roman" panose="02020603050405020304" pitchFamily="18" charset="0"/>
                <a:cs typeface="Times New Roman" panose="02020603050405020304" pitchFamily="18" charset="0"/>
              </a:rPr>
              <a:t> </a:t>
            </a:r>
            <a:r>
              <a:rPr lang="en-GB" sz="2400" b="0" i="0" dirty="0">
                <a:solidFill>
                  <a:srgbClr val="242021"/>
                </a:solidFill>
                <a:effectLst/>
                <a:latin typeface="Times New Roman" panose="02020603050405020304" pitchFamily="18" charset="0"/>
                <a:cs typeface="Times New Roman" panose="02020603050405020304" pitchFamily="18" charset="0"/>
              </a:rPr>
              <a:t>sodium is oxidized and chlorine is reduced. In addition, Cl2 is called the </a:t>
            </a:r>
            <a:r>
              <a:rPr lang="en-GB" sz="2400" b="1" i="0" dirty="0">
                <a:solidFill>
                  <a:srgbClr val="242021"/>
                </a:solidFill>
                <a:effectLst/>
                <a:latin typeface="Times New Roman" panose="02020603050405020304" pitchFamily="18" charset="0"/>
                <a:cs typeface="Times New Roman" panose="02020603050405020304" pitchFamily="18" charset="0"/>
              </a:rPr>
              <a:t>oxidizing agent </a:t>
            </a:r>
            <a:r>
              <a:rPr lang="en-GB" sz="2400" b="0" i="0" dirty="0">
                <a:solidFill>
                  <a:srgbClr val="242021"/>
                </a:solidFill>
                <a:effectLst/>
                <a:latin typeface="Times New Roman" panose="02020603050405020304" pitchFamily="18" charset="0"/>
                <a:cs typeface="Times New Roman" panose="02020603050405020304" pitchFamily="18" charset="0"/>
              </a:rPr>
              <a:t>(</a:t>
            </a:r>
            <a:r>
              <a:rPr lang="en-GB" sz="2400" b="1" i="0" dirty="0">
                <a:solidFill>
                  <a:srgbClr val="242021"/>
                </a:solidFill>
                <a:effectLst/>
                <a:latin typeface="Times New Roman" panose="02020603050405020304" pitchFamily="18" charset="0"/>
                <a:cs typeface="Times New Roman" panose="02020603050405020304" pitchFamily="18" charset="0"/>
              </a:rPr>
              <a:t>electron acceptor</a:t>
            </a:r>
            <a:r>
              <a:rPr lang="en-GB" sz="2400" b="0" i="0" dirty="0">
                <a:solidFill>
                  <a:srgbClr val="242021"/>
                </a:solidFill>
                <a:effectLst/>
                <a:latin typeface="Times New Roman" panose="02020603050405020304" pitchFamily="18" charset="0"/>
                <a:cs typeface="Times New Roman" panose="02020603050405020304" pitchFamily="18" charset="0"/>
              </a:rPr>
              <a:t>), and Na is called the </a:t>
            </a:r>
            <a:r>
              <a:rPr lang="en-GB" sz="2400" b="1" i="0" dirty="0">
                <a:solidFill>
                  <a:srgbClr val="242021"/>
                </a:solidFill>
                <a:effectLst/>
                <a:latin typeface="Times New Roman" panose="02020603050405020304" pitchFamily="18" charset="0"/>
                <a:cs typeface="Times New Roman" panose="02020603050405020304" pitchFamily="18" charset="0"/>
              </a:rPr>
              <a:t>reducing agent </a:t>
            </a:r>
            <a:r>
              <a:rPr lang="en-GB" sz="2400" b="0" i="0" dirty="0">
                <a:solidFill>
                  <a:srgbClr val="242021"/>
                </a:solidFill>
                <a:effectLst/>
                <a:latin typeface="Times New Roman" panose="02020603050405020304" pitchFamily="18" charset="0"/>
                <a:cs typeface="Times New Roman" panose="02020603050405020304" pitchFamily="18" charset="0"/>
              </a:rPr>
              <a:t>(</a:t>
            </a:r>
            <a:r>
              <a:rPr lang="en-GB" sz="2400" b="1" i="0" dirty="0">
                <a:solidFill>
                  <a:srgbClr val="242021"/>
                </a:solidFill>
                <a:effectLst/>
                <a:latin typeface="Times New Roman" panose="02020603050405020304" pitchFamily="18" charset="0"/>
                <a:cs typeface="Times New Roman" panose="02020603050405020304" pitchFamily="18" charset="0"/>
              </a:rPr>
              <a:t>electron donor</a:t>
            </a:r>
            <a:r>
              <a:rPr lang="en-GB" sz="2400" b="0" i="0" dirty="0">
                <a:solidFill>
                  <a:srgbClr val="242021"/>
                </a:solidFill>
                <a:effectLst/>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0A03FC-4B89-0E7E-D994-ADB7C0003F06}"/>
              </a:ext>
            </a:extLst>
          </p:cNvPr>
          <p:cNvPicPr>
            <a:picLocks noChangeAspect="1"/>
          </p:cNvPicPr>
          <p:nvPr/>
        </p:nvPicPr>
        <p:blipFill>
          <a:blip r:embed="rId2"/>
          <a:stretch>
            <a:fillRect/>
          </a:stretch>
        </p:blipFill>
        <p:spPr>
          <a:xfrm>
            <a:off x="5084617" y="1855457"/>
            <a:ext cx="3724275" cy="962025"/>
          </a:xfrm>
          <a:prstGeom prst="rect">
            <a:avLst/>
          </a:prstGeom>
        </p:spPr>
      </p:pic>
      <p:pic>
        <p:nvPicPr>
          <p:cNvPr id="9" name="Picture 8">
            <a:extLst>
              <a:ext uri="{FF2B5EF4-FFF2-40B4-BE49-F238E27FC236}">
                <a16:creationId xmlns:a16="http://schemas.microsoft.com/office/drawing/2014/main" id="{4FA686B7-0D31-C988-BAF5-8D979C4B0769}"/>
              </a:ext>
            </a:extLst>
          </p:cNvPr>
          <p:cNvPicPr>
            <a:picLocks noChangeAspect="1"/>
          </p:cNvPicPr>
          <p:nvPr/>
        </p:nvPicPr>
        <p:blipFill>
          <a:blip r:embed="rId3"/>
          <a:stretch>
            <a:fillRect/>
          </a:stretch>
        </p:blipFill>
        <p:spPr>
          <a:xfrm>
            <a:off x="47502" y="2990821"/>
            <a:ext cx="10341934" cy="2792743"/>
          </a:xfrm>
          <a:prstGeom prst="rect">
            <a:avLst/>
          </a:prstGeom>
        </p:spPr>
      </p:pic>
      <p:pic>
        <p:nvPicPr>
          <p:cNvPr id="10" name="Picture 9">
            <a:extLst>
              <a:ext uri="{FF2B5EF4-FFF2-40B4-BE49-F238E27FC236}">
                <a16:creationId xmlns:a16="http://schemas.microsoft.com/office/drawing/2014/main" id="{DB3CA330-2C2C-3096-B858-655C4C0D9ADB}"/>
              </a:ext>
            </a:extLst>
          </p:cNvPr>
          <p:cNvPicPr>
            <a:picLocks noChangeAspect="1"/>
          </p:cNvPicPr>
          <p:nvPr/>
        </p:nvPicPr>
        <p:blipFill>
          <a:blip r:embed="rId4"/>
          <a:stretch>
            <a:fillRect/>
          </a:stretch>
        </p:blipFill>
        <p:spPr>
          <a:xfrm>
            <a:off x="4773881" y="4719638"/>
            <a:ext cx="5574468" cy="1117084"/>
          </a:xfrm>
          <a:prstGeom prst="rect">
            <a:avLst/>
          </a:prstGeom>
        </p:spPr>
      </p:pic>
    </p:spTree>
    <p:extLst>
      <p:ext uri="{BB962C8B-B14F-4D97-AF65-F5344CB8AC3E}">
        <p14:creationId xmlns:p14="http://schemas.microsoft.com/office/powerpoint/2010/main" val="298878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DDE9E-DCF8-44B4-2FF4-FECF72DFF8DF}"/>
              </a:ext>
            </a:extLst>
          </p:cNvPr>
          <p:cNvPicPr>
            <a:picLocks noChangeAspect="1"/>
          </p:cNvPicPr>
          <p:nvPr/>
        </p:nvPicPr>
        <p:blipFill>
          <a:blip r:embed="rId2"/>
          <a:stretch>
            <a:fillRect/>
          </a:stretch>
        </p:blipFill>
        <p:spPr>
          <a:xfrm>
            <a:off x="3640714" y="209550"/>
            <a:ext cx="4162425" cy="6438900"/>
          </a:xfrm>
          <a:prstGeom prst="rect">
            <a:avLst/>
          </a:prstGeom>
        </p:spPr>
      </p:pic>
    </p:spTree>
    <p:extLst>
      <p:ext uri="{BB962C8B-B14F-4D97-AF65-F5344CB8AC3E}">
        <p14:creationId xmlns:p14="http://schemas.microsoft.com/office/powerpoint/2010/main" val="372984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9CD10-E978-DEB9-DBE1-6DEB49FAC4AD}"/>
              </a:ext>
            </a:extLst>
          </p:cNvPr>
          <p:cNvSpPr txBox="1"/>
          <p:nvPr/>
        </p:nvSpPr>
        <p:spPr>
          <a:xfrm>
            <a:off x="0" y="119191"/>
            <a:ext cx="12192000" cy="3349956"/>
          </a:xfrm>
          <a:prstGeom prst="rect">
            <a:avLst/>
          </a:prstGeom>
          <a:noFill/>
        </p:spPr>
        <p:txBody>
          <a:bodyPr wrap="square">
            <a:spAutoFit/>
          </a:bodyPr>
          <a:lstStyle/>
          <a:p>
            <a:pPr>
              <a:lnSpc>
                <a:spcPct val="150000"/>
              </a:lnSpc>
            </a:pPr>
            <a:r>
              <a:rPr lang="en-GB" sz="2400" b="1" i="0" dirty="0">
                <a:solidFill>
                  <a:srgbClr val="242021"/>
                </a:solidFill>
                <a:effectLst/>
                <a:latin typeface="Times New Roman" panose="02020603050405020304" pitchFamily="18" charset="0"/>
                <a:cs typeface="Times New Roman" panose="02020603050405020304" pitchFamily="18" charset="0"/>
              </a:rPr>
              <a:t>Oxidation–Reduction Reactions: </a:t>
            </a:r>
            <a:r>
              <a:rPr lang="en-GB" sz="2400" b="0" i="0" dirty="0">
                <a:solidFill>
                  <a:srgbClr val="242021"/>
                </a:solidFill>
                <a:effectLst/>
                <a:latin typeface="Times New Roman" panose="02020603050405020304" pitchFamily="18" charset="0"/>
                <a:cs typeface="Times New Roman" panose="02020603050405020304" pitchFamily="18" charset="0"/>
              </a:rPr>
              <a:t>Metallurgy, the process of producing a metal from its ore, always involves oxidation–reduction reactions.</a:t>
            </a:r>
            <a:r>
              <a:rPr lang="en-GB" sz="2400" dirty="0">
                <a:latin typeface="Times New Roman" panose="02020603050405020304" pitchFamily="18" charset="0"/>
                <a:cs typeface="Times New Roman" panose="02020603050405020304" pitchFamily="18" charset="0"/>
              </a:rPr>
              <a:t> </a:t>
            </a:r>
            <a:r>
              <a:rPr lang="en-GB" sz="2400" b="0" i="0" dirty="0">
                <a:solidFill>
                  <a:srgbClr val="242021"/>
                </a:solidFill>
                <a:effectLst/>
                <a:latin typeface="Times New Roman" panose="02020603050405020304" pitchFamily="18" charset="0"/>
                <a:cs typeface="Times New Roman" panose="02020603050405020304" pitchFamily="18" charset="0"/>
              </a:rPr>
              <a:t>In the metallurgy of galena (</a:t>
            </a:r>
            <a:r>
              <a:rPr lang="en-GB" sz="2400" b="0" i="0" dirty="0" err="1">
                <a:solidFill>
                  <a:srgbClr val="242021"/>
                </a:solidFill>
                <a:effectLst/>
                <a:latin typeface="Times New Roman" panose="02020603050405020304" pitchFamily="18" charset="0"/>
                <a:cs typeface="Times New Roman" panose="02020603050405020304" pitchFamily="18" charset="0"/>
              </a:rPr>
              <a:t>PbS</a:t>
            </a:r>
            <a:r>
              <a:rPr lang="en-GB" sz="2400" b="0" i="0" dirty="0">
                <a:solidFill>
                  <a:srgbClr val="242021"/>
                </a:solidFill>
                <a:effectLst/>
                <a:latin typeface="Times New Roman" panose="02020603050405020304" pitchFamily="18" charset="0"/>
                <a:cs typeface="Times New Roman" panose="02020603050405020304" pitchFamily="18" charset="0"/>
              </a:rPr>
              <a:t>), the principal lead-containing ore, the first step is the conversion of lead </a:t>
            </a:r>
            <a:r>
              <a:rPr lang="en-GB" sz="2400" b="0" i="0" dirty="0" err="1">
                <a:solidFill>
                  <a:srgbClr val="242021"/>
                </a:solidFill>
                <a:effectLst/>
                <a:latin typeface="Times New Roman" panose="02020603050405020304" pitchFamily="18" charset="0"/>
                <a:cs typeface="Times New Roman" panose="02020603050405020304" pitchFamily="18" charset="0"/>
              </a:rPr>
              <a:t>sulfide</a:t>
            </a:r>
            <a:r>
              <a:rPr lang="en-GB" sz="2400" b="0" i="0" dirty="0">
                <a:solidFill>
                  <a:srgbClr val="242021"/>
                </a:solidFill>
                <a:effectLst/>
                <a:latin typeface="Times New Roman" panose="02020603050405020304" pitchFamily="18" charset="0"/>
                <a:cs typeface="Times New Roman" panose="02020603050405020304" pitchFamily="18" charset="0"/>
              </a:rPr>
              <a:t> to its oxide.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B5B693-86CC-22FD-AE45-4227841F140C}"/>
              </a:ext>
            </a:extLst>
          </p:cNvPr>
          <p:cNvPicPr>
            <a:picLocks noChangeAspect="1"/>
          </p:cNvPicPr>
          <p:nvPr/>
        </p:nvPicPr>
        <p:blipFill>
          <a:blip r:embed="rId2"/>
          <a:stretch>
            <a:fillRect/>
          </a:stretch>
        </p:blipFill>
        <p:spPr>
          <a:xfrm>
            <a:off x="589560" y="2180767"/>
            <a:ext cx="10856749" cy="2576760"/>
          </a:xfrm>
          <a:prstGeom prst="rect">
            <a:avLst/>
          </a:prstGeom>
        </p:spPr>
      </p:pic>
      <p:pic>
        <p:nvPicPr>
          <p:cNvPr id="9" name="Picture 8">
            <a:extLst>
              <a:ext uri="{FF2B5EF4-FFF2-40B4-BE49-F238E27FC236}">
                <a16:creationId xmlns:a16="http://schemas.microsoft.com/office/drawing/2014/main" id="{194096DB-5B9D-1CF3-036D-BB8DD02A9EC4}"/>
              </a:ext>
            </a:extLst>
          </p:cNvPr>
          <p:cNvPicPr>
            <a:picLocks noChangeAspect="1"/>
          </p:cNvPicPr>
          <p:nvPr/>
        </p:nvPicPr>
        <p:blipFill>
          <a:blip r:embed="rId3"/>
          <a:stretch>
            <a:fillRect/>
          </a:stretch>
        </p:blipFill>
        <p:spPr>
          <a:xfrm>
            <a:off x="0" y="5193390"/>
            <a:ext cx="6346434" cy="1029151"/>
          </a:xfrm>
          <a:prstGeom prst="rect">
            <a:avLst/>
          </a:prstGeom>
        </p:spPr>
      </p:pic>
      <p:pic>
        <p:nvPicPr>
          <p:cNvPr id="11" name="Picture 10">
            <a:extLst>
              <a:ext uri="{FF2B5EF4-FFF2-40B4-BE49-F238E27FC236}">
                <a16:creationId xmlns:a16="http://schemas.microsoft.com/office/drawing/2014/main" id="{530465B3-8AE7-2CC5-8F8A-CE1433A3732C}"/>
              </a:ext>
            </a:extLst>
          </p:cNvPr>
          <p:cNvPicPr>
            <a:picLocks noChangeAspect="1"/>
          </p:cNvPicPr>
          <p:nvPr/>
        </p:nvPicPr>
        <p:blipFill>
          <a:blip r:embed="rId4"/>
          <a:stretch>
            <a:fillRect/>
          </a:stretch>
        </p:blipFill>
        <p:spPr>
          <a:xfrm>
            <a:off x="6537172" y="5224458"/>
            <a:ext cx="5486532" cy="967014"/>
          </a:xfrm>
          <a:prstGeom prst="rect">
            <a:avLst/>
          </a:prstGeom>
        </p:spPr>
      </p:pic>
    </p:spTree>
    <p:extLst>
      <p:ext uri="{BB962C8B-B14F-4D97-AF65-F5344CB8AC3E}">
        <p14:creationId xmlns:p14="http://schemas.microsoft.com/office/powerpoint/2010/main" val="220922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466DF-7307-8BF7-D27B-0CA495A4FC83}"/>
              </a:ext>
            </a:extLst>
          </p:cNvPr>
          <p:cNvSpPr txBox="1"/>
          <p:nvPr/>
        </p:nvSpPr>
        <p:spPr>
          <a:xfrm>
            <a:off x="-1" y="87063"/>
            <a:ext cx="10327711" cy="461665"/>
          </a:xfrm>
          <a:prstGeom prst="rect">
            <a:avLst/>
          </a:prstGeom>
          <a:noFill/>
        </p:spPr>
        <p:txBody>
          <a:bodyPr wrap="square">
            <a:spAutoFit/>
          </a:bodyPr>
          <a:lstStyle/>
          <a:p>
            <a:pPr algn="l"/>
            <a:r>
              <a:rPr lang="en-GB" sz="2400" b="0" i="0" dirty="0">
                <a:solidFill>
                  <a:srgbClr val="800080"/>
                </a:solidFill>
                <a:effectLst/>
                <a:latin typeface="Roboto" panose="02000000000000000000" pitchFamily="2" charset="0"/>
              </a:rPr>
              <a:t>Balancing Redox Reaction by Ion electron Method (Half reaction method)</a:t>
            </a:r>
            <a:endParaRPr lang="en-GB" sz="2400" b="0" i="0" dirty="0">
              <a:solidFill>
                <a:srgbClr val="813588"/>
              </a:solidFill>
              <a:effectLst/>
              <a:latin typeface="Roboto" panose="02000000000000000000" pitchFamily="2" charset="0"/>
            </a:endParaRPr>
          </a:p>
        </p:txBody>
      </p:sp>
      <p:sp>
        <p:nvSpPr>
          <p:cNvPr id="5" name="TextBox 4">
            <a:extLst>
              <a:ext uri="{FF2B5EF4-FFF2-40B4-BE49-F238E27FC236}">
                <a16:creationId xmlns:a16="http://schemas.microsoft.com/office/drawing/2014/main" id="{FE18C07D-03BD-278B-9756-CBD6EBDC9788}"/>
              </a:ext>
            </a:extLst>
          </p:cNvPr>
          <p:cNvSpPr txBox="1"/>
          <p:nvPr/>
        </p:nvSpPr>
        <p:spPr>
          <a:xfrm>
            <a:off x="-1" y="736618"/>
            <a:ext cx="7552945" cy="6109365"/>
          </a:xfrm>
          <a:prstGeom prst="rect">
            <a:avLst/>
          </a:prstGeom>
          <a:noFill/>
        </p:spPr>
        <p:txBody>
          <a:bodyPr wrap="square">
            <a:spAutoFit/>
          </a:bodyPr>
          <a:lstStyle/>
          <a:p>
            <a:pPr algn="l"/>
            <a:r>
              <a:rPr lang="en-GB" sz="2300" b="1" i="0" dirty="0">
                <a:solidFill>
                  <a:srgbClr val="333333"/>
                </a:solidFill>
                <a:effectLst/>
                <a:latin typeface="Arial" panose="020B0604020202020204" pitchFamily="34" charset="0"/>
                <a:cs typeface="Arial" panose="020B0604020202020204" pitchFamily="34" charset="0"/>
              </a:rPr>
              <a:t>Steps:</a:t>
            </a:r>
            <a:endParaRPr lang="en-GB" sz="2300" dirty="0">
              <a:solidFill>
                <a:srgbClr val="333333"/>
              </a:solidFill>
              <a:latin typeface="Arial" panose="020B0604020202020204" pitchFamily="34" charset="0"/>
              <a:cs typeface="Arial" panose="020B0604020202020204" pitchFamily="34" charset="0"/>
            </a:endParaRP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Divide the complete reaction into two half-reactions, one representing oxidation and the other representing reduction.</a:t>
            </a: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First balance other than ‘O’ and ‘H’ atoms.</a:t>
            </a: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In acidic or neutral medium balance oxygen atoms by adding H</a:t>
            </a:r>
            <a:r>
              <a:rPr lang="en-GB" sz="2300" b="0" i="0" baseline="-25000" dirty="0">
                <a:solidFill>
                  <a:srgbClr val="333333"/>
                </a:solidFill>
                <a:effectLst/>
                <a:latin typeface="Arial" panose="020B0604020202020204" pitchFamily="34" charset="0"/>
                <a:cs typeface="Arial" panose="020B0604020202020204" pitchFamily="34" charset="0"/>
              </a:rPr>
              <a:t>2</a:t>
            </a:r>
            <a:r>
              <a:rPr lang="en-GB" sz="2300" b="0" i="0" dirty="0">
                <a:solidFill>
                  <a:srgbClr val="333333"/>
                </a:solidFill>
                <a:effectLst/>
                <a:latin typeface="Arial" panose="020B0604020202020204" pitchFamily="34" charset="0"/>
                <a:cs typeface="Arial" panose="020B0604020202020204" pitchFamily="34" charset="0"/>
              </a:rPr>
              <a:t>O molecule and balance H-atoms by adding H</a:t>
            </a:r>
            <a:r>
              <a:rPr lang="en-GB" sz="2300" b="0" i="0" baseline="30000" dirty="0">
                <a:solidFill>
                  <a:srgbClr val="333333"/>
                </a:solidFill>
                <a:effectLst/>
                <a:latin typeface="Arial" panose="020B0604020202020204" pitchFamily="34" charset="0"/>
                <a:cs typeface="Arial" panose="020B0604020202020204" pitchFamily="34" charset="0"/>
              </a:rPr>
              <a:t>+</a:t>
            </a:r>
            <a:r>
              <a:rPr lang="en-GB" sz="2300" b="0" i="0" dirty="0">
                <a:solidFill>
                  <a:srgbClr val="333333"/>
                </a:solidFill>
                <a:effectLst/>
                <a:latin typeface="Arial" panose="020B0604020202020204" pitchFamily="34" charset="0"/>
                <a:cs typeface="Arial" panose="020B0604020202020204" pitchFamily="34" charset="0"/>
              </a:rPr>
              <a:t> ions.</a:t>
            </a: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In an alkaline medium, the oxygen atom is balanced by adding H</a:t>
            </a:r>
            <a:r>
              <a:rPr lang="en-GB" sz="2300" b="0" i="0" baseline="-25000" dirty="0">
                <a:solidFill>
                  <a:srgbClr val="333333"/>
                </a:solidFill>
                <a:effectLst/>
                <a:latin typeface="Arial" panose="020B0604020202020204" pitchFamily="34" charset="0"/>
                <a:cs typeface="Arial" panose="020B0604020202020204" pitchFamily="34" charset="0"/>
              </a:rPr>
              <a:t>2</a:t>
            </a:r>
            <a:r>
              <a:rPr lang="en-GB" sz="2300" b="0" i="0" dirty="0">
                <a:solidFill>
                  <a:srgbClr val="333333"/>
                </a:solidFill>
                <a:effectLst/>
                <a:latin typeface="Arial" panose="020B0604020202020204" pitchFamily="34" charset="0"/>
                <a:cs typeface="Arial" panose="020B0604020202020204" pitchFamily="34" charset="0"/>
              </a:rPr>
              <a:t>O molecule and an equal number of OH</a:t>
            </a:r>
            <a:r>
              <a:rPr lang="en-GB" sz="2300" b="0" i="0" baseline="30000" dirty="0">
                <a:solidFill>
                  <a:srgbClr val="333333"/>
                </a:solidFill>
                <a:effectLst/>
                <a:latin typeface="Arial" panose="020B0604020202020204" pitchFamily="34" charset="0"/>
                <a:cs typeface="Arial" panose="020B0604020202020204" pitchFamily="34" charset="0"/>
              </a:rPr>
              <a:t>-</a:t>
            </a:r>
            <a:r>
              <a:rPr lang="en-GB" sz="2300" b="0" i="0" dirty="0">
                <a:solidFill>
                  <a:srgbClr val="333333"/>
                </a:solidFill>
                <a:effectLst/>
                <a:latin typeface="Arial" panose="020B0604020202020204" pitchFamily="34" charset="0"/>
                <a:cs typeface="Arial" panose="020B0604020202020204" pitchFamily="34" charset="0"/>
              </a:rPr>
              <a:t> ions are added on the opposite side. H</a:t>
            </a:r>
            <a:r>
              <a:rPr lang="en-GB" sz="2300" b="0" i="0" baseline="30000" dirty="0">
                <a:solidFill>
                  <a:srgbClr val="333333"/>
                </a:solidFill>
                <a:effectLst/>
                <a:latin typeface="Arial" panose="020B0604020202020204" pitchFamily="34" charset="0"/>
                <a:cs typeface="Arial" panose="020B0604020202020204" pitchFamily="34" charset="0"/>
              </a:rPr>
              <a:t>+</a:t>
            </a:r>
            <a:r>
              <a:rPr lang="en-GB" sz="2300" b="0" i="0" dirty="0">
                <a:solidFill>
                  <a:srgbClr val="333333"/>
                </a:solidFill>
                <a:effectLst/>
                <a:latin typeface="Arial" panose="020B0604020202020204" pitchFamily="34" charset="0"/>
                <a:cs typeface="Arial" panose="020B0604020202020204" pitchFamily="34" charset="0"/>
              </a:rPr>
              <a:t> atoms still unbalanced add OH</a:t>
            </a:r>
            <a:r>
              <a:rPr lang="en-GB" sz="2300" b="0" i="0" baseline="30000" dirty="0">
                <a:solidFill>
                  <a:srgbClr val="333333"/>
                </a:solidFill>
                <a:effectLst/>
                <a:latin typeface="Arial" panose="020B0604020202020204" pitchFamily="34" charset="0"/>
                <a:cs typeface="Arial" panose="020B0604020202020204" pitchFamily="34" charset="0"/>
              </a:rPr>
              <a:t>–</a:t>
            </a:r>
            <a:endParaRPr lang="en-GB" sz="2300" baseline="30000" dirty="0">
              <a:solidFill>
                <a:srgbClr val="333333"/>
              </a:solidFill>
              <a:latin typeface="Arial" panose="020B0604020202020204" pitchFamily="34" charset="0"/>
              <a:cs typeface="Arial" panose="020B0604020202020204" pitchFamily="34" charset="0"/>
            </a:endParaRP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Balance the charges by the addition of electrons.</a:t>
            </a: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Multiply with a suitable integer such that the number of electrons gets cancelled.</a:t>
            </a:r>
          </a:p>
          <a:p>
            <a:pPr marL="342900" indent="-342900" algn="l">
              <a:buAutoNum type="arabicPeriod"/>
            </a:pPr>
            <a:r>
              <a:rPr lang="en-GB" sz="2300" b="0" i="0" dirty="0">
                <a:solidFill>
                  <a:srgbClr val="333333"/>
                </a:solidFill>
                <a:effectLst/>
                <a:latin typeface="Arial" panose="020B0604020202020204" pitchFamily="34" charset="0"/>
                <a:cs typeface="Arial" panose="020B0604020202020204" pitchFamily="34" charset="0"/>
              </a:rPr>
              <a:t>Add both the half-reactions, similar terms are subtracted and the final equation is written.</a:t>
            </a:r>
          </a:p>
        </p:txBody>
      </p:sp>
      <p:graphicFrame>
        <p:nvGraphicFramePr>
          <p:cNvPr id="6" name="Object 5">
            <a:extLst>
              <a:ext uri="{FF2B5EF4-FFF2-40B4-BE49-F238E27FC236}">
                <a16:creationId xmlns:a16="http://schemas.microsoft.com/office/drawing/2014/main" id="{A1EFBF0D-9407-E40D-51A6-8E0BAE9CFE30}"/>
              </a:ext>
            </a:extLst>
          </p:cNvPr>
          <p:cNvGraphicFramePr>
            <a:graphicFrameLocks noChangeAspect="1"/>
          </p:cNvGraphicFramePr>
          <p:nvPr>
            <p:extLst>
              <p:ext uri="{D42A27DB-BD31-4B8C-83A1-F6EECF244321}">
                <p14:modId xmlns:p14="http://schemas.microsoft.com/office/powerpoint/2010/main" val="1301371335"/>
              </p:ext>
            </p:extLst>
          </p:nvPr>
        </p:nvGraphicFramePr>
        <p:xfrm>
          <a:off x="7809413" y="736618"/>
          <a:ext cx="3471275" cy="1208372"/>
        </p:xfrm>
        <a:graphic>
          <a:graphicData uri="http://schemas.openxmlformats.org/presentationml/2006/ole">
            <mc:AlternateContent xmlns:mc="http://schemas.openxmlformats.org/markup-compatibility/2006">
              <mc:Choice xmlns:v="urn:schemas-microsoft-com:vml" Requires="v">
                <p:oleObj name="Bitmap Image" r:id="rId2" imgW="4191120" imgH="1458720" progId="Paint.Picture">
                  <p:embed/>
                </p:oleObj>
              </mc:Choice>
              <mc:Fallback>
                <p:oleObj name="Bitmap Image" r:id="rId2" imgW="4191120" imgH="1458720" progId="Paint.Picture">
                  <p:embed/>
                  <p:pic>
                    <p:nvPicPr>
                      <p:cNvPr id="6" name="Object 5">
                        <a:extLst>
                          <a:ext uri="{FF2B5EF4-FFF2-40B4-BE49-F238E27FC236}">
                            <a16:creationId xmlns:a16="http://schemas.microsoft.com/office/drawing/2014/main" id="{A1EFBF0D-9407-E40D-51A6-8E0BAE9CFE30}"/>
                          </a:ext>
                        </a:extLst>
                      </p:cNvPr>
                      <p:cNvPicPr/>
                      <p:nvPr/>
                    </p:nvPicPr>
                    <p:blipFill>
                      <a:blip r:embed="rId3"/>
                      <a:stretch>
                        <a:fillRect/>
                      </a:stretch>
                    </p:blipFill>
                    <p:spPr>
                      <a:xfrm>
                        <a:off x="7809413" y="736618"/>
                        <a:ext cx="3471275" cy="120837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2F444D7-0B8C-C1D4-0930-6136DD4B6FA5}"/>
              </a:ext>
            </a:extLst>
          </p:cNvPr>
          <p:cNvGraphicFramePr>
            <a:graphicFrameLocks noChangeAspect="1"/>
          </p:cNvGraphicFramePr>
          <p:nvPr>
            <p:extLst>
              <p:ext uri="{D42A27DB-BD31-4B8C-83A1-F6EECF244321}">
                <p14:modId xmlns:p14="http://schemas.microsoft.com/office/powerpoint/2010/main" val="4132773826"/>
              </p:ext>
            </p:extLst>
          </p:nvPr>
        </p:nvGraphicFramePr>
        <p:xfrm>
          <a:off x="7862293" y="1944990"/>
          <a:ext cx="4206765" cy="4765082"/>
        </p:xfrm>
        <a:graphic>
          <a:graphicData uri="http://schemas.openxmlformats.org/presentationml/2006/ole">
            <mc:AlternateContent xmlns:mc="http://schemas.openxmlformats.org/markup-compatibility/2006">
              <mc:Choice xmlns:v="urn:schemas-microsoft-com:vml" Requires="v">
                <p:oleObj name="Bitmap Image" r:id="rId4" imgW="3445200" imgH="3902400" progId="Paint.Picture">
                  <p:embed/>
                </p:oleObj>
              </mc:Choice>
              <mc:Fallback>
                <p:oleObj name="Bitmap Image" r:id="rId4" imgW="3445200" imgH="3902400" progId="Paint.Picture">
                  <p:embed/>
                  <p:pic>
                    <p:nvPicPr>
                      <p:cNvPr id="7" name="Object 6">
                        <a:extLst>
                          <a:ext uri="{FF2B5EF4-FFF2-40B4-BE49-F238E27FC236}">
                            <a16:creationId xmlns:a16="http://schemas.microsoft.com/office/drawing/2014/main" id="{72F444D7-0B8C-C1D4-0930-6136DD4B6FA5}"/>
                          </a:ext>
                        </a:extLst>
                      </p:cNvPr>
                      <p:cNvPicPr/>
                      <p:nvPr/>
                    </p:nvPicPr>
                    <p:blipFill>
                      <a:blip r:embed="rId5"/>
                      <a:stretch>
                        <a:fillRect/>
                      </a:stretch>
                    </p:blipFill>
                    <p:spPr>
                      <a:xfrm>
                        <a:off x="7862293" y="1944990"/>
                        <a:ext cx="4206765" cy="4765082"/>
                      </a:xfrm>
                      <a:prstGeom prst="rect">
                        <a:avLst/>
                      </a:prstGeom>
                    </p:spPr>
                  </p:pic>
                </p:oleObj>
              </mc:Fallback>
            </mc:AlternateContent>
          </a:graphicData>
        </a:graphic>
      </p:graphicFrame>
    </p:spTree>
    <p:extLst>
      <p:ext uri="{BB962C8B-B14F-4D97-AF65-F5344CB8AC3E}">
        <p14:creationId xmlns:p14="http://schemas.microsoft.com/office/powerpoint/2010/main" val="2675680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826</Words>
  <Application>Microsoft Office PowerPoint</Application>
  <PresentationFormat>Widescreen</PresentationFormat>
  <Paragraphs>38</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Joyanta</dc:creator>
  <cp:lastModifiedBy>Saha Joyanta</cp:lastModifiedBy>
  <cp:revision>15</cp:revision>
  <dcterms:created xsi:type="dcterms:W3CDTF">2022-10-31T04:32:16Z</dcterms:created>
  <dcterms:modified xsi:type="dcterms:W3CDTF">2023-03-14T17:03:01Z</dcterms:modified>
</cp:coreProperties>
</file>