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368" r:id="rId2"/>
    <p:sldId id="396" r:id="rId3"/>
    <p:sldId id="397" r:id="rId4"/>
    <p:sldId id="398" r:id="rId5"/>
    <p:sldId id="405" r:id="rId6"/>
    <p:sldId id="406" r:id="rId7"/>
    <p:sldId id="407" r:id="rId8"/>
    <p:sldId id="408" r:id="rId9"/>
    <p:sldId id="399" r:id="rId10"/>
    <p:sldId id="400" r:id="rId11"/>
    <p:sldId id="401" r:id="rId12"/>
    <p:sldId id="402" r:id="rId13"/>
    <p:sldId id="403" r:id="rId14"/>
    <p:sldId id="404" r:id="rId15"/>
    <p:sldId id="409" r:id="rId16"/>
    <p:sldId id="410" r:id="rId17"/>
    <p:sldId id="411" r:id="rId18"/>
    <p:sldId id="412" r:id="rId19"/>
    <p:sldId id="413" r:id="rId20"/>
    <p:sldId id="414" r:id="rId21"/>
    <p:sldId id="415" r:id="rId22"/>
    <p:sldId id="416" r:id="rId23"/>
    <p:sldId id="417" r:id="rId24"/>
    <p:sldId id="418" r:id="rId25"/>
    <p:sldId id="419" r:id="rId26"/>
    <p:sldId id="420" r:id="rId27"/>
    <p:sldId id="421" r:id="rId28"/>
    <p:sldId id="422" r:id="rId29"/>
    <p:sldId id="423" r:id="rId30"/>
    <p:sldId id="42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9F3325-C6F0-4EC1-9DE1-8EF0233341B9}" type="datetimeFigureOut">
              <a:rPr lang="en-US" smtClean="0"/>
              <a:t>4/3/2023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6FA75B-5AA7-492A-89F5-B26954E24F53}" type="slidenum">
              <a:rPr lang="en-US" smtClean="0"/>
              <a:t>‹#›</a:t>
            </a:fld>
            <a:endParaRPr lang="en-US"/>
          </a:p>
        </p:txBody>
      </p:sp>
    </p:spTree>
    <p:extLst>
      <p:ext uri="{BB962C8B-B14F-4D97-AF65-F5344CB8AC3E}">
        <p14:creationId xmlns:p14="http://schemas.microsoft.com/office/powerpoint/2010/main" val="691686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B" dirty="0"/>
          </a:p>
        </p:txBody>
      </p:sp>
      <p:sp>
        <p:nvSpPr>
          <p:cNvPr id="4" name="Slide Number Placeholder 3"/>
          <p:cNvSpPr>
            <a:spLocks noGrp="1"/>
          </p:cNvSpPr>
          <p:nvPr>
            <p:ph type="sldNum" sz="quarter" idx="5"/>
          </p:nvPr>
        </p:nvSpPr>
        <p:spPr/>
        <p:txBody>
          <a:bodyPr/>
          <a:lstStyle/>
          <a:p>
            <a:fld id="{2565302B-91C7-459C-B7FD-8FB5217E8ADA}" type="slidenum">
              <a:rPr lang="en-BB" smtClean="0"/>
              <a:t>17</a:t>
            </a:fld>
            <a:endParaRPr lang="en-BB"/>
          </a:p>
        </p:txBody>
      </p:sp>
    </p:spTree>
    <p:extLst>
      <p:ext uri="{BB962C8B-B14F-4D97-AF65-F5344CB8AC3E}">
        <p14:creationId xmlns:p14="http://schemas.microsoft.com/office/powerpoint/2010/main" val="3164957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EFB99-0797-1767-5F4E-D0842763B7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9648BD-72F1-BBDE-41FB-49EA8FBE60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05F163-E94F-F5DC-BD41-25B11B9D2D55}"/>
              </a:ext>
            </a:extLst>
          </p:cNvPr>
          <p:cNvSpPr>
            <a:spLocks noGrp="1"/>
          </p:cNvSpPr>
          <p:nvPr>
            <p:ph type="dt" sz="half" idx="10"/>
          </p:nvPr>
        </p:nvSpPr>
        <p:spPr/>
        <p:txBody>
          <a:bodyPr/>
          <a:lstStyle/>
          <a:p>
            <a:fld id="{66C20A6B-12F9-4C9D-A491-1F73049E08D9}" type="datetimeFigureOut">
              <a:rPr lang="en-US" smtClean="0"/>
              <a:t>4/3/2023</a:t>
            </a:fld>
            <a:endParaRPr lang="en-US"/>
          </a:p>
        </p:txBody>
      </p:sp>
      <p:sp>
        <p:nvSpPr>
          <p:cNvPr id="5" name="Footer Placeholder 4">
            <a:extLst>
              <a:ext uri="{FF2B5EF4-FFF2-40B4-BE49-F238E27FC236}">
                <a16:creationId xmlns:a16="http://schemas.microsoft.com/office/drawing/2014/main" id="{BDBCF323-49A1-D04A-71CB-16F0032EC3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40DEC6-00D9-B7AB-E881-F293D62A5A26}"/>
              </a:ext>
            </a:extLst>
          </p:cNvPr>
          <p:cNvSpPr>
            <a:spLocks noGrp="1"/>
          </p:cNvSpPr>
          <p:nvPr>
            <p:ph type="sldNum" sz="quarter" idx="12"/>
          </p:nvPr>
        </p:nvSpPr>
        <p:spPr/>
        <p:txBody>
          <a:bodyPr/>
          <a:lstStyle/>
          <a:p>
            <a:fld id="{E923C5AC-31B3-4706-9448-79588ACD37DB}" type="slidenum">
              <a:rPr lang="en-US" smtClean="0"/>
              <a:t>‹#›</a:t>
            </a:fld>
            <a:endParaRPr lang="en-US"/>
          </a:p>
        </p:txBody>
      </p:sp>
    </p:spTree>
    <p:extLst>
      <p:ext uri="{BB962C8B-B14F-4D97-AF65-F5344CB8AC3E}">
        <p14:creationId xmlns:p14="http://schemas.microsoft.com/office/powerpoint/2010/main" val="2335162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4FA40-4CD8-4867-42CF-CAF999E0E1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3891BD-6D3B-579D-51B1-F9116BF55A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83D6EE-F5D0-3036-E60A-681ADA26A029}"/>
              </a:ext>
            </a:extLst>
          </p:cNvPr>
          <p:cNvSpPr>
            <a:spLocks noGrp="1"/>
          </p:cNvSpPr>
          <p:nvPr>
            <p:ph type="dt" sz="half" idx="10"/>
          </p:nvPr>
        </p:nvSpPr>
        <p:spPr/>
        <p:txBody>
          <a:bodyPr/>
          <a:lstStyle/>
          <a:p>
            <a:fld id="{66C20A6B-12F9-4C9D-A491-1F73049E08D9}" type="datetimeFigureOut">
              <a:rPr lang="en-US" smtClean="0"/>
              <a:t>4/3/2023</a:t>
            </a:fld>
            <a:endParaRPr lang="en-US"/>
          </a:p>
        </p:txBody>
      </p:sp>
      <p:sp>
        <p:nvSpPr>
          <p:cNvPr id="5" name="Footer Placeholder 4">
            <a:extLst>
              <a:ext uri="{FF2B5EF4-FFF2-40B4-BE49-F238E27FC236}">
                <a16:creationId xmlns:a16="http://schemas.microsoft.com/office/drawing/2014/main" id="{68C34FCF-023C-6BE1-9B49-DDA6EA1A8F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D7AB6E-99DD-3775-CEF1-AF78788CB29E}"/>
              </a:ext>
            </a:extLst>
          </p:cNvPr>
          <p:cNvSpPr>
            <a:spLocks noGrp="1"/>
          </p:cNvSpPr>
          <p:nvPr>
            <p:ph type="sldNum" sz="quarter" idx="12"/>
          </p:nvPr>
        </p:nvSpPr>
        <p:spPr/>
        <p:txBody>
          <a:bodyPr/>
          <a:lstStyle/>
          <a:p>
            <a:fld id="{E923C5AC-31B3-4706-9448-79588ACD37DB}" type="slidenum">
              <a:rPr lang="en-US" smtClean="0"/>
              <a:t>‹#›</a:t>
            </a:fld>
            <a:endParaRPr lang="en-US"/>
          </a:p>
        </p:txBody>
      </p:sp>
    </p:spTree>
    <p:extLst>
      <p:ext uri="{BB962C8B-B14F-4D97-AF65-F5344CB8AC3E}">
        <p14:creationId xmlns:p14="http://schemas.microsoft.com/office/powerpoint/2010/main" val="2704421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99C2C0-5B3B-D02D-DA9B-22B79933D9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853BA1-4693-1217-C57C-256757EAB0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FBA301-0407-6505-9B92-5A852072DE47}"/>
              </a:ext>
            </a:extLst>
          </p:cNvPr>
          <p:cNvSpPr>
            <a:spLocks noGrp="1"/>
          </p:cNvSpPr>
          <p:nvPr>
            <p:ph type="dt" sz="half" idx="10"/>
          </p:nvPr>
        </p:nvSpPr>
        <p:spPr/>
        <p:txBody>
          <a:bodyPr/>
          <a:lstStyle/>
          <a:p>
            <a:fld id="{66C20A6B-12F9-4C9D-A491-1F73049E08D9}" type="datetimeFigureOut">
              <a:rPr lang="en-US" smtClean="0"/>
              <a:t>4/3/2023</a:t>
            </a:fld>
            <a:endParaRPr lang="en-US"/>
          </a:p>
        </p:txBody>
      </p:sp>
      <p:sp>
        <p:nvSpPr>
          <p:cNvPr id="5" name="Footer Placeholder 4">
            <a:extLst>
              <a:ext uri="{FF2B5EF4-FFF2-40B4-BE49-F238E27FC236}">
                <a16:creationId xmlns:a16="http://schemas.microsoft.com/office/drawing/2014/main" id="{82F608E2-1E76-954E-4DD2-ED285A83C7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9B609F-6738-14EE-9674-85C19AB614A3}"/>
              </a:ext>
            </a:extLst>
          </p:cNvPr>
          <p:cNvSpPr>
            <a:spLocks noGrp="1"/>
          </p:cNvSpPr>
          <p:nvPr>
            <p:ph type="sldNum" sz="quarter" idx="12"/>
          </p:nvPr>
        </p:nvSpPr>
        <p:spPr/>
        <p:txBody>
          <a:bodyPr/>
          <a:lstStyle/>
          <a:p>
            <a:fld id="{E923C5AC-31B3-4706-9448-79588ACD37DB}" type="slidenum">
              <a:rPr lang="en-US" smtClean="0"/>
              <a:t>‹#›</a:t>
            </a:fld>
            <a:endParaRPr lang="en-US"/>
          </a:p>
        </p:txBody>
      </p:sp>
    </p:spTree>
    <p:extLst>
      <p:ext uri="{BB962C8B-B14F-4D97-AF65-F5344CB8AC3E}">
        <p14:creationId xmlns:p14="http://schemas.microsoft.com/office/powerpoint/2010/main" val="1150479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39487-43EE-0B87-FA09-A19042116A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5764A2-6812-77DF-D46A-2E4CB0F129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00E16E-A8A9-53D0-2595-5BB7AF5E013F}"/>
              </a:ext>
            </a:extLst>
          </p:cNvPr>
          <p:cNvSpPr>
            <a:spLocks noGrp="1"/>
          </p:cNvSpPr>
          <p:nvPr>
            <p:ph type="dt" sz="half" idx="10"/>
          </p:nvPr>
        </p:nvSpPr>
        <p:spPr/>
        <p:txBody>
          <a:bodyPr/>
          <a:lstStyle/>
          <a:p>
            <a:fld id="{66C20A6B-12F9-4C9D-A491-1F73049E08D9}" type="datetimeFigureOut">
              <a:rPr lang="en-US" smtClean="0"/>
              <a:t>4/3/2023</a:t>
            </a:fld>
            <a:endParaRPr lang="en-US"/>
          </a:p>
        </p:txBody>
      </p:sp>
      <p:sp>
        <p:nvSpPr>
          <p:cNvPr id="5" name="Footer Placeholder 4">
            <a:extLst>
              <a:ext uri="{FF2B5EF4-FFF2-40B4-BE49-F238E27FC236}">
                <a16:creationId xmlns:a16="http://schemas.microsoft.com/office/drawing/2014/main" id="{2F468B96-9D63-DDF4-886A-3CEF0B3810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4B4460-E10D-C6FA-E04F-F877F1ACF557}"/>
              </a:ext>
            </a:extLst>
          </p:cNvPr>
          <p:cNvSpPr>
            <a:spLocks noGrp="1"/>
          </p:cNvSpPr>
          <p:nvPr>
            <p:ph type="sldNum" sz="quarter" idx="12"/>
          </p:nvPr>
        </p:nvSpPr>
        <p:spPr/>
        <p:txBody>
          <a:bodyPr/>
          <a:lstStyle/>
          <a:p>
            <a:fld id="{E923C5AC-31B3-4706-9448-79588ACD37DB}" type="slidenum">
              <a:rPr lang="en-US" smtClean="0"/>
              <a:t>‹#›</a:t>
            </a:fld>
            <a:endParaRPr lang="en-US"/>
          </a:p>
        </p:txBody>
      </p:sp>
    </p:spTree>
    <p:extLst>
      <p:ext uri="{BB962C8B-B14F-4D97-AF65-F5344CB8AC3E}">
        <p14:creationId xmlns:p14="http://schemas.microsoft.com/office/powerpoint/2010/main" val="421025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19C66-154D-F5CB-5460-FA6389751E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0057390-8059-78FE-D3EE-9A6FC5B55A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E2A252-B322-4886-BF43-402D0E526119}"/>
              </a:ext>
            </a:extLst>
          </p:cNvPr>
          <p:cNvSpPr>
            <a:spLocks noGrp="1"/>
          </p:cNvSpPr>
          <p:nvPr>
            <p:ph type="dt" sz="half" idx="10"/>
          </p:nvPr>
        </p:nvSpPr>
        <p:spPr/>
        <p:txBody>
          <a:bodyPr/>
          <a:lstStyle/>
          <a:p>
            <a:fld id="{66C20A6B-12F9-4C9D-A491-1F73049E08D9}" type="datetimeFigureOut">
              <a:rPr lang="en-US" smtClean="0"/>
              <a:t>4/3/2023</a:t>
            </a:fld>
            <a:endParaRPr lang="en-US"/>
          </a:p>
        </p:txBody>
      </p:sp>
      <p:sp>
        <p:nvSpPr>
          <p:cNvPr id="5" name="Footer Placeholder 4">
            <a:extLst>
              <a:ext uri="{FF2B5EF4-FFF2-40B4-BE49-F238E27FC236}">
                <a16:creationId xmlns:a16="http://schemas.microsoft.com/office/drawing/2014/main" id="{18E6B51A-9ECA-7CCB-DAC6-F5818C1724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F96CCC-FAD1-0728-8416-29C22EDE7C90}"/>
              </a:ext>
            </a:extLst>
          </p:cNvPr>
          <p:cNvSpPr>
            <a:spLocks noGrp="1"/>
          </p:cNvSpPr>
          <p:nvPr>
            <p:ph type="sldNum" sz="quarter" idx="12"/>
          </p:nvPr>
        </p:nvSpPr>
        <p:spPr/>
        <p:txBody>
          <a:bodyPr/>
          <a:lstStyle/>
          <a:p>
            <a:fld id="{E923C5AC-31B3-4706-9448-79588ACD37DB}" type="slidenum">
              <a:rPr lang="en-US" smtClean="0"/>
              <a:t>‹#›</a:t>
            </a:fld>
            <a:endParaRPr lang="en-US"/>
          </a:p>
        </p:txBody>
      </p:sp>
    </p:spTree>
    <p:extLst>
      <p:ext uri="{BB962C8B-B14F-4D97-AF65-F5344CB8AC3E}">
        <p14:creationId xmlns:p14="http://schemas.microsoft.com/office/powerpoint/2010/main" val="4105135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F0224-DD0C-FD7F-37AC-218B44CA4A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A541A6-2C80-3BC6-9F12-2D4ADA4670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D4934F-AE66-D0B4-2A1B-E03280ECBD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791F92-C9DB-06BB-EA46-C6C8B2E2EDA4}"/>
              </a:ext>
            </a:extLst>
          </p:cNvPr>
          <p:cNvSpPr>
            <a:spLocks noGrp="1"/>
          </p:cNvSpPr>
          <p:nvPr>
            <p:ph type="dt" sz="half" idx="10"/>
          </p:nvPr>
        </p:nvSpPr>
        <p:spPr/>
        <p:txBody>
          <a:bodyPr/>
          <a:lstStyle/>
          <a:p>
            <a:fld id="{66C20A6B-12F9-4C9D-A491-1F73049E08D9}" type="datetimeFigureOut">
              <a:rPr lang="en-US" smtClean="0"/>
              <a:t>4/3/2023</a:t>
            </a:fld>
            <a:endParaRPr lang="en-US"/>
          </a:p>
        </p:txBody>
      </p:sp>
      <p:sp>
        <p:nvSpPr>
          <p:cNvPr id="6" name="Footer Placeholder 5">
            <a:extLst>
              <a:ext uri="{FF2B5EF4-FFF2-40B4-BE49-F238E27FC236}">
                <a16:creationId xmlns:a16="http://schemas.microsoft.com/office/drawing/2014/main" id="{37F138C5-DF5F-0462-9D5C-7344ADC486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FA2617-58DB-D9D0-46D6-702FF74A448D}"/>
              </a:ext>
            </a:extLst>
          </p:cNvPr>
          <p:cNvSpPr>
            <a:spLocks noGrp="1"/>
          </p:cNvSpPr>
          <p:nvPr>
            <p:ph type="sldNum" sz="quarter" idx="12"/>
          </p:nvPr>
        </p:nvSpPr>
        <p:spPr/>
        <p:txBody>
          <a:bodyPr/>
          <a:lstStyle/>
          <a:p>
            <a:fld id="{E923C5AC-31B3-4706-9448-79588ACD37DB}" type="slidenum">
              <a:rPr lang="en-US" smtClean="0"/>
              <a:t>‹#›</a:t>
            </a:fld>
            <a:endParaRPr lang="en-US"/>
          </a:p>
        </p:txBody>
      </p:sp>
    </p:spTree>
    <p:extLst>
      <p:ext uri="{BB962C8B-B14F-4D97-AF65-F5344CB8AC3E}">
        <p14:creationId xmlns:p14="http://schemas.microsoft.com/office/powerpoint/2010/main" val="882882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BFAA7-1B5A-936D-B9B5-A05BD876F5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B94CDB-8ADE-6840-0063-931B8D89DC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78E4DD-CA91-7644-9F3F-17223B6D4D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B0AF38-0D59-CC10-A485-D68D30A02A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E83CAC-6787-D2F6-224C-C10F6AE32B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718327E-92EB-D88E-6928-6351C8A5C962}"/>
              </a:ext>
            </a:extLst>
          </p:cNvPr>
          <p:cNvSpPr>
            <a:spLocks noGrp="1"/>
          </p:cNvSpPr>
          <p:nvPr>
            <p:ph type="dt" sz="half" idx="10"/>
          </p:nvPr>
        </p:nvSpPr>
        <p:spPr/>
        <p:txBody>
          <a:bodyPr/>
          <a:lstStyle/>
          <a:p>
            <a:fld id="{66C20A6B-12F9-4C9D-A491-1F73049E08D9}" type="datetimeFigureOut">
              <a:rPr lang="en-US" smtClean="0"/>
              <a:t>4/3/2023</a:t>
            </a:fld>
            <a:endParaRPr lang="en-US"/>
          </a:p>
        </p:txBody>
      </p:sp>
      <p:sp>
        <p:nvSpPr>
          <p:cNvPr id="8" name="Footer Placeholder 7">
            <a:extLst>
              <a:ext uri="{FF2B5EF4-FFF2-40B4-BE49-F238E27FC236}">
                <a16:creationId xmlns:a16="http://schemas.microsoft.com/office/drawing/2014/main" id="{3C0F290A-B3D2-4EB2-23F9-ADD82FC21A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13BAC8-5AFE-7D70-1398-A65734D416DD}"/>
              </a:ext>
            </a:extLst>
          </p:cNvPr>
          <p:cNvSpPr>
            <a:spLocks noGrp="1"/>
          </p:cNvSpPr>
          <p:nvPr>
            <p:ph type="sldNum" sz="quarter" idx="12"/>
          </p:nvPr>
        </p:nvSpPr>
        <p:spPr/>
        <p:txBody>
          <a:bodyPr/>
          <a:lstStyle/>
          <a:p>
            <a:fld id="{E923C5AC-31B3-4706-9448-79588ACD37DB}" type="slidenum">
              <a:rPr lang="en-US" smtClean="0"/>
              <a:t>‹#›</a:t>
            </a:fld>
            <a:endParaRPr lang="en-US"/>
          </a:p>
        </p:txBody>
      </p:sp>
    </p:spTree>
    <p:extLst>
      <p:ext uri="{BB962C8B-B14F-4D97-AF65-F5344CB8AC3E}">
        <p14:creationId xmlns:p14="http://schemas.microsoft.com/office/powerpoint/2010/main" val="1009774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93AD-B656-4AC1-B361-DE77FD3B65E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D5B195-E1C2-BC8A-3B1F-1F83DE90F0BB}"/>
              </a:ext>
            </a:extLst>
          </p:cNvPr>
          <p:cNvSpPr>
            <a:spLocks noGrp="1"/>
          </p:cNvSpPr>
          <p:nvPr>
            <p:ph type="dt" sz="half" idx="10"/>
          </p:nvPr>
        </p:nvSpPr>
        <p:spPr/>
        <p:txBody>
          <a:bodyPr/>
          <a:lstStyle/>
          <a:p>
            <a:fld id="{66C20A6B-12F9-4C9D-A491-1F73049E08D9}" type="datetimeFigureOut">
              <a:rPr lang="en-US" smtClean="0"/>
              <a:t>4/3/2023</a:t>
            </a:fld>
            <a:endParaRPr lang="en-US"/>
          </a:p>
        </p:txBody>
      </p:sp>
      <p:sp>
        <p:nvSpPr>
          <p:cNvPr id="4" name="Footer Placeholder 3">
            <a:extLst>
              <a:ext uri="{FF2B5EF4-FFF2-40B4-BE49-F238E27FC236}">
                <a16:creationId xmlns:a16="http://schemas.microsoft.com/office/drawing/2014/main" id="{F6F84BE3-5D0C-2254-EFAC-F657D0FACE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804812-A1FC-538D-B2D9-32F8C649F242}"/>
              </a:ext>
            </a:extLst>
          </p:cNvPr>
          <p:cNvSpPr>
            <a:spLocks noGrp="1"/>
          </p:cNvSpPr>
          <p:nvPr>
            <p:ph type="sldNum" sz="quarter" idx="12"/>
          </p:nvPr>
        </p:nvSpPr>
        <p:spPr/>
        <p:txBody>
          <a:bodyPr/>
          <a:lstStyle/>
          <a:p>
            <a:fld id="{E923C5AC-31B3-4706-9448-79588ACD37DB}" type="slidenum">
              <a:rPr lang="en-US" smtClean="0"/>
              <a:t>‹#›</a:t>
            </a:fld>
            <a:endParaRPr lang="en-US"/>
          </a:p>
        </p:txBody>
      </p:sp>
    </p:spTree>
    <p:extLst>
      <p:ext uri="{BB962C8B-B14F-4D97-AF65-F5344CB8AC3E}">
        <p14:creationId xmlns:p14="http://schemas.microsoft.com/office/powerpoint/2010/main" val="22672030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B3DC43-A81F-A7F6-1F10-56FA8E6CE630}"/>
              </a:ext>
            </a:extLst>
          </p:cNvPr>
          <p:cNvSpPr>
            <a:spLocks noGrp="1"/>
          </p:cNvSpPr>
          <p:nvPr>
            <p:ph type="dt" sz="half" idx="10"/>
          </p:nvPr>
        </p:nvSpPr>
        <p:spPr/>
        <p:txBody>
          <a:bodyPr/>
          <a:lstStyle/>
          <a:p>
            <a:fld id="{66C20A6B-12F9-4C9D-A491-1F73049E08D9}" type="datetimeFigureOut">
              <a:rPr lang="en-US" smtClean="0"/>
              <a:t>4/3/2023</a:t>
            </a:fld>
            <a:endParaRPr lang="en-US"/>
          </a:p>
        </p:txBody>
      </p:sp>
      <p:sp>
        <p:nvSpPr>
          <p:cNvPr id="3" name="Footer Placeholder 2">
            <a:extLst>
              <a:ext uri="{FF2B5EF4-FFF2-40B4-BE49-F238E27FC236}">
                <a16:creationId xmlns:a16="http://schemas.microsoft.com/office/drawing/2014/main" id="{D8AA5CD8-0E53-0AF7-3CFB-7DE11F52C5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BA2917-4C61-84C4-F8A0-F331BA5B3F4D}"/>
              </a:ext>
            </a:extLst>
          </p:cNvPr>
          <p:cNvSpPr>
            <a:spLocks noGrp="1"/>
          </p:cNvSpPr>
          <p:nvPr>
            <p:ph type="sldNum" sz="quarter" idx="12"/>
          </p:nvPr>
        </p:nvSpPr>
        <p:spPr/>
        <p:txBody>
          <a:bodyPr/>
          <a:lstStyle/>
          <a:p>
            <a:fld id="{E923C5AC-31B3-4706-9448-79588ACD37DB}" type="slidenum">
              <a:rPr lang="en-US" smtClean="0"/>
              <a:t>‹#›</a:t>
            </a:fld>
            <a:endParaRPr lang="en-US"/>
          </a:p>
        </p:txBody>
      </p:sp>
    </p:spTree>
    <p:extLst>
      <p:ext uri="{BB962C8B-B14F-4D97-AF65-F5344CB8AC3E}">
        <p14:creationId xmlns:p14="http://schemas.microsoft.com/office/powerpoint/2010/main" val="2837527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26D63-27FB-FE34-A19F-6E453BFDC3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D3DFE9-880E-2803-65E2-2BEA023615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56D862-53AF-B4DB-A13D-A9F41526D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7AC476-D941-B2E4-DBAD-E942C6D99E07}"/>
              </a:ext>
            </a:extLst>
          </p:cNvPr>
          <p:cNvSpPr>
            <a:spLocks noGrp="1"/>
          </p:cNvSpPr>
          <p:nvPr>
            <p:ph type="dt" sz="half" idx="10"/>
          </p:nvPr>
        </p:nvSpPr>
        <p:spPr/>
        <p:txBody>
          <a:bodyPr/>
          <a:lstStyle/>
          <a:p>
            <a:fld id="{66C20A6B-12F9-4C9D-A491-1F73049E08D9}" type="datetimeFigureOut">
              <a:rPr lang="en-US" smtClean="0"/>
              <a:t>4/3/2023</a:t>
            </a:fld>
            <a:endParaRPr lang="en-US"/>
          </a:p>
        </p:txBody>
      </p:sp>
      <p:sp>
        <p:nvSpPr>
          <p:cNvPr id="6" name="Footer Placeholder 5">
            <a:extLst>
              <a:ext uri="{FF2B5EF4-FFF2-40B4-BE49-F238E27FC236}">
                <a16:creationId xmlns:a16="http://schemas.microsoft.com/office/drawing/2014/main" id="{0A18A04A-D81F-769E-A768-EC0B65817F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BE0FF3-1A9F-F46D-6F34-F91EE284D6AD}"/>
              </a:ext>
            </a:extLst>
          </p:cNvPr>
          <p:cNvSpPr>
            <a:spLocks noGrp="1"/>
          </p:cNvSpPr>
          <p:nvPr>
            <p:ph type="sldNum" sz="quarter" idx="12"/>
          </p:nvPr>
        </p:nvSpPr>
        <p:spPr/>
        <p:txBody>
          <a:bodyPr/>
          <a:lstStyle/>
          <a:p>
            <a:fld id="{E923C5AC-31B3-4706-9448-79588ACD37DB}" type="slidenum">
              <a:rPr lang="en-US" smtClean="0"/>
              <a:t>‹#›</a:t>
            </a:fld>
            <a:endParaRPr lang="en-US"/>
          </a:p>
        </p:txBody>
      </p:sp>
    </p:spTree>
    <p:extLst>
      <p:ext uri="{BB962C8B-B14F-4D97-AF65-F5344CB8AC3E}">
        <p14:creationId xmlns:p14="http://schemas.microsoft.com/office/powerpoint/2010/main" val="64834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076B7-7867-597B-DFCD-4EB17362E7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916392A-C240-2B6D-8204-D54F60B428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D7019D-DF6F-8924-538F-81CAF44113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2D5834-6A49-76D4-927B-85705B70F245}"/>
              </a:ext>
            </a:extLst>
          </p:cNvPr>
          <p:cNvSpPr>
            <a:spLocks noGrp="1"/>
          </p:cNvSpPr>
          <p:nvPr>
            <p:ph type="dt" sz="half" idx="10"/>
          </p:nvPr>
        </p:nvSpPr>
        <p:spPr/>
        <p:txBody>
          <a:bodyPr/>
          <a:lstStyle/>
          <a:p>
            <a:fld id="{66C20A6B-12F9-4C9D-A491-1F73049E08D9}" type="datetimeFigureOut">
              <a:rPr lang="en-US" smtClean="0"/>
              <a:t>4/3/2023</a:t>
            </a:fld>
            <a:endParaRPr lang="en-US"/>
          </a:p>
        </p:txBody>
      </p:sp>
      <p:sp>
        <p:nvSpPr>
          <p:cNvPr id="6" name="Footer Placeholder 5">
            <a:extLst>
              <a:ext uri="{FF2B5EF4-FFF2-40B4-BE49-F238E27FC236}">
                <a16:creationId xmlns:a16="http://schemas.microsoft.com/office/drawing/2014/main" id="{DC8474E0-8EB2-E35C-F58B-8A329D1BE3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06EBAD-1E7B-53D6-A3FF-5D7FA1A5223A}"/>
              </a:ext>
            </a:extLst>
          </p:cNvPr>
          <p:cNvSpPr>
            <a:spLocks noGrp="1"/>
          </p:cNvSpPr>
          <p:nvPr>
            <p:ph type="sldNum" sz="quarter" idx="12"/>
          </p:nvPr>
        </p:nvSpPr>
        <p:spPr/>
        <p:txBody>
          <a:bodyPr/>
          <a:lstStyle/>
          <a:p>
            <a:fld id="{E923C5AC-31B3-4706-9448-79588ACD37DB}" type="slidenum">
              <a:rPr lang="en-US" smtClean="0"/>
              <a:t>‹#›</a:t>
            </a:fld>
            <a:endParaRPr lang="en-US"/>
          </a:p>
        </p:txBody>
      </p:sp>
    </p:spTree>
    <p:extLst>
      <p:ext uri="{BB962C8B-B14F-4D97-AF65-F5344CB8AC3E}">
        <p14:creationId xmlns:p14="http://schemas.microsoft.com/office/powerpoint/2010/main" val="3433784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351BD5-2910-2326-4B21-D8A2D2D11B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6B35AA-559E-B08C-219B-51423902AA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00F066-AA0F-0F1E-BB9C-2B8D10901B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C20A6B-12F9-4C9D-A491-1F73049E08D9}" type="datetimeFigureOut">
              <a:rPr lang="en-US" smtClean="0"/>
              <a:t>4/3/2023</a:t>
            </a:fld>
            <a:endParaRPr lang="en-US"/>
          </a:p>
        </p:txBody>
      </p:sp>
      <p:sp>
        <p:nvSpPr>
          <p:cNvPr id="5" name="Footer Placeholder 4">
            <a:extLst>
              <a:ext uri="{FF2B5EF4-FFF2-40B4-BE49-F238E27FC236}">
                <a16:creationId xmlns:a16="http://schemas.microsoft.com/office/drawing/2014/main" id="{F55E6AE5-A04D-20E0-3CCD-C260F866AA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C051BB6-0259-9DCD-537A-8FDAF4E0A6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23C5AC-31B3-4706-9448-79588ACD37DB}" type="slidenum">
              <a:rPr lang="en-US" smtClean="0"/>
              <a:t>‹#›</a:t>
            </a:fld>
            <a:endParaRPr lang="en-US"/>
          </a:p>
        </p:txBody>
      </p:sp>
    </p:spTree>
    <p:extLst>
      <p:ext uri="{BB962C8B-B14F-4D97-AF65-F5344CB8AC3E}">
        <p14:creationId xmlns:p14="http://schemas.microsoft.com/office/powerpoint/2010/main" val="2126721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22120" y="1026607"/>
            <a:ext cx="8591423" cy="4401205"/>
          </a:xfrm>
          <a:prstGeom prst="rect">
            <a:avLst/>
          </a:prstGeom>
          <a:noFill/>
        </p:spPr>
        <p:txBody>
          <a:bodyPr wrap="square" rtlCol="0">
            <a:spAutoFit/>
          </a:bodyPr>
          <a:lstStyle/>
          <a:p>
            <a:pPr algn="ctr"/>
            <a:r>
              <a:rPr lang="en-US" sz="4000" b="1" dirty="0"/>
              <a:t>Course Title: </a:t>
            </a:r>
            <a:r>
              <a:rPr lang="en-US" sz="4000" b="1" dirty="0">
                <a:effectLst/>
                <a:ea typeface="Calibri" panose="020F0502020204030204" pitchFamily="34" charset="0"/>
                <a:cs typeface="Arial" panose="020B0604020202020204" pitchFamily="34" charset="0"/>
              </a:rPr>
              <a:t>Engineering Chemistry-1</a:t>
            </a:r>
            <a:endParaRPr lang="en-US" sz="4000" b="1" dirty="0">
              <a:cs typeface="Arial" panose="020B0604020202020204" pitchFamily="34" charset="0"/>
            </a:endParaRPr>
          </a:p>
          <a:p>
            <a:pPr algn="ctr"/>
            <a:r>
              <a:rPr lang="en-US" sz="4000" b="1"/>
              <a:t>Course Code: CHE109</a:t>
            </a:r>
          </a:p>
          <a:p>
            <a:pPr algn="ctr"/>
            <a:r>
              <a:rPr lang="en-US" sz="4000" b="1"/>
              <a:t>(</a:t>
            </a:r>
            <a:r>
              <a:rPr lang="en-US" sz="4000" b="1" dirty="0"/>
              <a:t>Chapter 6)</a:t>
            </a:r>
          </a:p>
          <a:p>
            <a:pPr algn="ctr"/>
            <a:endParaRPr lang="en-US" sz="4000" b="1" dirty="0"/>
          </a:p>
          <a:p>
            <a:pPr algn="ctr"/>
            <a:r>
              <a:rPr lang="en-US" sz="3600" b="1" dirty="0">
                <a:solidFill>
                  <a:srgbClr val="002060"/>
                </a:solidFill>
              </a:rPr>
              <a:t>Dr. Joyanta Kumar </a:t>
            </a:r>
            <a:r>
              <a:rPr lang="en-US" sz="3600" b="1" dirty="0" err="1">
                <a:solidFill>
                  <a:srgbClr val="002060"/>
                </a:solidFill>
              </a:rPr>
              <a:t>Saha</a:t>
            </a:r>
            <a:endParaRPr lang="en-US" sz="3600" b="1" dirty="0">
              <a:solidFill>
                <a:srgbClr val="002060"/>
              </a:solidFill>
            </a:endParaRPr>
          </a:p>
          <a:p>
            <a:pPr algn="ctr"/>
            <a:r>
              <a:rPr lang="en-US" sz="2800" b="1" dirty="0"/>
              <a:t>Associate Professor</a:t>
            </a:r>
          </a:p>
          <a:p>
            <a:pPr algn="ctr"/>
            <a:r>
              <a:rPr lang="en-US" sz="2800" b="1" dirty="0"/>
              <a:t>Department of Chemistry</a:t>
            </a:r>
          </a:p>
          <a:p>
            <a:pPr algn="ctr"/>
            <a:r>
              <a:rPr lang="en-US" sz="2800" b="1" dirty="0" err="1"/>
              <a:t>Jagannath</a:t>
            </a:r>
            <a:r>
              <a:rPr lang="en-US" sz="2800" b="1" dirty="0"/>
              <a:t> University</a:t>
            </a:r>
          </a:p>
        </p:txBody>
      </p:sp>
    </p:spTree>
    <p:extLst>
      <p:ext uri="{BB962C8B-B14F-4D97-AF65-F5344CB8AC3E}">
        <p14:creationId xmlns:p14="http://schemas.microsoft.com/office/powerpoint/2010/main" val="272617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8E29125-A288-4D01-CE0A-B97A6B0B4105}"/>
              </a:ext>
            </a:extLst>
          </p:cNvPr>
          <p:cNvPicPr>
            <a:picLocks noChangeAspect="1"/>
          </p:cNvPicPr>
          <p:nvPr/>
        </p:nvPicPr>
        <p:blipFill>
          <a:blip r:embed="rId2"/>
          <a:stretch>
            <a:fillRect/>
          </a:stretch>
        </p:blipFill>
        <p:spPr>
          <a:xfrm>
            <a:off x="415643" y="0"/>
            <a:ext cx="10790239" cy="3209365"/>
          </a:xfrm>
          <a:prstGeom prst="rect">
            <a:avLst/>
          </a:prstGeom>
        </p:spPr>
      </p:pic>
      <p:pic>
        <p:nvPicPr>
          <p:cNvPr id="5" name="Picture 4">
            <a:extLst>
              <a:ext uri="{FF2B5EF4-FFF2-40B4-BE49-F238E27FC236}">
                <a16:creationId xmlns:a16="http://schemas.microsoft.com/office/drawing/2014/main" id="{224DAD08-70F0-F368-B4BC-6DAD84140A1D}"/>
              </a:ext>
            </a:extLst>
          </p:cNvPr>
          <p:cNvPicPr>
            <a:picLocks noChangeAspect="1"/>
          </p:cNvPicPr>
          <p:nvPr/>
        </p:nvPicPr>
        <p:blipFill>
          <a:blip r:embed="rId3"/>
          <a:stretch>
            <a:fillRect/>
          </a:stretch>
        </p:blipFill>
        <p:spPr>
          <a:xfrm>
            <a:off x="546847" y="3307080"/>
            <a:ext cx="10434918" cy="3550921"/>
          </a:xfrm>
          <a:prstGeom prst="rect">
            <a:avLst/>
          </a:prstGeom>
        </p:spPr>
      </p:pic>
    </p:spTree>
    <p:extLst>
      <p:ext uri="{BB962C8B-B14F-4D97-AF65-F5344CB8AC3E}">
        <p14:creationId xmlns:p14="http://schemas.microsoft.com/office/powerpoint/2010/main" val="3998068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4A433B-8049-9212-C02B-9CF9E2BB6A80}"/>
              </a:ext>
            </a:extLst>
          </p:cNvPr>
          <p:cNvPicPr>
            <a:picLocks noChangeAspect="1"/>
          </p:cNvPicPr>
          <p:nvPr/>
        </p:nvPicPr>
        <p:blipFill>
          <a:blip r:embed="rId2"/>
          <a:stretch>
            <a:fillRect/>
          </a:stretch>
        </p:blipFill>
        <p:spPr>
          <a:xfrm>
            <a:off x="0" y="65672"/>
            <a:ext cx="12192000" cy="3427644"/>
          </a:xfrm>
          <a:prstGeom prst="rect">
            <a:avLst/>
          </a:prstGeom>
        </p:spPr>
      </p:pic>
      <p:pic>
        <p:nvPicPr>
          <p:cNvPr id="5" name="Picture 4">
            <a:extLst>
              <a:ext uri="{FF2B5EF4-FFF2-40B4-BE49-F238E27FC236}">
                <a16:creationId xmlns:a16="http://schemas.microsoft.com/office/drawing/2014/main" id="{8E641616-1E0A-F5DA-4E96-3D38AC1282F4}"/>
              </a:ext>
            </a:extLst>
          </p:cNvPr>
          <p:cNvPicPr>
            <a:picLocks noChangeAspect="1"/>
          </p:cNvPicPr>
          <p:nvPr/>
        </p:nvPicPr>
        <p:blipFill>
          <a:blip r:embed="rId3"/>
          <a:stretch>
            <a:fillRect/>
          </a:stretch>
        </p:blipFill>
        <p:spPr>
          <a:xfrm>
            <a:off x="0" y="3493316"/>
            <a:ext cx="12192000" cy="3073758"/>
          </a:xfrm>
          <a:prstGeom prst="rect">
            <a:avLst/>
          </a:prstGeom>
        </p:spPr>
      </p:pic>
    </p:spTree>
    <p:extLst>
      <p:ext uri="{BB962C8B-B14F-4D97-AF65-F5344CB8AC3E}">
        <p14:creationId xmlns:p14="http://schemas.microsoft.com/office/powerpoint/2010/main" val="1391294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BEB6D7-4745-DFEA-AC5D-F10043BBC230}"/>
              </a:ext>
            </a:extLst>
          </p:cNvPr>
          <p:cNvPicPr>
            <a:picLocks noChangeAspect="1"/>
          </p:cNvPicPr>
          <p:nvPr/>
        </p:nvPicPr>
        <p:blipFill>
          <a:blip r:embed="rId2"/>
          <a:stretch>
            <a:fillRect/>
          </a:stretch>
        </p:blipFill>
        <p:spPr>
          <a:xfrm>
            <a:off x="0" y="160004"/>
            <a:ext cx="12192000" cy="4350601"/>
          </a:xfrm>
          <a:prstGeom prst="rect">
            <a:avLst/>
          </a:prstGeom>
        </p:spPr>
      </p:pic>
    </p:spTree>
    <p:extLst>
      <p:ext uri="{BB962C8B-B14F-4D97-AF65-F5344CB8AC3E}">
        <p14:creationId xmlns:p14="http://schemas.microsoft.com/office/powerpoint/2010/main" val="2258077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937E200-07FF-8B70-24FB-0DA05A94D410}"/>
              </a:ext>
            </a:extLst>
          </p:cNvPr>
          <p:cNvPicPr>
            <a:picLocks noChangeAspect="1"/>
          </p:cNvPicPr>
          <p:nvPr/>
        </p:nvPicPr>
        <p:blipFill>
          <a:blip r:embed="rId2"/>
          <a:stretch>
            <a:fillRect/>
          </a:stretch>
        </p:blipFill>
        <p:spPr>
          <a:xfrm>
            <a:off x="0" y="0"/>
            <a:ext cx="12192000" cy="1346093"/>
          </a:xfrm>
          <a:prstGeom prst="rect">
            <a:avLst/>
          </a:prstGeom>
        </p:spPr>
      </p:pic>
      <p:pic>
        <p:nvPicPr>
          <p:cNvPr id="5" name="Picture 4">
            <a:extLst>
              <a:ext uri="{FF2B5EF4-FFF2-40B4-BE49-F238E27FC236}">
                <a16:creationId xmlns:a16="http://schemas.microsoft.com/office/drawing/2014/main" id="{2CC31026-05CD-9ECE-D5FE-33E6B933FB9F}"/>
              </a:ext>
            </a:extLst>
          </p:cNvPr>
          <p:cNvPicPr>
            <a:picLocks noChangeAspect="1"/>
          </p:cNvPicPr>
          <p:nvPr/>
        </p:nvPicPr>
        <p:blipFill>
          <a:blip r:embed="rId3"/>
          <a:stretch>
            <a:fillRect/>
          </a:stretch>
        </p:blipFill>
        <p:spPr>
          <a:xfrm>
            <a:off x="0" y="1462996"/>
            <a:ext cx="9646024" cy="5395004"/>
          </a:xfrm>
          <a:prstGeom prst="rect">
            <a:avLst/>
          </a:prstGeom>
        </p:spPr>
      </p:pic>
      <p:sp>
        <p:nvSpPr>
          <p:cNvPr id="6" name="TextBox 5">
            <a:extLst>
              <a:ext uri="{FF2B5EF4-FFF2-40B4-BE49-F238E27FC236}">
                <a16:creationId xmlns:a16="http://schemas.microsoft.com/office/drawing/2014/main" id="{F7AD1823-69B4-A917-7E89-B1DD7E567160}"/>
              </a:ext>
            </a:extLst>
          </p:cNvPr>
          <p:cNvSpPr txBox="1"/>
          <p:nvPr/>
        </p:nvSpPr>
        <p:spPr>
          <a:xfrm>
            <a:off x="6203576" y="6104999"/>
            <a:ext cx="5423647" cy="646331"/>
          </a:xfrm>
          <a:prstGeom prst="rect">
            <a:avLst/>
          </a:prstGeom>
          <a:noFill/>
        </p:spPr>
        <p:txBody>
          <a:bodyPr wrap="square">
            <a:spAutoFit/>
          </a:bodyPr>
          <a:lstStyle/>
          <a:p>
            <a:r>
              <a:rPr lang="en-GB" sz="1800" b="1" i="0" dirty="0">
                <a:solidFill>
                  <a:srgbClr val="231F20"/>
                </a:solidFill>
                <a:effectLst/>
                <a:latin typeface="TimesNewRomanPS-BoldMT"/>
              </a:rPr>
              <a:t>The half-life of a first order reaction does not depend on initial concentration.</a:t>
            </a:r>
            <a:r>
              <a:rPr lang="en-GB" dirty="0"/>
              <a:t> </a:t>
            </a:r>
            <a:endParaRPr lang="en-BB" dirty="0"/>
          </a:p>
        </p:txBody>
      </p:sp>
    </p:spTree>
    <p:extLst>
      <p:ext uri="{BB962C8B-B14F-4D97-AF65-F5344CB8AC3E}">
        <p14:creationId xmlns:p14="http://schemas.microsoft.com/office/powerpoint/2010/main" val="79805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E325E77-C7E8-14F9-A1D8-3D15A7642119}"/>
              </a:ext>
            </a:extLst>
          </p:cNvPr>
          <p:cNvPicPr>
            <a:picLocks noChangeAspect="1"/>
          </p:cNvPicPr>
          <p:nvPr/>
        </p:nvPicPr>
        <p:blipFill>
          <a:blip r:embed="rId2"/>
          <a:stretch>
            <a:fillRect/>
          </a:stretch>
        </p:blipFill>
        <p:spPr>
          <a:xfrm>
            <a:off x="0" y="0"/>
            <a:ext cx="12192000" cy="3851585"/>
          </a:xfrm>
          <a:prstGeom prst="rect">
            <a:avLst/>
          </a:prstGeom>
        </p:spPr>
      </p:pic>
      <p:pic>
        <p:nvPicPr>
          <p:cNvPr id="5" name="Picture 4">
            <a:extLst>
              <a:ext uri="{FF2B5EF4-FFF2-40B4-BE49-F238E27FC236}">
                <a16:creationId xmlns:a16="http://schemas.microsoft.com/office/drawing/2014/main" id="{D39FF4F8-39A0-A41B-D234-DD1A623A6778}"/>
              </a:ext>
            </a:extLst>
          </p:cNvPr>
          <p:cNvPicPr>
            <a:picLocks noChangeAspect="1"/>
          </p:cNvPicPr>
          <p:nvPr/>
        </p:nvPicPr>
        <p:blipFill>
          <a:blip r:embed="rId3"/>
          <a:stretch>
            <a:fillRect/>
          </a:stretch>
        </p:blipFill>
        <p:spPr>
          <a:xfrm>
            <a:off x="909637" y="3702424"/>
            <a:ext cx="5833264" cy="3155576"/>
          </a:xfrm>
          <a:prstGeom prst="rect">
            <a:avLst/>
          </a:prstGeom>
        </p:spPr>
      </p:pic>
      <p:sp>
        <p:nvSpPr>
          <p:cNvPr id="7" name="TextBox 6">
            <a:extLst>
              <a:ext uri="{FF2B5EF4-FFF2-40B4-BE49-F238E27FC236}">
                <a16:creationId xmlns:a16="http://schemas.microsoft.com/office/drawing/2014/main" id="{D9A6158B-92F2-D7F7-A822-D51A1B250D4E}"/>
              </a:ext>
            </a:extLst>
          </p:cNvPr>
          <p:cNvSpPr txBox="1"/>
          <p:nvPr/>
        </p:nvSpPr>
        <p:spPr>
          <a:xfrm>
            <a:off x="6203576" y="6104999"/>
            <a:ext cx="5423647" cy="646331"/>
          </a:xfrm>
          <a:prstGeom prst="rect">
            <a:avLst/>
          </a:prstGeom>
          <a:noFill/>
        </p:spPr>
        <p:txBody>
          <a:bodyPr wrap="square">
            <a:spAutoFit/>
          </a:bodyPr>
          <a:lstStyle/>
          <a:p>
            <a:r>
              <a:rPr lang="en-GB" sz="1800" b="1" i="0" dirty="0">
                <a:solidFill>
                  <a:srgbClr val="231F20"/>
                </a:solidFill>
                <a:effectLst/>
                <a:latin typeface="TimesNewRomanPS-BoldMT"/>
              </a:rPr>
              <a:t>The half-life of a second order reaction depends on initial concentration.</a:t>
            </a:r>
            <a:r>
              <a:rPr lang="en-GB" dirty="0"/>
              <a:t> </a:t>
            </a:r>
            <a:endParaRPr lang="en-BB" dirty="0"/>
          </a:p>
        </p:txBody>
      </p:sp>
    </p:spTree>
    <p:extLst>
      <p:ext uri="{BB962C8B-B14F-4D97-AF65-F5344CB8AC3E}">
        <p14:creationId xmlns:p14="http://schemas.microsoft.com/office/powerpoint/2010/main" val="3646928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76139F-5D30-444B-13C0-037FD4DD31A0}"/>
              </a:ext>
            </a:extLst>
          </p:cNvPr>
          <p:cNvSpPr txBox="1"/>
          <p:nvPr/>
        </p:nvSpPr>
        <p:spPr>
          <a:xfrm>
            <a:off x="0" y="0"/>
            <a:ext cx="12192000" cy="4524315"/>
          </a:xfrm>
          <a:prstGeom prst="rect">
            <a:avLst/>
          </a:prstGeom>
          <a:noFill/>
        </p:spPr>
        <p:txBody>
          <a:bodyPr wrap="square">
            <a:spAutoFit/>
          </a:bodyPr>
          <a:lstStyle/>
          <a:p>
            <a:r>
              <a:rPr lang="en-GB" sz="2400" b="1" i="0" dirty="0">
                <a:solidFill>
                  <a:srgbClr val="0066B3"/>
                </a:solidFill>
                <a:effectLst/>
                <a:latin typeface="Times New Roman" panose="02020603050405020304" pitchFamily="18" charset="0"/>
                <a:cs typeface="Times New Roman" panose="02020603050405020304" pitchFamily="18" charset="0"/>
              </a:rPr>
              <a:t>COLLISION THEORY OF REACTION RATES: </a:t>
            </a:r>
            <a:r>
              <a:rPr lang="en-GB" sz="2400" b="0" i="0" dirty="0">
                <a:solidFill>
                  <a:srgbClr val="231F20"/>
                </a:solidFill>
                <a:effectLst/>
                <a:latin typeface="Times New Roman" panose="02020603050405020304" pitchFamily="18" charset="0"/>
                <a:cs typeface="Times New Roman" panose="02020603050405020304" pitchFamily="18" charset="0"/>
              </a:rPr>
              <a:t>According to this theory, </a:t>
            </a:r>
            <a:r>
              <a:rPr lang="en-GB" sz="2400" b="1" i="0" dirty="0">
                <a:solidFill>
                  <a:srgbClr val="231F20"/>
                </a:solidFill>
                <a:effectLst/>
                <a:latin typeface="Times New Roman" panose="02020603050405020304" pitchFamily="18" charset="0"/>
                <a:cs typeface="Times New Roman" panose="02020603050405020304" pitchFamily="18" charset="0"/>
              </a:rPr>
              <a:t>a chemical reaction takes place only by collisions between the reacting molecules. </a:t>
            </a:r>
            <a:r>
              <a:rPr lang="en-GB" sz="2400" b="0" i="0" dirty="0">
                <a:solidFill>
                  <a:srgbClr val="231F20"/>
                </a:solidFill>
                <a:effectLst/>
                <a:latin typeface="Times New Roman" panose="02020603050405020304" pitchFamily="18" charset="0"/>
                <a:cs typeface="Times New Roman" panose="02020603050405020304" pitchFamily="18" charset="0"/>
              </a:rPr>
              <a:t>But not all collisions are effective. Only a small fraction of the collisions produce a reaction.</a:t>
            </a:r>
          </a:p>
          <a:p>
            <a:br>
              <a:rPr lang="en-GB" sz="2400" b="0" i="0" dirty="0">
                <a:solidFill>
                  <a:srgbClr val="231F20"/>
                </a:solidFill>
                <a:effectLst/>
                <a:latin typeface="Times New Roman" panose="02020603050405020304" pitchFamily="18" charset="0"/>
                <a:cs typeface="Times New Roman" panose="02020603050405020304" pitchFamily="18" charset="0"/>
              </a:rPr>
            </a:br>
            <a:r>
              <a:rPr lang="en-GB" sz="2400" b="0" i="0" dirty="0">
                <a:solidFill>
                  <a:srgbClr val="231F20"/>
                </a:solidFill>
                <a:effectLst/>
                <a:latin typeface="Times New Roman" panose="02020603050405020304" pitchFamily="18" charset="0"/>
                <a:cs typeface="Times New Roman" panose="02020603050405020304" pitchFamily="18" charset="0"/>
              </a:rPr>
              <a:t>The two main conditions for a collision between the reacting molecules to be productive are :</a:t>
            </a:r>
            <a:br>
              <a:rPr lang="en-GB" sz="2400" b="0" i="0" dirty="0">
                <a:solidFill>
                  <a:srgbClr val="231F20"/>
                </a:solidFill>
                <a:effectLst/>
                <a:latin typeface="Times New Roman" panose="02020603050405020304" pitchFamily="18" charset="0"/>
                <a:cs typeface="Times New Roman" panose="02020603050405020304" pitchFamily="18" charset="0"/>
              </a:rPr>
            </a:br>
            <a:r>
              <a:rPr lang="en-GB" sz="2400" b="0" i="0" dirty="0">
                <a:solidFill>
                  <a:srgbClr val="231F20"/>
                </a:solidFill>
                <a:effectLst/>
                <a:latin typeface="Times New Roman" panose="02020603050405020304" pitchFamily="18" charset="0"/>
                <a:cs typeface="Times New Roman" panose="02020603050405020304" pitchFamily="18" charset="0"/>
              </a:rPr>
              <a:t>(1) The colliding molecules must posses sufficient kinetic energy to cause a reaction.</a:t>
            </a:r>
            <a:br>
              <a:rPr lang="en-GB" sz="2400" b="0" i="0" dirty="0">
                <a:solidFill>
                  <a:srgbClr val="231F20"/>
                </a:solidFill>
                <a:effectLst/>
                <a:latin typeface="Times New Roman" panose="02020603050405020304" pitchFamily="18" charset="0"/>
                <a:cs typeface="Times New Roman" panose="02020603050405020304" pitchFamily="18" charset="0"/>
              </a:rPr>
            </a:br>
            <a:r>
              <a:rPr lang="en-GB" sz="2400" b="0" i="0" dirty="0">
                <a:solidFill>
                  <a:srgbClr val="231F20"/>
                </a:solidFill>
                <a:effectLst/>
                <a:latin typeface="Times New Roman" panose="02020603050405020304" pitchFamily="18" charset="0"/>
                <a:cs typeface="Times New Roman" panose="02020603050405020304" pitchFamily="18" charset="0"/>
              </a:rPr>
              <a:t>(2) The reacting molecules must collide with proper orientation</a:t>
            </a:r>
            <a:r>
              <a:rPr lang="en-GB" sz="2400" dirty="0">
                <a:latin typeface="Times New Roman" panose="02020603050405020304" pitchFamily="18" charset="0"/>
                <a:cs typeface="Times New Roman" panose="02020603050405020304" pitchFamily="18" charset="0"/>
              </a:rPr>
              <a:t> </a:t>
            </a: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 </a:t>
            </a:r>
            <a:br>
              <a:rPr lang="en-GB" sz="2400" dirty="0">
                <a:latin typeface="Times New Roman" panose="02020603050405020304" pitchFamily="18" charset="0"/>
                <a:cs typeface="Times New Roman" panose="02020603050405020304" pitchFamily="18" charset="0"/>
              </a:rPr>
            </a:br>
            <a:r>
              <a:rPr lang="en-GB" sz="2400" b="0" i="0" dirty="0">
                <a:solidFill>
                  <a:srgbClr val="0066B3"/>
                </a:solidFill>
                <a:effectLst/>
                <a:latin typeface="Times New Roman" panose="02020603050405020304" pitchFamily="18" charset="0"/>
                <a:cs typeface="Times New Roman" panose="02020603050405020304" pitchFamily="18" charset="0"/>
              </a:rPr>
              <a:t>(1) </a:t>
            </a:r>
            <a:r>
              <a:rPr lang="en-GB" sz="2400" b="1" i="0" dirty="0">
                <a:solidFill>
                  <a:srgbClr val="0066B3"/>
                </a:solidFill>
                <a:effectLst/>
                <a:latin typeface="Times New Roman" panose="02020603050405020304" pitchFamily="18" charset="0"/>
                <a:cs typeface="Times New Roman" panose="02020603050405020304" pitchFamily="18" charset="0"/>
              </a:rPr>
              <a:t>The molecules must collide with sufficient kinetic energy</a:t>
            </a:r>
            <a:br>
              <a:rPr lang="en-GB" sz="2400" b="1" i="0" dirty="0">
                <a:solidFill>
                  <a:srgbClr val="0066B3"/>
                </a:solidFill>
                <a:effectLst/>
                <a:latin typeface="Times New Roman" panose="02020603050405020304" pitchFamily="18" charset="0"/>
                <a:cs typeface="Times New Roman" panose="02020603050405020304" pitchFamily="18" charset="0"/>
              </a:rPr>
            </a:br>
            <a:r>
              <a:rPr lang="en-GB" sz="2400" b="0" i="0" dirty="0">
                <a:solidFill>
                  <a:srgbClr val="231F20"/>
                </a:solidFill>
                <a:effectLst/>
                <a:latin typeface="Times New Roman" panose="02020603050405020304" pitchFamily="18" charset="0"/>
                <a:cs typeface="Times New Roman" panose="02020603050405020304" pitchFamily="18" charset="0"/>
              </a:rPr>
              <a:t>Let us consider a reaction</a:t>
            </a:r>
            <a:br>
              <a:rPr lang="en-GB" sz="2400" b="0" i="0" dirty="0">
                <a:solidFill>
                  <a:srgbClr val="231F20"/>
                </a:solidFill>
                <a:effectLst/>
                <a:latin typeface="Times New Roman" panose="02020603050405020304" pitchFamily="18" charset="0"/>
                <a:cs typeface="Times New Roman" panose="02020603050405020304" pitchFamily="18" charset="0"/>
              </a:rPr>
            </a:br>
            <a:r>
              <a:rPr lang="en-GB" sz="2400" b="0" i="0" dirty="0">
                <a:solidFill>
                  <a:srgbClr val="231F20"/>
                </a:solidFill>
                <a:effectLst/>
                <a:latin typeface="Times New Roman" panose="02020603050405020304" pitchFamily="18" charset="0"/>
                <a:cs typeface="Times New Roman" panose="02020603050405020304" pitchFamily="18" charset="0"/>
              </a:rPr>
              <a:t>A – A + B – B </a:t>
            </a:r>
            <a:r>
              <a:rPr lang="en-GB" sz="2400" b="0" i="0" dirty="0">
                <a:solidFill>
                  <a:srgbClr val="000000"/>
                </a:solidFill>
                <a:effectLst/>
                <a:latin typeface="Times New Roman" panose="02020603050405020304" pitchFamily="18" charset="0"/>
                <a:cs typeface="Times New Roman" panose="02020603050405020304" pitchFamily="18" charset="0"/>
              </a:rPr>
              <a:t>⎯⎯→ </a:t>
            </a:r>
            <a:r>
              <a:rPr lang="en-GB" sz="2400" b="0" i="0" dirty="0">
                <a:solidFill>
                  <a:srgbClr val="231F20"/>
                </a:solidFill>
                <a:effectLst/>
                <a:latin typeface="Times New Roman" panose="02020603050405020304" pitchFamily="18" charset="0"/>
                <a:cs typeface="Times New Roman" panose="02020603050405020304" pitchFamily="18" charset="0"/>
              </a:rPr>
              <a:t>2A – B</a:t>
            </a:r>
            <a:r>
              <a:rPr lang="en-GB" sz="2400" dirty="0">
                <a:latin typeface="Times New Roman" panose="02020603050405020304" pitchFamily="18" charset="0"/>
                <a:cs typeface="Times New Roman" panose="02020603050405020304" pitchFamily="18" charset="0"/>
              </a:rPr>
              <a:t> </a:t>
            </a:r>
            <a:br>
              <a:rPr lang="en-GB" sz="2400" dirty="0"/>
            </a:br>
            <a:endParaRPr lang="en-BB"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2959F1C-4AA5-7EC8-20AA-5FFF8BA7E614}"/>
              </a:ext>
            </a:extLst>
          </p:cNvPr>
          <p:cNvPicPr>
            <a:picLocks noChangeAspect="1"/>
          </p:cNvPicPr>
          <p:nvPr/>
        </p:nvPicPr>
        <p:blipFill>
          <a:blip r:embed="rId2"/>
          <a:stretch>
            <a:fillRect/>
          </a:stretch>
        </p:blipFill>
        <p:spPr>
          <a:xfrm>
            <a:off x="-1" y="4069976"/>
            <a:ext cx="3121107" cy="2788024"/>
          </a:xfrm>
          <a:prstGeom prst="rect">
            <a:avLst/>
          </a:prstGeom>
        </p:spPr>
      </p:pic>
    </p:spTree>
    <p:extLst>
      <p:ext uri="{BB962C8B-B14F-4D97-AF65-F5344CB8AC3E}">
        <p14:creationId xmlns:p14="http://schemas.microsoft.com/office/powerpoint/2010/main" val="2466848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010F12-4D69-3275-FC98-62E08CD6F71A}"/>
              </a:ext>
            </a:extLst>
          </p:cNvPr>
          <p:cNvSpPr txBox="1"/>
          <p:nvPr/>
        </p:nvSpPr>
        <p:spPr>
          <a:xfrm>
            <a:off x="0" y="26463"/>
            <a:ext cx="12192000" cy="1938992"/>
          </a:xfrm>
          <a:prstGeom prst="rect">
            <a:avLst/>
          </a:prstGeom>
          <a:noFill/>
        </p:spPr>
        <p:txBody>
          <a:bodyPr wrap="square">
            <a:spAutoFit/>
          </a:bodyPr>
          <a:lstStyle/>
          <a:p>
            <a:r>
              <a:rPr lang="en-GB" sz="2400" b="0" i="0" dirty="0">
                <a:solidFill>
                  <a:srgbClr val="0066B3"/>
                </a:solidFill>
                <a:effectLst/>
                <a:latin typeface="Times New Roman" panose="02020603050405020304" pitchFamily="18" charset="0"/>
                <a:cs typeface="Times New Roman" panose="02020603050405020304" pitchFamily="18" charset="0"/>
              </a:rPr>
              <a:t>(2) </a:t>
            </a:r>
            <a:r>
              <a:rPr lang="en-GB" sz="2400" b="1" i="0" dirty="0">
                <a:solidFill>
                  <a:srgbClr val="0066B3"/>
                </a:solidFill>
                <a:effectLst/>
                <a:latin typeface="Times New Roman" panose="02020603050405020304" pitchFamily="18" charset="0"/>
                <a:cs typeface="Times New Roman" panose="02020603050405020304" pitchFamily="18" charset="0"/>
              </a:rPr>
              <a:t>The molecules must collide with correct orientation: </a:t>
            </a:r>
            <a:r>
              <a:rPr lang="en-GB" sz="2400" b="1" i="0" dirty="0">
                <a:solidFill>
                  <a:srgbClr val="231F20"/>
                </a:solidFill>
                <a:effectLst/>
                <a:latin typeface="Times New Roman" panose="02020603050405020304" pitchFamily="18" charset="0"/>
                <a:cs typeface="Times New Roman" panose="02020603050405020304" pitchFamily="18" charset="0"/>
              </a:rPr>
              <a:t>The correct orientation is that which ensure direct contact between the atoms involved in the breaking and forming of bonds.</a:t>
            </a:r>
            <a:r>
              <a:rPr lang="en-GB" sz="2400" dirty="0">
                <a:latin typeface="Times New Roman" panose="02020603050405020304" pitchFamily="18" charset="0"/>
                <a:cs typeface="Times New Roman" panose="02020603050405020304" pitchFamily="18" charset="0"/>
              </a:rPr>
              <a:t> </a:t>
            </a: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 </a:t>
            </a:r>
            <a:br>
              <a:rPr lang="en-GB" sz="2400" dirty="0">
                <a:latin typeface="Times New Roman" panose="02020603050405020304" pitchFamily="18" charset="0"/>
                <a:cs typeface="Times New Roman" panose="02020603050405020304" pitchFamily="18" charset="0"/>
              </a:rPr>
            </a:br>
            <a:endParaRPr lang="en-BB"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147EF0F-7481-7CC2-26A2-8ADC77C2CA07}"/>
              </a:ext>
            </a:extLst>
          </p:cNvPr>
          <p:cNvPicPr>
            <a:picLocks noChangeAspect="1"/>
          </p:cNvPicPr>
          <p:nvPr/>
        </p:nvPicPr>
        <p:blipFill>
          <a:blip r:embed="rId2"/>
          <a:stretch>
            <a:fillRect/>
          </a:stretch>
        </p:blipFill>
        <p:spPr>
          <a:xfrm>
            <a:off x="3137647" y="728351"/>
            <a:ext cx="4966447" cy="2700649"/>
          </a:xfrm>
          <a:prstGeom prst="rect">
            <a:avLst/>
          </a:prstGeom>
        </p:spPr>
      </p:pic>
      <p:pic>
        <p:nvPicPr>
          <p:cNvPr id="7" name="Picture 6">
            <a:extLst>
              <a:ext uri="{FF2B5EF4-FFF2-40B4-BE49-F238E27FC236}">
                <a16:creationId xmlns:a16="http://schemas.microsoft.com/office/drawing/2014/main" id="{92731F02-0866-2335-1028-917B325496CF}"/>
              </a:ext>
            </a:extLst>
          </p:cNvPr>
          <p:cNvPicPr>
            <a:picLocks noChangeAspect="1"/>
          </p:cNvPicPr>
          <p:nvPr/>
        </p:nvPicPr>
        <p:blipFill>
          <a:blip r:embed="rId3"/>
          <a:stretch>
            <a:fillRect/>
          </a:stretch>
        </p:blipFill>
        <p:spPr>
          <a:xfrm>
            <a:off x="35858" y="3567954"/>
            <a:ext cx="12091994" cy="3263583"/>
          </a:xfrm>
          <a:prstGeom prst="rect">
            <a:avLst/>
          </a:prstGeom>
        </p:spPr>
      </p:pic>
    </p:spTree>
    <p:extLst>
      <p:ext uri="{BB962C8B-B14F-4D97-AF65-F5344CB8AC3E}">
        <p14:creationId xmlns:p14="http://schemas.microsoft.com/office/powerpoint/2010/main" val="3289072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2748FC-5B71-3BD7-0BAE-00DE848DDC36}"/>
              </a:ext>
            </a:extLst>
          </p:cNvPr>
          <p:cNvSpPr txBox="1"/>
          <p:nvPr/>
        </p:nvSpPr>
        <p:spPr>
          <a:xfrm>
            <a:off x="0" y="0"/>
            <a:ext cx="12191999" cy="6740307"/>
          </a:xfrm>
          <a:prstGeom prst="rect">
            <a:avLst/>
          </a:prstGeom>
          <a:noFill/>
        </p:spPr>
        <p:txBody>
          <a:bodyPr wrap="square">
            <a:spAutoFit/>
          </a:bodyPr>
          <a:lstStyle/>
          <a:p>
            <a:r>
              <a:rPr lang="en-GB" sz="2400" b="1" i="0" dirty="0">
                <a:solidFill>
                  <a:srgbClr val="0066B3"/>
                </a:solidFill>
                <a:effectLst/>
                <a:latin typeface="Times New Roman" panose="02020603050405020304" pitchFamily="18" charset="0"/>
                <a:cs typeface="Times New Roman" panose="02020603050405020304" pitchFamily="18" charset="0"/>
              </a:rPr>
              <a:t>Limitations of the Collision Theory</a:t>
            </a:r>
          </a:p>
          <a:p>
            <a:endParaRPr lang="en-GB" sz="2400" b="1" dirty="0">
              <a:solidFill>
                <a:srgbClr val="0066B3"/>
              </a:solidFill>
              <a:latin typeface="Times New Roman" panose="02020603050405020304" pitchFamily="18" charset="0"/>
              <a:cs typeface="Times New Roman" panose="02020603050405020304" pitchFamily="18" charset="0"/>
            </a:endParaRPr>
          </a:p>
          <a:p>
            <a:pPr marL="342900" indent="-342900">
              <a:buAutoNum type="arabicParenBoth"/>
            </a:pPr>
            <a:r>
              <a:rPr lang="en-GB" sz="2400" i="0" dirty="0">
                <a:solidFill>
                  <a:srgbClr val="231F20"/>
                </a:solidFill>
                <a:effectLst/>
                <a:latin typeface="Times New Roman" panose="02020603050405020304" pitchFamily="18" charset="0"/>
                <a:cs typeface="Times New Roman" panose="02020603050405020304" pitchFamily="18" charset="0"/>
              </a:rPr>
              <a:t> The theory applies to simple gaseous reactions only.</a:t>
            </a:r>
            <a:r>
              <a:rPr lang="en-GB" sz="2400" dirty="0">
                <a:latin typeface="Times New Roman" panose="02020603050405020304" pitchFamily="18" charset="0"/>
                <a:cs typeface="Times New Roman" panose="02020603050405020304" pitchFamily="18" charset="0"/>
              </a:rPr>
              <a:t> </a:t>
            </a:r>
          </a:p>
          <a:p>
            <a:pPr marL="342900" indent="-342900">
              <a:buAutoNum type="arabicParenBoth"/>
            </a:pPr>
            <a:endParaRPr lang="en-GB" sz="2400" i="0" dirty="0">
              <a:solidFill>
                <a:srgbClr val="231F20"/>
              </a:solidFill>
              <a:effectLst/>
              <a:latin typeface="Times New Roman" panose="02020603050405020304" pitchFamily="18" charset="0"/>
              <a:cs typeface="Times New Roman" panose="02020603050405020304" pitchFamily="18" charset="0"/>
            </a:endParaRPr>
          </a:p>
          <a:p>
            <a:pPr marL="342900" indent="-342900">
              <a:buAutoNum type="arabicParenBoth"/>
            </a:pPr>
            <a:r>
              <a:rPr lang="en-GB" sz="2400" dirty="0">
                <a:solidFill>
                  <a:srgbClr val="231F20"/>
                </a:solidFill>
                <a:latin typeface="Times New Roman" panose="02020603050405020304" pitchFamily="18" charset="0"/>
                <a:cs typeface="Times New Roman" panose="02020603050405020304" pitchFamily="18" charset="0"/>
              </a:rPr>
              <a:t> </a:t>
            </a:r>
            <a:r>
              <a:rPr lang="en-GB" sz="2400" i="0" dirty="0">
                <a:solidFill>
                  <a:srgbClr val="231F20"/>
                </a:solidFill>
                <a:effectLst/>
                <a:latin typeface="Times New Roman" panose="02020603050405020304" pitchFamily="18" charset="0"/>
                <a:cs typeface="Times New Roman" panose="02020603050405020304" pitchFamily="18" charset="0"/>
              </a:rPr>
              <a:t>For reactions involving complex molecules, the experimental rate constants are</a:t>
            </a:r>
            <a:br>
              <a:rPr lang="en-GB" sz="2400" i="0" dirty="0">
                <a:solidFill>
                  <a:srgbClr val="231F20"/>
                </a:solidFill>
                <a:effectLst/>
                <a:latin typeface="Times New Roman" panose="02020603050405020304" pitchFamily="18" charset="0"/>
                <a:cs typeface="Times New Roman" panose="02020603050405020304" pitchFamily="18" charset="0"/>
              </a:rPr>
            </a:br>
            <a:r>
              <a:rPr lang="en-GB" sz="2400" i="0" dirty="0">
                <a:solidFill>
                  <a:srgbClr val="231F20"/>
                </a:solidFill>
                <a:effectLst/>
                <a:latin typeface="Times New Roman" panose="02020603050405020304" pitchFamily="18" charset="0"/>
                <a:cs typeface="Times New Roman" panose="02020603050405020304" pitchFamily="18" charset="0"/>
              </a:rPr>
              <a:t>quite different from the calculated values.</a:t>
            </a:r>
            <a:r>
              <a:rPr lang="en-GB" sz="2400" dirty="0">
                <a:latin typeface="Times New Roman" panose="02020603050405020304" pitchFamily="18" charset="0"/>
                <a:cs typeface="Times New Roman" panose="02020603050405020304" pitchFamily="18" charset="0"/>
              </a:rPr>
              <a:t> </a:t>
            </a:r>
            <a:br>
              <a:rPr lang="en-GB" sz="2400" dirty="0">
                <a:latin typeface="Times New Roman" panose="02020603050405020304" pitchFamily="18" charset="0"/>
                <a:cs typeface="Times New Roman" panose="02020603050405020304" pitchFamily="18" charset="0"/>
              </a:rPr>
            </a:br>
            <a:endParaRPr lang="en-GB" sz="2400" dirty="0">
              <a:latin typeface="Times New Roman" panose="02020603050405020304" pitchFamily="18" charset="0"/>
              <a:cs typeface="Times New Roman" panose="02020603050405020304" pitchFamily="18" charset="0"/>
            </a:endParaRPr>
          </a:p>
          <a:p>
            <a:pPr marL="342900" indent="-342900">
              <a:buAutoNum type="arabicParenBoth"/>
            </a:pPr>
            <a:r>
              <a:rPr lang="en-GB" sz="2400" i="0" dirty="0">
                <a:solidFill>
                  <a:srgbClr val="231F20"/>
                </a:solidFill>
                <a:effectLst/>
                <a:latin typeface="Times New Roman" panose="02020603050405020304" pitchFamily="18" charset="0"/>
                <a:cs typeface="Times New Roman" panose="02020603050405020304" pitchFamily="18" charset="0"/>
              </a:rPr>
              <a:t> There is no method for determining the steric effect (</a:t>
            </a:r>
            <a:r>
              <a:rPr lang="en-GB" sz="2400" i="1" dirty="0">
                <a:solidFill>
                  <a:srgbClr val="231F20"/>
                </a:solidFill>
                <a:effectLst/>
                <a:latin typeface="Times New Roman" panose="02020603050405020304" pitchFamily="18" charset="0"/>
                <a:cs typeface="Times New Roman" panose="02020603050405020304" pitchFamily="18" charset="0"/>
              </a:rPr>
              <a:t>p</a:t>
            </a:r>
            <a:r>
              <a:rPr lang="en-GB" sz="2400" i="0" dirty="0">
                <a:solidFill>
                  <a:srgbClr val="231F20"/>
                </a:solidFill>
                <a:effectLst/>
                <a:latin typeface="Times New Roman" panose="02020603050405020304" pitchFamily="18" charset="0"/>
                <a:cs typeface="Times New Roman" panose="02020603050405020304" pitchFamily="18" charset="0"/>
              </a:rPr>
              <a:t>) for a reaction whose rate constant has</a:t>
            </a:r>
            <a:br>
              <a:rPr lang="en-GB" sz="2400" i="0" dirty="0">
                <a:solidFill>
                  <a:srgbClr val="231F20"/>
                </a:solidFill>
                <a:effectLst/>
                <a:latin typeface="Times New Roman" panose="02020603050405020304" pitchFamily="18" charset="0"/>
                <a:cs typeface="Times New Roman" panose="02020603050405020304" pitchFamily="18" charset="0"/>
              </a:rPr>
            </a:br>
            <a:r>
              <a:rPr lang="en-GB" sz="2400" i="0" dirty="0">
                <a:solidFill>
                  <a:srgbClr val="231F20"/>
                </a:solidFill>
                <a:effectLst/>
                <a:latin typeface="Times New Roman" panose="02020603050405020304" pitchFamily="18" charset="0"/>
                <a:cs typeface="Times New Roman" panose="02020603050405020304" pitchFamily="18" charset="0"/>
              </a:rPr>
              <a:t>not been determined experimentally.</a:t>
            </a:r>
            <a:r>
              <a:rPr lang="en-GB" sz="2400" dirty="0">
                <a:latin typeface="Times New Roman" panose="02020603050405020304" pitchFamily="18" charset="0"/>
                <a:cs typeface="Times New Roman" panose="02020603050405020304" pitchFamily="18" charset="0"/>
              </a:rPr>
              <a:t> </a:t>
            </a:r>
          </a:p>
          <a:p>
            <a:pPr marL="342900" indent="-342900">
              <a:buAutoNum type="arabicParenBoth"/>
            </a:pPr>
            <a:endParaRPr lang="en-GB" sz="2400" dirty="0">
              <a:latin typeface="Times New Roman" panose="02020603050405020304" pitchFamily="18" charset="0"/>
              <a:cs typeface="Times New Roman" panose="02020603050405020304" pitchFamily="18" charset="0"/>
            </a:endParaRPr>
          </a:p>
          <a:p>
            <a:pPr marL="342900" indent="-342900">
              <a:buAutoNum type="arabicParenBoth"/>
            </a:pPr>
            <a:r>
              <a:rPr lang="en-GB" sz="2400" i="0" dirty="0">
                <a:solidFill>
                  <a:srgbClr val="231F20"/>
                </a:solidFill>
                <a:effectLst/>
                <a:latin typeface="Times New Roman" panose="02020603050405020304" pitchFamily="18" charset="0"/>
                <a:cs typeface="Times New Roman" panose="02020603050405020304" pitchFamily="18" charset="0"/>
              </a:rPr>
              <a:t> In the collision theory it is supposed that only the kinetic energy of the colliding molecules</a:t>
            </a:r>
            <a:br>
              <a:rPr lang="en-GB" sz="2400" i="0" dirty="0">
                <a:solidFill>
                  <a:srgbClr val="231F20"/>
                </a:solidFill>
                <a:effectLst/>
                <a:latin typeface="Times New Roman" panose="02020603050405020304" pitchFamily="18" charset="0"/>
                <a:cs typeface="Times New Roman" panose="02020603050405020304" pitchFamily="18" charset="0"/>
              </a:rPr>
            </a:br>
            <a:r>
              <a:rPr lang="en-GB" sz="2400" i="0" dirty="0">
                <a:solidFill>
                  <a:srgbClr val="231F20"/>
                </a:solidFill>
                <a:effectLst/>
                <a:latin typeface="Times New Roman" panose="02020603050405020304" pitchFamily="18" charset="0"/>
                <a:cs typeface="Times New Roman" panose="02020603050405020304" pitchFamily="18" charset="0"/>
              </a:rPr>
              <a:t>contributes to the energy required for surmounting the energy barrier. There is no reason</a:t>
            </a:r>
            <a:br>
              <a:rPr lang="en-GB" sz="2400" i="0" dirty="0">
                <a:solidFill>
                  <a:srgbClr val="231F20"/>
                </a:solidFill>
                <a:effectLst/>
                <a:latin typeface="Times New Roman" panose="02020603050405020304" pitchFamily="18" charset="0"/>
                <a:cs typeface="Times New Roman" panose="02020603050405020304" pitchFamily="18" charset="0"/>
              </a:rPr>
            </a:br>
            <a:r>
              <a:rPr lang="en-GB" sz="2400" i="0" dirty="0">
                <a:solidFill>
                  <a:srgbClr val="231F20"/>
                </a:solidFill>
                <a:effectLst/>
                <a:latin typeface="Times New Roman" panose="02020603050405020304" pitchFamily="18" charset="0"/>
                <a:cs typeface="Times New Roman" panose="02020603050405020304" pitchFamily="18" charset="0"/>
              </a:rPr>
              <a:t>why the rotational and vibrational energies of molecules should be ignored.</a:t>
            </a:r>
            <a:r>
              <a:rPr lang="en-GB" sz="2400" dirty="0">
                <a:latin typeface="Times New Roman" panose="02020603050405020304" pitchFamily="18" charset="0"/>
                <a:cs typeface="Times New Roman" panose="02020603050405020304" pitchFamily="18" charset="0"/>
              </a:rPr>
              <a:t> </a:t>
            </a:r>
          </a:p>
          <a:p>
            <a:pPr marL="342900" indent="-342900">
              <a:buAutoNum type="arabicParenBoth"/>
            </a:pPr>
            <a:endParaRPr lang="en-GB" sz="2400" dirty="0">
              <a:latin typeface="Times New Roman" panose="02020603050405020304" pitchFamily="18" charset="0"/>
              <a:cs typeface="Times New Roman" panose="02020603050405020304" pitchFamily="18" charset="0"/>
            </a:endParaRPr>
          </a:p>
          <a:p>
            <a:pPr marL="342900" indent="-342900">
              <a:buAutoNum type="arabicParenBoth"/>
            </a:pPr>
            <a:r>
              <a:rPr lang="en-GB" sz="2400" i="0" dirty="0">
                <a:solidFill>
                  <a:srgbClr val="231F20"/>
                </a:solidFill>
                <a:effectLst/>
                <a:latin typeface="Times New Roman" panose="02020603050405020304" pitchFamily="18" charset="0"/>
                <a:cs typeface="Times New Roman" panose="02020603050405020304" pitchFamily="18" charset="0"/>
              </a:rPr>
              <a:t> The collision theory is silent on the cleavage and formation of bonds involved in the reaction.</a:t>
            </a:r>
            <a:r>
              <a:rPr lang="en-GB" sz="2400" dirty="0">
                <a:latin typeface="Times New Roman" panose="02020603050405020304" pitchFamily="18" charset="0"/>
                <a:cs typeface="Times New Roman" panose="02020603050405020304" pitchFamily="18" charset="0"/>
              </a:rPr>
              <a:t> </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endParaRPr lang="en-B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7223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650554-4164-F81D-82A8-809AEFD24F75}"/>
              </a:ext>
            </a:extLst>
          </p:cNvPr>
          <p:cNvSpPr txBox="1"/>
          <p:nvPr/>
        </p:nvSpPr>
        <p:spPr>
          <a:xfrm>
            <a:off x="0" y="67255"/>
            <a:ext cx="12192000" cy="3046988"/>
          </a:xfrm>
          <a:prstGeom prst="rect">
            <a:avLst/>
          </a:prstGeom>
          <a:noFill/>
        </p:spPr>
        <p:txBody>
          <a:bodyPr wrap="square">
            <a:spAutoFit/>
          </a:bodyPr>
          <a:lstStyle/>
          <a:p>
            <a:r>
              <a:rPr lang="en-GB" sz="2400" b="1" i="0" dirty="0">
                <a:solidFill>
                  <a:srgbClr val="0066B3"/>
                </a:solidFill>
                <a:effectLst/>
                <a:latin typeface="Times New Roman" panose="02020603050405020304" pitchFamily="18" charset="0"/>
                <a:cs typeface="Times New Roman" panose="02020603050405020304" pitchFamily="18" charset="0"/>
              </a:rPr>
              <a:t>Temperature Dependence of Reaction Rate and Arrhenius Equation: T</a:t>
            </a:r>
            <a:r>
              <a:rPr lang="en-GB" sz="2400" b="0" i="0" dirty="0">
                <a:solidFill>
                  <a:srgbClr val="231F20"/>
                </a:solidFill>
                <a:effectLst/>
                <a:latin typeface="Times New Roman" panose="02020603050405020304" pitchFamily="18" charset="0"/>
                <a:cs typeface="Times New Roman" panose="02020603050405020304" pitchFamily="18" charset="0"/>
              </a:rPr>
              <a:t>he kinetic energy of a gas is directly proportional to its temperature. Thus as the temperature of a system is increased, more and more molecules will acquire necessary energy greater that </a:t>
            </a:r>
            <a:r>
              <a:rPr lang="en-GB" sz="2400" b="0" i="1" dirty="0" err="1">
                <a:solidFill>
                  <a:srgbClr val="231F20"/>
                </a:solidFill>
                <a:effectLst/>
                <a:latin typeface="Times New Roman" panose="02020603050405020304" pitchFamily="18" charset="0"/>
                <a:cs typeface="Times New Roman" panose="02020603050405020304" pitchFamily="18" charset="0"/>
              </a:rPr>
              <a:t>Ea</a:t>
            </a:r>
            <a:r>
              <a:rPr lang="en-GB" sz="2400" b="0" i="1" dirty="0">
                <a:solidFill>
                  <a:srgbClr val="231F20"/>
                </a:solidFill>
                <a:effectLst/>
                <a:latin typeface="Times New Roman" panose="02020603050405020304" pitchFamily="18" charset="0"/>
                <a:cs typeface="Times New Roman" panose="02020603050405020304" pitchFamily="18" charset="0"/>
              </a:rPr>
              <a:t> </a:t>
            </a:r>
            <a:r>
              <a:rPr lang="en-GB" sz="2400" b="0" i="0" dirty="0">
                <a:solidFill>
                  <a:srgbClr val="231F20"/>
                </a:solidFill>
                <a:effectLst/>
                <a:latin typeface="Times New Roman" panose="02020603050405020304" pitchFamily="18" charset="0"/>
                <a:cs typeface="Times New Roman" panose="02020603050405020304" pitchFamily="18" charset="0"/>
              </a:rPr>
              <a:t>to cause productive collisions. This increases the rate of the reaction.</a:t>
            </a:r>
            <a:r>
              <a:rPr lang="en-GB" sz="2400" dirty="0">
                <a:latin typeface="Times New Roman" panose="02020603050405020304" pitchFamily="18" charset="0"/>
                <a:cs typeface="Times New Roman" panose="02020603050405020304" pitchFamily="18" charset="0"/>
              </a:rPr>
              <a:t> </a:t>
            </a: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 </a:t>
            </a:r>
            <a:br>
              <a:rPr lang="en-GB" sz="2400" dirty="0">
                <a:latin typeface="Times New Roman" panose="02020603050405020304" pitchFamily="18" charset="0"/>
                <a:cs typeface="Times New Roman" panose="02020603050405020304" pitchFamily="18" charset="0"/>
              </a:rPr>
            </a:br>
            <a:r>
              <a:rPr lang="en-GB" sz="2400" b="0" i="0" dirty="0">
                <a:solidFill>
                  <a:srgbClr val="231F20"/>
                </a:solidFill>
                <a:effectLst/>
                <a:latin typeface="Times New Roman" panose="02020603050405020304" pitchFamily="18" charset="0"/>
                <a:cs typeface="Times New Roman" panose="02020603050405020304" pitchFamily="18" charset="0"/>
              </a:rPr>
              <a:t>In 1889, Arrhenius suggested as simple relationship between the rate constant, </a:t>
            </a:r>
            <a:r>
              <a:rPr lang="en-GB" sz="2400" b="0" i="1" dirty="0">
                <a:solidFill>
                  <a:srgbClr val="231F20"/>
                </a:solidFill>
                <a:effectLst/>
                <a:latin typeface="Times New Roman" panose="02020603050405020304" pitchFamily="18" charset="0"/>
                <a:cs typeface="Times New Roman" panose="02020603050405020304" pitchFamily="18" charset="0"/>
              </a:rPr>
              <a:t>k</a:t>
            </a:r>
            <a:r>
              <a:rPr lang="en-GB" sz="2400" b="0" i="0" dirty="0">
                <a:solidFill>
                  <a:srgbClr val="231F20"/>
                </a:solidFill>
                <a:effectLst/>
                <a:latin typeface="Times New Roman" panose="02020603050405020304" pitchFamily="18" charset="0"/>
                <a:cs typeface="Times New Roman" panose="02020603050405020304" pitchFamily="18" charset="0"/>
              </a:rPr>
              <a:t>, for a reaction and the temperature of the system.</a:t>
            </a:r>
            <a:r>
              <a:rPr lang="en-GB" sz="2400" dirty="0">
                <a:latin typeface="Times New Roman" panose="02020603050405020304" pitchFamily="18" charset="0"/>
                <a:cs typeface="Times New Roman" panose="02020603050405020304" pitchFamily="18" charset="0"/>
              </a:rPr>
              <a:t> </a:t>
            </a:r>
            <a:br>
              <a:rPr lang="en-GB" sz="2400" dirty="0"/>
            </a:br>
            <a:endParaRPr lang="en-BB"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662A832-2AD8-F360-8B48-D077C1045048}"/>
              </a:ext>
            </a:extLst>
          </p:cNvPr>
          <p:cNvPicPr>
            <a:picLocks noChangeAspect="1"/>
          </p:cNvPicPr>
          <p:nvPr/>
        </p:nvPicPr>
        <p:blipFill>
          <a:blip r:embed="rId2"/>
          <a:stretch>
            <a:fillRect/>
          </a:stretch>
        </p:blipFill>
        <p:spPr>
          <a:xfrm>
            <a:off x="4486275" y="2521602"/>
            <a:ext cx="2000250" cy="523875"/>
          </a:xfrm>
          <a:prstGeom prst="rect">
            <a:avLst/>
          </a:prstGeom>
        </p:spPr>
      </p:pic>
      <p:pic>
        <p:nvPicPr>
          <p:cNvPr id="7" name="Picture 6">
            <a:extLst>
              <a:ext uri="{FF2B5EF4-FFF2-40B4-BE49-F238E27FC236}">
                <a16:creationId xmlns:a16="http://schemas.microsoft.com/office/drawing/2014/main" id="{387906B8-15A1-46EE-057F-03250359EB17}"/>
              </a:ext>
            </a:extLst>
          </p:cNvPr>
          <p:cNvPicPr>
            <a:picLocks noChangeAspect="1"/>
          </p:cNvPicPr>
          <p:nvPr/>
        </p:nvPicPr>
        <p:blipFill>
          <a:blip r:embed="rId3"/>
          <a:stretch>
            <a:fillRect/>
          </a:stretch>
        </p:blipFill>
        <p:spPr>
          <a:xfrm>
            <a:off x="3786747" y="3239746"/>
            <a:ext cx="3686175" cy="1933575"/>
          </a:xfrm>
          <a:prstGeom prst="rect">
            <a:avLst/>
          </a:prstGeom>
        </p:spPr>
      </p:pic>
      <p:sp>
        <p:nvSpPr>
          <p:cNvPr id="9" name="TextBox 8">
            <a:extLst>
              <a:ext uri="{FF2B5EF4-FFF2-40B4-BE49-F238E27FC236}">
                <a16:creationId xmlns:a16="http://schemas.microsoft.com/office/drawing/2014/main" id="{46914CFB-3650-9474-DC0A-0058B5E5A279}"/>
              </a:ext>
            </a:extLst>
          </p:cNvPr>
          <p:cNvSpPr txBox="1"/>
          <p:nvPr/>
        </p:nvSpPr>
        <p:spPr>
          <a:xfrm>
            <a:off x="0" y="5173321"/>
            <a:ext cx="12192000" cy="830997"/>
          </a:xfrm>
          <a:prstGeom prst="rect">
            <a:avLst/>
          </a:prstGeom>
          <a:noFill/>
        </p:spPr>
        <p:txBody>
          <a:bodyPr wrap="square">
            <a:spAutoFit/>
          </a:bodyPr>
          <a:lstStyle/>
          <a:p>
            <a:r>
              <a:rPr lang="en-GB" sz="2400" b="0" i="0" dirty="0">
                <a:solidFill>
                  <a:srgbClr val="231F20"/>
                </a:solidFill>
                <a:effectLst/>
                <a:latin typeface="Times New Roman" panose="02020603050405020304" pitchFamily="18" charset="0"/>
                <a:cs typeface="Times New Roman" panose="02020603050405020304" pitchFamily="18" charset="0"/>
              </a:rPr>
              <a:t>If </a:t>
            </a:r>
            <a:r>
              <a:rPr lang="en-GB" sz="2400" b="0" i="1" dirty="0">
                <a:solidFill>
                  <a:srgbClr val="231F20"/>
                </a:solidFill>
                <a:effectLst/>
                <a:latin typeface="Times New Roman" panose="02020603050405020304" pitchFamily="18" charset="0"/>
                <a:cs typeface="Times New Roman" panose="02020603050405020304" pitchFamily="18" charset="0"/>
              </a:rPr>
              <a:t>k</a:t>
            </a:r>
            <a:r>
              <a:rPr lang="en-GB" sz="2400" b="0" i="0" dirty="0">
                <a:solidFill>
                  <a:srgbClr val="231F20"/>
                </a:solidFill>
                <a:effectLst/>
                <a:latin typeface="Times New Roman" panose="02020603050405020304" pitchFamily="18" charset="0"/>
                <a:cs typeface="Times New Roman" panose="02020603050405020304" pitchFamily="18" charset="0"/>
              </a:rPr>
              <a:t>1 and </a:t>
            </a:r>
            <a:r>
              <a:rPr lang="en-GB" sz="2400" b="0" i="1" dirty="0">
                <a:solidFill>
                  <a:srgbClr val="231F20"/>
                </a:solidFill>
                <a:effectLst/>
                <a:latin typeface="Times New Roman" panose="02020603050405020304" pitchFamily="18" charset="0"/>
                <a:cs typeface="Times New Roman" panose="02020603050405020304" pitchFamily="18" charset="0"/>
              </a:rPr>
              <a:t>k</a:t>
            </a:r>
            <a:r>
              <a:rPr lang="en-GB" sz="2400" b="0" i="0" dirty="0">
                <a:solidFill>
                  <a:srgbClr val="231F20"/>
                </a:solidFill>
                <a:effectLst/>
                <a:latin typeface="Times New Roman" panose="02020603050405020304" pitchFamily="18" charset="0"/>
                <a:cs typeface="Times New Roman" panose="02020603050405020304" pitchFamily="18" charset="0"/>
              </a:rPr>
              <a:t>2 are the values of rate constants at temperatures </a:t>
            </a:r>
            <a:r>
              <a:rPr lang="en-GB" sz="2400" b="0" i="1" dirty="0">
                <a:solidFill>
                  <a:srgbClr val="231F20"/>
                </a:solidFill>
                <a:effectLst/>
                <a:latin typeface="Times New Roman" panose="02020603050405020304" pitchFamily="18" charset="0"/>
                <a:cs typeface="Times New Roman" panose="02020603050405020304" pitchFamily="18" charset="0"/>
              </a:rPr>
              <a:t>T</a:t>
            </a:r>
            <a:r>
              <a:rPr lang="en-GB" sz="2400" b="0" i="0" dirty="0">
                <a:solidFill>
                  <a:srgbClr val="231F20"/>
                </a:solidFill>
                <a:effectLst/>
                <a:latin typeface="Times New Roman" panose="02020603050405020304" pitchFamily="18" charset="0"/>
                <a:cs typeface="Times New Roman" panose="02020603050405020304" pitchFamily="18" charset="0"/>
              </a:rPr>
              <a:t>1 and </a:t>
            </a:r>
            <a:r>
              <a:rPr lang="en-GB" sz="2400" b="0" i="1" dirty="0">
                <a:solidFill>
                  <a:srgbClr val="231F20"/>
                </a:solidFill>
                <a:effectLst/>
                <a:latin typeface="Times New Roman" panose="02020603050405020304" pitchFamily="18" charset="0"/>
                <a:cs typeface="Times New Roman" panose="02020603050405020304" pitchFamily="18" charset="0"/>
              </a:rPr>
              <a:t>T</a:t>
            </a:r>
            <a:r>
              <a:rPr lang="en-GB" sz="2400" b="0" i="0" dirty="0">
                <a:solidFill>
                  <a:srgbClr val="231F20"/>
                </a:solidFill>
                <a:effectLst/>
                <a:latin typeface="Times New Roman" panose="02020603050405020304" pitchFamily="18" charset="0"/>
                <a:cs typeface="Times New Roman" panose="02020603050405020304" pitchFamily="18" charset="0"/>
              </a:rPr>
              <a:t>2 respectively, we can derive</a:t>
            </a:r>
            <a:r>
              <a:rPr lang="en-GB" sz="2400" dirty="0">
                <a:latin typeface="Times New Roman" panose="02020603050405020304" pitchFamily="18" charset="0"/>
                <a:cs typeface="Times New Roman" panose="02020603050405020304" pitchFamily="18" charset="0"/>
              </a:rPr>
              <a:t> </a:t>
            </a:r>
            <a:br>
              <a:rPr lang="en-GB" sz="2400" dirty="0">
                <a:latin typeface="Times New Roman" panose="02020603050405020304" pitchFamily="18" charset="0"/>
                <a:cs typeface="Times New Roman" panose="02020603050405020304" pitchFamily="18" charset="0"/>
              </a:rPr>
            </a:br>
            <a:endParaRPr lang="en-BB" sz="24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9D327133-9547-4158-093F-245B860B767E}"/>
              </a:ext>
            </a:extLst>
          </p:cNvPr>
          <p:cNvPicPr>
            <a:picLocks noChangeAspect="1"/>
          </p:cNvPicPr>
          <p:nvPr/>
        </p:nvPicPr>
        <p:blipFill>
          <a:blip r:embed="rId4"/>
          <a:stretch>
            <a:fillRect/>
          </a:stretch>
        </p:blipFill>
        <p:spPr>
          <a:xfrm>
            <a:off x="3883678" y="5648325"/>
            <a:ext cx="3943350" cy="1209675"/>
          </a:xfrm>
          <a:prstGeom prst="rect">
            <a:avLst/>
          </a:prstGeom>
        </p:spPr>
      </p:pic>
      <p:pic>
        <p:nvPicPr>
          <p:cNvPr id="13" name="Picture 12">
            <a:extLst>
              <a:ext uri="{FF2B5EF4-FFF2-40B4-BE49-F238E27FC236}">
                <a16:creationId xmlns:a16="http://schemas.microsoft.com/office/drawing/2014/main" id="{9E3DD3C6-6CDE-B3C7-DC4F-D088BFC77BDD}"/>
              </a:ext>
            </a:extLst>
          </p:cNvPr>
          <p:cNvPicPr>
            <a:picLocks noChangeAspect="1"/>
          </p:cNvPicPr>
          <p:nvPr/>
        </p:nvPicPr>
        <p:blipFill>
          <a:blip r:embed="rId5"/>
          <a:stretch>
            <a:fillRect/>
          </a:stretch>
        </p:blipFill>
        <p:spPr>
          <a:xfrm>
            <a:off x="7963588" y="2264056"/>
            <a:ext cx="2751348" cy="2959403"/>
          </a:xfrm>
          <a:prstGeom prst="rect">
            <a:avLst/>
          </a:prstGeom>
        </p:spPr>
      </p:pic>
    </p:spTree>
    <p:extLst>
      <p:ext uri="{BB962C8B-B14F-4D97-AF65-F5344CB8AC3E}">
        <p14:creationId xmlns:p14="http://schemas.microsoft.com/office/powerpoint/2010/main" val="3867861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EEA275-0B14-E31D-1A26-A517884D49A0}"/>
              </a:ext>
            </a:extLst>
          </p:cNvPr>
          <p:cNvPicPr>
            <a:picLocks noChangeAspect="1"/>
          </p:cNvPicPr>
          <p:nvPr/>
        </p:nvPicPr>
        <p:blipFill>
          <a:blip r:embed="rId2"/>
          <a:stretch>
            <a:fillRect/>
          </a:stretch>
        </p:blipFill>
        <p:spPr>
          <a:xfrm>
            <a:off x="918361" y="0"/>
            <a:ext cx="10355277" cy="6858000"/>
          </a:xfrm>
          <a:prstGeom prst="rect">
            <a:avLst/>
          </a:prstGeom>
        </p:spPr>
      </p:pic>
    </p:spTree>
    <p:extLst>
      <p:ext uri="{BB962C8B-B14F-4D97-AF65-F5344CB8AC3E}">
        <p14:creationId xmlns:p14="http://schemas.microsoft.com/office/powerpoint/2010/main" val="906285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09EFAA-55D4-4BF2-A8A7-5B5B18A05C89}"/>
              </a:ext>
            </a:extLst>
          </p:cNvPr>
          <p:cNvSpPr txBox="1"/>
          <p:nvPr/>
        </p:nvSpPr>
        <p:spPr>
          <a:xfrm>
            <a:off x="0" y="-7084"/>
            <a:ext cx="12192000" cy="4955203"/>
          </a:xfrm>
          <a:prstGeom prst="rect">
            <a:avLst/>
          </a:prstGeom>
          <a:noFill/>
        </p:spPr>
        <p:txBody>
          <a:bodyPr wrap="square">
            <a:spAutoFit/>
          </a:bodyPr>
          <a:lstStyle/>
          <a:p>
            <a:pPr algn="ctr"/>
            <a:r>
              <a:rPr lang="en-US" sz="2800" b="1" i="0" dirty="0">
                <a:solidFill>
                  <a:srgbClr val="C00000"/>
                </a:solidFill>
                <a:effectLst/>
                <a:latin typeface="Times New Roman" panose="02020603050405020304" pitchFamily="18" charset="0"/>
                <a:cs typeface="Times New Roman" panose="02020603050405020304" pitchFamily="18" charset="0"/>
              </a:rPr>
              <a:t>Chemical Kinetics</a:t>
            </a:r>
          </a:p>
          <a:p>
            <a:pPr algn="ctr"/>
            <a:endParaRPr lang="en-US" sz="2400" b="0" i="0" dirty="0">
              <a:solidFill>
                <a:srgbClr val="231F20"/>
              </a:solidFill>
              <a:effectLst/>
              <a:latin typeface="Times New Roman" panose="02020603050405020304" pitchFamily="18" charset="0"/>
              <a:cs typeface="Times New Roman" panose="02020603050405020304" pitchFamily="18" charset="0"/>
            </a:endParaRPr>
          </a:p>
          <a:p>
            <a:r>
              <a:rPr lang="en-US" sz="2400" b="0" i="0" dirty="0">
                <a:solidFill>
                  <a:srgbClr val="231F20"/>
                </a:solidFill>
                <a:effectLst/>
                <a:latin typeface="Times New Roman" panose="02020603050405020304" pitchFamily="18" charset="0"/>
                <a:cs typeface="Times New Roman" panose="02020603050405020304" pitchFamily="18" charset="0"/>
              </a:rPr>
              <a:t>The study of Chemical Kinetics includes :</a:t>
            </a:r>
            <a:br>
              <a:rPr lang="en-US" sz="2400" b="0" i="0" dirty="0">
                <a:solidFill>
                  <a:srgbClr val="231F20"/>
                </a:solidFill>
                <a:effectLst/>
                <a:latin typeface="Times New Roman" panose="02020603050405020304" pitchFamily="18" charset="0"/>
                <a:cs typeface="Times New Roman" panose="02020603050405020304" pitchFamily="18" charset="0"/>
              </a:rPr>
            </a:br>
            <a:r>
              <a:rPr lang="en-US" sz="2400" b="0" i="0" dirty="0">
                <a:solidFill>
                  <a:srgbClr val="231F20"/>
                </a:solidFill>
                <a:effectLst/>
                <a:latin typeface="Times New Roman" panose="02020603050405020304" pitchFamily="18" charset="0"/>
                <a:cs typeface="Times New Roman" panose="02020603050405020304" pitchFamily="18" charset="0"/>
              </a:rPr>
              <a:t>(1) The rate of the reactions and rate laws.</a:t>
            </a:r>
            <a:br>
              <a:rPr lang="en-US" sz="2400" b="0" i="0" dirty="0">
                <a:solidFill>
                  <a:srgbClr val="231F20"/>
                </a:solidFill>
                <a:effectLst/>
                <a:latin typeface="Times New Roman" panose="02020603050405020304" pitchFamily="18" charset="0"/>
                <a:cs typeface="Times New Roman" panose="02020603050405020304" pitchFamily="18" charset="0"/>
              </a:rPr>
            </a:br>
            <a:r>
              <a:rPr lang="en-US" sz="2400" b="0" i="0" dirty="0">
                <a:solidFill>
                  <a:srgbClr val="231F20"/>
                </a:solidFill>
                <a:effectLst/>
                <a:latin typeface="Times New Roman" panose="02020603050405020304" pitchFamily="18" charset="0"/>
                <a:cs typeface="Times New Roman" panose="02020603050405020304" pitchFamily="18" charset="0"/>
              </a:rPr>
              <a:t>(2) The factors as temperature, pressure, concentration and catalyst, that influence the rate of a reaction.</a:t>
            </a:r>
            <a:br>
              <a:rPr lang="en-US" sz="2400" b="0" i="0" dirty="0">
                <a:solidFill>
                  <a:srgbClr val="231F20"/>
                </a:solidFill>
                <a:effectLst/>
                <a:latin typeface="Times New Roman" panose="02020603050405020304" pitchFamily="18" charset="0"/>
                <a:cs typeface="Times New Roman" panose="02020603050405020304" pitchFamily="18" charset="0"/>
              </a:rPr>
            </a:br>
            <a:r>
              <a:rPr lang="en-US" sz="2400" b="0" i="0" dirty="0">
                <a:solidFill>
                  <a:srgbClr val="231F20"/>
                </a:solidFill>
                <a:effectLst/>
                <a:latin typeface="Times New Roman" panose="02020603050405020304" pitchFamily="18" charset="0"/>
                <a:cs typeface="Times New Roman" panose="02020603050405020304" pitchFamily="18" charset="0"/>
              </a:rPr>
              <a:t>(3) The mechanism or the sequence of steps by which a reaction occurs.</a:t>
            </a:r>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r>
              <a:rPr lang="en-US" sz="1800" b="1" i="0" dirty="0">
                <a:solidFill>
                  <a:srgbClr val="0066B3"/>
                </a:solidFill>
                <a:effectLst/>
                <a:latin typeface="Univers-Condensed-Bold"/>
              </a:rPr>
              <a:t>REACTION RATE</a:t>
            </a:r>
            <a:r>
              <a:rPr lang="en-US" sz="2400" dirty="0"/>
              <a:t> </a:t>
            </a:r>
            <a:br>
              <a:rPr lang="en-US" sz="2400" dirty="0"/>
            </a:br>
            <a:r>
              <a:rPr lang="en-US" sz="2400" b="0" i="0" dirty="0">
                <a:solidFill>
                  <a:srgbClr val="231F20"/>
                </a:solidFill>
                <a:effectLst/>
                <a:latin typeface="Times New Roman" panose="02020603050405020304" pitchFamily="18" charset="0"/>
                <a:cs typeface="Times New Roman" panose="02020603050405020304" pitchFamily="18" charset="0"/>
              </a:rPr>
              <a:t>The </a:t>
            </a:r>
            <a:r>
              <a:rPr lang="en-US" sz="2400" b="1" i="0" dirty="0">
                <a:solidFill>
                  <a:srgbClr val="231F20"/>
                </a:solidFill>
                <a:effectLst/>
                <a:latin typeface="Times New Roman" panose="02020603050405020304" pitchFamily="18" charset="0"/>
                <a:cs typeface="Times New Roman" panose="02020603050405020304" pitchFamily="18" charset="0"/>
              </a:rPr>
              <a:t>rate of reactions is defined as the change in concentration of any of reactant or products per unit time</a:t>
            </a:r>
            <a:r>
              <a:rPr lang="en-US" sz="2400" b="0" i="1" dirty="0">
                <a:solidFill>
                  <a:srgbClr val="231F20"/>
                </a:solidFill>
                <a:effectLst/>
                <a:latin typeface="Times New Roman" panose="02020603050405020304" pitchFamily="18" charset="0"/>
                <a:cs typeface="Times New Roman" panose="02020603050405020304" pitchFamily="18" charset="0"/>
              </a:rPr>
              <a:t>. </a:t>
            </a:r>
            <a:r>
              <a:rPr lang="en-US" sz="2400" b="0" i="0" dirty="0">
                <a:solidFill>
                  <a:srgbClr val="231F20"/>
                </a:solidFill>
                <a:effectLst/>
                <a:latin typeface="Times New Roman" panose="02020603050405020304" pitchFamily="18" charset="0"/>
                <a:cs typeface="Times New Roman" panose="02020603050405020304" pitchFamily="18" charset="0"/>
              </a:rPr>
              <a:t>Let us consider a simple reaction</a:t>
            </a:r>
            <a:r>
              <a:rPr lang="en-US" sz="2400" dirty="0">
                <a:latin typeface="Times New Roman" panose="02020603050405020304" pitchFamily="18" charset="0"/>
                <a:cs typeface="Times New Roman" panose="02020603050405020304" pitchFamily="18" charset="0"/>
              </a:rPr>
              <a:t> </a:t>
            </a:r>
            <a:r>
              <a:rPr lang="en-US" sz="2400" b="0" i="0" dirty="0">
                <a:solidFill>
                  <a:srgbClr val="231F20"/>
                </a:solidFill>
                <a:effectLst/>
                <a:latin typeface="Times New Roman" panose="02020603050405020304" pitchFamily="18" charset="0"/>
                <a:cs typeface="Times New Roman" panose="02020603050405020304" pitchFamily="18" charset="0"/>
              </a:rPr>
              <a:t>A </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a:solidFill>
                  <a:srgbClr val="231F20"/>
                </a:solidFill>
                <a:effectLst/>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Units of rate:</a:t>
            </a:r>
          </a:p>
        </p:txBody>
      </p:sp>
      <p:pic>
        <p:nvPicPr>
          <p:cNvPr id="4" name="Picture 3">
            <a:extLst>
              <a:ext uri="{FF2B5EF4-FFF2-40B4-BE49-F238E27FC236}">
                <a16:creationId xmlns:a16="http://schemas.microsoft.com/office/drawing/2014/main" id="{A0E5B826-11E9-B93B-9537-A3FC6C44D583}"/>
              </a:ext>
            </a:extLst>
          </p:cNvPr>
          <p:cNvPicPr>
            <a:picLocks noChangeAspect="1"/>
          </p:cNvPicPr>
          <p:nvPr/>
        </p:nvPicPr>
        <p:blipFill>
          <a:blip r:embed="rId2"/>
          <a:stretch>
            <a:fillRect/>
          </a:stretch>
        </p:blipFill>
        <p:spPr>
          <a:xfrm>
            <a:off x="5775791" y="4154300"/>
            <a:ext cx="5414629" cy="2569229"/>
          </a:xfrm>
          <a:prstGeom prst="rect">
            <a:avLst/>
          </a:prstGeom>
        </p:spPr>
      </p:pic>
      <p:pic>
        <p:nvPicPr>
          <p:cNvPr id="8" name="Picture 7">
            <a:extLst>
              <a:ext uri="{FF2B5EF4-FFF2-40B4-BE49-F238E27FC236}">
                <a16:creationId xmlns:a16="http://schemas.microsoft.com/office/drawing/2014/main" id="{7A217D16-F92A-4F16-F158-DC856C2CAF92}"/>
              </a:ext>
            </a:extLst>
          </p:cNvPr>
          <p:cNvPicPr>
            <a:picLocks noChangeAspect="1"/>
          </p:cNvPicPr>
          <p:nvPr/>
        </p:nvPicPr>
        <p:blipFill>
          <a:blip r:embed="rId3"/>
          <a:stretch>
            <a:fillRect/>
          </a:stretch>
        </p:blipFill>
        <p:spPr>
          <a:xfrm>
            <a:off x="102537" y="4886563"/>
            <a:ext cx="5381009" cy="111082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365035-12D8-9E25-A6B4-5DE83218CD90}"/>
              </a:ext>
            </a:extLst>
          </p:cNvPr>
          <p:cNvPicPr>
            <a:picLocks noChangeAspect="1"/>
          </p:cNvPicPr>
          <p:nvPr/>
        </p:nvPicPr>
        <p:blipFill>
          <a:blip r:embed="rId2"/>
          <a:stretch>
            <a:fillRect/>
          </a:stretch>
        </p:blipFill>
        <p:spPr>
          <a:xfrm>
            <a:off x="0" y="98005"/>
            <a:ext cx="12192000" cy="3330995"/>
          </a:xfrm>
          <a:prstGeom prst="rect">
            <a:avLst/>
          </a:prstGeom>
        </p:spPr>
      </p:pic>
    </p:spTree>
    <p:extLst>
      <p:ext uri="{BB962C8B-B14F-4D97-AF65-F5344CB8AC3E}">
        <p14:creationId xmlns:p14="http://schemas.microsoft.com/office/powerpoint/2010/main" val="990737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87555F0-CCD9-3E12-9E8B-F500E15DC118}"/>
              </a:ext>
            </a:extLst>
          </p:cNvPr>
          <p:cNvPicPr>
            <a:picLocks noChangeAspect="1"/>
          </p:cNvPicPr>
          <p:nvPr/>
        </p:nvPicPr>
        <p:blipFill>
          <a:blip r:embed="rId2"/>
          <a:stretch>
            <a:fillRect/>
          </a:stretch>
        </p:blipFill>
        <p:spPr>
          <a:xfrm>
            <a:off x="0" y="447675"/>
            <a:ext cx="12192000" cy="5962650"/>
          </a:xfrm>
          <a:prstGeom prst="rect">
            <a:avLst/>
          </a:prstGeom>
        </p:spPr>
      </p:pic>
    </p:spTree>
    <p:extLst>
      <p:ext uri="{BB962C8B-B14F-4D97-AF65-F5344CB8AC3E}">
        <p14:creationId xmlns:p14="http://schemas.microsoft.com/office/powerpoint/2010/main" val="772724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06B314-2801-9126-01F9-E947BA46ED06}"/>
              </a:ext>
            </a:extLst>
          </p:cNvPr>
          <p:cNvPicPr>
            <a:picLocks noChangeAspect="1"/>
          </p:cNvPicPr>
          <p:nvPr/>
        </p:nvPicPr>
        <p:blipFill>
          <a:blip r:embed="rId2"/>
          <a:stretch>
            <a:fillRect/>
          </a:stretch>
        </p:blipFill>
        <p:spPr>
          <a:xfrm>
            <a:off x="135030" y="199184"/>
            <a:ext cx="12056969" cy="5606602"/>
          </a:xfrm>
          <a:prstGeom prst="rect">
            <a:avLst/>
          </a:prstGeom>
        </p:spPr>
      </p:pic>
    </p:spTree>
    <p:extLst>
      <p:ext uri="{BB962C8B-B14F-4D97-AF65-F5344CB8AC3E}">
        <p14:creationId xmlns:p14="http://schemas.microsoft.com/office/powerpoint/2010/main" val="9296840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0DB519-B128-54DD-D6B7-8693B39DAE96}"/>
              </a:ext>
            </a:extLst>
          </p:cNvPr>
          <p:cNvPicPr>
            <a:picLocks noChangeAspect="1"/>
          </p:cNvPicPr>
          <p:nvPr/>
        </p:nvPicPr>
        <p:blipFill>
          <a:blip r:embed="rId2"/>
          <a:stretch>
            <a:fillRect/>
          </a:stretch>
        </p:blipFill>
        <p:spPr>
          <a:xfrm>
            <a:off x="0" y="0"/>
            <a:ext cx="12192000" cy="5221413"/>
          </a:xfrm>
          <a:prstGeom prst="rect">
            <a:avLst/>
          </a:prstGeom>
        </p:spPr>
      </p:pic>
    </p:spTree>
    <p:extLst>
      <p:ext uri="{BB962C8B-B14F-4D97-AF65-F5344CB8AC3E}">
        <p14:creationId xmlns:p14="http://schemas.microsoft.com/office/powerpoint/2010/main" val="20743497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1A44CE-1AB9-807B-29D9-9E92D58B61AA}"/>
              </a:ext>
            </a:extLst>
          </p:cNvPr>
          <p:cNvPicPr>
            <a:picLocks noChangeAspect="1"/>
          </p:cNvPicPr>
          <p:nvPr/>
        </p:nvPicPr>
        <p:blipFill>
          <a:blip r:embed="rId2"/>
          <a:stretch>
            <a:fillRect/>
          </a:stretch>
        </p:blipFill>
        <p:spPr>
          <a:xfrm>
            <a:off x="0" y="0"/>
            <a:ext cx="12192000" cy="4604892"/>
          </a:xfrm>
          <a:prstGeom prst="rect">
            <a:avLst/>
          </a:prstGeom>
        </p:spPr>
      </p:pic>
    </p:spTree>
    <p:extLst>
      <p:ext uri="{BB962C8B-B14F-4D97-AF65-F5344CB8AC3E}">
        <p14:creationId xmlns:p14="http://schemas.microsoft.com/office/powerpoint/2010/main" val="2237211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A616ECE-59A3-6507-DF15-94027E8D6344}"/>
              </a:ext>
            </a:extLst>
          </p:cNvPr>
          <p:cNvPicPr>
            <a:picLocks noChangeAspect="1"/>
          </p:cNvPicPr>
          <p:nvPr/>
        </p:nvPicPr>
        <p:blipFill>
          <a:blip r:embed="rId2"/>
          <a:stretch>
            <a:fillRect/>
          </a:stretch>
        </p:blipFill>
        <p:spPr>
          <a:xfrm>
            <a:off x="1506616" y="0"/>
            <a:ext cx="9178768" cy="6858000"/>
          </a:xfrm>
          <a:prstGeom prst="rect">
            <a:avLst/>
          </a:prstGeom>
        </p:spPr>
      </p:pic>
    </p:spTree>
    <p:extLst>
      <p:ext uri="{BB962C8B-B14F-4D97-AF65-F5344CB8AC3E}">
        <p14:creationId xmlns:p14="http://schemas.microsoft.com/office/powerpoint/2010/main" val="16233382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1B8BD52-959A-819E-6CB1-391E7F509E2E}"/>
              </a:ext>
            </a:extLst>
          </p:cNvPr>
          <p:cNvPicPr>
            <a:picLocks noChangeAspect="1"/>
          </p:cNvPicPr>
          <p:nvPr/>
        </p:nvPicPr>
        <p:blipFill rotWithShape="1">
          <a:blip r:embed="rId2"/>
          <a:srcRect l="1855" r="10946"/>
          <a:stretch/>
        </p:blipFill>
        <p:spPr>
          <a:xfrm>
            <a:off x="1918447" y="0"/>
            <a:ext cx="7566212" cy="6858000"/>
          </a:xfrm>
          <a:prstGeom prst="rect">
            <a:avLst/>
          </a:prstGeom>
        </p:spPr>
      </p:pic>
    </p:spTree>
    <p:extLst>
      <p:ext uri="{BB962C8B-B14F-4D97-AF65-F5344CB8AC3E}">
        <p14:creationId xmlns:p14="http://schemas.microsoft.com/office/powerpoint/2010/main" val="20919286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364922-CC62-BB4B-20AB-CD1BE1A1F17F}"/>
              </a:ext>
            </a:extLst>
          </p:cNvPr>
          <p:cNvPicPr>
            <a:picLocks noChangeAspect="1"/>
          </p:cNvPicPr>
          <p:nvPr/>
        </p:nvPicPr>
        <p:blipFill>
          <a:blip r:embed="rId2"/>
          <a:stretch>
            <a:fillRect/>
          </a:stretch>
        </p:blipFill>
        <p:spPr>
          <a:xfrm>
            <a:off x="0" y="158137"/>
            <a:ext cx="12192000" cy="4820502"/>
          </a:xfrm>
          <a:prstGeom prst="rect">
            <a:avLst/>
          </a:prstGeom>
        </p:spPr>
      </p:pic>
    </p:spTree>
    <p:extLst>
      <p:ext uri="{BB962C8B-B14F-4D97-AF65-F5344CB8AC3E}">
        <p14:creationId xmlns:p14="http://schemas.microsoft.com/office/powerpoint/2010/main" val="33489247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810B87-77DC-A510-7F71-ED6DFE9DCDAB}"/>
              </a:ext>
            </a:extLst>
          </p:cNvPr>
          <p:cNvPicPr>
            <a:picLocks noChangeAspect="1"/>
          </p:cNvPicPr>
          <p:nvPr/>
        </p:nvPicPr>
        <p:blipFill>
          <a:blip r:embed="rId2"/>
          <a:stretch>
            <a:fillRect/>
          </a:stretch>
        </p:blipFill>
        <p:spPr>
          <a:xfrm>
            <a:off x="503704" y="182935"/>
            <a:ext cx="10610850" cy="3838575"/>
          </a:xfrm>
          <a:prstGeom prst="rect">
            <a:avLst/>
          </a:prstGeom>
        </p:spPr>
      </p:pic>
    </p:spTree>
    <p:extLst>
      <p:ext uri="{BB962C8B-B14F-4D97-AF65-F5344CB8AC3E}">
        <p14:creationId xmlns:p14="http://schemas.microsoft.com/office/powerpoint/2010/main" val="11581415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520CAD-914B-E651-C1D6-71B8C34446BC}"/>
              </a:ext>
            </a:extLst>
          </p:cNvPr>
          <p:cNvSpPr txBox="1"/>
          <p:nvPr/>
        </p:nvSpPr>
        <p:spPr>
          <a:xfrm>
            <a:off x="0" y="156899"/>
            <a:ext cx="12192000" cy="830997"/>
          </a:xfrm>
          <a:prstGeom prst="rect">
            <a:avLst/>
          </a:prstGeom>
          <a:noFill/>
        </p:spPr>
        <p:txBody>
          <a:bodyPr wrap="square">
            <a:spAutoFit/>
          </a:bodyPr>
          <a:lstStyle/>
          <a:p>
            <a:r>
              <a:rPr lang="en-GB" sz="2400" b="1" i="0" dirty="0">
                <a:solidFill>
                  <a:srgbClr val="231F20"/>
                </a:solidFill>
                <a:effectLst/>
                <a:latin typeface="Times New Roman" panose="02020603050405020304" pitchFamily="18" charset="0"/>
                <a:cs typeface="Times New Roman" panose="02020603050405020304" pitchFamily="18" charset="0"/>
              </a:rPr>
              <a:t>Catalyst: </a:t>
            </a:r>
            <a:r>
              <a:rPr lang="en-GB" sz="2400" i="0" dirty="0">
                <a:solidFill>
                  <a:srgbClr val="231F20"/>
                </a:solidFill>
                <a:effectLst/>
                <a:latin typeface="Times New Roman" panose="02020603050405020304" pitchFamily="18" charset="0"/>
                <a:cs typeface="Times New Roman" panose="02020603050405020304" pitchFamily="18" charset="0"/>
              </a:rPr>
              <a:t>The catalyst which accelerates the reaction rate by providing another pathway with lower activation energy</a:t>
            </a:r>
            <a:r>
              <a:rPr lang="en-GB" sz="2400" dirty="0">
                <a:latin typeface="Times New Roman" panose="02020603050405020304" pitchFamily="18" charset="0"/>
                <a:cs typeface="Times New Roman" panose="02020603050405020304" pitchFamily="18" charset="0"/>
              </a:rPr>
              <a:t> </a:t>
            </a:r>
            <a:endParaRPr lang="en-BB"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801D207-BA8A-A8B0-FDBC-D44A8D5AE4EB}"/>
              </a:ext>
            </a:extLst>
          </p:cNvPr>
          <p:cNvPicPr>
            <a:picLocks noChangeAspect="1"/>
          </p:cNvPicPr>
          <p:nvPr/>
        </p:nvPicPr>
        <p:blipFill>
          <a:blip r:embed="rId2"/>
          <a:stretch>
            <a:fillRect/>
          </a:stretch>
        </p:blipFill>
        <p:spPr>
          <a:xfrm>
            <a:off x="0" y="4450553"/>
            <a:ext cx="12192000" cy="2407447"/>
          </a:xfrm>
          <a:prstGeom prst="rect">
            <a:avLst/>
          </a:prstGeom>
        </p:spPr>
      </p:pic>
      <p:pic>
        <p:nvPicPr>
          <p:cNvPr id="8" name="Picture 7">
            <a:extLst>
              <a:ext uri="{FF2B5EF4-FFF2-40B4-BE49-F238E27FC236}">
                <a16:creationId xmlns:a16="http://schemas.microsoft.com/office/drawing/2014/main" id="{A6FB099F-FCA6-B5FC-9456-A702A20A0F4F}"/>
              </a:ext>
            </a:extLst>
          </p:cNvPr>
          <p:cNvPicPr>
            <a:picLocks noChangeAspect="1"/>
          </p:cNvPicPr>
          <p:nvPr/>
        </p:nvPicPr>
        <p:blipFill>
          <a:blip r:embed="rId3"/>
          <a:stretch>
            <a:fillRect/>
          </a:stretch>
        </p:blipFill>
        <p:spPr>
          <a:xfrm>
            <a:off x="5712621" y="987896"/>
            <a:ext cx="5600838" cy="4051552"/>
          </a:xfrm>
          <a:prstGeom prst="rect">
            <a:avLst/>
          </a:prstGeom>
        </p:spPr>
      </p:pic>
    </p:spTree>
    <p:extLst>
      <p:ext uri="{BB962C8B-B14F-4D97-AF65-F5344CB8AC3E}">
        <p14:creationId xmlns:p14="http://schemas.microsoft.com/office/powerpoint/2010/main" val="855915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79994-058F-4EC0-8D94-06E557CB6A27}"/>
              </a:ext>
            </a:extLst>
          </p:cNvPr>
          <p:cNvSpPr txBox="1"/>
          <p:nvPr/>
        </p:nvSpPr>
        <p:spPr>
          <a:xfrm>
            <a:off x="0" y="27355"/>
            <a:ext cx="4770120" cy="2677656"/>
          </a:xfrm>
          <a:prstGeom prst="rect">
            <a:avLst/>
          </a:prstGeom>
          <a:noFill/>
        </p:spPr>
        <p:txBody>
          <a:bodyPr wrap="square">
            <a:spAutoFit/>
          </a:bodyPr>
          <a:lstStyle/>
          <a:p>
            <a:r>
              <a:rPr lang="en-US" sz="2400" b="1" i="0" dirty="0">
                <a:solidFill>
                  <a:srgbClr val="0066B3"/>
                </a:solidFill>
                <a:effectLst/>
                <a:latin typeface="Times New Roman" panose="02020603050405020304" pitchFamily="18" charset="0"/>
                <a:cs typeface="Times New Roman" panose="02020603050405020304" pitchFamily="18" charset="0"/>
              </a:rPr>
              <a:t>Instantaneous Rate of Reaction: </a:t>
            </a:r>
            <a:r>
              <a:rPr lang="en-US" sz="2400" b="1" i="0" dirty="0">
                <a:solidFill>
                  <a:srgbClr val="231F20"/>
                </a:solidFill>
                <a:effectLst/>
                <a:latin typeface="Times New Roman" panose="02020603050405020304" pitchFamily="18" charset="0"/>
                <a:cs typeface="Times New Roman" panose="02020603050405020304" pitchFamily="18" charset="0"/>
              </a:rPr>
              <a:t>at any time the instantaneous rate is equal</a:t>
            </a:r>
            <a:r>
              <a:rPr lang="en-US" sz="2400" dirty="0">
                <a:latin typeface="Times New Roman" panose="02020603050405020304" pitchFamily="18" charset="0"/>
                <a:cs typeface="Times New Roman" panose="02020603050405020304" pitchFamily="18" charset="0"/>
              </a:rPr>
              <a:t> </a:t>
            </a:r>
            <a:r>
              <a:rPr lang="en-US" sz="2400" b="1" i="0" dirty="0">
                <a:solidFill>
                  <a:srgbClr val="231F20"/>
                </a:solidFill>
                <a:effectLst/>
                <a:latin typeface="Times New Roman" panose="02020603050405020304" pitchFamily="18" charset="0"/>
                <a:cs typeface="Times New Roman" panose="02020603050405020304" pitchFamily="18" charset="0"/>
              </a:rPr>
              <a:t>to the slope of a straight line drawn tangent to the curve at that time.</a:t>
            </a:r>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C8CF0A64-6AD3-4882-93FB-8040CA17FF55}"/>
              </a:ext>
            </a:extLst>
          </p:cNvPr>
          <p:cNvPicPr>
            <a:picLocks noChangeAspect="1"/>
          </p:cNvPicPr>
          <p:nvPr/>
        </p:nvPicPr>
        <p:blipFill rotWithShape="1">
          <a:blip r:embed="rId2"/>
          <a:srcRect b="1533"/>
          <a:stretch/>
        </p:blipFill>
        <p:spPr>
          <a:xfrm>
            <a:off x="5282789" y="27355"/>
            <a:ext cx="2661288" cy="2872062"/>
          </a:xfrm>
          <a:prstGeom prst="rect">
            <a:avLst/>
          </a:prstGeom>
        </p:spPr>
      </p:pic>
      <p:sp>
        <p:nvSpPr>
          <p:cNvPr id="7" name="TextBox 6">
            <a:extLst>
              <a:ext uri="{FF2B5EF4-FFF2-40B4-BE49-F238E27FC236}">
                <a16:creationId xmlns:a16="http://schemas.microsoft.com/office/drawing/2014/main" id="{80306738-4D8E-4C5E-93DA-EDFF05BFF2F5}"/>
              </a:ext>
            </a:extLst>
          </p:cNvPr>
          <p:cNvSpPr txBox="1"/>
          <p:nvPr/>
        </p:nvSpPr>
        <p:spPr>
          <a:xfrm>
            <a:off x="0" y="3062185"/>
            <a:ext cx="12192000" cy="830997"/>
          </a:xfrm>
          <a:prstGeom prst="rect">
            <a:avLst/>
          </a:prstGeom>
          <a:noFill/>
        </p:spPr>
        <p:txBody>
          <a:bodyPr wrap="square">
            <a:spAutoFit/>
          </a:bodyPr>
          <a:lstStyle/>
          <a:p>
            <a:r>
              <a:rPr lang="en-US" sz="2400" b="1" i="0" dirty="0">
                <a:solidFill>
                  <a:srgbClr val="0066B3"/>
                </a:solidFill>
                <a:effectLst/>
                <a:latin typeface="Times New Roman" panose="02020603050405020304" pitchFamily="18" charset="0"/>
                <a:cs typeface="Times New Roman" panose="02020603050405020304" pitchFamily="18" charset="0"/>
              </a:rPr>
              <a:t>RATE LAWS: </a:t>
            </a:r>
            <a:r>
              <a:rPr lang="en-US" sz="2400" b="1" i="0" dirty="0">
                <a:solidFill>
                  <a:srgbClr val="231F20"/>
                </a:solidFill>
                <a:effectLst/>
                <a:latin typeface="Times New Roman" panose="02020603050405020304" pitchFamily="18" charset="0"/>
                <a:cs typeface="Times New Roman" panose="02020603050405020304" pitchFamily="18" charset="0"/>
              </a:rPr>
              <a:t>the rate of a reaction is directly proportional to the reactant concentrations, each concentration being raised to some power.</a:t>
            </a:r>
            <a:r>
              <a:rPr lang="en-US" sz="2400"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7180F25F-A520-0737-8BC3-FA7A8702183E}"/>
              </a:ext>
            </a:extLst>
          </p:cNvPr>
          <p:cNvPicPr>
            <a:picLocks noChangeAspect="1"/>
          </p:cNvPicPr>
          <p:nvPr/>
        </p:nvPicPr>
        <p:blipFill>
          <a:blip r:embed="rId3"/>
          <a:stretch>
            <a:fillRect/>
          </a:stretch>
        </p:blipFill>
        <p:spPr>
          <a:xfrm>
            <a:off x="1120588" y="3971366"/>
            <a:ext cx="9656560" cy="2778098"/>
          </a:xfrm>
          <a:prstGeom prst="rect">
            <a:avLst/>
          </a:prstGeom>
        </p:spPr>
      </p:pic>
    </p:spTree>
    <p:extLst>
      <p:ext uri="{BB962C8B-B14F-4D97-AF65-F5344CB8AC3E}">
        <p14:creationId xmlns:p14="http://schemas.microsoft.com/office/powerpoint/2010/main" val="2148347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2997CA-29BF-E2DE-421E-D176948D732C}"/>
              </a:ext>
            </a:extLst>
          </p:cNvPr>
          <p:cNvSpPr txBox="1"/>
          <p:nvPr/>
        </p:nvSpPr>
        <p:spPr>
          <a:xfrm>
            <a:off x="0" y="313329"/>
            <a:ext cx="12192000" cy="1569660"/>
          </a:xfrm>
          <a:prstGeom prst="rect">
            <a:avLst/>
          </a:prstGeom>
          <a:noFill/>
        </p:spPr>
        <p:txBody>
          <a:bodyPr wrap="square">
            <a:spAutoFit/>
          </a:bodyPr>
          <a:lstStyle/>
          <a:p>
            <a:r>
              <a:rPr lang="en-GB" sz="2400" i="0" dirty="0">
                <a:solidFill>
                  <a:srgbClr val="0066B3"/>
                </a:solidFill>
                <a:effectLst/>
                <a:latin typeface="Times New Roman" panose="02020603050405020304" pitchFamily="18" charset="0"/>
                <a:cs typeface="Times New Roman" panose="02020603050405020304" pitchFamily="18" charset="0"/>
              </a:rPr>
              <a:t>HOMOGENEOUS CATALYSIS: </a:t>
            </a:r>
            <a:r>
              <a:rPr lang="en-GB" sz="2400" i="0" dirty="0">
                <a:effectLst/>
                <a:latin typeface="Times New Roman" panose="02020603050405020304" pitchFamily="18" charset="0"/>
                <a:cs typeface="Times New Roman" panose="02020603050405020304" pitchFamily="18" charset="0"/>
              </a:rPr>
              <a:t>The </a:t>
            </a:r>
            <a:r>
              <a:rPr lang="en-GB" sz="2400" i="0" dirty="0">
                <a:solidFill>
                  <a:srgbClr val="231F20"/>
                </a:solidFill>
                <a:effectLst/>
                <a:latin typeface="Times New Roman" panose="02020603050405020304" pitchFamily="18" charset="0"/>
                <a:cs typeface="Times New Roman" panose="02020603050405020304" pitchFamily="18" charset="0"/>
              </a:rPr>
              <a:t>catalyst is in the same phase as the reactants and is evenly distributed throughout.</a:t>
            </a:r>
            <a:r>
              <a:rPr lang="en-GB" sz="2400" dirty="0">
                <a:latin typeface="Times New Roman" panose="02020603050405020304" pitchFamily="18" charset="0"/>
                <a:cs typeface="Times New Roman" panose="02020603050405020304" pitchFamily="18" charset="0"/>
              </a:rPr>
              <a:t> </a:t>
            </a: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 </a:t>
            </a:r>
            <a:br>
              <a:rPr lang="en-GB" sz="2400" dirty="0">
                <a:latin typeface="Times New Roman" panose="02020603050405020304" pitchFamily="18" charset="0"/>
                <a:cs typeface="Times New Roman" panose="02020603050405020304" pitchFamily="18" charset="0"/>
              </a:rPr>
            </a:br>
            <a:endParaRPr lang="en-BB"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513DD77-BD65-59AF-4D17-D5DB11B5AFEF}"/>
              </a:ext>
            </a:extLst>
          </p:cNvPr>
          <p:cNvPicPr>
            <a:picLocks noChangeAspect="1"/>
          </p:cNvPicPr>
          <p:nvPr/>
        </p:nvPicPr>
        <p:blipFill>
          <a:blip r:embed="rId2"/>
          <a:stretch>
            <a:fillRect/>
          </a:stretch>
        </p:blipFill>
        <p:spPr>
          <a:xfrm>
            <a:off x="2729193" y="1482939"/>
            <a:ext cx="6267450" cy="800100"/>
          </a:xfrm>
          <a:prstGeom prst="rect">
            <a:avLst/>
          </a:prstGeom>
        </p:spPr>
      </p:pic>
      <p:sp>
        <p:nvSpPr>
          <p:cNvPr id="7" name="TextBox 6">
            <a:extLst>
              <a:ext uri="{FF2B5EF4-FFF2-40B4-BE49-F238E27FC236}">
                <a16:creationId xmlns:a16="http://schemas.microsoft.com/office/drawing/2014/main" id="{8CF92776-5BB2-924C-9FD9-2A09343D962E}"/>
              </a:ext>
            </a:extLst>
          </p:cNvPr>
          <p:cNvSpPr txBox="1"/>
          <p:nvPr/>
        </p:nvSpPr>
        <p:spPr>
          <a:xfrm>
            <a:off x="0" y="3105834"/>
            <a:ext cx="12192000" cy="1569660"/>
          </a:xfrm>
          <a:prstGeom prst="rect">
            <a:avLst/>
          </a:prstGeom>
          <a:noFill/>
        </p:spPr>
        <p:txBody>
          <a:bodyPr wrap="square">
            <a:spAutoFit/>
          </a:bodyPr>
          <a:lstStyle/>
          <a:p>
            <a:r>
              <a:rPr lang="en-GB" sz="2400" i="0" dirty="0">
                <a:solidFill>
                  <a:srgbClr val="0066B3"/>
                </a:solidFill>
                <a:effectLst/>
                <a:latin typeface="Times New Roman" panose="02020603050405020304" pitchFamily="18" charset="0"/>
                <a:cs typeface="Times New Roman" panose="02020603050405020304" pitchFamily="18" charset="0"/>
              </a:rPr>
              <a:t>HETEROGENEOUS CATALYSIS: </a:t>
            </a:r>
            <a:r>
              <a:rPr lang="en-GB" sz="2400" i="0" dirty="0">
                <a:solidFill>
                  <a:srgbClr val="231F20"/>
                </a:solidFill>
                <a:effectLst/>
                <a:latin typeface="Times New Roman" panose="02020603050405020304" pitchFamily="18" charset="0"/>
                <a:cs typeface="Times New Roman" panose="02020603050405020304" pitchFamily="18" charset="0"/>
              </a:rPr>
              <a:t>The catalysis in which the catalyst is in a different physical phase from the reactants is termed Heterogeneous catalysis. </a:t>
            </a:r>
            <a:br>
              <a:rPr lang="en-GB" sz="2400" dirty="0">
                <a:latin typeface="Times New Roman" panose="02020603050405020304" pitchFamily="18" charset="0"/>
                <a:cs typeface="Times New Roman" panose="02020603050405020304" pitchFamily="18" charset="0"/>
              </a:rPr>
            </a:br>
            <a:r>
              <a:rPr lang="en-GB" sz="2400" dirty="0">
                <a:latin typeface="Times New Roman" panose="02020603050405020304" pitchFamily="18" charset="0"/>
                <a:cs typeface="Times New Roman" panose="02020603050405020304" pitchFamily="18" charset="0"/>
              </a:rPr>
              <a:t> </a:t>
            </a:r>
            <a:br>
              <a:rPr lang="en-GB" sz="2400" dirty="0">
                <a:latin typeface="Times New Roman" panose="02020603050405020304" pitchFamily="18" charset="0"/>
                <a:cs typeface="Times New Roman" panose="02020603050405020304" pitchFamily="18" charset="0"/>
              </a:rPr>
            </a:br>
            <a:endParaRPr lang="en-BB" sz="2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D688F55F-9EFC-5C2E-F6DE-6DD175155CBB}"/>
              </a:ext>
            </a:extLst>
          </p:cNvPr>
          <p:cNvPicPr>
            <a:picLocks noChangeAspect="1"/>
          </p:cNvPicPr>
          <p:nvPr/>
        </p:nvPicPr>
        <p:blipFill>
          <a:blip r:embed="rId3"/>
          <a:stretch>
            <a:fillRect/>
          </a:stretch>
        </p:blipFill>
        <p:spPr>
          <a:xfrm>
            <a:off x="2910168" y="4146456"/>
            <a:ext cx="5905500" cy="752475"/>
          </a:xfrm>
          <a:prstGeom prst="rect">
            <a:avLst/>
          </a:prstGeom>
        </p:spPr>
      </p:pic>
    </p:spTree>
    <p:extLst>
      <p:ext uri="{BB962C8B-B14F-4D97-AF65-F5344CB8AC3E}">
        <p14:creationId xmlns:p14="http://schemas.microsoft.com/office/powerpoint/2010/main" val="4051725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630EF3-E7EE-4930-A6A5-889B816231BF}"/>
              </a:ext>
            </a:extLst>
          </p:cNvPr>
          <p:cNvSpPr txBox="1"/>
          <p:nvPr/>
        </p:nvSpPr>
        <p:spPr>
          <a:xfrm>
            <a:off x="0" y="237128"/>
            <a:ext cx="12192000" cy="6370975"/>
          </a:xfrm>
          <a:prstGeom prst="rect">
            <a:avLst/>
          </a:prstGeom>
          <a:noFill/>
        </p:spPr>
        <p:txBody>
          <a:bodyPr wrap="square">
            <a:spAutoFit/>
          </a:bodyPr>
          <a:lstStyle/>
          <a:p>
            <a:r>
              <a:rPr lang="en-US" sz="2400" b="1" i="0" dirty="0">
                <a:solidFill>
                  <a:srgbClr val="0066B3"/>
                </a:solidFill>
                <a:effectLst/>
                <a:latin typeface="Times New Roman" panose="02020603050405020304" pitchFamily="18" charset="0"/>
                <a:cs typeface="Times New Roman" panose="02020603050405020304" pitchFamily="18" charset="0"/>
              </a:rPr>
              <a:t>ORDER OF A REACTION: </a:t>
            </a:r>
            <a:r>
              <a:rPr lang="en-US" sz="2400" b="1" i="0" dirty="0">
                <a:solidFill>
                  <a:srgbClr val="231F20"/>
                </a:solidFill>
                <a:effectLst/>
                <a:latin typeface="Times New Roman" panose="02020603050405020304" pitchFamily="18" charset="0"/>
                <a:cs typeface="Times New Roman" panose="02020603050405020304" pitchFamily="18" charset="0"/>
              </a:rPr>
              <a:t>The order of a reaction is defined as the sum of the powers of concentrations in the rate law.</a:t>
            </a:r>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1" i="0" dirty="0">
                <a:solidFill>
                  <a:srgbClr val="0066B3"/>
                </a:solidFill>
                <a:effectLst/>
                <a:latin typeface="Times New Roman" panose="02020603050405020304" pitchFamily="18" charset="0"/>
                <a:cs typeface="Times New Roman" panose="02020603050405020304" pitchFamily="18" charset="0"/>
              </a:rPr>
              <a:t>ZERO ORDER REACTION</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b="1" i="0" dirty="0">
                <a:solidFill>
                  <a:srgbClr val="231F20"/>
                </a:solidFill>
                <a:effectLst/>
                <a:latin typeface="Times New Roman" panose="02020603050405020304" pitchFamily="18" charset="0"/>
                <a:cs typeface="Times New Roman" panose="02020603050405020304" pitchFamily="18" charset="0"/>
              </a:rPr>
              <a:t>A zero order reaction is one whose rate is independent of concentration. </a:t>
            </a:r>
            <a:r>
              <a:rPr lang="en-US" sz="2400" b="0" i="0" dirty="0">
                <a:solidFill>
                  <a:srgbClr val="231F20"/>
                </a:solidFill>
                <a:effectLst/>
                <a:latin typeface="Times New Roman" panose="02020603050405020304" pitchFamily="18" charset="0"/>
                <a:cs typeface="Times New Roman" panose="02020603050405020304" pitchFamily="18" charset="0"/>
              </a:rPr>
              <a:t>For example, the rate law for the reaction NO</a:t>
            </a:r>
            <a:r>
              <a:rPr lang="en-US" sz="2400" b="0" i="0" baseline="-25000" dirty="0">
                <a:solidFill>
                  <a:srgbClr val="231F20"/>
                </a:solidFill>
                <a:effectLst/>
                <a:latin typeface="Times New Roman" panose="02020603050405020304" pitchFamily="18" charset="0"/>
                <a:cs typeface="Times New Roman" panose="02020603050405020304" pitchFamily="18" charset="0"/>
              </a:rPr>
              <a:t>2</a:t>
            </a:r>
            <a:r>
              <a:rPr lang="en-US" sz="2400" b="0" i="0" dirty="0">
                <a:solidFill>
                  <a:srgbClr val="231F20"/>
                </a:solidFill>
                <a:effectLst/>
                <a:latin typeface="Times New Roman" panose="02020603050405020304" pitchFamily="18" charset="0"/>
                <a:cs typeface="Times New Roman" panose="02020603050405020304" pitchFamily="18" charset="0"/>
              </a:rPr>
              <a:t> + CO </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a:solidFill>
                  <a:srgbClr val="231F20"/>
                </a:solidFill>
                <a:effectLst/>
                <a:latin typeface="Times New Roman" panose="02020603050405020304" pitchFamily="18" charset="0"/>
                <a:cs typeface="Times New Roman" panose="02020603050405020304" pitchFamily="18" charset="0"/>
              </a:rPr>
              <a:t>NO + CO</a:t>
            </a:r>
            <a:r>
              <a:rPr lang="en-US" sz="2400" b="0" i="0" baseline="-25000" dirty="0">
                <a:solidFill>
                  <a:srgbClr val="231F20"/>
                </a:solidFill>
                <a:effectLst/>
                <a:latin typeface="Times New Roman" panose="02020603050405020304" pitchFamily="18" charset="0"/>
                <a:cs typeface="Times New Roman" panose="02020603050405020304" pitchFamily="18" charset="0"/>
              </a:rPr>
              <a:t>2</a:t>
            </a:r>
            <a:r>
              <a:rPr lang="en-US" sz="2400" b="0" i="0" dirty="0">
                <a:solidFill>
                  <a:srgbClr val="231F20"/>
                </a:solidFill>
                <a:effectLst/>
                <a:latin typeface="Times New Roman" panose="02020603050405020304" pitchFamily="18" charset="0"/>
                <a:cs typeface="Times New Roman" panose="02020603050405020304" pitchFamily="18" charset="0"/>
              </a:rPr>
              <a:t> at 200° C is rate = </a:t>
            </a:r>
            <a:r>
              <a:rPr lang="en-US" sz="2400" b="0" i="1" dirty="0">
                <a:solidFill>
                  <a:srgbClr val="231F20"/>
                </a:solidFill>
                <a:effectLst/>
                <a:latin typeface="Times New Roman" panose="02020603050405020304" pitchFamily="18" charset="0"/>
                <a:cs typeface="Times New Roman" panose="02020603050405020304" pitchFamily="18" charset="0"/>
              </a:rPr>
              <a:t>k </a:t>
            </a:r>
            <a:r>
              <a:rPr lang="en-US" sz="2400" b="0" i="0" dirty="0">
                <a:solidFill>
                  <a:srgbClr val="231F20"/>
                </a:solidFill>
                <a:effectLst/>
                <a:latin typeface="Times New Roman" panose="02020603050405020304" pitchFamily="18" charset="0"/>
                <a:cs typeface="Times New Roman" panose="02020603050405020304" pitchFamily="18" charset="0"/>
              </a:rPr>
              <a:t>[NO</a:t>
            </a:r>
            <a:r>
              <a:rPr lang="en-US" sz="2400" b="0" i="0" baseline="-25000" dirty="0">
                <a:solidFill>
                  <a:srgbClr val="231F20"/>
                </a:solidFill>
                <a:effectLst/>
                <a:latin typeface="Times New Roman" panose="02020603050405020304" pitchFamily="18" charset="0"/>
                <a:cs typeface="Times New Roman" panose="02020603050405020304" pitchFamily="18" charset="0"/>
              </a:rPr>
              <a:t>2</a:t>
            </a:r>
            <a:r>
              <a:rPr lang="en-US" sz="2400" b="0" i="0" dirty="0">
                <a:solidFill>
                  <a:srgbClr val="231F20"/>
                </a:solidFill>
                <a:effectLst/>
                <a:latin typeface="Times New Roman" panose="02020603050405020304" pitchFamily="18" charset="0"/>
                <a:cs typeface="Times New Roman" panose="02020603050405020304" pitchFamily="18" charset="0"/>
              </a:rPr>
              <a:t>]</a:t>
            </a:r>
            <a:r>
              <a:rPr lang="en-US" sz="2400" b="0" i="0" baseline="30000" dirty="0">
                <a:solidFill>
                  <a:srgbClr val="231F20"/>
                </a:solidFill>
                <a:effectLst/>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a:t>
            </a:r>
            <a:br>
              <a:rPr lang="en-US" sz="2400" dirty="0"/>
            </a:br>
            <a:r>
              <a:rPr lang="en-US" sz="2400" b="0" i="0" dirty="0">
                <a:solidFill>
                  <a:srgbClr val="231F20"/>
                </a:solidFill>
                <a:effectLst/>
                <a:latin typeface="Times New Roman" panose="02020603050405020304" pitchFamily="18" charset="0"/>
                <a:cs typeface="Times New Roman" panose="02020603050405020304" pitchFamily="18" charset="0"/>
              </a:rPr>
              <a:t>The reaction is </a:t>
            </a:r>
            <a:r>
              <a:rPr lang="en-US" sz="2400" b="1" i="0" dirty="0">
                <a:solidFill>
                  <a:srgbClr val="231F20"/>
                </a:solidFill>
                <a:effectLst/>
                <a:latin typeface="Times New Roman" panose="02020603050405020304" pitchFamily="18" charset="0"/>
                <a:cs typeface="Times New Roman" panose="02020603050405020304" pitchFamily="18" charset="0"/>
              </a:rPr>
              <a:t>zeroth order </a:t>
            </a:r>
            <a:r>
              <a:rPr lang="en-US" sz="2400" b="0" i="0" dirty="0">
                <a:solidFill>
                  <a:srgbClr val="231F20"/>
                </a:solidFill>
                <a:effectLst/>
                <a:latin typeface="Times New Roman" panose="02020603050405020304" pitchFamily="18" charset="0"/>
                <a:cs typeface="Times New Roman" panose="02020603050405020304" pitchFamily="18" charset="0"/>
              </a:rPr>
              <a:t>with respect to CO. The reaction is second order with respect to [NO</a:t>
            </a:r>
            <a:r>
              <a:rPr lang="en-US" sz="2400" b="0" i="0" baseline="-25000" dirty="0">
                <a:solidFill>
                  <a:srgbClr val="231F20"/>
                </a:solidFill>
                <a:effectLst/>
                <a:latin typeface="Times New Roman" panose="02020603050405020304" pitchFamily="18" charset="0"/>
                <a:cs typeface="Times New Roman" panose="02020603050405020304" pitchFamily="18" charset="0"/>
              </a:rPr>
              <a:t>2</a:t>
            </a:r>
            <a:r>
              <a:rPr lang="en-US" sz="2400" b="0" i="0" dirty="0">
                <a:solidFill>
                  <a:srgbClr val="231F20"/>
                </a:solidFill>
                <a:effectLst/>
                <a:latin typeface="Times New Roman" panose="02020603050405020304" pitchFamily="18" charset="0"/>
                <a:cs typeface="Times New Roman" panose="02020603050405020304" pitchFamily="18" charset="0"/>
              </a:rPr>
              <a:t>]. The overall reaction order is 2 + 0 = 2.</a:t>
            </a:r>
            <a:r>
              <a:rPr 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r>
              <a:rPr lang="en-US" sz="2400" b="1" i="0" dirty="0">
                <a:solidFill>
                  <a:srgbClr val="0066B3"/>
                </a:solidFill>
                <a:effectLst/>
                <a:latin typeface="Times New Roman" panose="02020603050405020304" pitchFamily="18" charset="0"/>
                <a:cs typeface="Times New Roman" panose="02020603050405020304" pitchFamily="18" charset="0"/>
              </a:rPr>
              <a:t>MOLECULARITY OF A REACTION: </a:t>
            </a:r>
            <a:r>
              <a:rPr lang="en-US" sz="2400" b="0" i="0" dirty="0">
                <a:solidFill>
                  <a:srgbClr val="231F20"/>
                </a:solidFill>
                <a:effectLst/>
                <a:latin typeface="Times New Roman" panose="02020603050405020304" pitchFamily="18" charset="0"/>
                <a:cs typeface="Times New Roman" panose="02020603050405020304" pitchFamily="18" charset="0"/>
              </a:rPr>
              <a:t>Chemical reactions may be classed into two types :</a:t>
            </a:r>
            <a:br>
              <a:rPr lang="en-US" sz="2400" b="0" i="0" dirty="0">
                <a:solidFill>
                  <a:srgbClr val="231F20"/>
                </a:solidFill>
                <a:effectLst/>
                <a:latin typeface="Times New Roman" panose="02020603050405020304" pitchFamily="18" charset="0"/>
                <a:cs typeface="Times New Roman" panose="02020603050405020304" pitchFamily="18" charset="0"/>
              </a:rPr>
            </a:br>
            <a:r>
              <a:rPr lang="en-US" sz="2400" b="0" i="0" dirty="0">
                <a:solidFill>
                  <a:srgbClr val="231F20"/>
                </a:solidFill>
                <a:effectLst/>
                <a:latin typeface="Times New Roman" panose="02020603050405020304" pitchFamily="18" charset="0"/>
                <a:cs typeface="Times New Roman" panose="02020603050405020304" pitchFamily="18" charset="0"/>
              </a:rPr>
              <a:t>(</a:t>
            </a:r>
            <a:r>
              <a:rPr lang="en-US" sz="2400" b="0" i="1" dirty="0">
                <a:solidFill>
                  <a:srgbClr val="231F20"/>
                </a:solidFill>
                <a:effectLst/>
                <a:latin typeface="Times New Roman" panose="02020603050405020304" pitchFamily="18" charset="0"/>
                <a:cs typeface="Times New Roman" panose="02020603050405020304" pitchFamily="18" charset="0"/>
              </a:rPr>
              <a:t>a</a:t>
            </a:r>
            <a:r>
              <a:rPr lang="en-US" sz="2400" b="0" i="0" dirty="0">
                <a:solidFill>
                  <a:srgbClr val="231F20"/>
                </a:solidFill>
                <a:effectLst/>
                <a:latin typeface="Times New Roman" panose="02020603050405020304" pitchFamily="18" charset="0"/>
                <a:cs typeface="Times New Roman" panose="02020603050405020304" pitchFamily="18" charset="0"/>
              </a:rPr>
              <a:t>) Elementary reactions</a:t>
            </a:r>
            <a:br>
              <a:rPr lang="en-US" sz="2400" b="0" i="0" dirty="0">
                <a:solidFill>
                  <a:srgbClr val="231F20"/>
                </a:solidFill>
                <a:effectLst/>
                <a:latin typeface="Times New Roman" panose="02020603050405020304" pitchFamily="18" charset="0"/>
                <a:cs typeface="Times New Roman" panose="02020603050405020304" pitchFamily="18" charset="0"/>
              </a:rPr>
            </a:br>
            <a:r>
              <a:rPr lang="en-US" sz="2400" b="0" i="0" dirty="0">
                <a:solidFill>
                  <a:srgbClr val="231F20"/>
                </a:solidFill>
                <a:effectLst/>
                <a:latin typeface="Times New Roman" panose="02020603050405020304" pitchFamily="18" charset="0"/>
                <a:cs typeface="Times New Roman" panose="02020603050405020304" pitchFamily="18" charset="0"/>
              </a:rPr>
              <a:t>(</a:t>
            </a:r>
            <a:r>
              <a:rPr lang="en-US" sz="2400" b="0" i="1" dirty="0">
                <a:solidFill>
                  <a:srgbClr val="231F20"/>
                </a:solidFill>
                <a:effectLst/>
                <a:latin typeface="Times New Roman" panose="02020603050405020304" pitchFamily="18" charset="0"/>
                <a:cs typeface="Times New Roman" panose="02020603050405020304" pitchFamily="18" charset="0"/>
              </a:rPr>
              <a:t>b</a:t>
            </a:r>
            <a:r>
              <a:rPr lang="en-US" sz="2400" b="0" i="0" dirty="0">
                <a:solidFill>
                  <a:srgbClr val="231F20"/>
                </a:solidFill>
                <a:effectLst/>
                <a:latin typeface="Times New Roman" panose="02020603050405020304" pitchFamily="18" charset="0"/>
                <a:cs typeface="Times New Roman" panose="02020603050405020304" pitchFamily="18" charset="0"/>
              </a:rPr>
              <a:t>) Complex reactions</a:t>
            </a:r>
            <a:br>
              <a:rPr lang="en-US" sz="2400" b="0" i="0" dirty="0">
                <a:solidFill>
                  <a:srgbClr val="231F20"/>
                </a:solidFill>
                <a:effectLst/>
                <a:latin typeface="Times New Roman" panose="02020603050405020304" pitchFamily="18" charset="0"/>
                <a:cs typeface="Times New Roman" panose="02020603050405020304" pitchFamily="18" charset="0"/>
              </a:rPr>
            </a:br>
            <a:r>
              <a:rPr lang="en-US" sz="2400" b="0" i="0" dirty="0">
                <a:solidFill>
                  <a:srgbClr val="231F20"/>
                </a:solidFill>
                <a:effectLst/>
                <a:latin typeface="Times New Roman" panose="02020603050405020304" pitchFamily="18" charset="0"/>
                <a:cs typeface="Times New Roman" panose="02020603050405020304" pitchFamily="18" charset="0"/>
              </a:rPr>
              <a:t>An </a:t>
            </a:r>
            <a:r>
              <a:rPr lang="en-US" sz="2400" b="1" i="0" dirty="0">
                <a:solidFill>
                  <a:srgbClr val="231F20"/>
                </a:solidFill>
                <a:effectLst/>
                <a:latin typeface="Times New Roman" panose="02020603050405020304" pitchFamily="18" charset="0"/>
                <a:cs typeface="Times New Roman" panose="02020603050405020304" pitchFamily="18" charset="0"/>
              </a:rPr>
              <a:t>elementary reaction </a:t>
            </a:r>
            <a:r>
              <a:rPr lang="en-US" sz="2400" b="0" i="0" dirty="0">
                <a:solidFill>
                  <a:srgbClr val="231F20"/>
                </a:solidFill>
                <a:effectLst/>
                <a:latin typeface="Times New Roman" panose="02020603050405020304" pitchFamily="18" charset="0"/>
                <a:cs typeface="Times New Roman" panose="02020603050405020304" pitchFamily="18" charset="0"/>
              </a:rPr>
              <a:t>is a simple reaction which occurs in a single step.</a:t>
            </a:r>
            <a:br>
              <a:rPr lang="en-US" sz="2400" b="0" i="0" dirty="0">
                <a:solidFill>
                  <a:srgbClr val="231F20"/>
                </a:solidFill>
                <a:effectLst/>
                <a:latin typeface="Times New Roman" panose="02020603050405020304" pitchFamily="18" charset="0"/>
                <a:cs typeface="Times New Roman" panose="02020603050405020304" pitchFamily="18" charset="0"/>
              </a:rPr>
            </a:br>
            <a:r>
              <a:rPr lang="en-US" sz="2400" b="0" i="0" dirty="0">
                <a:solidFill>
                  <a:srgbClr val="231F20"/>
                </a:solidFill>
                <a:effectLst/>
                <a:latin typeface="Times New Roman" panose="02020603050405020304" pitchFamily="18" charset="0"/>
                <a:cs typeface="Times New Roman" panose="02020603050405020304" pitchFamily="18" charset="0"/>
              </a:rPr>
              <a:t>A </a:t>
            </a:r>
            <a:r>
              <a:rPr lang="en-US" sz="2400" b="1" i="0" dirty="0">
                <a:solidFill>
                  <a:srgbClr val="231F20"/>
                </a:solidFill>
                <a:effectLst/>
                <a:latin typeface="Times New Roman" panose="02020603050405020304" pitchFamily="18" charset="0"/>
                <a:cs typeface="Times New Roman" panose="02020603050405020304" pitchFamily="18" charset="0"/>
              </a:rPr>
              <a:t>complex reaction </a:t>
            </a:r>
            <a:r>
              <a:rPr lang="en-US" sz="2400" b="0" i="0" dirty="0">
                <a:solidFill>
                  <a:srgbClr val="231F20"/>
                </a:solidFill>
                <a:effectLst/>
                <a:latin typeface="Times New Roman" panose="02020603050405020304" pitchFamily="18" charset="0"/>
                <a:cs typeface="Times New Roman" panose="02020603050405020304" pitchFamily="18" charset="0"/>
              </a:rPr>
              <a:t>is that which occurs in two or more steps.</a:t>
            </a:r>
            <a:r>
              <a:rPr lang="en-US" sz="2400"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EA9A91D3-E5A3-785C-6C94-3477427D461D}"/>
              </a:ext>
            </a:extLst>
          </p:cNvPr>
          <p:cNvPicPr>
            <a:picLocks noChangeAspect="1"/>
          </p:cNvPicPr>
          <p:nvPr/>
        </p:nvPicPr>
        <p:blipFill>
          <a:blip r:embed="rId2"/>
          <a:stretch>
            <a:fillRect/>
          </a:stretch>
        </p:blipFill>
        <p:spPr>
          <a:xfrm>
            <a:off x="107577" y="1102659"/>
            <a:ext cx="7566212" cy="1218719"/>
          </a:xfrm>
          <a:prstGeom prst="rect">
            <a:avLst/>
          </a:prstGeom>
        </p:spPr>
      </p:pic>
    </p:spTree>
    <p:extLst>
      <p:ext uri="{BB962C8B-B14F-4D97-AF65-F5344CB8AC3E}">
        <p14:creationId xmlns:p14="http://schemas.microsoft.com/office/powerpoint/2010/main" val="1777050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BD03EF-0C74-AD97-00BD-21CEA440E33A}"/>
              </a:ext>
            </a:extLst>
          </p:cNvPr>
          <p:cNvSpPr txBox="1"/>
          <p:nvPr/>
        </p:nvSpPr>
        <p:spPr>
          <a:xfrm>
            <a:off x="0" y="23340"/>
            <a:ext cx="12192000" cy="1200329"/>
          </a:xfrm>
          <a:prstGeom prst="rect">
            <a:avLst/>
          </a:prstGeom>
          <a:noFill/>
        </p:spPr>
        <p:txBody>
          <a:bodyPr wrap="square">
            <a:spAutoFit/>
          </a:bodyPr>
          <a:lstStyle/>
          <a:p>
            <a:r>
              <a:rPr lang="en-GB" sz="2400" b="1" i="0" dirty="0">
                <a:solidFill>
                  <a:srgbClr val="0066B3"/>
                </a:solidFill>
                <a:effectLst/>
                <a:latin typeface="Times New Roman" panose="02020603050405020304" pitchFamily="18" charset="0"/>
                <a:cs typeface="Times New Roman" panose="02020603050405020304" pitchFamily="18" charset="0"/>
              </a:rPr>
              <a:t>Molecularity of an Elementary Reaction</a:t>
            </a:r>
            <a:br>
              <a:rPr lang="en-GB" sz="2400" b="1" i="0" dirty="0">
                <a:solidFill>
                  <a:srgbClr val="0066B3"/>
                </a:solidFill>
                <a:effectLst/>
                <a:latin typeface="Times New Roman" panose="02020603050405020304" pitchFamily="18" charset="0"/>
                <a:cs typeface="Times New Roman" panose="02020603050405020304" pitchFamily="18" charset="0"/>
              </a:rPr>
            </a:br>
            <a:r>
              <a:rPr lang="en-GB" sz="2400" b="0" i="0" dirty="0">
                <a:solidFill>
                  <a:srgbClr val="231F20"/>
                </a:solidFill>
                <a:effectLst/>
                <a:latin typeface="Times New Roman" panose="02020603050405020304" pitchFamily="18" charset="0"/>
                <a:cs typeface="Times New Roman" panose="02020603050405020304" pitchFamily="18" charset="0"/>
              </a:rPr>
              <a:t>The </a:t>
            </a:r>
            <a:r>
              <a:rPr lang="en-GB" sz="2400" i="0" dirty="0">
                <a:solidFill>
                  <a:srgbClr val="231F20"/>
                </a:solidFill>
                <a:effectLst/>
                <a:latin typeface="Times New Roman" panose="02020603050405020304" pitchFamily="18" charset="0"/>
                <a:cs typeface="Times New Roman" panose="02020603050405020304" pitchFamily="18" charset="0"/>
              </a:rPr>
              <a:t>number of reactant molecules involved in a reaction.</a:t>
            </a:r>
            <a:r>
              <a:rPr lang="en-GB" sz="2400" dirty="0">
                <a:latin typeface="Times New Roman" panose="02020603050405020304" pitchFamily="18" charset="0"/>
                <a:cs typeface="Times New Roman" panose="02020603050405020304" pitchFamily="18" charset="0"/>
              </a:rPr>
              <a:t> </a:t>
            </a:r>
            <a:br>
              <a:rPr lang="en-GB" sz="2400" dirty="0">
                <a:latin typeface="Times New Roman" panose="02020603050405020304" pitchFamily="18" charset="0"/>
                <a:cs typeface="Times New Roman" panose="02020603050405020304" pitchFamily="18" charset="0"/>
              </a:rPr>
            </a:br>
            <a:endParaRPr lang="en-BB"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E041502-C728-A84D-1D21-36A4C38EF46B}"/>
              </a:ext>
            </a:extLst>
          </p:cNvPr>
          <p:cNvPicPr>
            <a:picLocks noChangeAspect="1"/>
          </p:cNvPicPr>
          <p:nvPr/>
        </p:nvPicPr>
        <p:blipFill>
          <a:blip r:embed="rId2"/>
          <a:stretch>
            <a:fillRect/>
          </a:stretch>
        </p:blipFill>
        <p:spPr>
          <a:xfrm>
            <a:off x="590506" y="1223669"/>
            <a:ext cx="3893484" cy="1202793"/>
          </a:xfrm>
          <a:prstGeom prst="rect">
            <a:avLst/>
          </a:prstGeom>
        </p:spPr>
      </p:pic>
      <p:pic>
        <p:nvPicPr>
          <p:cNvPr id="7" name="Picture 6">
            <a:extLst>
              <a:ext uri="{FF2B5EF4-FFF2-40B4-BE49-F238E27FC236}">
                <a16:creationId xmlns:a16="http://schemas.microsoft.com/office/drawing/2014/main" id="{75347B0F-5FD5-2B56-948B-BB9FF65DFF53}"/>
              </a:ext>
            </a:extLst>
          </p:cNvPr>
          <p:cNvPicPr>
            <a:picLocks noChangeAspect="1"/>
          </p:cNvPicPr>
          <p:nvPr/>
        </p:nvPicPr>
        <p:blipFill>
          <a:blip r:embed="rId3"/>
          <a:stretch>
            <a:fillRect/>
          </a:stretch>
        </p:blipFill>
        <p:spPr>
          <a:xfrm>
            <a:off x="5397572" y="915813"/>
            <a:ext cx="6776845" cy="5918847"/>
          </a:xfrm>
          <a:prstGeom prst="rect">
            <a:avLst/>
          </a:prstGeom>
        </p:spPr>
      </p:pic>
      <p:sp>
        <p:nvSpPr>
          <p:cNvPr id="9" name="TextBox 8">
            <a:extLst>
              <a:ext uri="{FF2B5EF4-FFF2-40B4-BE49-F238E27FC236}">
                <a16:creationId xmlns:a16="http://schemas.microsoft.com/office/drawing/2014/main" id="{608A1A4D-6557-0C8B-7D44-A25066E1C552}"/>
              </a:ext>
            </a:extLst>
          </p:cNvPr>
          <p:cNvSpPr txBox="1"/>
          <p:nvPr/>
        </p:nvSpPr>
        <p:spPr>
          <a:xfrm>
            <a:off x="0" y="2728875"/>
            <a:ext cx="5253790" cy="2123658"/>
          </a:xfrm>
          <a:prstGeom prst="rect">
            <a:avLst/>
          </a:prstGeom>
          <a:noFill/>
        </p:spPr>
        <p:txBody>
          <a:bodyPr wrap="square">
            <a:spAutoFit/>
          </a:bodyPr>
          <a:lstStyle/>
          <a:p>
            <a:r>
              <a:rPr lang="en-GB" sz="2400" b="1" i="0" dirty="0">
                <a:solidFill>
                  <a:srgbClr val="0066B3"/>
                </a:solidFill>
                <a:effectLst/>
                <a:latin typeface="Times New Roman" panose="02020603050405020304" pitchFamily="18" charset="0"/>
                <a:cs typeface="Times New Roman" panose="02020603050405020304" pitchFamily="18" charset="0"/>
              </a:rPr>
              <a:t>Molecularity of a Complex Reaction</a:t>
            </a:r>
          </a:p>
          <a:p>
            <a:r>
              <a:rPr lang="en-GB" sz="2400" b="1" dirty="0">
                <a:solidFill>
                  <a:srgbClr val="231F20"/>
                </a:solidFill>
                <a:latin typeface="Times New Roman" panose="02020603050405020304" pitchFamily="18" charset="0"/>
                <a:cs typeface="Times New Roman" panose="02020603050405020304" pitchFamily="18" charset="0"/>
              </a:rPr>
              <a:t>T</a:t>
            </a:r>
            <a:r>
              <a:rPr lang="en-GB" sz="2400" b="1" i="0" dirty="0">
                <a:solidFill>
                  <a:srgbClr val="231F20"/>
                </a:solidFill>
                <a:effectLst/>
                <a:latin typeface="Times New Roman" panose="02020603050405020304" pitchFamily="18" charset="0"/>
                <a:cs typeface="Times New Roman" panose="02020603050405020304" pitchFamily="18" charset="0"/>
              </a:rPr>
              <a:t>he number of molecules or atoms taking part in the rate-determining step.</a:t>
            </a:r>
            <a:r>
              <a:rPr lang="en-GB" sz="2400" dirty="0">
                <a:latin typeface="Times New Roman" panose="02020603050405020304" pitchFamily="18" charset="0"/>
                <a:cs typeface="Times New Roman" panose="02020603050405020304" pitchFamily="18" charset="0"/>
              </a:rPr>
              <a:t> </a:t>
            </a:r>
            <a:br>
              <a:rPr lang="en-GB" dirty="0"/>
            </a:br>
            <a:r>
              <a:rPr lang="en-GB" dirty="0"/>
              <a:t> </a:t>
            </a:r>
            <a:br>
              <a:rPr lang="en-GB" dirty="0"/>
            </a:br>
            <a:endParaRPr lang="en-BB" dirty="0"/>
          </a:p>
        </p:txBody>
      </p:sp>
      <p:pic>
        <p:nvPicPr>
          <p:cNvPr id="13" name="Picture 12">
            <a:extLst>
              <a:ext uri="{FF2B5EF4-FFF2-40B4-BE49-F238E27FC236}">
                <a16:creationId xmlns:a16="http://schemas.microsoft.com/office/drawing/2014/main" id="{3F6A3AC1-BAF0-354E-177B-E50A616978AB}"/>
              </a:ext>
            </a:extLst>
          </p:cNvPr>
          <p:cNvPicPr>
            <a:picLocks noChangeAspect="1"/>
          </p:cNvPicPr>
          <p:nvPr/>
        </p:nvPicPr>
        <p:blipFill>
          <a:blip r:embed="rId4"/>
          <a:stretch>
            <a:fillRect/>
          </a:stretch>
        </p:blipFill>
        <p:spPr>
          <a:xfrm>
            <a:off x="27410" y="4488172"/>
            <a:ext cx="4314315" cy="1146159"/>
          </a:xfrm>
          <a:prstGeom prst="rect">
            <a:avLst/>
          </a:prstGeom>
        </p:spPr>
      </p:pic>
      <p:pic>
        <p:nvPicPr>
          <p:cNvPr id="15" name="Picture 14">
            <a:extLst>
              <a:ext uri="{FF2B5EF4-FFF2-40B4-BE49-F238E27FC236}">
                <a16:creationId xmlns:a16="http://schemas.microsoft.com/office/drawing/2014/main" id="{662222C4-13E2-7EA9-875B-FFED8C3B12AC}"/>
              </a:ext>
            </a:extLst>
          </p:cNvPr>
          <p:cNvPicPr>
            <a:picLocks noChangeAspect="1"/>
          </p:cNvPicPr>
          <p:nvPr/>
        </p:nvPicPr>
        <p:blipFill>
          <a:blip r:embed="rId5"/>
          <a:stretch>
            <a:fillRect/>
          </a:stretch>
        </p:blipFill>
        <p:spPr>
          <a:xfrm>
            <a:off x="4447417" y="4451500"/>
            <a:ext cx="662465" cy="928750"/>
          </a:xfrm>
          <a:prstGeom prst="rect">
            <a:avLst/>
          </a:prstGeom>
        </p:spPr>
      </p:pic>
      <p:sp>
        <p:nvSpPr>
          <p:cNvPr id="17" name="TextBox 16">
            <a:extLst>
              <a:ext uri="{FF2B5EF4-FFF2-40B4-BE49-F238E27FC236}">
                <a16:creationId xmlns:a16="http://schemas.microsoft.com/office/drawing/2014/main" id="{905A0717-8E70-3E85-BD68-0E5C84174425}"/>
              </a:ext>
            </a:extLst>
          </p:cNvPr>
          <p:cNvSpPr txBox="1"/>
          <p:nvPr/>
        </p:nvSpPr>
        <p:spPr>
          <a:xfrm>
            <a:off x="27410" y="5811058"/>
            <a:ext cx="5253790" cy="1107996"/>
          </a:xfrm>
          <a:prstGeom prst="rect">
            <a:avLst/>
          </a:prstGeom>
          <a:noFill/>
        </p:spPr>
        <p:txBody>
          <a:bodyPr wrap="square">
            <a:spAutoFit/>
          </a:bodyPr>
          <a:lstStyle/>
          <a:p>
            <a:r>
              <a:rPr lang="en-GB" sz="2400" dirty="0">
                <a:solidFill>
                  <a:srgbClr val="231F20"/>
                </a:solidFill>
                <a:latin typeface="Times New Roman" panose="02020603050405020304" pitchFamily="18" charset="0"/>
                <a:cs typeface="Times New Roman" panose="02020603050405020304" pitchFamily="18" charset="0"/>
              </a:rPr>
              <a:t>S</a:t>
            </a:r>
            <a:r>
              <a:rPr lang="en-GB" sz="2400" b="0" i="0" dirty="0">
                <a:solidFill>
                  <a:srgbClr val="231F20"/>
                </a:solidFill>
                <a:effectLst/>
                <a:latin typeface="Times New Roman" panose="02020603050405020304" pitchFamily="18" charset="0"/>
                <a:cs typeface="Times New Roman" panose="02020603050405020304" pitchFamily="18" charset="0"/>
              </a:rPr>
              <a:t>tep 2 in the above mechanism is rate-determining and has molecularity ‘2’ </a:t>
            </a:r>
            <a:br>
              <a:rPr lang="en-GB" dirty="0"/>
            </a:br>
            <a:endParaRPr lang="en-BB" dirty="0"/>
          </a:p>
        </p:txBody>
      </p:sp>
    </p:spTree>
    <p:extLst>
      <p:ext uri="{BB962C8B-B14F-4D97-AF65-F5344CB8AC3E}">
        <p14:creationId xmlns:p14="http://schemas.microsoft.com/office/powerpoint/2010/main" val="1163877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4118B06-F96B-7CE9-0563-349FDD8933C1}"/>
              </a:ext>
            </a:extLst>
          </p:cNvPr>
          <p:cNvSpPr txBox="1"/>
          <p:nvPr/>
        </p:nvSpPr>
        <p:spPr>
          <a:xfrm>
            <a:off x="125506" y="111624"/>
            <a:ext cx="6759388" cy="461665"/>
          </a:xfrm>
          <a:prstGeom prst="rect">
            <a:avLst/>
          </a:prstGeom>
          <a:noFill/>
        </p:spPr>
        <p:txBody>
          <a:bodyPr wrap="square">
            <a:spAutoFit/>
          </a:bodyPr>
          <a:lstStyle/>
          <a:p>
            <a:r>
              <a:rPr lang="en-GB" sz="2400" b="1" i="0" dirty="0">
                <a:solidFill>
                  <a:srgbClr val="0066B3"/>
                </a:solidFill>
                <a:effectLst/>
                <a:latin typeface="Times New Roman" panose="02020603050405020304" pitchFamily="18" charset="0"/>
                <a:cs typeface="Times New Roman" panose="02020603050405020304" pitchFamily="18" charset="0"/>
              </a:rPr>
              <a:t>Why High Molecularity Reactions are Rare ?</a:t>
            </a:r>
            <a:r>
              <a:rPr lang="en-GB" sz="2400" dirty="0">
                <a:latin typeface="Times New Roman" panose="02020603050405020304" pitchFamily="18" charset="0"/>
                <a:cs typeface="Times New Roman" panose="02020603050405020304" pitchFamily="18" charset="0"/>
              </a:rPr>
              <a:t> </a:t>
            </a:r>
            <a:endParaRPr lang="en-BB"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1FA4F9E-0C99-8599-3423-7A3E2ACCCA1C}"/>
              </a:ext>
            </a:extLst>
          </p:cNvPr>
          <p:cNvPicPr>
            <a:picLocks noChangeAspect="1"/>
          </p:cNvPicPr>
          <p:nvPr/>
        </p:nvPicPr>
        <p:blipFill>
          <a:blip r:embed="rId2"/>
          <a:stretch>
            <a:fillRect/>
          </a:stretch>
        </p:blipFill>
        <p:spPr>
          <a:xfrm>
            <a:off x="1348348" y="789031"/>
            <a:ext cx="9032782" cy="3128236"/>
          </a:xfrm>
          <a:prstGeom prst="rect">
            <a:avLst/>
          </a:prstGeom>
        </p:spPr>
      </p:pic>
      <p:sp>
        <p:nvSpPr>
          <p:cNvPr id="7" name="TextBox 6">
            <a:extLst>
              <a:ext uri="{FF2B5EF4-FFF2-40B4-BE49-F238E27FC236}">
                <a16:creationId xmlns:a16="http://schemas.microsoft.com/office/drawing/2014/main" id="{7C03E87A-A20C-EC87-4629-060063F5664A}"/>
              </a:ext>
            </a:extLst>
          </p:cNvPr>
          <p:cNvSpPr txBox="1"/>
          <p:nvPr/>
        </p:nvSpPr>
        <p:spPr>
          <a:xfrm>
            <a:off x="0" y="4133009"/>
            <a:ext cx="12192000" cy="2677656"/>
          </a:xfrm>
          <a:prstGeom prst="rect">
            <a:avLst/>
          </a:prstGeom>
          <a:noFill/>
        </p:spPr>
        <p:txBody>
          <a:bodyPr wrap="square">
            <a:spAutoFit/>
          </a:bodyPr>
          <a:lstStyle/>
          <a:p>
            <a:r>
              <a:rPr lang="en-GB" sz="2400" b="0" i="0" dirty="0">
                <a:solidFill>
                  <a:srgbClr val="231F20"/>
                </a:solidFill>
                <a:effectLst/>
                <a:latin typeface="Times New Roman" panose="02020603050405020304" pitchFamily="18" charset="0"/>
                <a:cs typeface="Times New Roman" panose="02020603050405020304" pitchFamily="18" charset="0"/>
              </a:rPr>
              <a:t>According to kinetic molecular theory, the rate of a chemical reaction is proportional to the number of collisions taking place between the reacting molecules. The chances of simultaneous collision of reacting molecules will go on decreasing with increase in number of molecules. Thus the possibility of three molecules colliding together is much less than in case of bimolecular collision. For a reaction of molecularity 4, the four molecules must come closed and collide with one another at the same time. The possibility of their doing so is much less than even in the case of termolecular reaction. </a:t>
            </a:r>
            <a:endParaRPr lang="en-B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5139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76A62BE-CAD5-0911-FE09-555896C0518F}"/>
              </a:ext>
            </a:extLst>
          </p:cNvPr>
          <p:cNvPicPr>
            <a:picLocks noChangeAspect="1"/>
          </p:cNvPicPr>
          <p:nvPr/>
        </p:nvPicPr>
        <p:blipFill>
          <a:blip r:embed="rId2"/>
          <a:stretch>
            <a:fillRect/>
          </a:stretch>
        </p:blipFill>
        <p:spPr>
          <a:xfrm>
            <a:off x="0" y="826995"/>
            <a:ext cx="12192000" cy="5204009"/>
          </a:xfrm>
          <a:prstGeom prst="rect">
            <a:avLst/>
          </a:prstGeom>
        </p:spPr>
      </p:pic>
    </p:spTree>
    <p:extLst>
      <p:ext uri="{BB962C8B-B14F-4D97-AF65-F5344CB8AC3E}">
        <p14:creationId xmlns:p14="http://schemas.microsoft.com/office/powerpoint/2010/main" val="2435946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F030C9-0DD0-7B95-73F3-337FC6F578BC}"/>
              </a:ext>
            </a:extLst>
          </p:cNvPr>
          <p:cNvPicPr>
            <a:picLocks noChangeAspect="1"/>
          </p:cNvPicPr>
          <p:nvPr/>
        </p:nvPicPr>
        <p:blipFill>
          <a:blip r:embed="rId2"/>
          <a:stretch>
            <a:fillRect/>
          </a:stretch>
        </p:blipFill>
        <p:spPr>
          <a:xfrm>
            <a:off x="0" y="232788"/>
            <a:ext cx="12192000" cy="6392423"/>
          </a:xfrm>
          <a:prstGeom prst="rect">
            <a:avLst/>
          </a:prstGeom>
        </p:spPr>
      </p:pic>
    </p:spTree>
    <p:extLst>
      <p:ext uri="{BB962C8B-B14F-4D97-AF65-F5344CB8AC3E}">
        <p14:creationId xmlns:p14="http://schemas.microsoft.com/office/powerpoint/2010/main" val="4029427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01DB7A-9CA7-B72C-04D6-5E9D015B2E1F}"/>
              </a:ext>
            </a:extLst>
          </p:cNvPr>
          <p:cNvPicPr>
            <a:picLocks noChangeAspect="1"/>
          </p:cNvPicPr>
          <p:nvPr/>
        </p:nvPicPr>
        <p:blipFill>
          <a:blip r:embed="rId2"/>
          <a:stretch>
            <a:fillRect/>
          </a:stretch>
        </p:blipFill>
        <p:spPr>
          <a:xfrm>
            <a:off x="0" y="346510"/>
            <a:ext cx="12192000" cy="6164979"/>
          </a:xfrm>
          <a:prstGeom prst="rect">
            <a:avLst/>
          </a:prstGeom>
        </p:spPr>
      </p:pic>
    </p:spTree>
    <p:extLst>
      <p:ext uri="{BB962C8B-B14F-4D97-AF65-F5344CB8AC3E}">
        <p14:creationId xmlns:p14="http://schemas.microsoft.com/office/powerpoint/2010/main" val="2102412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986</Words>
  <Application>Microsoft Office PowerPoint</Application>
  <PresentationFormat>Widescreen</PresentationFormat>
  <Paragraphs>49</Paragraphs>
  <Slides>30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Times New Roman</vt:lpstr>
      <vt:lpstr>TimesNewRomanPS-BoldMT</vt:lpstr>
      <vt:lpstr>Univers-Condensed-Bold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Ahmed Mostak</dc:creator>
  <cp:lastModifiedBy>Joyanta</cp:lastModifiedBy>
  <cp:revision>3</cp:revision>
  <dcterms:created xsi:type="dcterms:W3CDTF">2022-11-14T09:05:45Z</dcterms:created>
  <dcterms:modified xsi:type="dcterms:W3CDTF">2023-04-03T11:24:05Z</dcterms:modified>
</cp:coreProperties>
</file>