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DM Sans" pitchFamily="2" charset="0"/>
      <p:regular r:id="rId20"/>
    </p:embeddedFont>
    <p:embeddedFont>
      <p:font typeface="DM Sans Bold" charset="0"/>
      <p:regular r:id="rId21"/>
    </p:embeddedFont>
    <p:embeddedFont>
      <p:font typeface="DM Sans Italics" panose="020B0604020202020204" charset="0"/>
      <p:regular r:id="rId22"/>
    </p:embeddedFont>
    <p:embeddedFont>
      <p:font typeface="Yeseva One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25-Dec-23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25-Dec-23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25-Dec-23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25-Dec-23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274726" cy="2224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981200" y="-94024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169514" y="2876584"/>
            <a:ext cx="13756286" cy="2144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191"/>
              </a:lnSpc>
            </a:pPr>
            <a:r>
              <a:rPr lang="en-US" sz="16191">
                <a:solidFill>
                  <a:srgbClr val="FFFFFF"/>
                </a:solidFill>
                <a:latin typeface="DM Sans Bold"/>
              </a:rPr>
              <a:t>AVL TREE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44000" y="5917260"/>
            <a:ext cx="7055616" cy="2365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92"/>
              </a:lnSpc>
            </a:pPr>
            <a:r>
              <a:rPr lang="en-US" sz="4174" spc="-41" dirty="0">
                <a:solidFill>
                  <a:srgbClr val="FFFFFF"/>
                </a:solidFill>
                <a:latin typeface="DM Sans Italics"/>
              </a:rPr>
              <a:t>Presented By </a:t>
            </a:r>
          </a:p>
          <a:p>
            <a:pPr algn="r">
              <a:lnSpc>
                <a:spcPts val="4592"/>
              </a:lnSpc>
            </a:pPr>
            <a:r>
              <a:rPr lang="en-US" sz="4174" spc="-41" dirty="0">
                <a:solidFill>
                  <a:srgbClr val="FFFFFF"/>
                </a:solidFill>
                <a:latin typeface="DM Sans Italics"/>
              </a:rPr>
              <a:t>Sheikh </a:t>
            </a:r>
            <a:r>
              <a:rPr lang="en-US" sz="4174" spc="-41">
                <a:solidFill>
                  <a:srgbClr val="FFFFFF"/>
                </a:solidFill>
                <a:latin typeface="DM Sans Italics"/>
              </a:rPr>
              <a:t>Sarafat Hossain</a:t>
            </a:r>
            <a:endParaRPr lang="en-US" sz="4174" spc="-41" dirty="0">
              <a:solidFill>
                <a:srgbClr val="FFFFFF"/>
              </a:solidFill>
              <a:latin typeface="DM Sans Italics"/>
            </a:endParaRPr>
          </a:p>
          <a:p>
            <a:pPr algn="r">
              <a:lnSpc>
                <a:spcPts val="4592"/>
              </a:lnSpc>
            </a:pPr>
            <a:r>
              <a:rPr lang="en-US" sz="4174" spc="-41" dirty="0">
                <a:solidFill>
                  <a:srgbClr val="FFFFFF"/>
                </a:solidFill>
                <a:latin typeface="DM Sans Italics"/>
              </a:rPr>
              <a:t>2022-3-60-109</a:t>
            </a:r>
          </a:p>
          <a:p>
            <a:pPr algn="r">
              <a:lnSpc>
                <a:spcPts val="4592"/>
              </a:lnSpc>
            </a:pPr>
            <a:endParaRPr lang="en-US" sz="4174" spc="-41" dirty="0">
              <a:solidFill>
                <a:srgbClr val="FFFFFF"/>
              </a:solidFill>
              <a:latin typeface="DM Sans Italics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981200" y="6267450"/>
            <a:ext cx="2880360" cy="4114800"/>
          </a:xfrm>
          <a:custGeom>
            <a:avLst/>
            <a:gdLst/>
            <a:ahLst/>
            <a:cxnLst/>
            <a:rect l="l" t="t" r="r" b="b"/>
            <a:pathLst>
              <a:path w="2880360" h="4114800">
                <a:moveTo>
                  <a:pt x="0" y="0"/>
                </a:moveTo>
                <a:lnTo>
                  <a:pt x="2880360" y="0"/>
                </a:lnTo>
                <a:lnTo>
                  <a:pt x="28803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-10800000">
            <a:off x="5623560" y="7673106"/>
            <a:ext cx="3422956" cy="2613894"/>
          </a:xfrm>
          <a:custGeom>
            <a:avLst/>
            <a:gdLst/>
            <a:ahLst/>
            <a:cxnLst/>
            <a:rect l="l" t="t" r="r" b="b"/>
            <a:pathLst>
              <a:path w="3422956" h="2613894">
                <a:moveTo>
                  <a:pt x="0" y="0"/>
                </a:moveTo>
                <a:lnTo>
                  <a:pt x="3422956" y="0"/>
                </a:lnTo>
                <a:lnTo>
                  <a:pt x="3422956" y="2613894"/>
                </a:lnTo>
                <a:lnTo>
                  <a:pt x="0" y="26138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7481" y="1434915"/>
            <a:ext cx="19741168" cy="7417169"/>
          </a:xfrm>
          <a:custGeom>
            <a:avLst/>
            <a:gdLst/>
            <a:ahLst/>
            <a:cxnLst/>
            <a:rect l="l" t="t" r="r" b="b"/>
            <a:pathLst>
              <a:path w="19741168" h="7417169">
                <a:moveTo>
                  <a:pt x="0" y="0"/>
                </a:moveTo>
                <a:lnTo>
                  <a:pt x="19741168" y="0"/>
                </a:lnTo>
                <a:lnTo>
                  <a:pt x="19741168" y="7417170"/>
                </a:lnTo>
                <a:lnTo>
                  <a:pt x="0" y="74171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38575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20957587" cy="10175060"/>
          </a:xfrm>
          <a:custGeom>
            <a:avLst/>
            <a:gdLst/>
            <a:ahLst/>
            <a:cxnLst/>
            <a:rect l="l" t="t" r="r" b="b"/>
            <a:pathLst>
              <a:path w="20957587" h="10175060">
                <a:moveTo>
                  <a:pt x="0" y="0"/>
                </a:moveTo>
                <a:lnTo>
                  <a:pt x="20957587" y="0"/>
                </a:lnTo>
                <a:lnTo>
                  <a:pt x="20957587" y="10175060"/>
                </a:lnTo>
                <a:lnTo>
                  <a:pt x="0" y="101750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32121" y="0"/>
            <a:ext cx="17355879" cy="13016910"/>
          </a:xfrm>
          <a:custGeom>
            <a:avLst/>
            <a:gdLst/>
            <a:ahLst/>
            <a:cxnLst/>
            <a:rect l="l" t="t" r="r" b="b"/>
            <a:pathLst>
              <a:path w="17355879" h="13016910">
                <a:moveTo>
                  <a:pt x="0" y="0"/>
                </a:moveTo>
                <a:lnTo>
                  <a:pt x="17355879" y="0"/>
                </a:lnTo>
                <a:lnTo>
                  <a:pt x="17355879" y="13016910"/>
                </a:lnTo>
                <a:lnTo>
                  <a:pt x="0" y="130169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6254" y="375091"/>
            <a:ext cx="16224814" cy="1364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53"/>
              </a:lnSpc>
            </a:pPr>
            <a:r>
              <a:rPr lang="en-US" sz="4867">
                <a:solidFill>
                  <a:srgbClr val="8CA9AD"/>
                </a:solidFill>
                <a:latin typeface="DM Sans Bold"/>
              </a:rPr>
              <a:t>HOW IS AN AVL TREE DIFFERENT FROM A B-TREE?</a:t>
            </a:r>
          </a:p>
          <a:p>
            <a:pPr>
              <a:lnSpc>
                <a:spcPts val="5353"/>
              </a:lnSpc>
            </a:pPr>
            <a:endParaRPr lang="en-US" sz="4867">
              <a:solidFill>
                <a:srgbClr val="8CA9AD"/>
              </a:solidFill>
              <a:latin typeface="DM Sans Bold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9163050" y="1739459"/>
            <a:ext cx="0" cy="796239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-319514" y="2257552"/>
            <a:ext cx="9689202" cy="7853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9880" lvl="1" indent="-429940">
              <a:lnSpc>
                <a:spcPts val="6452"/>
              </a:lnSpc>
              <a:buFont typeface="Arial"/>
              <a:buChar char="•"/>
            </a:pPr>
            <a:r>
              <a:rPr lang="en-US" sz="3982">
                <a:solidFill>
                  <a:srgbClr val="737373"/>
                </a:solidFill>
                <a:latin typeface="DM Sans"/>
              </a:rPr>
              <a:t>It is a self-balancing binary search tree</a:t>
            </a:r>
          </a:p>
          <a:p>
            <a:pPr marL="859880" lvl="1" indent="-429940">
              <a:lnSpc>
                <a:spcPts val="6452"/>
              </a:lnSpc>
              <a:buFont typeface="Arial"/>
              <a:buChar char="•"/>
            </a:pPr>
            <a:r>
              <a:rPr lang="en-US" sz="3982">
                <a:solidFill>
                  <a:srgbClr val="737373"/>
                </a:solidFill>
                <a:latin typeface="DM Sans"/>
              </a:rPr>
              <a:t>Every node contains at most 2 child nodes</a:t>
            </a:r>
          </a:p>
          <a:p>
            <a:pPr marL="859880" lvl="1" indent="-429940">
              <a:lnSpc>
                <a:spcPts val="6452"/>
              </a:lnSpc>
              <a:buFont typeface="Arial"/>
              <a:buChar char="•"/>
            </a:pPr>
            <a:r>
              <a:rPr lang="en-US" sz="3982">
                <a:solidFill>
                  <a:srgbClr val="737373"/>
                </a:solidFill>
                <a:latin typeface="DM Sans"/>
              </a:rPr>
              <a:t>AVL tree has a height of log(N) (Where N is the number of nodes)</a:t>
            </a:r>
          </a:p>
          <a:p>
            <a:pPr>
              <a:lnSpc>
                <a:spcPts val="6452"/>
              </a:lnSpc>
            </a:pPr>
            <a:endParaRPr lang="en-US" sz="3982">
              <a:solidFill>
                <a:srgbClr val="737373"/>
              </a:solidFill>
              <a:latin typeface="DM Sans"/>
            </a:endParaRPr>
          </a:p>
          <a:p>
            <a:pPr marL="859880" lvl="1" indent="-429940">
              <a:lnSpc>
                <a:spcPts val="5575"/>
              </a:lnSpc>
              <a:buFont typeface="Arial"/>
              <a:buChar char="•"/>
            </a:pPr>
            <a:r>
              <a:rPr lang="en-US" sz="3982">
                <a:solidFill>
                  <a:srgbClr val="737373"/>
                </a:solidFill>
                <a:latin typeface="DM Sans"/>
              </a:rPr>
              <a:t>AVL tree has a height of log(N) (Where N is the number of nodes)..</a:t>
            </a:r>
          </a:p>
          <a:p>
            <a:pPr>
              <a:lnSpc>
                <a:spcPts val="5575"/>
              </a:lnSpc>
            </a:pPr>
            <a:endParaRPr lang="en-US" sz="3982">
              <a:solidFill>
                <a:srgbClr val="737373"/>
              </a:solidFill>
              <a:latin typeface="DM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144000" y="2267077"/>
            <a:ext cx="9144000" cy="7733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6995" lvl="1" indent="-408498">
              <a:lnSpc>
                <a:spcPts val="6130"/>
              </a:lnSpc>
              <a:buFont typeface="Arial"/>
              <a:buChar char="•"/>
            </a:pPr>
            <a:r>
              <a:rPr lang="en-US" sz="3784">
                <a:solidFill>
                  <a:srgbClr val="737373"/>
                </a:solidFill>
                <a:latin typeface="DM Sans"/>
              </a:rPr>
              <a:t>It is a multi-way tree(N – ary tree).</a:t>
            </a:r>
          </a:p>
          <a:p>
            <a:pPr>
              <a:lnSpc>
                <a:spcPts val="6130"/>
              </a:lnSpc>
            </a:pPr>
            <a:endParaRPr lang="en-US" sz="3784">
              <a:solidFill>
                <a:srgbClr val="737373"/>
              </a:solidFill>
              <a:latin typeface="DM Sans"/>
            </a:endParaRPr>
          </a:p>
          <a:p>
            <a:pPr marL="816995" lvl="1" indent="-408498">
              <a:lnSpc>
                <a:spcPts val="6130"/>
              </a:lnSpc>
              <a:buFont typeface="Arial"/>
              <a:buChar char="•"/>
            </a:pPr>
            <a:r>
              <a:rPr lang="en-US" sz="3784">
                <a:solidFill>
                  <a:srgbClr val="737373"/>
                </a:solidFill>
                <a:latin typeface="DM Sans"/>
              </a:rPr>
              <a:t>In this tree, nodes can have multiple child nodes</a:t>
            </a:r>
          </a:p>
          <a:p>
            <a:pPr marL="816995" lvl="1" indent="-408498">
              <a:lnSpc>
                <a:spcPts val="6130"/>
              </a:lnSpc>
              <a:buFont typeface="Arial"/>
              <a:buChar char="•"/>
            </a:pPr>
            <a:r>
              <a:rPr lang="en-US" sz="3784">
                <a:solidFill>
                  <a:srgbClr val="737373"/>
                </a:solidFill>
                <a:latin typeface="DM Sans"/>
              </a:rPr>
              <a:t>B-tree has a height of log(M*N) (Where ‘M’ is the order of tree and N is the number of nodes).</a:t>
            </a:r>
          </a:p>
          <a:p>
            <a:pPr marL="816995" lvl="1" indent="-408498">
              <a:lnSpc>
                <a:spcPts val="6130"/>
              </a:lnSpc>
              <a:buFont typeface="Arial"/>
              <a:buChar char="•"/>
            </a:pPr>
            <a:r>
              <a:rPr lang="en-US" sz="3784">
                <a:solidFill>
                  <a:srgbClr val="737373"/>
                </a:solidFill>
                <a:latin typeface="DM Sans"/>
              </a:rPr>
              <a:t>Every node except the root must contain at least t-1 keys. The root may contain a minimum of 1 key.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476429" y="1367667"/>
            <a:ext cx="3954676" cy="857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75"/>
              </a:lnSpc>
            </a:pPr>
            <a:r>
              <a:rPr lang="en-US" sz="6375">
                <a:solidFill>
                  <a:srgbClr val="000000"/>
                </a:solidFill>
                <a:latin typeface="Yeseva One"/>
              </a:rPr>
              <a:t>AVL Tree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312913" y="1367984"/>
            <a:ext cx="3047898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75"/>
              </a:lnSpc>
            </a:pPr>
            <a:r>
              <a:rPr lang="en-US" sz="6375">
                <a:solidFill>
                  <a:srgbClr val="000000"/>
                </a:solidFill>
                <a:latin typeface="Yeseva One"/>
              </a:rPr>
              <a:t>B-Tree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94916" y="350518"/>
            <a:ext cx="14206058" cy="18769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395"/>
              </a:lnSpc>
            </a:pPr>
            <a:r>
              <a:rPr lang="en-US" sz="6723">
                <a:solidFill>
                  <a:srgbClr val="8CA9AD"/>
                </a:solidFill>
                <a:latin typeface="DM Sans Bold"/>
              </a:rPr>
              <a:t>PROS AND CONS</a:t>
            </a:r>
          </a:p>
          <a:p>
            <a:pPr>
              <a:lnSpc>
                <a:spcPts val="7395"/>
              </a:lnSpc>
            </a:pPr>
            <a:endParaRPr lang="en-US" sz="6723">
              <a:solidFill>
                <a:srgbClr val="8CA9AD"/>
              </a:solidFill>
              <a:latin typeface="DM Sa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76585" y="478548"/>
            <a:ext cx="17930293" cy="11027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42"/>
              </a:lnSpc>
            </a:pPr>
            <a:endParaRPr/>
          </a:p>
          <a:p>
            <a:pPr marL="863985" lvl="1" indent="-431992">
              <a:lnSpc>
                <a:spcPts val="6242"/>
              </a:lnSpc>
              <a:buFont typeface="Arial"/>
              <a:buChar char="•"/>
            </a:pPr>
            <a:r>
              <a:rPr lang="en-US" sz="4001">
                <a:solidFill>
                  <a:srgbClr val="737373"/>
                </a:solidFill>
                <a:latin typeface="DM Sans"/>
              </a:rPr>
              <a:t>It is surely not skewed.</a:t>
            </a:r>
          </a:p>
          <a:p>
            <a:pPr marL="863985" lvl="1" indent="-431992">
              <a:lnSpc>
                <a:spcPts val="6242"/>
              </a:lnSpc>
              <a:buFont typeface="Arial"/>
              <a:buChar char="•"/>
            </a:pPr>
            <a:r>
              <a:rPr lang="en-US" sz="4001">
                <a:solidFill>
                  <a:srgbClr val="737373"/>
                </a:solidFill>
                <a:latin typeface="DM Sans"/>
              </a:rPr>
              <a:t>It provides faster lookups than Red-Black Trees</a:t>
            </a:r>
          </a:p>
          <a:p>
            <a:pPr marL="863985" lvl="1" indent="-431992">
              <a:lnSpc>
                <a:spcPts val="6242"/>
              </a:lnSpc>
              <a:buFont typeface="Arial"/>
              <a:buChar char="•"/>
            </a:pPr>
            <a:r>
              <a:rPr lang="en-US" sz="4001">
                <a:solidFill>
                  <a:srgbClr val="737373"/>
                </a:solidFill>
                <a:latin typeface="DM Sans"/>
              </a:rPr>
              <a:t>Better searching time complexity compared to other trees like binary tree.</a:t>
            </a:r>
          </a:p>
          <a:p>
            <a:pPr marL="863985" lvl="1" indent="-431992">
              <a:lnSpc>
                <a:spcPts val="6242"/>
              </a:lnSpc>
              <a:buFont typeface="Arial"/>
              <a:buChar char="•"/>
            </a:pPr>
            <a:r>
              <a:rPr lang="en-US" sz="4001">
                <a:solidFill>
                  <a:srgbClr val="737373"/>
                </a:solidFill>
                <a:latin typeface="DM Sans"/>
              </a:rPr>
              <a:t>Height cannot exceed log(N), where, N is the total number of nodes in the tree.</a:t>
            </a:r>
          </a:p>
          <a:p>
            <a:pPr marL="863985" lvl="1" indent="-431992">
              <a:lnSpc>
                <a:spcPts val="6242"/>
              </a:lnSpc>
              <a:buFont typeface="Arial"/>
              <a:buChar char="•"/>
            </a:pPr>
            <a:r>
              <a:rPr lang="en-US" sz="4001">
                <a:solidFill>
                  <a:srgbClr val="737373"/>
                </a:solidFill>
                <a:latin typeface="DM Sans"/>
              </a:rPr>
              <a:t>It is difficult to implement.</a:t>
            </a:r>
          </a:p>
          <a:p>
            <a:pPr marL="863985" lvl="1" indent="-431992">
              <a:lnSpc>
                <a:spcPts val="6242"/>
              </a:lnSpc>
              <a:buFont typeface="Arial"/>
              <a:buChar char="•"/>
            </a:pPr>
            <a:r>
              <a:rPr lang="en-US" sz="4001">
                <a:solidFill>
                  <a:srgbClr val="737373"/>
                </a:solidFill>
                <a:latin typeface="DM Sans"/>
              </a:rPr>
              <a:t>Less used compared to Red-Black trees.</a:t>
            </a:r>
          </a:p>
          <a:p>
            <a:pPr marL="863985" lvl="1" indent="-431992">
              <a:lnSpc>
                <a:spcPts val="6242"/>
              </a:lnSpc>
              <a:buFont typeface="Arial"/>
              <a:buChar char="•"/>
            </a:pPr>
            <a:r>
              <a:rPr lang="en-US" sz="4001">
                <a:solidFill>
                  <a:srgbClr val="737373"/>
                </a:solidFill>
                <a:latin typeface="DM Sans"/>
              </a:rPr>
              <a:t> AVL trees provide complicated insertion and removal operations as more rotations are performed.</a:t>
            </a:r>
          </a:p>
          <a:p>
            <a:pPr marL="863985" lvl="1" indent="-431992">
              <a:lnSpc>
                <a:spcPts val="6242"/>
              </a:lnSpc>
              <a:buFont typeface="Arial"/>
              <a:buChar char="•"/>
            </a:pPr>
            <a:r>
              <a:rPr lang="en-US" sz="4001">
                <a:solidFill>
                  <a:srgbClr val="737373"/>
                </a:solidFill>
                <a:latin typeface="DM Sans"/>
              </a:rPr>
              <a:t>Take more processing for balancing.</a:t>
            </a:r>
          </a:p>
          <a:p>
            <a:pPr>
              <a:lnSpc>
                <a:spcPts val="6242"/>
              </a:lnSpc>
            </a:pPr>
            <a:endParaRPr lang="en-US" sz="4001">
              <a:solidFill>
                <a:srgbClr val="737373"/>
              </a:solidFill>
              <a:latin typeface="DM Sans"/>
            </a:endParaRPr>
          </a:p>
          <a:p>
            <a:pPr>
              <a:lnSpc>
                <a:spcPts val="6242"/>
              </a:lnSpc>
            </a:pPr>
            <a:endParaRPr lang="en-US" sz="4001">
              <a:solidFill>
                <a:srgbClr val="737373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56322" y="0"/>
            <a:ext cx="4102978" cy="3133183"/>
          </a:xfrm>
          <a:custGeom>
            <a:avLst/>
            <a:gdLst/>
            <a:ahLst/>
            <a:cxnLst/>
            <a:rect l="l" t="t" r="r" b="b"/>
            <a:pathLst>
              <a:path w="4102978" h="3133183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667690" y="7144662"/>
            <a:ext cx="6965444" cy="26791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447"/>
              </a:lnSpc>
            </a:pPr>
            <a:r>
              <a:rPr lang="en-US" sz="9498">
                <a:solidFill>
                  <a:srgbClr val="2C4F40"/>
                </a:solidFill>
                <a:latin typeface="DM Sans Bold"/>
              </a:rPr>
              <a:t>TABLE OF</a:t>
            </a:r>
          </a:p>
          <a:p>
            <a:pPr algn="r">
              <a:lnSpc>
                <a:spcPts val="10447"/>
              </a:lnSpc>
            </a:pPr>
            <a:r>
              <a:rPr lang="en-US" sz="9498">
                <a:solidFill>
                  <a:srgbClr val="2C4F40"/>
                </a:solidFill>
                <a:latin typeface="DM Sans Bold"/>
              </a:rPr>
              <a:t>CONTENT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17556" y="1093513"/>
            <a:ext cx="1938412" cy="1003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6257E3"/>
                </a:solidFill>
                <a:latin typeface="DM Sans Bold"/>
              </a:rPr>
              <a:t>01.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417556" y="2630718"/>
            <a:ext cx="1938412" cy="1003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6257E3"/>
                </a:solidFill>
                <a:latin typeface="DM Sans Bold"/>
              </a:rPr>
              <a:t>02.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355969" y="1403750"/>
            <a:ext cx="7933932" cy="1169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41"/>
              </a:lnSpc>
            </a:pPr>
            <a:r>
              <a:rPr lang="en-US" sz="4128">
                <a:solidFill>
                  <a:srgbClr val="737373"/>
                </a:solidFill>
                <a:latin typeface="DM Sans Bold"/>
              </a:rPr>
              <a:t>INTRODUCTION</a:t>
            </a:r>
          </a:p>
          <a:p>
            <a:pPr>
              <a:lnSpc>
                <a:spcPts val="4541"/>
              </a:lnSpc>
            </a:pPr>
            <a:endParaRPr lang="en-US" sz="4128">
              <a:solidFill>
                <a:srgbClr val="737373"/>
              </a:solidFill>
              <a:latin typeface="DM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355969" y="2859421"/>
            <a:ext cx="8581286" cy="527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09"/>
              </a:lnSpc>
            </a:pPr>
            <a:r>
              <a:rPr lang="en-US" sz="3736">
                <a:solidFill>
                  <a:srgbClr val="737373"/>
                </a:solidFill>
                <a:latin typeface="DM Sans Bold"/>
              </a:rPr>
              <a:t>CHARACTERISTICS OF AVL TREE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417556" y="4053375"/>
            <a:ext cx="1938412" cy="1003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6257E3"/>
                </a:solidFill>
                <a:latin typeface="DM Sans Bold"/>
              </a:rPr>
              <a:t>03.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355969" y="4366262"/>
            <a:ext cx="7695650" cy="578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5"/>
              </a:lnSpc>
            </a:pPr>
            <a:r>
              <a:rPr lang="en-US" sz="4004">
                <a:solidFill>
                  <a:srgbClr val="737373"/>
                </a:solidFill>
                <a:latin typeface="DM Sans Bold"/>
              </a:rPr>
              <a:t>APPLICATION OF AVL TREE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417556" y="5476032"/>
            <a:ext cx="1938412" cy="1003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6257E3"/>
                </a:solidFill>
                <a:latin typeface="DM Sans Bold"/>
              </a:rPr>
              <a:t>04.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355969" y="5713908"/>
            <a:ext cx="12623441" cy="611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87"/>
              </a:lnSpc>
            </a:pPr>
            <a:r>
              <a:rPr lang="en-US" sz="4352">
                <a:solidFill>
                  <a:srgbClr val="737373"/>
                </a:solidFill>
                <a:latin typeface="DM Sans Bold"/>
              </a:rPr>
              <a:t>DIFFERENCE BETWEEN AVL TREE AND B- TREE</a:t>
            </a:r>
          </a:p>
        </p:txBody>
      </p:sp>
      <p:sp>
        <p:nvSpPr>
          <p:cNvPr id="12" name="Freeform 12"/>
          <p:cNvSpPr/>
          <p:nvPr/>
        </p:nvSpPr>
        <p:spPr>
          <a:xfrm>
            <a:off x="2417556" y="9164276"/>
            <a:ext cx="4102978" cy="2245448"/>
          </a:xfrm>
          <a:custGeom>
            <a:avLst/>
            <a:gdLst/>
            <a:ahLst/>
            <a:cxnLst/>
            <a:rect l="l" t="t" r="r" b="b"/>
            <a:pathLst>
              <a:path w="4102978" h="224544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2417556" y="6826395"/>
            <a:ext cx="1938412" cy="1003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en-US" sz="7000">
                <a:solidFill>
                  <a:srgbClr val="6257E3"/>
                </a:solidFill>
                <a:latin typeface="DM Sans Bold"/>
              </a:rPr>
              <a:t>05.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355969" y="7017957"/>
            <a:ext cx="11875774" cy="591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03"/>
              </a:lnSpc>
            </a:pPr>
            <a:r>
              <a:rPr lang="en-US" sz="4094">
                <a:solidFill>
                  <a:srgbClr val="737373"/>
                </a:solidFill>
                <a:latin typeface="DM Sans Bold"/>
              </a:rPr>
              <a:t>PROS AND CONS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4119" y="639447"/>
            <a:ext cx="8569881" cy="82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7"/>
              </a:lnSpc>
            </a:pPr>
            <a:r>
              <a:rPr lang="en-US" sz="5733">
                <a:solidFill>
                  <a:srgbClr val="8CA9AD"/>
                </a:solidFill>
                <a:latin typeface="DM Sans Bold"/>
              </a:rPr>
              <a:t>INTRODUCTION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3835589"/>
            <a:ext cx="8920415" cy="6674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97296" lvl="1" indent="-498648">
              <a:lnSpc>
                <a:spcPts val="5866"/>
              </a:lnSpc>
              <a:buFont typeface="Arial"/>
              <a:buChar char="•"/>
            </a:pPr>
            <a:r>
              <a:rPr lang="en-US" sz="4619">
                <a:solidFill>
                  <a:srgbClr val="737373"/>
                </a:solidFill>
                <a:latin typeface="DM Sans"/>
              </a:rPr>
              <a:t>It is height balanced tree</a:t>
            </a:r>
          </a:p>
          <a:p>
            <a:pPr marL="997296" lvl="1" indent="-498648">
              <a:lnSpc>
                <a:spcPts val="5866"/>
              </a:lnSpc>
              <a:buFont typeface="Arial"/>
              <a:buChar char="•"/>
            </a:pPr>
            <a:r>
              <a:rPr lang="en-US" sz="4619">
                <a:solidFill>
                  <a:srgbClr val="737373"/>
                </a:solidFill>
                <a:latin typeface="DM Sans"/>
              </a:rPr>
              <a:t>It is a binary search tree</a:t>
            </a:r>
          </a:p>
          <a:p>
            <a:pPr marL="997296" lvl="1" indent="-498648">
              <a:lnSpc>
                <a:spcPts val="5866"/>
              </a:lnSpc>
              <a:buFont typeface="Arial"/>
              <a:buChar char="•"/>
            </a:pPr>
            <a:r>
              <a:rPr lang="en-US" sz="4619">
                <a:solidFill>
                  <a:srgbClr val="737373"/>
                </a:solidFill>
                <a:latin typeface="DM Sans"/>
              </a:rPr>
              <a:t>It is a binary tree in which the height difference between the left subtree and right subtree is almost one</a:t>
            </a:r>
          </a:p>
          <a:p>
            <a:pPr marL="997296" lvl="1" indent="-498648">
              <a:lnSpc>
                <a:spcPts val="5866"/>
              </a:lnSpc>
              <a:buFont typeface="Arial"/>
              <a:buChar char="•"/>
            </a:pPr>
            <a:r>
              <a:rPr lang="en-US" sz="4619">
                <a:solidFill>
                  <a:srgbClr val="737373"/>
                </a:solidFill>
                <a:latin typeface="DM Sans"/>
              </a:rPr>
              <a:t>Height is the maximum depth from root to leaf</a:t>
            </a:r>
          </a:p>
          <a:p>
            <a:pPr>
              <a:lnSpc>
                <a:spcPts val="5866"/>
              </a:lnSpc>
            </a:pPr>
            <a:endParaRPr lang="en-US" sz="4619">
              <a:solidFill>
                <a:srgbClr val="737373"/>
              </a:solidFill>
              <a:latin typeface="DM Sans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0027636" y="2546793"/>
            <a:ext cx="7783991" cy="7507262"/>
          </a:xfrm>
          <a:custGeom>
            <a:avLst/>
            <a:gdLst/>
            <a:ahLst/>
            <a:cxnLst/>
            <a:rect l="l" t="t" r="r" b="b"/>
            <a:pathLst>
              <a:path w="7783991" h="7507262">
                <a:moveTo>
                  <a:pt x="0" y="0"/>
                </a:moveTo>
                <a:lnTo>
                  <a:pt x="7783991" y="0"/>
                </a:lnTo>
                <a:lnTo>
                  <a:pt x="7783991" y="7507262"/>
                </a:lnTo>
                <a:lnTo>
                  <a:pt x="0" y="75072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236" t="-31291" r="-26130" b="-603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0" y="1754282"/>
            <a:ext cx="18093041" cy="2563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97296" lvl="1" indent="-498648">
              <a:lnSpc>
                <a:spcPts val="5081"/>
              </a:lnSpc>
              <a:buFont typeface="Arial"/>
              <a:buChar char="•"/>
            </a:pPr>
            <a:r>
              <a:rPr lang="en-US" sz="4619">
                <a:solidFill>
                  <a:srgbClr val="737373"/>
                </a:solidFill>
                <a:latin typeface="DM Sans"/>
              </a:rPr>
              <a:t>An AVL tree defined as a self-balancing Binary Search Tree (BST) where the difference between heights of left and right subtrees for any node cannot be more than one.</a:t>
            </a:r>
          </a:p>
          <a:p>
            <a:pPr>
              <a:lnSpc>
                <a:spcPts val="5081"/>
              </a:lnSpc>
            </a:pPr>
            <a:endParaRPr lang="en-US" sz="4619">
              <a:solidFill>
                <a:srgbClr val="737373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4321325" y="6052932"/>
            <a:ext cx="5450085" cy="4161883"/>
          </a:xfrm>
          <a:custGeom>
            <a:avLst/>
            <a:gdLst/>
            <a:ahLst/>
            <a:cxnLst/>
            <a:rect l="l" t="t" r="r" b="b"/>
            <a:pathLst>
              <a:path w="5450085" h="4161883">
                <a:moveTo>
                  <a:pt x="0" y="0"/>
                </a:moveTo>
                <a:lnTo>
                  <a:pt x="5450086" y="0"/>
                </a:lnTo>
                <a:lnTo>
                  <a:pt x="5450086" y="4161883"/>
                </a:lnTo>
                <a:lnTo>
                  <a:pt x="0" y="41618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339423" y="1771625"/>
            <a:ext cx="9963805" cy="4281307"/>
          </a:xfrm>
          <a:custGeom>
            <a:avLst/>
            <a:gdLst/>
            <a:ahLst/>
            <a:cxnLst/>
            <a:rect l="l" t="t" r="r" b="b"/>
            <a:pathLst>
              <a:path w="9963805" h="4281307">
                <a:moveTo>
                  <a:pt x="0" y="0"/>
                </a:moveTo>
                <a:lnTo>
                  <a:pt x="9963805" y="0"/>
                </a:lnTo>
                <a:lnTo>
                  <a:pt x="9963805" y="4281307"/>
                </a:lnTo>
                <a:lnTo>
                  <a:pt x="0" y="42813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281" r="-9313" b="-76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447659" y="1059114"/>
            <a:ext cx="10283853" cy="1364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53"/>
              </a:lnSpc>
            </a:pPr>
            <a:r>
              <a:rPr lang="en-US" sz="4867">
                <a:solidFill>
                  <a:srgbClr val="8CA9AD"/>
                </a:solidFill>
                <a:latin typeface="DM Sans Bold"/>
              </a:rPr>
              <a:t>CHARACTERISTICS OF AVL TREE:</a:t>
            </a:r>
          </a:p>
          <a:p>
            <a:pPr>
              <a:lnSpc>
                <a:spcPts val="5353"/>
              </a:lnSpc>
            </a:pPr>
            <a:endParaRPr lang="en-US" sz="4867">
              <a:solidFill>
                <a:srgbClr val="8CA9AD"/>
              </a:solidFill>
              <a:latin typeface="DM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47659" y="1898888"/>
            <a:ext cx="9971799" cy="7012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6156" lvl="1" indent="-478078">
              <a:lnSpc>
                <a:spcPts val="6200"/>
              </a:lnSpc>
              <a:buFont typeface="Arial"/>
              <a:buChar char="•"/>
            </a:pPr>
            <a:r>
              <a:rPr lang="en-US" sz="4428">
                <a:solidFill>
                  <a:srgbClr val="737373"/>
                </a:solidFill>
                <a:latin typeface="DM Sans Bold"/>
              </a:rPr>
              <a:t>It follows the general properties of a Binary Search Tree.</a:t>
            </a:r>
          </a:p>
          <a:p>
            <a:pPr>
              <a:lnSpc>
                <a:spcPts val="6200"/>
              </a:lnSpc>
            </a:pPr>
            <a:endParaRPr lang="en-US" sz="4428">
              <a:solidFill>
                <a:srgbClr val="737373"/>
              </a:solidFill>
              <a:latin typeface="DM Sans Bold"/>
            </a:endParaRPr>
          </a:p>
          <a:p>
            <a:pPr marL="956156" lvl="1" indent="-478078">
              <a:lnSpc>
                <a:spcPts val="6200"/>
              </a:lnSpc>
              <a:buFont typeface="Arial"/>
              <a:buChar char="•"/>
            </a:pPr>
            <a:r>
              <a:rPr lang="en-US" sz="4428">
                <a:solidFill>
                  <a:srgbClr val="737373"/>
                </a:solidFill>
                <a:latin typeface="DM Sans Bold"/>
              </a:rPr>
              <a:t>Each subtree of the tree is balanced, i.e., the difference between the height of the left and right subtrees is at most 1.</a:t>
            </a:r>
          </a:p>
          <a:p>
            <a:pPr>
              <a:lnSpc>
                <a:spcPts val="6200"/>
              </a:lnSpc>
            </a:pPr>
            <a:endParaRPr lang="en-US" sz="4428">
              <a:solidFill>
                <a:srgbClr val="737373"/>
              </a:solidFill>
              <a:latin typeface="DM Sans Bold"/>
            </a:endParaRPr>
          </a:p>
          <a:p>
            <a:pPr>
              <a:lnSpc>
                <a:spcPts val="6200"/>
              </a:lnSpc>
            </a:pPr>
            <a:endParaRPr lang="en-US" sz="4428">
              <a:solidFill>
                <a:srgbClr val="737373"/>
              </a:solidFill>
              <a:latin typeface="DM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47659" y="7700518"/>
            <a:ext cx="15631347" cy="2325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6156" lvl="1" indent="-478078">
              <a:lnSpc>
                <a:spcPts val="6200"/>
              </a:lnSpc>
              <a:buFont typeface="Arial"/>
              <a:buChar char="•"/>
            </a:pPr>
            <a:r>
              <a:rPr lang="en-US" sz="4428">
                <a:solidFill>
                  <a:srgbClr val="737373"/>
                </a:solidFill>
                <a:latin typeface="DM Sans Bold"/>
              </a:rPr>
              <a:t>The tree balances itself when a new node is inserted. Therefore, the insertion operation is time-consuming</a:t>
            </a:r>
          </a:p>
          <a:p>
            <a:pPr>
              <a:lnSpc>
                <a:spcPts val="6200"/>
              </a:lnSpc>
            </a:pPr>
            <a:endParaRPr lang="en-US" sz="4428">
              <a:solidFill>
                <a:srgbClr val="737373"/>
              </a:solidFill>
              <a:latin typeface="DM Sans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0059" y="660864"/>
            <a:ext cx="12379144" cy="2462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44"/>
              </a:lnSpc>
            </a:pPr>
            <a:r>
              <a:rPr lang="en-US" sz="5858">
                <a:solidFill>
                  <a:srgbClr val="8CA9AD"/>
                </a:solidFill>
                <a:latin typeface="DM Sans Bold"/>
              </a:rPr>
              <a:t>APPLICATION OF AVL TREE:</a:t>
            </a:r>
          </a:p>
          <a:p>
            <a:pPr>
              <a:lnSpc>
                <a:spcPts val="6444"/>
              </a:lnSpc>
            </a:pPr>
            <a:endParaRPr lang="en-US" sz="5858">
              <a:solidFill>
                <a:srgbClr val="8CA9AD"/>
              </a:solidFill>
              <a:latin typeface="DM Sans Bold"/>
            </a:endParaRPr>
          </a:p>
          <a:p>
            <a:pPr>
              <a:lnSpc>
                <a:spcPts val="6444"/>
              </a:lnSpc>
            </a:pPr>
            <a:endParaRPr lang="en-US" sz="5858">
              <a:solidFill>
                <a:srgbClr val="8CA9AD"/>
              </a:solidFill>
              <a:latin typeface="DM Sa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00059" y="1859655"/>
            <a:ext cx="17687941" cy="9355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6156" lvl="1" indent="-478078">
              <a:lnSpc>
                <a:spcPts val="6200"/>
              </a:lnSpc>
              <a:buFont typeface="Arial"/>
              <a:buChar char="•"/>
            </a:pPr>
            <a:r>
              <a:rPr lang="en-US" sz="4428">
                <a:solidFill>
                  <a:srgbClr val="737373"/>
                </a:solidFill>
                <a:latin typeface="DM Sans"/>
              </a:rPr>
              <a:t>Most in-memory sets and dictionaries are stored using AVL trees.</a:t>
            </a:r>
          </a:p>
          <a:p>
            <a:pPr marL="956156" lvl="1" indent="-478078">
              <a:lnSpc>
                <a:spcPts val="6200"/>
              </a:lnSpc>
              <a:buFont typeface="Arial"/>
              <a:buChar char="•"/>
            </a:pPr>
            <a:r>
              <a:rPr lang="en-US" sz="4428">
                <a:solidFill>
                  <a:srgbClr val="737373"/>
                </a:solidFill>
                <a:latin typeface="DM Sans"/>
              </a:rPr>
              <a:t>Database applications, where insertions and deletions are less common but frequent data lookups are necessary, also frequently employ AVL trees.</a:t>
            </a:r>
          </a:p>
          <a:p>
            <a:pPr marL="956156" lvl="1" indent="-478078">
              <a:lnSpc>
                <a:spcPts val="6200"/>
              </a:lnSpc>
              <a:buFont typeface="Arial"/>
              <a:buChar char="•"/>
            </a:pPr>
            <a:r>
              <a:rPr lang="en-US" sz="4428">
                <a:solidFill>
                  <a:srgbClr val="737373"/>
                </a:solidFill>
                <a:latin typeface="DM Sans"/>
              </a:rPr>
              <a:t>In addition to database applications, it is employed in other applications that call for better searching.</a:t>
            </a:r>
          </a:p>
          <a:p>
            <a:pPr marL="956156" lvl="1" indent="-478078">
              <a:lnSpc>
                <a:spcPts val="6200"/>
              </a:lnSpc>
              <a:buFont typeface="Arial"/>
              <a:buChar char="•"/>
            </a:pPr>
            <a:r>
              <a:rPr lang="en-US" sz="4428">
                <a:solidFill>
                  <a:srgbClr val="737373"/>
                </a:solidFill>
                <a:latin typeface="DM Sans"/>
              </a:rPr>
              <a:t>Most STL implementations of the ordered associative containers (sets, multisets, maps and multimaps) use red-black trees instead of AVL trees.</a:t>
            </a:r>
          </a:p>
          <a:p>
            <a:pPr>
              <a:lnSpc>
                <a:spcPts val="6200"/>
              </a:lnSpc>
            </a:pPr>
            <a:endParaRPr lang="en-US" sz="4428">
              <a:solidFill>
                <a:srgbClr val="737373"/>
              </a:solidFill>
              <a:latin typeface="DM Sans"/>
            </a:endParaRPr>
          </a:p>
          <a:p>
            <a:pPr>
              <a:lnSpc>
                <a:spcPts val="6200"/>
              </a:lnSpc>
            </a:pPr>
            <a:endParaRPr lang="en-US" sz="4428">
              <a:solidFill>
                <a:srgbClr val="737373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50437" y="2787506"/>
            <a:ext cx="15770460" cy="7075966"/>
          </a:xfrm>
          <a:custGeom>
            <a:avLst/>
            <a:gdLst/>
            <a:ahLst/>
            <a:cxnLst/>
            <a:rect l="l" t="t" r="r" b="b"/>
            <a:pathLst>
              <a:path w="15770460" h="7075966">
                <a:moveTo>
                  <a:pt x="0" y="0"/>
                </a:moveTo>
                <a:lnTo>
                  <a:pt x="15770460" y="0"/>
                </a:lnTo>
                <a:lnTo>
                  <a:pt x="15770460" y="7075966"/>
                </a:lnTo>
                <a:lnTo>
                  <a:pt x="0" y="70759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69" t="-11635" r="-3832" b="-328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0" y="923925"/>
            <a:ext cx="18510076" cy="3272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02"/>
              </a:lnSpc>
            </a:pPr>
            <a:r>
              <a:rPr lang="en-US" sz="4358">
                <a:solidFill>
                  <a:srgbClr val="000000"/>
                </a:solidFill>
                <a:latin typeface="Yeseva One"/>
              </a:rPr>
              <a:t>When a node is added into the right subtree of the right subtree, if the tree gets out of balance, we do a single left rotation.</a:t>
            </a:r>
          </a:p>
          <a:p>
            <a:pPr algn="ctr">
              <a:lnSpc>
                <a:spcPts val="6898"/>
              </a:lnSpc>
            </a:pPr>
            <a:endParaRPr lang="en-US" sz="4358">
              <a:solidFill>
                <a:srgbClr val="000000"/>
              </a:solidFill>
              <a:latin typeface="Yeseva One"/>
            </a:endParaRPr>
          </a:p>
          <a:p>
            <a:pPr algn="ctr">
              <a:lnSpc>
                <a:spcPts val="6898"/>
              </a:lnSpc>
            </a:pPr>
            <a:endParaRPr lang="en-US" sz="4358">
              <a:solidFill>
                <a:srgbClr val="000000"/>
              </a:solidFill>
              <a:latin typeface="Yeseva One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130932" y="66675"/>
            <a:ext cx="12379144" cy="1626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44"/>
              </a:lnSpc>
            </a:pPr>
            <a:r>
              <a:rPr lang="en-US" sz="5858">
                <a:solidFill>
                  <a:srgbClr val="8CA9AD"/>
                </a:solidFill>
                <a:latin typeface="DM Sans Bold"/>
              </a:rPr>
              <a:t>LEFT ROTATION</a:t>
            </a:r>
          </a:p>
          <a:p>
            <a:pPr>
              <a:lnSpc>
                <a:spcPts val="6444"/>
              </a:lnSpc>
            </a:pPr>
            <a:endParaRPr lang="en-US" sz="5858">
              <a:solidFill>
                <a:srgbClr val="8CA9AD"/>
              </a:solidFill>
              <a:latin typeface="DM Sans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664035"/>
            <a:ext cx="18288000" cy="7362309"/>
          </a:xfrm>
          <a:custGeom>
            <a:avLst/>
            <a:gdLst/>
            <a:ahLst/>
            <a:cxnLst/>
            <a:rect l="l" t="t" r="r" b="b"/>
            <a:pathLst>
              <a:path w="18288000" h="7362309">
                <a:moveTo>
                  <a:pt x="0" y="0"/>
                </a:moveTo>
                <a:lnTo>
                  <a:pt x="18288000" y="0"/>
                </a:lnTo>
                <a:lnTo>
                  <a:pt x="18288000" y="7362309"/>
                </a:lnTo>
                <a:lnTo>
                  <a:pt x="0" y="73623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507" b="-1569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4440087" y="8774978"/>
            <a:ext cx="2106248" cy="1003022"/>
          </a:xfrm>
          <a:custGeom>
            <a:avLst/>
            <a:gdLst/>
            <a:ahLst/>
            <a:cxnLst/>
            <a:rect l="l" t="t" r="r" b="b"/>
            <a:pathLst>
              <a:path w="2106248" h="1003022">
                <a:moveTo>
                  <a:pt x="0" y="0"/>
                </a:moveTo>
                <a:lnTo>
                  <a:pt x="2106248" y="0"/>
                </a:lnTo>
                <a:lnTo>
                  <a:pt x="2106248" y="1003023"/>
                </a:lnTo>
                <a:lnTo>
                  <a:pt x="0" y="10030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97329" t="-691177" r="-493361" b="-1955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5949833" y="8550990"/>
            <a:ext cx="5356334" cy="1414620"/>
          </a:xfrm>
          <a:custGeom>
            <a:avLst/>
            <a:gdLst/>
            <a:ahLst/>
            <a:cxnLst/>
            <a:rect l="l" t="t" r="r" b="b"/>
            <a:pathLst>
              <a:path w="5356334" h="1414620">
                <a:moveTo>
                  <a:pt x="0" y="0"/>
                </a:moveTo>
                <a:lnTo>
                  <a:pt x="5356334" y="0"/>
                </a:lnTo>
                <a:lnTo>
                  <a:pt x="5356334" y="1414620"/>
                </a:lnTo>
                <a:lnTo>
                  <a:pt x="0" y="14146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46789" t="-474359" r="-127636" b="-1266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0870817" y="8774978"/>
            <a:ext cx="1268588" cy="1003022"/>
          </a:xfrm>
          <a:custGeom>
            <a:avLst/>
            <a:gdLst/>
            <a:ahLst/>
            <a:cxnLst/>
            <a:rect l="l" t="t" r="r" b="b"/>
            <a:pathLst>
              <a:path w="1268588" h="1003022">
                <a:moveTo>
                  <a:pt x="0" y="0"/>
                </a:moveTo>
                <a:lnTo>
                  <a:pt x="1268588" y="0"/>
                </a:lnTo>
                <a:lnTo>
                  <a:pt x="1268588" y="1003023"/>
                </a:lnTo>
                <a:lnTo>
                  <a:pt x="0" y="10030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93658" t="-691177" r="-819133" b="-1955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62741" y="923925"/>
            <a:ext cx="19111412" cy="3069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16"/>
              </a:lnSpc>
            </a:pPr>
            <a:r>
              <a:rPr lang="en-US" sz="4369">
                <a:solidFill>
                  <a:srgbClr val="000000"/>
                </a:solidFill>
                <a:latin typeface="Yeseva One"/>
              </a:rPr>
              <a:t>If a node is added to the left subtree of the left subtree, the AVL tree may get out of balance, we do a single right rotation.</a:t>
            </a:r>
          </a:p>
          <a:p>
            <a:pPr>
              <a:lnSpc>
                <a:spcPts val="6116"/>
              </a:lnSpc>
            </a:pPr>
            <a:r>
              <a:rPr lang="en-US" sz="4369">
                <a:solidFill>
                  <a:srgbClr val="000000"/>
                </a:solidFill>
                <a:latin typeface="Yeseva One"/>
              </a:rPr>
              <a:t> </a:t>
            </a:r>
          </a:p>
          <a:p>
            <a:pPr algn="l">
              <a:lnSpc>
                <a:spcPts val="6116"/>
              </a:lnSpc>
            </a:pPr>
            <a:endParaRPr lang="en-US" sz="4369">
              <a:solidFill>
                <a:srgbClr val="000000"/>
              </a:solidFill>
              <a:latin typeface="Yeseva One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949833" y="248548"/>
            <a:ext cx="12379144" cy="1626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44"/>
              </a:lnSpc>
            </a:pPr>
            <a:r>
              <a:rPr lang="en-US" sz="5858">
                <a:solidFill>
                  <a:srgbClr val="8CA9AD"/>
                </a:solidFill>
                <a:latin typeface="DM Sans Bold"/>
              </a:rPr>
              <a:t>RIGHT ROTATION</a:t>
            </a:r>
          </a:p>
          <a:p>
            <a:pPr>
              <a:lnSpc>
                <a:spcPts val="6444"/>
              </a:lnSpc>
            </a:pPr>
            <a:endParaRPr lang="en-US" sz="5858">
              <a:solidFill>
                <a:srgbClr val="8CA9AD"/>
              </a:solidFill>
              <a:latin typeface="DM Sans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4962" y="2525001"/>
            <a:ext cx="17618076" cy="7136635"/>
          </a:xfrm>
          <a:custGeom>
            <a:avLst/>
            <a:gdLst/>
            <a:ahLst/>
            <a:cxnLst/>
            <a:rect l="l" t="t" r="r" b="b"/>
            <a:pathLst>
              <a:path w="17618076" h="7136635">
                <a:moveTo>
                  <a:pt x="0" y="0"/>
                </a:moveTo>
                <a:lnTo>
                  <a:pt x="17618076" y="0"/>
                </a:lnTo>
                <a:lnTo>
                  <a:pt x="17618076" y="7136635"/>
                </a:lnTo>
                <a:lnTo>
                  <a:pt x="0" y="71366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13" t="-5430" r="-4003" b="-232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334962" y="1635999"/>
            <a:ext cx="18709226" cy="2235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88"/>
              </a:lnSpc>
            </a:pPr>
            <a:r>
              <a:rPr lang="en-US" sz="4277">
                <a:solidFill>
                  <a:srgbClr val="000000"/>
                </a:solidFill>
                <a:latin typeface="Yeseva One"/>
              </a:rPr>
              <a:t>A left-right rotation is a combination in which first left rotation takes place after that right rotation executes. </a:t>
            </a:r>
          </a:p>
          <a:p>
            <a:pPr algn="l">
              <a:lnSpc>
                <a:spcPts val="5988"/>
              </a:lnSpc>
            </a:pPr>
            <a:endParaRPr lang="en-US" sz="4277">
              <a:solidFill>
                <a:srgbClr val="000000"/>
              </a:solidFill>
              <a:latin typeface="Yeseva One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76286" y="526020"/>
            <a:ext cx="12379144" cy="1626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44"/>
              </a:lnSpc>
            </a:pPr>
            <a:r>
              <a:rPr lang="en-US" sz="5858">
                <a:solidFill>
                  <a:srgbClr val="8CA9AD"/>
                </a:solidFill>
                <a:latin typeface="DM Sans Bold"/>
              </a:rPr>
              <a:t>LEFT-RIGHT ROTATION</a:t>
            </a:r>
          </a:p>
          <a:p>
            <a:pPr>
              <a:lnSpc>
                <a:spcPts val="6444"/>
              </a:lnSpc>
            </a:pPr>
            <a:endParaRPr lang="en-US" sz="5858">
              <a:solidFill>
                <a:srgbClr val="8CA9AD"/>
              </a:solidFill>
              <a:latin typeface="DM Sans 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6995" y="1028700"/>
            <a:ext cx="18041005" cy="5190478"/>
          </a:xfrm>
          <a:custGeom>
            <a:avLst/>
            <a:gdLst/>
            <a:ahLst/>
            <a:cxnLst/>
            <a:rect l="l" t="t" r="r" b="b"/>
            <a:pathLst>
              <a:path w="18041005" h="5190478">
                <a:moveTo>
                  <a:pt x="0" y="0"/>
                </a:moveTo>
                <a:lnTo>
                  <a:pt x="18041005" y="0"/>
                </a:lnTo>
                <a:lnTo>
                  <a:pt x="18041005" y="5190478"/>
                </a:lnTo>
                <a:lnTo>
                  <a:pt x="0" y="51904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44" r="-231" b="-22955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246995" y="5919558"/>
            <a:ext cx="13886622" cy="4818012"/>
          </a:xfrm>
          <a:custGeom>
            <a:avLst/>
            <a:gdLst/>
            <a:ahLst/>
            <a:cxnLst/>
            <a:rect l="l" t="t" r="r" b="b"/>
            <a:pathLst>
              <a:path w="13886622" h="4818012">
                <a:moveTo>
                  <a:pt x="0" y="0"/>
                </a:moveTo>
                <a:lnTo>
                  <a:pt x="13886621" y="0"/>
                </a:lnTo>
                <a:lnTo>
                  <a:pt x="13886621" y="4818013"/>
                </a:lnTo>
                <a:lnTo>
                  <a:pt x="0" y="48180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7246" r="-31631" b="-14283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4568612" y="66675"/>
            <a:ext cx="12379144" cy="2462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44"/>
              </a:lnSpc>
            </a:pPr>
            <a:r>
              <a:rPr lang="en-US" sz="5858">
                <a:solidFill>
                  <a:srgbClr val="8CA9AD"/>
                </a:solidFill>
                <a:latin typeface="DM Sans Bold"/>
              </a:rPr>
              <a:t>INSERTION IN  AVL TREE:</a:t>
            </a:r>
          </a:p>
          <a:p>
            <a:pPr>
              <a:lnSpc>
                <a:spcPts val="6444"/>
              </a:lnSpc>
            </a:pPr>
            <a:endParaRPr lang="en-US" sz="5858">
              <a:solidFill>
                <a:srgbClr val="8CA9AD"/>
              </a:solidFill>
              <a:latin typeface="DM Sans Bold"/>
            </a:endParaRPr>
          </a:p>
          <a:p>
            <a:pPr>
              <a:lnSpc>
                <a:spcPts val="6444"/>
              </a:lnSpc>
            </a:pPr>
            <a:endParaRPr lang="en-US" sz="5858">
              <a:solidFill>
                <a:srgbClr val="8CA9AD"/>
              </a:solidFill>
              <a:latin typeface="DM Sans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Microsoft Office PowerPoint</Application>
  <PresentationFormat>Custom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DM Sans</vt:lpstr>
      <vt:lpstr>Arial</vt:lpstr>
      <vt:lpstr>Calibri</vt:lpstr>
      <vt:lpstr>DM Sans Bold</vt:lpstr>
      <vt:lpstr>DM Sans Italics</vt:lpstr>
      <vt:lpstr>Yeseva One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AVL Tree</dc:title>
  <cp:lastModifiedBy>Sheikh Sarafat Hossain</cp:lastModifiedBy>
  <cp:revision>2</cp:revision>
  <dcterms:created xsi:type="dcterms:W3CDTF">2006-08-16T00:00:00Z</dcterms:created>
  <dcterms:modified xsi:type="dcterms:W3CDTF">2023-12-25T16:13:21Z</dcterms:modified>
  <dc:identifier>DAF4ALYgWvY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2023-12-25T16:13:19Z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ac8aa0a2-e991-49a7-9053-0147231359d0</vt:lpwstr>
  </property>
  <property fmtid="{D5CDD505-2E9C-101B-9397-08002B2CF9AE}" pid="7" name="MSIP_Label_defa4170-0d19-0005-0004-bc88714345d2_ActionId">
    <vt:lpwstr>112fe81b-341c-4edf-a873-5ec5ed703404</vt:lpwstr>
  </property>
  <property fmtid="{D5CDD505-2E9C-101B-9397-08002B2CF9AE}" pid="8" name="MSIP_Label_defa4170-0d19-0005-0004-bc88714345d2_ContentBits">
    <vt:lpwstr>0</vt:lpwstr>
  </property>
</Properties>
</file>