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1"/>
  </p:notesMasterIdLst>
  <p:sldIdLst>
    <p:sldId id="337" r:id="rId2"/>
    <p:sldId id="303" r:id="rId3"/>
    <p:sldId id="305" r:id="rId4"/>
    <p:sldId id="306" r:id="rId5"/>
    <p:sldId id="258" r:id="rId6"/>
    <p:sldId id="309" r:id="rId7"/>
    <p:sldId id="310" r:id="rId8"/>
    <p:sldId id="311" r:id="rId9"/>
    <p:sldId id="312" r:id="rId10"/>
    <p:sldId id="313" r:id="rId11"/>
    <p:sldId id="304" r:id="rId12"/>
    <p:sldId id="302" r:id="rId13"/>
    <p:sldId id="260" r:id="rId14"/>
    <p:sldId id="262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87" r:id="rId25"/>
    <p:sldId id="288" r:id="rId26"/>
    <p:sldId id="274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289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276" r:id="rId52"/>
    <p:sldId id="278" r:id="rId53"/>
    <p:sldId id="277" r:id="rId54"/>
    <p:sldId id="279" r:id="rId55"/>
    <p:sldId id="280" r:id="rId56"/>
    <p:sldId id="281" r:id="rId57"/>
    <p:sldId id="282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299" r:id="rId68"/>
    <p:sldId id="275" r:id="rId69"/>
    <p:sldId id="300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291" autoAdjust="0"/>
  </p:normalViewPr>
  <p:slideViewPr>
    <p:cSldViewPr snapToGrid="0">
      <p:cViewPr varScale="1">
        <p:scale>
          <a:sx n="79" d="100"/>
          <a:sy n="79" d="100"/>
        </p:scale>
        <p:origin x="749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B5F4-A4F6-4519-B8E3-7F76F816CD07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93890-1923-48AC-B333-9C26F9B016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7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A3AD7-E17D-4FEA-B1ED-E5E292158C15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93890-1923-48AC-B333-9C26F9B016E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2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93890-1923-48AC-B333-9C26F9B016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70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93890-1923-48AC-B333-9C26F9B016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6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93890-1923-48AC-B333-9C26F9B016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7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93890-1923-48AC-B333-9C26F9B016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1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B3F90-1852-42F1-B03D-882A43BC6335}" type="slidenum">
              <a:rPr lang="en-US"/>
              <a:pPr/>
              <a:t>10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93890-1923-48AC-B333-9C26F9B016E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4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93890-1923-48AC-B333-9C26F9B016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9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93890-1923-48AC-B333-9C26F9B016E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5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93890-1923-48AC-B333-9C26F9B016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95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93890-1923-48AC-B333-9C26F9B016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06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93890-1923-48AC-B333-9C26F9B016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56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93890-1923-48AC-B333-9C26F9B016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2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4E56-E1E0-406B-9F37-101B51830911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 Jagannath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3364-09F8-4909-8C2F-9EA499E2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00BE-C4CB-4443-920C-AE51C907877C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 Jagannath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3364-09F8-4909-8C2F-9EA499E2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30C-34F7-4317-BF52-7EC5E629F671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 Jagannath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3364-09F8-4909-8C2F-9EA499E2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5065-CB60-470E-A6DA-E2965EF526C2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 Jagannath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3364-09F8-4909-8C2F-9EA499E2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34552-B874-4DD4-82DD-94122B961BC5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 Jagannath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3364-09F8-4909-8C2F-9EA499E2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997F-4104-4EB7-8109-1ED882C57255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 Jagannath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3364-09F8-4909-8C2F-9EA499E2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A4DD-E120-4003-9323-DB4D87D483DA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 Jagannath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3364-09F8-4909-8C2F-9EA499E2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D440E-73CF-45DB-865A-915278A2AAC0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 Jagannath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3364-09F8-4909-8C2F-9EA499E2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F5E7-9A75-446D-AF51-DDCD93A29A2C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 Jagannath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3364-09F8-4909-8C2F-9EA499E2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DBCF-0C00-4688-A2B6-76C2AA9AEB27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 Jagannath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3364-09F8-4909-8C2F-9EA499E2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825C-9143-4866-B0B5-30AF72897FB6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   Jagannath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3364-09F8-4909-8C2F-9EA499E2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207CF-AFD3-49EE-8EB7-0BC7B6A58394}" type="datetime1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and Engineering   Jagannath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3364-09F8-4909-8C2F-9EA499E222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10363200" cy="1658938"/>
          </a:xfrm>
        </p:spPr>
        <p:txBody>
          <a:bodyPr>
            <a:noAutofit/>
          </a:bodyPr>
          <a:lstStyle/>
          <a:p>
            <a:pPr eaLnBrk="1" hangingPunct="1"/>
            <a:r>
              <a:rPr lang="en-US" sz="4800" dirty="0"/>
              <a:t>CSE-207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Lecture 5</a:t>
            </a:r>
          </a:p>
          <a:p>
            <a:r>
              <a:rPr lang="en-US" b="1" dirty="0"/>
              <a:t>Minimum spanning trees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b="1">
                <a:ea typeface="ＭＳ Ｐゴシック" pitchFamily="50" charset="-128"/>
              </a:rPr>
              <a:t>Notation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069788" y="2205318"/>
            <a:ext cx="10363200" cy="1143000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sz="2800" dirty="0">
                <a:solidFill>
                  <a:srgbClr val="DD0111"/>
                </a:solidFill>
                <a:ea typeface="ＭＳ Ｐゴシック" pitchFamily="50" charset="-128"/>
              </a:rPr>
              <a:t>Tree-vertices:</a:t>
            </a:r>
            <a:r>
              <a:rPr lang="en-US" sz="2800" dirty="0">
                <a:ea typeface="ＭＳ Ｐゴシック" pitchFamily="50" charset="-128"/>
              </a:rPr>
              <a:t> in the tree constructed so far</a:t>
            </a:r>
          </a:p>
          <a:p>
            <a:pPr eaLnBrk="1" hangingPunct="1"/>
            <a:r>
              <a:rPr lang="en-US" sz="2800" dirty="0">
                <a:solidFill>
                  <a:srgbClr val="DD0111"/>
                </a:solidFill>
                <a:ea typeface="ＭＳ Ｐゴシック" pitchFamily="50" charset="-128"/>
              </a:rPr>
              <a:t>Non-tree vertices:</a:t>
            </a:r>
            <a:r>
              <a:rPr lang="en-US" sz="2800" dirty="0">
                <a:ea typeface="ＭＳ Ｐゴシック" pitchFamily="50" charset="-128"/>
              </a:rPr>
              <a:t> rest of vertices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914400" y="3124200"/>
            <a:ext cx="1036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en-US" sz="4000" b="1">
                <a:solidFill>
                  <a:schemeClr val="tx2"/>
                </a:solidFill>
              </a:rPr>
              <a:t>Prim’s Selection rule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914400" y="4114800"/>
            <a:ext cx="10363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Select the minimum weight edge between a tree-node and a non-tree node and add to the tree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FFF7-7425-4F59-9152-A1C11A54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Finding Spanning Trees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0B49-D0AA-44E1-9F35-2D06703D3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566" y="198087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There are two basic algorithms for finding minimum-cost spanning trees, and both are greedy algorithms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Kruskal’s algorithm: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Created in 1956 by Joseph Kruskal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Prim’s algorithm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Created in 1957 by Robert C. Prim</a:t>
            </a:r>
          </a:p>
        </p:txBody>
      </p:sp>
    </p:spTree>
    <p:extLst>
      <p:ext uri="{BB962C8B-B14F-4D97-AF65-F5344CB8AC3E}">
        <p14:creationId xmlns:p14="http://schemas.microsoft.com/office/powerpoint/2010/main" val="363289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249" y="26352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             Algorithm 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64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Both Prim’s &amp; Kruskal ’s algorithms work with undirected graph.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Both work with weighted &amp; unweighted graph.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Both are Greedy algorithms that produce optimal solutions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63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97280" y="744681"/>
            <a:ext cx="10058400" cy="102072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Kruskal’s Algorithm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60390" y="2089959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Select the shortest edge in a network.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Select the next shortest edge which does not create a cycle.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Repeat step 2 until all vertices have been connected.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Work with edges, instead of node of a graph two step: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-Sort edges by increasing edge weight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-Select the first |V|-1 edges that do not generate a cycle</a:t>
            </a:r>
          </a:p>
          <a:p>
            <a:endParaRPr lang="en-US" dirty="0"/>
          </a:p>
          <a:p>
            <a:pPr algn="ctr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1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Kruskal’s Algorithm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                              </a:t>
            </a:r>
            <a:r>
              <a:rPr lang="en-US" sz="2400" dirty="0">
                <a:solidFill>
                  <a:srgbClr val="C00000"/>
                </a:solidFill>
              </a:rPr>
              <a:t>Consider undirected, Weight Graph 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23143" y="1901311"/>
            <a:ext cx="27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333849" y="1910086"/>
            <a:ext cx="4387402" cy="3893814"/>
            <a:chOff x="2159000" y="1754908"/>
            <a:chExt cx="4737100" cy="4204170"/>
          </a:xfrm>
        </p:grpSpPr>
        <p:sp>
          <p:nvSpPr>
            <p:cNvPr id="59" name="TextBox 58"/>
            <p:cNvSpPr txBox="1"/>
            <p:nvPr/>
          </p:nvSpPr>
          <p:spPr>
            <a:xfrm>
              <a:off x="6445250" y="467637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159000" y="1754908"/>
              <a:ext cx="4737100" cy="4204170"/>
              <a:chOff x="2159000" y="1754908"/>
              <a:chExt cx="4737100" cy="4204170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159000" y="1754908"/>
                <a:ext cx="4737100" cy="4204170"/>
                <a:chOff x="2159000" y="1754908"/>
                <a:chExt cx="4737100" cy="4204170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159000" y="1754908"/>
                  <a:ext cx="4737100" cy="4204170"/>
                  <a:chOff x="2159000" y="1754908"/>
                  <a:chExt cx="4737100" cy="4204170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4108450" y="1754908"/>
                    <a:ext cx="622300" cy="6223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159000" y="2066058"/>
                    <a:ext cx="4737100" cy="3893020"/>
                    <a:chOff x="2159000" y="2066058"/>
                    <a:chExt cx="4737100" cy="3893020"/>
                  </a:xfrm>
                </p:grpSpPr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2159000" y="28737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p:txBody>
                </p:sp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2451100" y="47779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p:txBody>
                </p:sp>
                <p:sp>
                  <p:nvSpPr>
                    <p:cNvPr id="7" name="Oval 6"/>
                    <p:cNvSpPr/>
                    <p:nvPr/>
                  </p:nvSpPr>
                  <p:spPr>
                    <a:xfrm>
                      <a:off x="4419600" y="53367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</a:p>
                  </p:txBody>
                </p:sp>
                <p:sp>
                  <p:nvSpPr>
                    <p:cNvPr id="8" name="Oval 7"/>
                    <p:cNvSpPr/>
                    <p:nvPr/>
                  </p:nvSpPr>
                  <p:spPr>
                    <a:xfrm>
                      <a:off x="5943600" y="502562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p:txBody>
                </p:sp>
                <p:sp>
                  <p:nvSpPr>
                    <p:cNvPr id="9" name="Oval 8"/>
                    <p:cNvSpPr/>
                    <p:nvPr/>
                  </p:nvSpPr>
                  <p:spPr>
                    <a:xfrm>
                      <a:off x="6273800" y="37873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5607050" y="2222500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p:txBody>
                </p:sp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4216400" y="34960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p:txBody>
                </p:sp>
                <p:cxnSp>
                  <p:nvCxnSpPr>
                    <p:cNvPr id="15" name="Straight Connector 14"/>
                    <p:cNvCxnSpPr>
                      <a:stCxn id="4" idx="2"/>
                      <a:endCxn id="5" idx="7"/>
                    </p:cNvCxnSpPr>
                    <p:nvPr/>
                  </p:nvCxnSpPr>
                  <p:spPr>
                    <a:xfrm flipH="1">
                      <a:off x="2690166" y="2066058"/>
                      <a:ext cx="1418284" cy="8988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/>
                    <p:cNvCxnSpPr>
                      <a:stCxn id="5" idx="4"/>
                      <a:endCxn id="6" idx="0"/>
                    </p:cNvCxnSpPr>
                    <p:nvPr/>
                  </p:nvCxnSpPr>
                  <p:spPr>
                    <a:xfrm>
                      <a:off x="2470150" y="3496072"/>
                      <a:ext cx="292100" cy="128190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/>
                    <p:cNvCxnSpPr>
                      <a:stCxn id="6" idx="5"/>
                      <a:endCxn id="7" idx="2"/>
                    </p:cNvCxnSpPr>
                    <p:nvPr/>
                  </p:nvCxnSpPr>
                  <p:spPr>
                    <a:xfrm>
                      <a:off x="2982266" y="5309144"/>
                      <a:ext cx="1437334" cy="3387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>
                      <a:stCxn id="7" idx="6"/>
                      <a:endCxn id="8" idx="3"/>
                    </p:cNvCxnSpPr>
                    <p:nvPr/>
                  </p:nvCxnSpPr>
                  <p:spPr>
                    <a:xfrm flipV="1">
                      <a:off x="5041900" y="5556794"/>
                      <a:ext cx="992834" cy="911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>
                      <a:stCxn id="8" idx="7"/>
                      <a:endCxn id="9" idx="4"/>
                    </p:cNvCxnSpPr>
                    <p:nvPr/>
                  </p:nvCxnSpPr>
                  <p:spPr>
                    <a:xfrm flipV="1">
                      <a:off x="6474766" y="4409678"/>
                      <a:ext cx="110184" cy="7070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>
                      <a:stCxn id="9" idx="0"/>
                      <a:endCxn id="10" idx="5"/>
                    </p:cNvCxnSpPr>
                    <p:nvPr/>
                  </p:nvCxnSpPr>
                  <p:spPr>
                    <a:xfrm flipH="1" flipV="1">
                      <a:off x="6138216" y="2753666"/>
                      <a:ext cx="446734" cy="103371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>
                      <a:stCxn id="10" idx="1"/>
                      <a:endCxn id="4" idx="6"/>
                    </p:cNvCxnSpPr>
                    <p:nvPr/>
                  </p:nvCxnSpPr>
                  <p:spPr>
                    <a:xfrm flipH="1" flipV="1">
                      <a:off x="4730750" y="2066058"/>
                      <a:ext cx="967434" cy="24757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>
                      <a:stCxn id="11" idx="7"/>
                      <a:endCxn id="10" idx="3"/>
                    </p:cNvCxnSpPr>
                    <p:nvPr/>
                  </p:nvCxnSpPr>
                  <p:spPr>
                    <a:xfrm flipV="1">
                      <a:off x="4747566" y="2753666"/>
                      <a:ext cx="950618" cy="8335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>
                      <a:stCxn id="11" idx="0"/>
                      <a:endCxn id="4" idx="4"/>
                    </p:cNvCxnSpPr>
                    <p:nvPr/>
                  </p:nvCxnSpPr>
                  <p:spPr>
                    <a:xfrm flipH="1" flipV="1">
                      <a:off x="4419600" y="2377208"/>
                      <a:ext cx="107950" cy="111886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11" idx="2"/>
                      <a:endCxn id="5" idx="5"/>
                    </p:cNvCxnSpPr>
                    <p:nvPr/>
                  </p:nvCxnSpPr>
                  <p:spPr>
                    <a:xfrm flipH="1" flipV="1">
                      <a:off x="2690166" y="3404938"/>
                      <a:ext cx="1526234" cy="4022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11" idx="3"/>
                      <a:endCxn id="6" idx="7"/>
                    </p:cNvCxnSpPr>
                    <p:nvPr/>
                  </p:nvCxnSpPr>
                  <p:spPr>
                    <a:xfrm flipH="1">
                      <a:off x="2982266" y="4027238"/>
                      <a:ext cx="1325268" cy="841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>
                      <a:stCxn id="11" idx="5"/>
                      <a:endCxn id="8" idx="1"/>
                    </p:cNvCxnSpPr>
                    <p:nvPr/>
                  </p:nvCxnSpPr>
                  <p:spPr>
                    <a:xfrm>
                      <a:off x="4747566" y="4027238"/>
                      <a:ext cx="1287168" cy="108952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9" idx="1"/>
                      <a:endCxn id="4" idx="5"/>
                    </p:cNvCxnSpPr>
                    <p:nvPr/>
                  </p:nvCxnSpPr>
                  <p:spPr>
                    <a:xfrm flipH="1" flipV="1">
                      <a:off x="4639616" y="2286074"/>
                      <a:ext cx="1725318" cy="15924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stCxn id="9" idx="3"/>
                      <a:endCxn id="7" idx="7"/>
                    </p:cNvCxnSpPr>
                    <p:nvPr/>
                  </p:nvCxnSpPr>
                  <p:spPr>
                    <a:xfrm flipH="1">
                      <a:off x="4950766" y="4318544"/>
                      <a:ext cx="1414168" cy="110936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2" name="TextBox 61"/>
                <p:cNvSpPr txBox="1"/>
                <p:nvPr/>
              </p:nvSpPr>
              <p:spPr>
                <a:xfrm>
                  <a:off x="2368550" y="3853112"/>
                  <a:ext cx="273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092450" y="2256382"/>
                <a:ext cx="3447170" cy="3648812"/>
                <a:chOff x="3092450" y="2256382"/>
                <a:chExt cx="3447170" cy="3648812"/>
              </a:xfrm>
            </p:grpSpPr>
            <p:sp>
              <p:nvSpPr>
                <p:cNvPr id="56" name="TextBox 55"/>
                <p:cNvSpPr txBox="1"/>
                <p:nvPr/>
              </p:nvSpPr>
              <p:spPr>
                <a:xfrm>
                  <a:off x="3092450" y="2256382"/>
                  <a:ext cx="5012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6237934" y="2921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5365750" y="5535862"/>
                  <a:ext cx="336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440582" y="5378994"/>
                  <a:ext cx="344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3414066" y="4181078"/>
                  <a:ext cx="290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3293416" y="3302136"/>
                  <a:ext cx="3002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387850" y="2593034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4923484" y="2971936"/>
                  <a:ext cx="277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5187950" y="4219178"/>
                  <a:ext cx="25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5607050" y="3030832"/>
                  <a:ext cx="3238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5103166" y="4900862"/>
                  <a:ext cx="1705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</p:grpSp>
      </p:grpSp>
      <p:grpSp>
        <p:nvGrpSpPr>
          <p:cNvPr id="78" name="Group 77"/>
          <p:cNvGrpSpPr/>
          <p:nvPr/>
        </p:nvGrpSpPr>
        <p:grpSpPr>
          <a:xfrm>
            <a:off x="2333849" y="1901311"/>
            <a:ext cx="4387402" cy="3893814"/>
            <a:chOff x="2159000" y="1754908"/>
            <a:chExt cx="4737100" cy="4204170"/>
          </a:xfrm>
        </p:grpSpPr>
        <p:sp>
          <p:nvSpPr>
            <p:cNvPr id="79" name="TextBox 78"/>
            <p:cNvSpPr txBox="1"/>
            <p:nvPr/>
          </p:nvSpPr>
          <p:spPr>
            <a:xfrm>
              <a:off x="6445250" y="467637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159000" y="1754908"/>
              <a:ext cx="4737100" cy="4204170"/>
              <a:chOff x="2159000" y="1754908"/>
              <a:chExt cx="4737100" cy="420417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159000" y="1754908"/>
                <a:ext cx="4737100" cy="4204170"/>
                <a:chOff x="2159000" y="1754908"/>
                <a:chExt cx="4737100" cy="4204170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2159000" y="1754908"/>
                  <a:ext cx="4737100" cy="4204170"/>
                  <a:chOff x="2159000" y="1754908"/>
                  <a:chExt cx="4737100" cy="4204170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4108450" y="1754908"/>
                    <a:ext cx="622300" cy="6223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2159000" y="2066058"/>
                    <a:ext cx="4737100" cy="3893020"/>
                    <a:chOff x="2159000" y="2066058"/>
                    <a:chExt cx="4737100" cy="3893020"/>
                  </a:xfrm>
                </p:grpSpPr>
                <p:sp>
                  <p:nvSpPr>
                    <p:cNvPr id="98" name="Oval 97"/>
                    <p:cNvSpPr/>
                    <p:nvPr/>
                  </p:nvSpPr>
                  <p:spPr>
                    <a:xfrm>
                      <a:off x="2159000" y="28737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p:txBody>
                </p:sp>
                <p:sp>
                  <p:nvSpPr>
                    <p:cNvPr id="99" name="Oval 98"/>
                    <p:cNvSpPr/>
                    <p:nvPr/>
                  </p:nvSpPr>
                  <p:spPr>
                    <a:xfrm>
                      <a:off x="2451100" y="47779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p:txBody>
                </p:sp>
                <p:sp>
                  <p:nvSpPr>
                    <p:cNvPr id="100" name="Oval 99"/>
                    <p:cNvSpPr/>
                    <p:nvPr/>
                  </p:nvSpPr>
                  <p:spPr>
                    <a:xfrm>
                      <a:off x="4419600" y="53367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</a:p>
                  </p:txBody>
                </p:sp>
                <p:sp>
                  <p:nvSpPr>
                    <p:cNvPr id="101" name="Oval 100"/>
                    <p:cNvSpPr/>
                    <p:nvPr/>
                  </p:nvSpPr>
                  <p:spPr>
                    <a:xfrm>
                      <a:off x="5943600" y="502562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p:txBody>
                </p: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6273800" y="37873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5607050" y="2222500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p:txBody>
                </p:sp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4216400" y="34960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p:txBody>
                </p:sp>
                <p:cxnSp>
                  <p:nvCxnSpPr>
                    <p:cNvPr id="105" name="Straight Connector 104"/>
                    <p:cNvCxnSpPr>
                      <a:stCxn id="96" idx="2"/>
                      <a:endCxn id="98" idx="7"/>
                    </p:cNvCxnSpPr>
                    <p:nvPr/>
                  </p:nvCxnSpPr>
                  <p:spPr>
                    <a:xfrm flipH="1">
                      <a:off x="2690166" y="2066058"/>
                      <a:ext cx="1418284" cy="8988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/>
                    <p:cNvCxnSpPr>
                      <a:stCxn id="98" idx="4"/>
                      <a:endCxn id="99" idx="0"/>
                    </p:cNvCxnSpPr>
                    <p:nvPr/>
                  </p:nvCxnSpPr>
                  <p:spPr>
                    <a:xfrm>
                      <a:off x="2470150" y="3496072"/>
                      <a:ext cx="292100" cy="128190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/>
                    <p:cNvCxnSpPr>
                      <a:stCxn id="99" idx="5"/>
                      <a:endCxn id="100" idx="2"/>
                    </p:cNvCxnSpPr>
                    <p:nvPr/>
                  </p:nvCxnSpPr>
                  <p:spPr>
                    <a:xfrm>
                      <a:off x="2982266" y="5309144"/>
                      <a:ext cx="1437334" cy="3387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>
                      <a:stCxn id="100" idx="6"/>
                      <a:endCxn id="101" idx="3"/>
                    </p:cNvCxnSpPr>
                    <p:nvPr/>
                  </p:nvCxnSpPr>
                  <p:spPr>
                    <a:xfrm flipV="1">
                      <a:off x="5041900" y="5556794"/>
                      <a:ext cx="992834" cy="911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/>
                    <p:cNvCxnSpPr>
                      <a:stCxn id="101" idx="7"/>
                      <a:endCxn id="102" idx="4"/>
                    </p:cNvCxnSpPr>
                    <p:nvPr/>
                  </p:nvCxnSpPr>
                  <p:spPr>
                    <a:xfrm flipV="1">
                      <a:off x="6474766" y="4409678"/>
                      <a:ext cx="110184" cy="7070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/>
                    <p:cNvCxnSpPr>
                      <a:stCxn id="102" idx="0"/>
                      <a:endCxn id="103" idx="5"/>
                    </p:cNvCxnSpPr>
                    <p:nvPr/>
                  </p:nvCxnSpPr>
                  <p:spPr>
                    <a:xfrm flipH="1" flipV="1">
                      <a:off x="6138216" y="2753666"/>
                      <a:ext cx="446734" cy="103371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Connector 110"/>
                    <p:cNvCxnSpPr>
                      <a:stCxn id="103" idx="1"/>
                      <a:endCxn id="96" idx="6"/>
                    </p:cNvCxnSpPr>
                    <p:nvPr/>
                  </p:nvCxnSpPr>
                  <p:spPr>
                    <a:xfrm flipH="1" flipV="1">
                      <a:off x="4730750" y="2066058"/>
                      <a:ext cx="967434" cy="24757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>
                      <a:stCxn id="104" idx="7"/>
                      <a:endCxn id="103" idx="3"/>
                    </p:cNvCxnSpPr>
                    <p:nvPr/>
                  </p:nvCxnSpPr>
                  <p:spPr>
                    <a:xfrm flipV="1">
                      <a:off x="4747566" y="2753666"/>
                      <a:ext cx="950618" cy="8335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>
                      <a:stCxn id="104" idx="0"/>
                      <a:endCxn id="96" idx="4"/>
                    </p:cNvCxnSpPr>
                    <p:nvPr/>
                  </p:nvCxnSpPr>
                  <p:spPr>
                    <a:xfrm flipH="1" flipV="1">
                      <a:off x="4419600" y="2377208"/>
                      <a:ext cx="107950" cy="111886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>
                      <a:stCxn id="104" idx="2"/>
                      <a:endCxn id="98" idx="5"/>
                    </p:cNvCxnSpPr>
                    <p:nvPr/>
                  </p:nvCxnSpPr>
                  <p:spPr>
                    <a:xfrm flipH="1" flipV="1">
                      <a:off x="2690166" y="3404938"/>
                      <a:ext cx="1526234" cy="4022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Connector 114"/>
                    <p:cNvCxnSpPr>
                      <a:stCxn id="104" idx="3"/>
                      <a:endCxn id="99" idx="7"/>
                    </p:cNvCxnSpPr>
                    <p:nvPr/>
                  </p:nvCxnSpPr>
                  <p:spPr>
                    <a:xfrm flipH="1">
                      <a:off x="2982266" y="4027238"/>
                      <a:ext cx="1325268" cy="841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Connector 115"/>
                    <p:cNvCxnSpPr>
                      <a:stCxn id="104" idx="5"/>
                      <a:endCxn id="101" idx="1"/>
                    </p:cNvCxnSpPr>
                    <p:nvPr/>
                  </p:nvCxnSpPr>
                  <p:spPr>
                    <a:xfrm>
                      <a:off x="4747566" y="4027238"/>
                      <a:ext cx="1287168" cy="108952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/>
                    <p:cNvCxnSpPr>
                      <a:stCxn id="102" idx="1"/>
                      <a:endCxn id="96" idx="5"/>
                    </p:cNvCxnSpPr>
                    <p:nvPr/>
                  </p:nvCxnSpPr>
                  <p:spPr>
                    <a:xfrm flipH="1" flipV="1">
                      <a:off x="4639616" y="2286074"/>
                      <a:ext cx="1725318" cy="15924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/>
                    <p:cNvCxnSpPr>
                      <a:stCxn id="102" idx="3"/>
                      <a:endCxn id="100" idx="7"/>
                    </p:cNvCxnSpPr>
                    <p:nvPr/>
                  </p:nvCxnSpPr>
                  <p:spPr>
                    <a:xfrm flipH="1">
                      <a:off x="4950766" y="4318544"/>
                      <a:ext cx="1414168" cy="110936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5" name="TextBox 94"/>
                <p:cNvSpPr txBox="1"/>
                <p:nvPr/>
              </p:nvSpPr>
              <p:spPr>
                <a:xfrm>
                  <a:off x="2368550" y="3853112"/>
                  <a:ext cx="273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3092450" y="2256382"/>
                <a:ext cx="3447170" cy="3648812"/>
                <a:chOff x="3092450" y="2256382"/>
                <a:chExt cx="3447170" cy="3648812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3092450" y="2256382"/>
                  <a:ext cx="5012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6237934" y="2921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5365750" y="5535862"/>
                  <a:ext cx="336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86" name="TextBox 85"/>
                <p:cNvSpPr txBox="1"/>
                <p:nvPr/>
              </p:nvSpPr>
              <p:spPr>
                <a:xfrm>
                  <a:off x="3440582" y="5378994"/>
                  <a:ext cx="344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3414066" y="4181078"/>
                  <a:ext cx="290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3293416" y="3302136"/>
                  <a:ext cx="3002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4387850" y="2593034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4923484" y="2971936"/>
                  <a:ext cx="277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91" name="TextBox 90"/>
                <p:cNvSpPr txBox="1"/>
                <p:nvPr/>
              </p:nvSpPr>
              <p:spPr>
                <a:xfrm>
                  <a:off x="5187950" y="4219178"/>
                  <a:ext cx="25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5607050" y="3030832"/>
                  <a:ext cx="3238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103166" y="4900862"/>
                  <a:ext cx="1705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87210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D37C4916-2317-4955-ADD8-E008E1F5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Kruskal’s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Sort the edges by increasing edge weight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08699" y="2383911"/>
            <a:ext cx="3726801" cy="3305689"/>
            <a:chOff x="2159000" y="1754908"/>
            <a:chExt cx="4737100" cy="4204170"/>
          </a:xfrm>
        </p:grpSpPr>
        <p:sp>
          <p:nvSpPr>
            <p:cNvPr id="5" name="TextBox 4"/>
            <p:cNvSpPr txBox="1"/>
            <p:nvPr/>
          </p:nvSpPr>
          <p:spPr>
            <a:xfrm>
              <a:off x="6445250" y="467637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59000" y="1754908"/>
              <a:ext cx="4737100" cy="4204170"/>
              <a:chOff x="2159000" y="1754908"/>
              <a:chExt cx="4737100" cy="420417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159000" y="1754908"/>
                <a:ext cx="4737100" cy="4204170"/>
                <a:chOff x="2159000" y="1754908"/>
                <a:chExt cx="4737100" cy="420417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159000" y="1754908"/>
                  <a:ext cx="4737100" cy="4204170"/>
                  <a:chOff x="2159000" y="1754908"/>
                  <a:chExt cx="4737100" cy="420417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108450" y="1754908"/>
                    <a:ext cx="622300" cy="6223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159000" y="2066058"/>
                    <a:ext cx="4737100" cy="3893020"/>
                    <a:chOff x="2159000" y="2066058"/>
                    <a:chExt cx="4737100" cy="3893020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2159000" y="28737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451100" y="47779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419600" y="53367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5943600" y="502562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6273800" y="37873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5607050" y="2222500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216400" y="34960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p:txBody>
                </p:sp>
                <p:cxnSp>
                  <p:nvCxnSpPr>
                    <p:cNvPr id="31" name="Straight Connector 30"/>
                    <p:cNvCxnSpPr>
                      <a:stCxn id="22" idx="2"/>
                      <a:endCxn id="24" idx="7"/>
                    </p:cNvCxnSpPr>
                    <p:nvPr/>
                  </p:nvCxnSpPr>
                  <p:spPr>
                    <a:xfrm flipH="1">
                      <a:off x="2690166" y="2066058"/>
                      <a:ext cx="1418284" cy="8988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>
                      <a:stCxn id="24" idx="4"/>
                      <a:endCxn id="25" idx="0"/>
                    </p:cNvCxnSpPr>
                    <p:nvPr/>
                  </p:nvCxnSpPr>
                  <p:spPr>
                    <a:xfrm>
                      <a:off x="2470150" y="3496072"/>
                      <a:ext cx="292100" cy="128190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>
                      <a:stCxn id="25" idx="5"/>
                      <a:endCxn id="26" idx="2"/>
                    </p:cNvCxnSpPr>
                    <p:nvPr/>
                  </p:nvCxnSpPr>
                  <p:spPr>
                    <a:xfrm>
                      <a:off x="2982266" y="5309144"/>
                      <a:ext cx="1437334" cy="3387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6" idx="6"/>
                      <a:endCxn id="27" idx="3"/>
                    </p:cNvCxnSpPr>
                    <p:nvPr/>
                  </p:nvCxnSpPr>
                  <p:spPr>
                    <a:xfrm flipV="1">
                      <a:off x="5041900" y="5556794"/>
                      <a:ext cx="992834" cy="911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>
                      <a:stCxn id="27" idx="7"/>
                      <a:endCxn id="28" idx="4"/>
                    </p:cNvCxnSpPr>
                    <p:nvPr/>
                  </p:nvCxnSpPr>
                  <p:spPr>
                    <a:xfrm flipV="1">
                      <a:off x="6474766" y="4409678"/>
                      <a:ext cx="110184" cy="7070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8" idx="0"/>
                      <a:endCxn id="29" idx="5"/>
                    </p:cNvCxnSpPr>
                    <p:nvPr/>
                  </p:nvCxnSpPr>
                  <p:spPr>
                    <a:xfrm flipH="1" flipV="1">
                      <a:off x="6138216" y="2753666"/>
                      <a:ext cx="446734" cy="103371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29" idx="1"/>
                      <a:endCxn id="22" idx="6"/>
                    </p:cNvCxnSpPr>
                    <p:nvPr/>
                  </p:nvCxnSpPr>
                  <p:spPr>
                    <a:xfrm flipH="1" flipV="1">
                      <a:off x="4730750" y="2066058"/>
                      <a:ext cx="967434" cy="24757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>
                      <a:stCxn id="30" idx="7"/>
                      <a:endCxn id="29" idx="3"/>
                    </p:cNvCxnSpPr>
                    <p:nvPr/>
                  </p:nvCxnSpPr>
                  <p:spPr>
                    <a:xfrm flipV="1">
                      <a:off x="4747566" y="2753666"/>
                      <a:ext cx="950618" cy="8335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>
                      <a:stCxn id="30" idx="0"/>
                      <a:endCxn id="22" idx="4"/>
                    </p:cNvCxnSpPr>
                    <p:nvPr/>
                  </p:nvCxnSpPr>
                  <p:spPr>
                    <a:xfrm flipH="1" flipV="1">
                      <a:off x="4419600" y="2377208"/>
                      <a:ext cx="107950" cy="111886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30" idx="2"/>
                      <a:endCxn id="24" idx="5"/>
                    </p:cNvCxnSpPr>
                    <p:nvPr/>
                  </p:nvCxnSpPr>
                  <p:spPr>
                    <a:xfrm flipH="1" flipV="1">
                      <a:off x="2690166" y="3404938"/>
                      <a:ext cx="1526234" cy="4022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>
                      <a:stCxn id="30" idx="3"/>
                      <a:endCxn id="25" idx="7"/>
                    </p:cNvCxnSpPr>
                    <p:nvPr/>
                  </p:nvCxnSpPr>
                  <p:spPr>
                    <a:xfrm flipH="1">
                      <a:off x="2982266" y="4027238"/>
                      <a:ext cx="1325268" cy="841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stCxn id="30" idx="5"/>
                      <a:endCxn id="27" idx="1"/>
                    </p:cNvCxnSpPr>
                    <p:nvPr/>
                  </p:nvCxnSpPr>
                  <p:spPr>
                    <a:xfrm>
                      <a:off x="4747566" y="4027238"/>
                      <a:ext cx="1287168" cy="108952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>
                      <a:stCxn id="28" idx="1"/>
                      <a:endCxn id="22" idx="5"/>
                    </p:cNvCxnSpPr>
                    <p:nvPr/>
                  </p:nvCxnSpPr>
                  <p:spPr>
                    <a:xfrm flipH="1" flipV="1">
                      <a:off x="4639616" y="2286074"/>
                      <a:ext cx="1725318" cy="15924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stCxn id="28" idx="3"/>
                      <a:endCxn id="26" idx="7"/>
                    </p:cNvCxnSpPr>
                    <p:nvPr/>
                  </p:nvCxnSpPr>
                  <p:spPr>
                    <a:xfrm flipH="1">
                      <a:off x="4950766" y="4318544"/>
                      <a:ext cx="1414168" cy="110936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368550" y="3853112"/>
                  <a:ext cx="273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2450" y="2143318"/>
                <a:ext cx="3447170" cy="3761876"/>
                <a:chOff x="3092450" y="2143318"/>
                <a:chExt cx="3447170" cy="3761876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092450" y="2143318"/>
                  <a:ext cx="612442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237934" y="2921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365750" y="5535862"/>
                  <a:ext cx="336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40582" y="5378994"/>
                  <a:ext cx="344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14066" y="4181078"/>
                  <a:ext cx="290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293416" y="3302136"/>
                  <a:ext cx="3002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387850" y="2593034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923484" y="2971936"/>
                  <a:ext cx="277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87950" y="4219178"/>
                  <a:ext cx="25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607050" y="3030832"/>
                  <a:ext cx="3238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038595" y="4766754"/>
                  <a:ext cx="262584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</p:grp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94196"/>
              </p:ext>
            </p:extLst>
          </p:nvPr>
        </p:nvGraphicFramePr>
        <p:xfrm>
          <a:off x="4892039" y="2501898"/>
          <a:ext cx="2207262" cy="364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(D,E)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1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(D,G)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(E,G)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(C,D)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(G,H)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(C,F)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7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86738"/>
              </p:ext>
            </p:extLst>
          </p:nvPr>
        </p:nvGraphicFramePr>
        <p:xfrm>
          <a:off x="8172824" y="2491169"/>
          <a:ext cx="2185379" cy="3479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3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3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3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3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(D,F)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3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3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11500" y="2433260"/>
            <a:ext cx="2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/>
          <a:srcRect l="15716" t="68292" r="47302" b="26436"/>
          <a:stretch>
            <a:fillRect/>
          </a:stretch>
        </p:blipFill>
        <p:spPr bwMode="auto">
          <a:xfrm>
            <a:off x="6941270" y="1734524"/>
            <a:ext cx="3996965" cy="39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977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C8706BDD-BE82-420A-96FC-B4C4F88F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Kruskal’s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Select first |V|–1 edges which do not generate a cycle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45199" y="2752211"/>
            <a:ext cx="3726801" cy="3305689"/>
            <a:chOff x="2159000" y="1754908"/>
            <a:chExt cx="4737100" cy="4204170"/>
          </a:xfrm>
        </p:grpSpPr>
        <p:sp>
          <p:nvSpPr>
            <p:cNvPr id="5" name="TextBox 4"/>
            <p:cNvSpPr txBox="1"/>
            <p:nvPr/>
          </p:nvSpPr>
          <p:spPr>
            <a:xfrm>
              <a:off x="6445250" y="467637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59000" y="1754908"/>
              <a:ext cx="4737100" cy="4204170"/>
              <a:chOff x="2159000" y="1754908"/>
              <a:chExt cx="4737100" cy="420417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159000" y="1754908"/>
                <a:ext cx="4737100" cy="4204170"/>
                <a:chOff x="2159000" y="1754908"/>
                <a:chExt cx="4737100" cy="420417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159000" y="1754908"/>
                  <a:ext cx="4737100" cy="4204170"/>
                  <a:chOff x="2159000" y="1754908"/>
                  <a:chExt cx="4737100" cy="420417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108450" y="1754908"/>
                    <a:ext cx="622300" cy="6223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159000" y="2066058"/>
                    <a:ext cx="4737100" cy="3893020"/>
                    <a:chOff x="2159000" y="2066058"/>
                    <a:chExt cx="4737100" cy="3893020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2159000" y="28737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451100" y="47779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419600" y="53367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5943600" y="502562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6273800" y="37873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5607050" y="2222500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216400" y="34960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p:txBody>
                </p:sp>
                <p:cxnSp>
                  <p:nvCxnSpPr>
                    <p:cNvPr id="31" name="Straight Connector 30"/>
                    <p:cNvCxnSpPr>
                      <a:stCxn id="22" idx="2"/>
                      <a:endCxn id="24" idx="7"/>
                    </p:cNvCxnSpPr>
                    <p:nvPr/>
                  </p:nvCxnSpPr>
                  <p:spPr>
                    <a:xfrm flipH="1">
                      <a:off x="2690166" y="2066058"/>
                      <a:ext cx="1418284" cy="8988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>
                      <a:stCxn id="24" idx="4"/>
                      <a:endCxn id="25" idx="0"/>
                    </p:cNvCxnSpPr>
                    <p:nvPr/>
                  </p:nvCxnSpPr>
                  <p:spPr>
                    <a:xfrm>
                      <a:off x="2470150" y="3496072"/>
                      <a:ext cx="292100" cy="128190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>
                      <a:stCxn id="25" idx="5"/>
                      <a:endCxn id="26" idx="2"/>
                    </p:cNvCxnSpPr>
                    <p:nvPr/>
                  </p:nvCxnSpPr>
                  <p:spPr>
                    <a:xfrm>
                      <a:off x="2982266" y="5309144"/>
                      <a:ext cx="1437334" cy="3387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6" idx="6"/>
                      <a:endCxn id="27" idx="3"/>
                    </p:cNvCxnSpPr>
                    <p:nvPr/>
                  </p:nvCxnSpPr>
                  <p:spPr>
                    <a:xfrm flipV="1">
                      <a:off x="5041900" y="5556794"/>
                      <a:ext cx="992834" cy="911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>
                      <a:stCxn id="27" idx="7"/>
                      <a:endCxn id="28" idx="4"/>
                    </p:cNvCxnSpPr>
                    <p:nvPr/>
                  </p:nvCxnSpPr>
                  <p:spPr>
                    <a:xfrm flipV="1">
                      <a:off x="6474766" y="4409678"/>
                      <a:ext cx="110184" cy="7070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8" idx="0"/>
                      <a:endCxn id="29" idx="5"/>
                    </p:cNvCxnSpPr>
                    <p:nvPr/>
                  </p:nvCxnSpPr>
                  <p:spPr>
                    <a:xfrm flipH="1" flipV="1">
                      <a:off x="6138216" y="2753666"/>
                      <a:ext cx="446734" cy="103371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29" idx="1"/>
                      <a:endCxn id="22" idx="6"/>
                    </p:cNvCxnSpPr>
                    <p:nvPr/>
                  </p:nvCxnSpPr>
                  <p:spPr>
                    <a:xfrm flipH="1" flipV="1">
                      <a:off x="4730750" y="2066058"/>
                      <a:ext cx="967434" cy="24757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>
                      <a:stCxn id="30" idx="7"/>
                      <a:endCxn id="29" idx="3"/>
                    </p:cNvCxnSpPr>
                    <p:nvPr/>
                  </p:nvCxnSpPr>
                  <p:spPr>
                    <a:xfrm flipV="1">
                      <a:off x="4747566" y="2753666"/>
                      <a:ext cx="950618" cy="8335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>
                      <a:stCxn id="30" idx="0"/>
                      <a:endCxn id="22" idx="4"/>
                    </p:cNvCxnSpPr>
                    <p:nvPr/>
                  </p:nvCxnSpPr>
                  <p:spPr>
                    <a:xfrm flipH="1" flipV="1">
                      <a:off x="4419600" y="2377208"/>
                      <a:ext cx="107950" cy="111886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30" idx="2"/>
                      <a:endCxn id="24" idx="5"/>
                    </p:cNvCxnSpPr>
                    <p:nvPr/>
                  </p:nvCxnSpPr>
                  <p:spPr>
                    <a:xfrm flipH="1" flipV="1">
                      <a:off x="2690166" y="3404938"/>
                      <a:ext cx="1526234" cy="4022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>
                      <a:stCxn id="30" idx="3"/>
                      <a:endCxn id="25" idx="7"/>
                    </p:cNvCxnSpPr>
                    <p:nvPr/>
                  </p:nvCxnSpPr>
                  <p:spPr>
                    <a:xfrm flipH="1">
                      <a:off x="2982266" y="4027238"/>
                      <a:ext cx="1325268" cy="841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stCxn id="30" idx="5"/>
                      <a:endCxn id="27" idx="1"/>
                    </p:cNvCxnSpPr>
                    <p:nvPr/>
                  </p:nvCxnSpPr>
                  <p:spPr>
                    <a:xfrm>
                      <a:off x="4747566" y="4027238"/>
                      <a:ext cx="1287168" cy="108952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>
                      <a:stCxn id="28" idx="1"/>
                      <a:endCxn id="22" idx="5"/>
                    </p:cNvCxnSpPr>
                    <p:nvPr/>
                  </p:nvCxnSpPr>
                  <p:spPr>
                    <a:xfrm flipH="1" flipV="1">
                      <a:off x="4639616" y="2286074"/>
                      <a:ext cx="1725318" cy="15924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stCxn id="28" idx="3"/>
                      <a:endCxn id="26" idx="7"/>
                    </p:cNvCxnSpPr>
                    <p:nvPr/>
                  </p:nvCxnSpPr>
                  <p:spPr>
                    <a:xfrm flipH="1">
                      <a:off x="4950766" y="4318544"/>
                      <a:ext cx="1414168" cy="110936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368550" y="3853112"/>
                  <a:ext cx="273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2450" y="2143318"/>
                <a:ext cx="3447170" cy="3761876"/>
                <a:chOff x="3092450" y="2143318"/>
                <a:chExt cx="3447170" cy="3761876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092450" y="2143318"/>
                  <a:ext cx="612442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237934" y="2921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365750" y="5535862"/>
                  <a:ext cx="336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40582" y="5378994"/>
                  <a:ext cx="344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14066" y="4181078"/>
                  <a:ext cx="290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293416" y="3302136"/>
                  <a:ext cx="3002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387850" y="2593034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923484" y="2971936"/>
                  <a:ext cx="277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87950" y="4219178"/>
                  <a:ext cx="25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607050" y="3030832"/>
                  <a:ext cx="3238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038595" y="4766754"/>
                  <a:ext cx="262584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</p:grp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00442"/>
              </p:ext>
            </p:extLst>
          </p:nvPr>
        </p:nvGraphicFramePr>
        <p:xfrm>
          <a:off x="4892039" y="2501897"/>
          <a:ext cx="2207262" cy="365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(D,E)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(D,G)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(E,G)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(C,D)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(G,H)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(C,F)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35684"/>
              </p:ext>
            </p:extLst>
          </p:nvPr>
        </p:nvGraphicFramePr>
        <p:xfrm>
          <a:off x="8174028" y="2464904"/>
          <a:ext cx="2185379" cy="352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3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(D,F)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11500" y="2814260"/>
            <a:ext cx="2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28965" y="3088342"/>
            <a:ext cx="354435" cy="202439"/>
            <a:chOff x="8051800" y="1270000"/>
            <a:chExt cx="584200" cy="333671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8267700" y="1270000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2390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C7C6998E-6554-4A7A-9FC8-6990A95B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+mn-lt"/>
              </a:rPr>
              <a:t>Kruskal’s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Select first |V|–1 edges which do not generate a cycle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199" y="2752211"/>
            <a:ext cx="3726801" cy="3305689"/>
            <a:chOff x="2159000" y="1754908"/>
            <a:chExt cx="4737100" cy="4204170"/>
          </a:xfrm>
        </p:grpSpPr>
        <p:sp>
          <p:nvSpPr>
            <p:cNvPr id="5" name="TextBox 4"/>
            <p:cNvSpPr txBox="1"/>
            <p:nvPr/>
          </p:nvSpPr>
          <p:spPr>
            <a:xfrm>
              <a:off x="6445250" y="467637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59000" y="1754908"/>
              <a:ext cx="4737100" cy="4204170"/>
              <a:chOff x="2159000" y="1754908"/>
              <a:chExt cx="4737100" cy="420417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159000" y="1754908"/>
                <a:ext cx="4737100" cy="4204170"/>
                <a:chOff x="2159000" y="1754908"/>
                <a:chExt cx="4737100" cy="420417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159000" y="1754908"/>
                  <a:ext cx="4737100" cy="4204170"/>
                  <a:chOff x="2159000" y="1754908"/>
                  <a:chExt cx="4737100" cy="420417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108450" y="1754908"/>
                    <a:ext cx="622300" cy="6223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159000" y="2066058"/>
                    <a:ext cx="4737100" cy="3893020"/>
                    <a:chOff x="2159000" y="2066058"/>
                    <a:chExt cx="4737100" cy="3893020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2159000" y="28737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451100" y="47779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419600" y="53367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5943600" y="502562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6273800" y="37873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5607050" y="2222500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216400" y="34960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p:txBody>
                </p:sp>
                <p:cxnSp>
                  <p:nvCxnSpPr>
                    <p:cNvPr id="31" name="Straight Connector 30"/>
                    <p:cNvCxnSpPr>
                      <a:stCxn id="22" idx="2"/>
                      <a:endCxn id="24" idx="7"/>
                    </p:cNvCxnSpPr>
                    <p:nvPr/>
                  </p:nvCxnSpPr>
                  <p:spPr>
                    <a:xfrm flipH="1">
                      <a:off x="2690166" y="2066058"/>
                      <a:ext cx="1418284" cy="8988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>
                      <a:stCxn id="24" idx="4"/>
                      <a:endCxn id="25" idx="0"/>
                    </p:cNvCxnSpPr>
                    <p:nvPr/>
                  </p:nvCxnSpPr>
                  <p:spPr>
                    <a:xfrm>
                      <a:off x="2470150" y="3496072"/>
                      <a:ext cx="292100" cy="128190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>
                      <a:stCxn id="25" idx="5"/>
                      <a:endCxn id="26" idx="2"/>
                    </p:cNvCxnSpPr>
                    <p:nvPr/>
                  </p:nvCxnSpPr>
                  <p:spPr>
                    <a:xfrm>
                      <a:off x="2982266" y="5309144"/>
                      <a:ext cx="1437334" cy="3387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6" idx="6"/>
                      <a:endCxn id="27" idx="3"/>
                    </p:cNvCxnSpPr>
                    <p:nvPr/>
                  </p:nvCxnSpPr>
                  <p:spPr>
                    <a:xfrm flipV="1">
                      <a:off x="5041900" y="5556794"/>
                      <a:ext cx="992834" cy="911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>
                      <a:stCxn id="27" idx="7"/>
                      <a:endCxn id="28" idx="4"/>
                    </p:cNvCxnSpPr>
                    <p:nvPr/>
                  </p:nvCxnSpPr>
                  <p:spPr>
                    <a:xfrm flipV="1">
                      <a:off x="6474766" y="4409678"/>
                      <a:ext cx="110184" cy="7070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8" idx="0"/>
                      <a:endCxn id="29" idx="5"/>
                    </p:cNvCxnSpPr>
                    <p:nvPr/>
                  </p:nvCxnSpPr>
                  <p:spPr>
                    <a:xfrm flipH="1" flipV="1">
                      <a:off x="6138216" y="2753666"/>
                      <a:ext cx="446734" cy="103371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29" idx="1"/>
                      <a:endCxn id="22" idx="6"/>
                    </p:cNvCxnSpPr>
                    <p:nvPr/>
                  </p:nvCxnSpPr>
                  <p:spPr>
                    <a:xfrm flipH="1" flipV="1">
                      <a:off x="4730750" y="2066058"/>
                      <a:ext cx="967434" cy="24757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>
                      <a:stCxn id="30" idx="7"/>
                      <a:endCxn id="29" idx="3"/>
                    </p:cNvCxnSpPr>
                    <p:nvPr/>
                  </p:nvCxnSpPr>
                  <p:spPr>
                    <a:xfrm flipV="1">
                      <a:off x="4747566" y="2753666"/>
                      <a:ext cx="950618" cy="8335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>
                      <a:stCxn id="30" idx="0"/>
                      <a:endCxn id="22" idx="4"/>
                    </p:cNvCxnSpPr>
                    <p:nvPr/>
                  </p:nvCxnSpPr>
                  <p:spPr>
                    <a:xfrm flipH="1" flipV="1">
                      <a:off x="4419600" y="2377208"/>
                      <a:ext cx="107950" cy="111886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30" idx="2"/>
                      <a:endCxn id="24" idx="5"/>
                    </p:cNvCxnSpPr>
                    <p:nvPr/>
                  </p:nvCxnSpPr>
                  <p:spPr>
                    <a:xfrm flipH="1" flipV="1">
                      <a:off x="2690166" y="3404938"/>
                      <a:ext cx="1526234" cy="4022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>
                      <a:stCxn id="30" idx="3"/>
                      <a:endCxn id="25" idx="7"/>
                    </p:cNvCxnSpPr>
                    <p:nvPr/>
                  </p:nvCxnSpPr>
                  <p:spPr>
                    <a:xfrm flipH="1">
                      <a:off x="2982266" y="4027238"/>
                      <a:ext cx="1325268" cy="841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stCxn id="30" idx="5"/>
                      <a:endCxn id="27" idx="1"/>
                    </p:cNvCxnSpPr>
                    <p:nvPr/>
                  </p:nvCxnSpPr>
                  <p:spPr>
                    <a:xfrm>
                      <a:off x="4747566" y="4027238"/>
                      <a:ext cx="1287168" cy="108952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>
                      <a:stCxn id="28" idx="1"/>
                      <a:endCxn id="22" idx="5"/>
                    </p:cNvCxnSpPr>
                    <p:nvPr/>
                  </p:nvCxnSpPr>
                  <p:spPr>
                    <a:xfrm flipH="1" flipV="1">
                      <a:off x="4639616" y="2286074"/>
                      <a:ext cx="1725318" cy="15924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stCxn id="28" idx="3"/>
                      <a:endCxn id="26" idx="7"/>
                    </p:cNvCxnSpPr>
                    <p:nvPr/>
                  </p:nvCxnSpPr>
                  <p:spPr>
                    <a:xfrm flipH="1">
                      <a:off x="4950766" y="4318544"/>
                      <a:ext cx="1414168" cy="110936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368550" y="3853112"/>
                  <a:ext cx="273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2450" y="2143318"/>
                <a:ext cx="3447170" cy="3761876"/>
                <a:chOff x="3092450" y="2143318"/>
                <a:chExt cx="3447170" cy="3761876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092450" y="2143318"/>
                  <a:ext cx="612442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237934" y="2921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365750" y="5535862"/>
                  <a:ext cx="336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40582" y="5378994"/>
                  <a:ext cx="344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14066" y="4181078"/>
                  <a:ext cx="290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293416" y="3302136"/>
                  <a:ext cx="3002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387850" y="2593034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923484" y="2971936"/>
                  <a:ext cx="277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87950" y="4219178"/>
                  <a:ext cx="25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607050" y="3030832"/>
                  <a:ext cx="3238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038595" y="4766754"/>
                  <a:ext cx="262584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</p:grp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11568"/>
              </p:ext>
            </p:extLst>
          </p:nvPr>
        </p:nvGraphicFramePr>
        <p:xfrm>
          <a:off x="4892039" y="2501898"/>
          <a:ext cx="2207262" cy="365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(D,E)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(D,G)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(E,G)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(C,D)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(G,H)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(C,F)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4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24626"/>
              </p:ext>
            </p:extLst>
          </p:nvPr>
        </p:nvGraphicFramePr>
        <p:xfrm>
          <a:off x="8172824" y="2491169"/>
          <a:ext cx="2185379" cy="3525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(D,F)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2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11500" y="2814260"/>
            <a:ext cx="26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67065" y="3088342"/>
            <a:ext cx="354435" cy="202439"/>
            <a:chOff x="8051800" y="1270000"/>
            <a:chExt cx="584200" cy="333671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8267700" y="1270000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567065" y="3571097"/>
            <a:ext cx="354435" cy="202439"/>
            <a:chOff x="8051800" y="1270000"/>
            <a:chExt cx="584200" cy="33367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267700" y="1270000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940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4D40E693-D6EE-49D0-938F-366AD20D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Kruskal’s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185" y="1649715"/>
            <a:ext cx="10515600" cy="5175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Select first |V|–1 edges which do not generate a cycle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400" dirty="0"/>
          </a:p>
          <a:p>
            <a:pPr marL="1608560" lvl="8" indent="0">
              <a:buNone/>
            </a:pPr>
            <a:endParaRPr lang="en-US" dirty="0"/>
          </a:p>
          <a:p>
            <a:pPr marL="1608560" lvl="8" indent="0">
              <a:buNone/>
            </a:pPr>
            <a:endParaRPr lang="en-US" dirty="0"/>
          </a:p>
          <a:p>
            <a:pPr marL="1608560" lvl="8" indent="0">
              <a:buNone/>
            </a:pPr>
            <a:r>
              <a:rPr lang="en-US" dirty="0"/>
              <a:t>					</a:t>
            </a:r>
          </a:p>
          <a:p>
            <a:pPr marL="1608560" lvl="8" indent="0">
              <a:buNone/>
            </a:pPr>
            <a:r>
              <a:rPr lang="en-US" sz="1800" dirty="0"/>
              <a:t>                                            Accepting edge (E,G) would create a cycle</a:t>
            </a:r>
          </a:p>
          <a:p>
            <a:pPr marL="0" indent="0">
              <a:buNone/>
            </a:pP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98907" y="2684070"/>
            <a:ext cx="3726801" cy="3305689"/>
            <a:chOff x="2159000" y="1754908"/>
            <a:chExt cx="4737100" cy="4204170"/>
          </a:xfrm>
        </p:grpSpPr>
        <p:sp>
          <p:nvSpPr>
            <p:cNvPr id="5" name="TextBox 4"/>
            <p:cNvSpPr txBox="1"/>
            <p:nvPr/>
          </p:nvSpPr>
          <p:spPr>
            <a:xfrm>
              <a:off x="6445250" y="467637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59000" y="1754908"/>
              <a:ext cx="4737100" cy="4204170"/>
              <a:chOff x="2159000" y="1754908"/>
              <a:chExt cx="4737100" cy="420417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159000" y="1754908"/>
                <a:ext cx="4737100" cy="4204170"/>
                <a:chOff x="2159000" y="1754908"/>
                <a:chExt cx="4737100" cy="420417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159000" y="1754908"/>
                  <a:ext cx="4737100" cy="4204170"/>
                  <a:chOff x="2159000" y="1754908"/>
                  <a:chExt cx="4737100" cy="420417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108450" y="1754908"/>
                    <a:ext cx="622300" cy="6223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159000" y="2066058"/>
                    <a:ext cx="4737100" cy="3893020"/>
                    <a:chOff x="2159000" y="2066058"/>
                    <a:chExt cx="4737100" cy="3893020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2159000" y="28737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451100" y="47779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419600" y="53367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5943600" y="502562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6273800" y="37873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5607050" y="2222500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216400" y="34960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p:txBody>
                </p:sp>
                <p:cxnSp>
                  <p:nvCxnSpPr>
                    <p:cNvPr id="31" name="Straight Connector 30"/>
                    <p:cNvCxnSpPr>
                      <a:stCxn id="22" idx="2"/>
                      <a:endCxn id="24" idx="7"/>
                    </p:cNvCxnSpPr>
                    <p:nvPr/>
                  </p:nvCxnSpPr>
                  <p:spPr>
                    <a:xfrm flipH="1">
                      <a:off x="2690166" y="2066058"/>
                      <a:ext cx="1418284" cy="8988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>
                      <a:stCxn id="24" idx="4"/>
                      <a:endCxn id="25" idx="0"/>
                    </p:cNvCxnSpPr>
                    <p:nvPr/>
                  </p:nvCxnSpPr>
                  <p:spPr>
                    <a:xfrm>
                      <a:off x="2470150" y="3496072"/>
                      <a:ext cx="292100" cy="128190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>
                      <a:stCxn id="25" idx="5"/>
                      <a:endCxn id="26" idx="2"/>
                    </p:cNvCxnSpPr>
                    <p:nvPr/>
                  </p:nvCxnSpPr>
                  <p:spPr>
                    <a:xfrm>
                      <a:off x="2982266" y="5309144"/>
                      <a:ext cx="1437334" cy="3387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6" idx="6"/>
                      <a:endCxn id="27" idx="3"/>
                    </p:cNvCxnSpPr>
                    <p:nvPr/>
                  </p:nvCxnSpPr>
                  <p:spPr>
                    <a:xfrm flipV="1">
                      <a:off x="5041900" y="5556794"/>
                      <a:ext cx="992834" cy="911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>
                      <a:stCxn id="27" idx="7"/>
                      <a:endCxn id="28" idx="4"/>
                    </p:cNvCxnSpPr>
                    <p:nvPr/>
                  </p:nvCxnSpPr>
                  <p:spPr>
                    <a:xfrm flipV="1">
                      <a:off x="6474766" y="4409678"/>
                      <a:ext cx="110184" cy="7070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8" idx="0"/>
                      <a:endCxn id="29" idx="5"/>
                    </p:cNvCxnSpPr>
                    <p:nvPr/>
                  </p:nvCxnSpPr>
                  <p:spPr>
                    <a:xfrm flipH="1" flipV="1">
                      <a:off x="6138216" y="2753666"/>
                      <a:ext cx="446734" cy="103371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29" idx="1"/>
                      <a:endCxn id="22" idx="6"/>
                    </p:cNvCxnSpPr>
                    <p:nvPr/>
                  </p:nvCxnSpPr>
                  <p:spPr>
                    <a:xfrm flipH="1" flipV="1">
                      <a:off x="4730750" y="2066058"/>
                      <a:ext cx="967434" cy="24757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>
                      <a:stCxn id="30" idx="7"/>
                      <a:endCxn id="29" idx="3"/>
                    </p:cNvCxnSpPr>
                    <p:nvPr/>
                  </p:nvCxnSpPr>
                  <p:spPr>
                    <a:xfrm flipV="1">
                      <a:off x="4747566" y="2753666"/>
                      <a:ext cx="950618" cy="8335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>
                      <a:stCxn id="30" idx="0"/>
                      <a:endCxn id="22" idx="4"/>
                    </p:cNvCxnSpPr>
                    <p:nvPr/>
                  </p:nvCxnSpPr>
                  <p:spPr>
                    <a:xfrm flipH="1" flipV="1">
                      <a:off x="4419600" y="2377208"/>
                      <a:ext cx="107950" cy="111886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30" idx="2"/>
                      <a:endCxn id="24" idx="5"/>
                    </p:cNvCxnSpPr>
                    <p:nvPr/>
                  </p:nvCxnSpPr>
                  <p:spPr>
                    <a:xfrm flipH="1" flipV="1">
                      <a:off x="2690166" y="3404938"/>
                      <a:ext cx="1526234" cy="4022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>
                      <a:stCxn id="30" idx="3"/>
                      <a:endCxn id="25" idx="7"/>
                    </p:cNvCxnSpPr>
                    <p:nvPr/>
                  </p:nvCxnSpPr>
                  <p:spPr>
                    <a:xfrm flipH="1">
                      <a:off x="2982266" y="4027238"/>
                      <a:ext cx="1325268" cy="841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stCxn id="30" idx="5"/>
                      <a:endCxn id="27" idx="1"/>
                    </p:cNvCxnSpPr>
                    <p:nvPr/>
                  </p:nvCxnSpPr>
                  <p:spPr>
                    <a:xfrm>
                      <a:off x="4747566" y="4027238"/>
                      <a:ext cx="1287168" cy="108952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>
                      <a:stCxn id="28" idx="1"/>
                      <a:endCxn id="22" idx="5"/>
                    </p:cNvCxnSpPr>
                    <p:nvPr/>
                  </p:nvCxnSpPr>
                  <p:spPr>
                    <a:xfrm flipH="1" flipV="1">
                      <a:off x="4639616" y="2286074"/>
                      <a:ext cx="1725318" cy="15924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stCxn id="28" idx="3"/>
                      <a:endCxn id="26" idx="7"/>
                    </p:cNvCxnSpPr>
                    <p:nvPr/>
                  </p:nvCxnSpPr>
                  <p:spPr>
                    <a:xfrm flipH="1">
                      <a:off x="4950766" y="4318544"/>
                      <a:ext cx="1414168" cy="110936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368550" y="3853112"/>
                  <a:ext cx="273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2450" y="2143318"/>
                <a:ext cx="3447170" cy="3761876"/>
                <a:chOff x="3092450" y="2143318"/>
                <a:chExt cx="3447170" cy="3761876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092450" y="2143318"/>
                  <a:ext cx="612442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237934" y="2921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365750" y="5535862"/>
                  <a:ext cx="336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40582" y="5378994"/>
                  <a:ext cx="344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14066" y="4181078"/>
                  <a:ext cx="290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293416" y="3302136"/>
                  <a:ext cx="3002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387850" y="2593034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923484" y="2971936"/>
                  <a:ext cx="277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87950" y="4219178"/>
                  <a:ext cx="25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607050" y="3030832"/>
                  <a:ext cx="3238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038595" y="4766754"/>
                  <a:ext cx="262584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</p:grp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61841"/>
              </p:ext>
            </p:extLst>
          </p:nvPr>
        </p:nvGraphicFramePr>
        <p:xfrm>
          <a:off x="4892038" y="2452039"/>
          <a:ext cx="2232661" cy="3631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0431">
                <a:tc>
                  <a:txBody>
                    <a:bodyPr/>
                    <a:lstStyle/>
                    <a:p>
                      <a:r>
                        <a:rPr lang="en-US" sz="1800" dirty="0"/>
                        <a:t>Edge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Dv</a:t>
                      </a:r>
                      <a:endParaRPr lang="en-US" sz="1800" dirty="0"/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20">
                <a:tc>
                  <a:txBody>
                    <a:bodyPr/>
                    <a:lstStyle/>
                    <a:p>
                      <a:r>
                        <a:rPr lang="en-US" sz="1800" dirty="0"/>
                        <a:t>(D,E)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1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492" marR="92492" marT="46246" marB="4624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20">
                <a:tc>
                  <a:txBody>
                    <a:bodyPr/>
                    <a:lstStyle/>
                    <a:p>
                      <a:r>
                        <a:rPr lang="pt-BR" sz="1800" dirty="0"/>
                        <a:t>(D,G) </a:t>
                      </a:r>
                      <a:endParaRPr lang="en-US" sz="1800" dirty="0"/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2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358">
                <a:tc>
                  <a:txBody>
                    <a:bodyPr/>
                    <a:lstStyle/>
                    <a:p>
                      <a:r>
                        <a:rPr lang="en-US" sz="1800" dirty="0"/>
                        <a:t>(E,G) 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X</a:t>
                      </a:r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20">
                <a:tc>
                  <a:txBody>
                    <a:bodyPr/>
                    <a:lstStyle/>
                    <a:p>
                      <a:r>
                        <a:rPr lang="en-US" sz="1800" dirty="0"/>
                        <a:t>(C,D)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20">
                <a:tc>
                  <a:txBody>
                    <a:bodyPr/>
                    <a:lstStyle/>
                    <a:p>
                      <a:r>
                        <a:rPr lang="en-US" sz="1800" dirty="0"/>
                        <a:t>(G,H)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20">
                <a:tc>
                  <a:txBody>
                    <a:bodyPr/>
                    <a:lstStyle/>
                    <a:p>
                      <a:r>
                        <a:rPr lang="en-US" sz="1800" dirty="0"/>
                        <a:t>(C,F)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020">
                <a:tc>
                  <a:txBody>
                    <a:bodyPr/>
                    <a:lstStyle/>
                    <a:p>
                      <a:r>
                        <a:rPr lang="en-US" sz="1800" dirty="0"/>
                        <a:t>(B,C)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4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2492" marR="92492" marT="46246" marB="46246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216334"/>
              </p:ext>
            </p:extLst>
          </p:nvPr>
        </p:nvGraphicFramePr>
        <p:xfrm>
          <a:off x="8517770" y="2452039"/>
          <a:ext cx="2185379" cy="3311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68">
                <a:tc>
                  <a:txBody>
                    <a:bodyPr/>
                    <a:lstStyle/>
                    <a:p>
                      <a:r>
                        <a:rPr lang="en-US" dirty="0"/>
                        <a:t>(B,E)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68">
                <a:tc>
                  <a:txBody>
                    <a:bodyPr/>
                    <a:lstStyle/>
                    <a:p>
                      <a:r>
                        <a:rPr lang="en-US" dirty="0"/>
                        <a:t>(B,F)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68">
                <a:tc>
                  <a:txBody>
                    <a:bodyPr/>
                    <a:lstStyle/>
                    <a:p>
                      <a:r>
                        <a:rPr lang="en-US" dirty="0"/>
                        <a:t>(B,H)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068">
                <a:tc>
                  <a:txBody>
                    <a:bodyPr/>
                    <a:lstStyle/>
                    <a:p>
                      <a:r>
                        <a:rPr lang="en-US" dirty="0"/>
                        <a:t>(A,H)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068">
                <a:tc>
                  <a:txBody>
                    <a:bodyPr/>
                    <a:lstStyle/>
                    <a:p>
                      <a:r>
                        <a:rPr lang="en-US" dirty="0"/>
                        <a:t>(D,F)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068">
                <a:tc>
                  <a:txBody>
                    <a:bodyPr/>
                    <a:lstStyle/>
                    <a:p>
                      <a:r>
                        <a:rPr lang="en-US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068">
                <a:tc>
                  <a:txBody>
                    <a:bodyPr/>
                    <a:lstStyle/>
                    <a:p>
                      <a:r>
                        <a:rPr lang="en-US" dirty="0"/>
                        <a:t>(A,F)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61176" y="2645096"/>
            <a:ext cx="1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567065" y="3462600"/>
            <a:ext cx="354435" cy="202439"/>
            <a:chOff x="8051800" y="1270000"/>
            <a:chExt cx="584200" cy="333671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8267700" y="1270000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567065" y="2974197"/>
            <a:ext cx="354435" cy="202439"/>
            <a:chOff x="8051800" y="1270000"/>
            <a:chExt cx="584200" cy="33367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267700" y="1270000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071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5AB5B129-2872-4BDA-9E91-5B5299AC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Kruskal’s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610" y="1856306"/>
            <a:ext cx="10515600" cy="359691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Select first |V|–1 edges which do not generate a cycle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45199" y="2538026"/>
            <a:ext cx="3726801" cy="3305689"/>
            <a:chOff x="2159000" y="1754908"/>
            <a:chExt cx="4737100" cy="4204170"/>
          </a:xfrm>
        </p:grpSpPr>
        <p:sp>
          <p:nvSpPr>
            <p:cNvPr id="5" name="TextBox 4"/>
            <p:cNvSpPr txBox="1"/>
            <p:nvPr/>
          </p:nvSpPr>
          <p:spPr>
            <a:xfrm>
              <a:off x="6445250" y="467637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59000" y="1754908"/>
              <a:ext cx="4737100" cy="4204170"/>
              <a:chOff x="2159000" y="1754908"/>
              <a:chExt cx="4737100" cy="420417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159000" y="1754908"/>
                <a:ext cx="4737100" cy="4204170"/>
                <a:chOff x="2159000" y="1754908"/>
                <a:chExt cx="4737100" cy="420417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159000" y="1754908"/>
                  <a:ext cx="4737100" cy="4204170"/>
                  <a:chOff x="2159000" y="1754908"/>
                  <a:chExt cx="4737100" cy="420417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108450" y="1754908"/>
                    <a:ext cx="622300" cy="6223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159000" y="2066058"/>
                    <a:ext cx="4737100" cy="3893020"/>
                    <a:chOff x="2159000" y="2066058"/>
                    <a:chExt cx="4737100" cy="3893020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2159000" y="28737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451100" y="47779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419600" y="53367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5943600" y="502562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6273800" y="37873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5607050" y="2222500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216400" y="34960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p:txBody>
                </p:sp>
                <p:cxnSp>
                  <p:nvCxnSpPr>
                    <p:cNvPr id="31" name="Straight Connector 30"/>
                    <p:cNvCxnSpPr>
                      <a:stCxn id="22" idx="2"/>
                      <a:endCxn id="24" idx="7"/>
                    </p:cNvCxnSpPr>
                    <p:nvPr/>
                  </p:nvCxnSpPr>
                  <p:spPr>
                    <a:xfrm flipH="1">
                      <a:off x="2690166" y="2066058"/>
                      <a:ext cx="1418284" cy="8988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>
                      <a:stCxn id="24" idx="4"/>
                      <a:endCxn id="25" idx="0"/>
                    </p:cNvCxnSpPr>
                    <p:nvPr/>
                  </p:nvCxnSpPr>
                  <p:spPr>
                    <a:xfrm>
                      <a:off x="2470150" y="3496072"/>
                      <a:ext cx="292100" cy="128190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>
                      <a:stCxn id="25" idx="5"/>
                      <a:endCxn id="26" idx="2"/>
                    </p:cNvCxnSpPr>
                    <p:nvPr/>
                  </p:nvCxnSpPr>
                  <p:spPr>
                    <a:xfrm>
                      <a:off x="2982266" y="5309144"/>
                      <a:ext cx="1437334" cy="3387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6" idx="6"/>
                      <a:endCxn id="27" idx="3"/>
                    </p:cNvCxnSpPr>
                    <p:nvPr/>
                  </p:nvCxnSpPr>
                  <p:spPr>
                    <a:xfrm flipV="1">
                      <a:off x="5041900" y="5556794"/>
                      <a:ext cx="992834" cy="911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>
                      <a:stCxn id="27" idx="7"/>
                      <a:endCxn id="28" idx="4"/>
                    </p:cNvCxnSpPr>
                    <p:nvPr/>
                  </p:nvCxnSpPr>
                  <p:spPr>
                    <a:xfrm flipV="1">
                      <a:off x="6474766" y="4409678"/>
                      <a:ext cx="110184" cy="7070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8" idx="0"/>
                      <a:endCxn id="29" idx="5"/>
                    </p:cNvCxnSpPr>
                    <p:nvPr/>
                  </p:nvCxnSpPr>
                  <p:spPr>
                    <a:xfrm flipH="1" flipV="1">
                      <a:off x="6138216" y="2753666"/>
                      <a:ext cx="446734" cy="103371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29" idx="1"/>
                      <a:endCxn id="22" idx="6"/>
                    </p:cNvCxnSpPr>
                    <p:nvPr/>
                  </p:nvCxnSpPr>
                  <p:spPr>
                    <a:xfrm flipH="1" flipV="1">
                      <a:off x="4730750" y="2066058"/>
                      <a:ext cx="967434" cy="24757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>
                      <a:stCxn id="30" idx="7"/>
                      <a:endCxn id="29" idx="3"/>
                    </p:cNvCxnSpPr>
                    <p:nvPr/>
                  </p:nvCxnSpPr>
                  <p:spPr>
                    <a:xfrm flipV="1">
                      <a:off x="4747566" y="2753666"/>
                      <a:ext cx="950618" cy="8335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>
                      <a:stCxn id="30" idx="0"/>
                      <a:endCxn id="22" idx="4"/>
                    </p:cNvCxnSpPr>
                    <p:nvPr/>
                  </p:nvCxnSpPr>
                  <p:spPr>
                    <a:xfrm flipH="1" flipV="1">
                      <a:off x="4419600" y="2377208"/>
                      <a:ext cx="107950" cy="111886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30" idx="2"/>
                      <a:endCxn id="24" idx="5"/>
                    </p:cNvCxnSpPr>
                    <p:nvPr/>
                  </p:nvCxnSpPr>
                  <p:spPr>
                    <a:xfrm flipH="1" flipV="1">
                      <a:off x="2690166" y="3404938"/>
                      <a:ext cx="1526234" cy="4022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>
                      <a:stCxn id="30" idx="3"/>
                      <a:endCxn id="25" idx="7"/>
                    </p:cNvCxnSpPr>
                    <p:nvPr/>
                  </p:nvCxnSpPr>
                  <p:spPr>
                    <a:xfrm flipH="1">
                      <a:off x="2982266" y="4027238"/>
                      <a:ext cx="1325268" cy="841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stCxn id="30" idx="5"/>
                      <a:endCxn id="27" idx="1"/>
                    </p:cNvCxnSpPr>
                    <p:nvPr/>
                  </p:nvCxnSpPr>
                  <p:spPr>
                    <a:xfrm>
                      <a:off x="4747566" y="4027238"/>
                      <a:ext cx="1287168" cy="108952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>
                      <a:stCxn id="28" idx="1"/>
                      <a:endCxn id="22" idx="5"/>
                    </p:cNvCxnSpPr>
                    <p:nvPr/>
                  </p:nvCxnSpPr>
                  <p:spPr>
                    <a:xfrm flipH="1" flipV="1">
                      <a:off x="4639616" y="2286074"/>
                      <a:ext cx="1725318" cy="15924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stCxn id="28" idx="3"/>
                      <a:endCxn id="26" idx="7"/>
                    </p:cNvCxnSpPr>
                    <p:nvPr/>
                  </p:nvCxnSpPr>
                  <p:spPr>
                    <a:xfrm flipH="1">
                      <a:off x="4950766" y="4318544"/>
                      <a:ext cx="1414168" cy="110936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368550" y="3853112"/>
                  <a:ext cx="273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2450" y="2143318"/>
                <a:ext cx="3447170" cy="3761876"/>
                <a:chOff x="3092450" y="2143318"/>
                <a:chExt cx="3447170" cy="3761876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092450" y="2143318"/>
                  <a:ext cx="612442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237934" y="2921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365750" y="5535862"/>
                  <a:ext cx="336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40582" y="5378994"/>
                  <a:ext cx="344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14066" y="4181078"/>
                  <a:ext cx="290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293416" y="3302136"/>
                  <a:ext cx="3002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387850" y="2593034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923484" y="2971936"/>
                  <a:ext cx="277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87950" y="4219178"/>
                  <a:ext cx="25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607050" y="3030832"/>
                  <a:ext cx="3238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038595" y="4766754"/>
                  <a:ext cx="262584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</p:grp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87174"/>
              </p:ext>
            </p:extLst>
          </p:nvPr>
        </p:nvGraphicFramePr>
        <p:xfrm>
          <a:off x="5159074" y="2531165"/>
          <a:ext cx="2232661" cy="365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92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Edge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Dv</a:t>
                      </a:r>
                      <a:endParaRPr lang="en-US" sz="1800" dirty="0"/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(D,E)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1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(D,G) </a:t>
                      </a:r>
                      <a:endParaRPr lang="en-US" sz="1800" dirty="0"/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2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(E,G) 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(C,D)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(G,H)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(C,F)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(B,C)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4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2492" marR="92492" marT="46246" marB="46246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75133"/>
              </p:ext>
            </p:extLst>
          </p:nvPr>
        </p:nvGraphicFramePr>
        <p:xfrm>
          <a:off x="8217618" y="2602825"/>
          <a:ext cx="2185379" cy="3327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(D,F)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1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13943" y="2576267"/>
            <a:ext cx="23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61376" y="2965473"/>
            <a:ext cx="354435" cy="202439"/>
            <a:chOff x="8051800" y="1270000"/>
            <a:chExt cx="584200" cy="333671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8267700" y="1270000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861376" y="3448600"/>
            <a:ext cx="354435" cy="202439"/>
            <a:chOff x="8051800" y="1270000"/>
            <a:chExt cx="584200" cy="33367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267700" y="1270000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868004" y="4316088"/>
            <a:ext cx="347807" cy="327582"/>
            <a:chOff x="8051800" y="1270000"/>
            <a:chExt cx="584200" cy="333671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8267700" y="1270000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371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342" y="752942"/>
            <a:ext cx="10058400" cy="1450757"/>
          </a:xfrm>
        </p:spPr>
        <p:txBody>
          <a:bodyPr/>
          <a:lstStyle/>
          <a:p>
            <a:r>
              <a:rPr lang="en-US" dirty="0"/>
              <a:t>                       </a:t>
            </a:r>
            <a:endParaRPr lang="en-US" b="1" dirty="0"/>
          </a:p>
        </p:txBody>
      </p:sp>
      <p:cxnSp>
        <p:nvCxnSpPr>
          <p:cNvPr id="51" name="Straight Connector 50"/>
          <p:cNvCxnSpPr>
            <a:cxnSpLocks/>
          </p:cNvCxnSpPr>
          <p:nvPr/>
        </p:nvCxnSpPr>
        <p:spPr>
          <a:xfrm flipV="1">
            <a:off x="10024149" y="5610076"/>
            <a:ext cx="39379" cy="1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>
            <a:extLst>
              <a:ext uri="{FF2B5EF4-FFF2-40B4-BE49-F238E27FC236}">
                <a16:creationId xmlns:a16="http://schemas.microsoft.com/office/drawing/2014/main" id="{558FA783-652A-495D-8E87-E9F790C8ADE8}"/>
              </a:ext>
            </a:extLst>
          </p:cNvPr>
          <p:cNvSpPr txBox="1">
            <a:spLocks/>
          </p:cNvSpPr>
          <p:nvPr/>
        </p:nvSpPr>
        <p:spPr>
          <a:xfrm>
            <a:off x="1035148" y="7529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+mn-lt"/>
              </a:rPr>
              <a:t>Problem: Laying Telephone Wire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919D94-C411-4F15-A748-20214B103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23" y="2017315"/>
            <a:ext cx="7245739" cy="41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44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01CB562C-00B7-4FA0-AC92-589CE2AE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Kruskal’s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873" y="1855950"/>
            <a:ext cx="10515600" cy="45132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Select first |V|–1 edges which do not generate a cycle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66037" y="2493609"/>
            <a:ext cx="3726801" cy="3305689"/>
            <a:chOff x="2159000" y="1754908"/>
            <a:chExt cx="4737100" cy="4204170"/>
          </a:xfrm>
        </p:grpSpPr>
        <p:sp>
          <p:nvSpPr>
            <p:cNvPr id="5" name="TextBox 4"/>
            <p:cNvSpPr txBox="1"/>
            <p:nvPr/>
          </p:nvSpPr>
          <p:spPr>
            <a:xfrm>
              <a:off x="6445250" y="467637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59000" y="1754908"/>
              <a:ext cx="4737100" cy="4204170"/>
              <a:chOff x="2159000" y="1754908"/>
              <a:chExt cx="4737100" cy="420417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159000" y="1754908"/>
                <a:ext cx="4737100" cy="4204170"/>
                <a:chOff x="2159000" y="1754908"/>
                <a:chExt cx="4737100" cy="420417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159000" y="1754908"/>
                  <a:ext cx="4737100" cy="4204170"/>
                  <a:chOff x="2159000" y="1754908"/>
                  <a:chExt cx="4737100" cy="420417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108450" y="1754908"/>
                    <a:ext cx="622300" cy="6223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159000" y="2066058"/>
                    <a:ext cx="4737100" cy="3893020"/>
                    <a:chOff x="2159000" y="2066058"/>
                    <a:chExt cx="4737100" cy="3893020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2159000" y="28737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451100" y="47779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419600" y="53367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5943600" y="502562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6273800" y="37873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5607050" y="2222500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216400" y="34960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p:txBody>
                </p:sp>
                <p:cxnSp>
                  <p:nvCxnSpPr>
                    <p:cNvPr id="31" name="Straight Connector 30"/>
                    <p:cNvCxnSpPr>
                      <a:stCxn id="22" idx="2"/>
                      <a:endCxn id="24" idx="7"/>
                    </p:cNvCxnSpPr>
                    <p:nvPr/>
                  </p:nvCxnSpPr>
                  <p:spPr>
                    <a:xfrm flipH="1">
                      <a:off x="2690166" y="2066058"/>
                      <a:ext cx="1418284" cy="8988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>
                      <a:stCxn id="24" idx="4"/>
                      <a:endCxn id="25" idx="0"/>
                    </p:cNvCxnSpPr>
                    <p:nvPr/>
                  </p:nvCxnSpPr>
                  <p:spPr>
                    <a:xfrm>
                      <a:off x="2470150" y="3496072"/>
                      <a:ext cx="292100" cy="128190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>
                      <a:stCxn id="25" idx="5"/>
                      <a:endCxn id="26" idx="2"/>
                    </p:cNvCxnSpPr>
                    <p:nvPr/>
                  </p:nvCxnSpPr>
                  <p:spPr>
                    <a:xfrm>
                      <a:off x="2982266" y="5309144"/>
                      <a:ext cx="1437334" cy="3387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6" idx="6"/>
                      <a:endCxn id="27" idx="3"/>
                    </p:cNvCxnSpPr>
                    <p:nvPr/>
                  </p:nvCxnSpPr>
                  <p:spPr>
                    <a:xfrm flipV="1">
                      <a:off x="5041900" y="5556794"/>
                      <a:ext cx="992834" cy="911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>
                      <a:stCxn id="27" idx="7"/>
                      <a:endCxn id="28" idx="4"/>
                    </p:cNvCxnSpPr>
                    <p:nvPr/>
                  </p:nvCxnSpPr>
                  <p:spPr>
                    <a:xfrm flipV="1">
                      <a:off x="6474766" y="4409678"/>
                      <a:ext cx="110184" cy="7070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8" idx="0"/>
                      <a:endCxn id="29" idx="5"/>
                    </p:cNvCxnSpPr>
                    <p:nvPr/>
                  </p:nvCxnSpPr>
                  <p:spPr>
                    <a:xfrm flipH="1" flipV="1">
                      <a:off x="6138216" y="2753666"/>
                      <a:ext cx="446734" cy="103371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29" idx="1"/>
                      <a:endCxn id="22" idx="6"/>
                    </p:cNvCxnSpPr>
                    <p:nvPr/>
                  </p:nvCxnSpPr>
                  <p:spPr>
                    <a:xfrm flipH="1" flipV="1">
                      <a:off x="4730750" y="2066058"/>
                      <a:ext cx="967434" cy="24757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>
                      <a:stCxn id="30" idx="7"/>
                      <a:endCxn id="29" idx="3"/>
                    </p:cNvCxnSpPr>
                    <p:nvPr/>
                  </p:nvCxnSpPr>
                  <p:spPr>
                    <a:xfrm flipV="1">
                      <a:off x="4747566" y="2753666"/>
                      <a:ext cx="950618" cy="8335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>
                      <a:stCxn id="30" idx="0"/>
                      <a:endCxn id="22" idx="4"/>
                    </p:cNvCxnSpPr>
                    <p:nvPr/>
                  </p:nvCxnSpPr>
                  <p:spPr>
                    <a:xfrm flipH="1" flipV="1">
                      <a:off x="4419600" y="2377208"/>
                      <a:ext cx="107950" cy="111886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30" idx="2"/>
                      <a:endCxn id="24" idx="5"/>
                    </p:cNvCxnSpPr>
                    <p:nvPr/>
                  </p:nvCxnSpPr>
                  <p:spPr>
                    <a:xfrm flipH="1" flipV="1">
                      <a:off x="2690166" y="3404938"/>
                      <a:ext cx="1526234" cy="4022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>
                      <a:stCxn id="30" idx="3"/>
                      <a:endCxn id="25" idx="7"/>
                    </p:cNvCxnSpPr>
                    <p:nvPr/>
                  </p:nvCxnSpPr>
                  <p:spPr>
                    <a:xfrm flipH="1">
                      <a:off x="2982266" y="4027238"/>
                      <a:ext cx="1325268" cy="841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stCxn id="30" idx="5"/>
                      <a:endCxn id="27" idx="1"/>
                    </p:cNvCxnSpPr>
                    <p:nvPr/>
                  </p:nvCxnSpPr>
                  <p:spPr>
                    <a:xfrm>
                      <a:off x="4747566" y="4027238"/>
                      <a:ext cx="1287168" cy="108952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>
                      <a:stCxn id="28" idx="1"/>
                      <a:endCxn id="22" idx="5"/>
                    </p:cNvCxnSpPr>
                    <p:nvPr/>
                  </p:nvCxnSpPr>
                  <p:spPr>
                    <a:xfrm flipH="1" flipV="1">
                      <a:off x="4639616" y="2286074"/>
                      <a:ext cx="1725318" cy="15924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stCxn id="28" idx="3"/>
                      <a:endCxn id="26" idx="7"/>
                    </p:cNvCxnSpPr>
                    <p:nvPr/>
                  </p:nvCxnSpPr>
                  <p:spPr>
                    <a:xfrm flipH="1">
                      <a:off x="4950766" y="4318544"/>
                      <a:ext cx="1414168" cy="110936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368550" y="3853112"/>
                  <a:ext cx="273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2450" y="2143318"/>
                <a:ext cx="3447170" cy="3761876"/>
                <a:chOff x="3092450" y="2143318"/>
                <a:chExt cx="3447170" cy="3761876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092450" y="2143318"/>
                  <a:ext cx="612442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237934" y="2921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365750" y="5535862"/>
                  <a:ext cx="336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40582" y="5378994"/>
                  <a:ext cx="344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14066" y="4181078"/>
                  <a:ext cx="290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293416" y="3302136"/>
                  <a:ext cx="3002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387850" y="2593034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923484" y="2971936"/>
                  <a:ext cx="277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87950" y="4219178"/>
                  <a:ext cx="25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607050" y="3030832"/>
                  <a:ext cx="3238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038595" y="4766754"/>
                  <a:ext cx="262584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</p:grp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5429"/>
              </p:ext>
            </p:extLst>
          </p:nvPr>
        </p:nvGraphicFramePr>
        <p:xfrm>
          <a:off x="5130857" y="2299811"/>
          <a:ext cx="2232661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Edge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dv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(D,E)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1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(D,G) </a:t>
                      </a:r>
                      <a:endParaRPr lang="en-US" sz="1800" dirty="0"/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2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(E,G) 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X</a:t>
                      </a:r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(C,D)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(G,H)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(C,F)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(B,C)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4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2492" marR="92492" marT="46246" marB="46246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72493"/>
              </p:ext>
            </p:extLst>
          </p:nvPr>
        </p:nvGraphicFramePr>
        <p:xfrm>
          <a:off x="8185638" y="2306261"/>
          <a:ext cx="2185379" cy="3571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(D,F)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150030" y="2342215"/>
            <a:ext cx="1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35365" y="2834616"/>
            <a:ext cx="354435" cy="202439"/>
            <a:chOff x="8051800" y="1270000"/>
            <a:chExt cx="584200" cy="333671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8267700" y="1270000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809769" y="3284279"/>
            <a:ext cx="354434" cy="202439"/>
            <a:chOff x="8051800" y="1270001"/>
            <a:chExt cx="584199" cy="33367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837224" y="4274258"/>
            <a:ext cx="354434" cy="202439"/>
            <a:chOff x="8051800" y="1270001"/>
            <a:chExt cx="584199" cy="33367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809769" y="4707843"/>
            <a:ext cx="354434" cy="202439"/>
            <a:chOff x="8051800" y="1270001"/>
            <a:chExt cx="584199" cy="333671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31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6DC164EB-6BD5-446E-B5B6-4F2F144A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Kruskal’s Algorithm</a:t>
            </a:r>
            <a:endParaRPr lang="en-US" sz="4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639" y="1855486"/>
            <a:ext cx="10515600" cy="50725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Select first |V|–1 edges which do not generate a cycle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86492" y="2545510"/>
            <a:ext cx="3726801" cy="3305689"/>
            <a:chOff x="2159000" y="1754908"/>
            <a:chExt cx="4737100" cy="4204170"/>
          </a:xfrm>
        </p:grpSpPr>
        <p:sp>
          <p:nvSpPr>
            <p:cNvPr id="5" name="TextBox 4"/>
            <p:cNvSpPr txBox="1"/>
            <p:nvPr/>
          </p:nvSpPr>
          <p:spPr>
            <a:xfrm>
              <a:off x="6445250" y="467637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59000" y="1754908"/>
              <a:ext cx="4737100" cy="4204170"/>
              <a:chOff x="2159000" y="1754908"/>
              <a:chExt cx="4737100" cy="420417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159000" y="1754908"/>
                <a:ext cx="4737100" cy="4204170"/>
                <a:chOff x="2159000" y="1754908"/>
                <a:chExt cx="4737100" cy="420417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159000" y="1754908"/>
                  <a:ext cx="4737100" cy="4204170"/>
                  <a:chOff x="2159000" y="1754908"/>
                  <a:chExt cx="4737100" cy="420417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108450" y="1754908"/>
                    <a:ext cx="622300" cy="6223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159000" y="2066058"/>
                    <a:ext cx="4737100" cy="3893020"/>
                    <a:chOff x="2159000" y="2066058"/>
                    <a:chExt cx="4737100" cy="3893020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2159000" y="28737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451100" y="47779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419600" y="53367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5943600" y="502562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6273800" y="37873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5607050" y="2222500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216400" y="34960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p:txBody>
                </p:sp>
                <p:cxnSp>
                  <p:nvCxnSpPr>
                    <p:cNvPr id="31" name="Straight Connector 30"/>
                    <p:cNvCxnSpPr>
                      <a:stCxn id="22" idx="2"/>
                      <a:endCxn id="24" idx="7"/>
                    </p:cNvCxnSpPr>
                    <p:nvPr/>
                  </p:nvCxnSpPr>
                  <p:spPr>
                    <a:xfrm flipH="1">
                      <a:off x="2690166" y="2066058"/>
                      <a:ext cx="1418284" cy="8988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>
                      <a:stCxn id="24" idx="4"/>
                      <a:endCxn id="25" idx="0"/>
                    </p:cNvCxnSpPr>
                    <p:nvPr/>
                  </p:nvCxnSpPr>
                  <p:spPr>
                    <a:xfrm>
                      <a:off x="2470150" y="3496072"/>
                      <a:ext cx="292100" cy="128190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>
                      <a:stCxn id="25" idx="5"/>
                      <a:endCxn id="26" idx="2"/>
                    </p:cNvCxnSpPr>
                    <p:nvPr/>
                  </p:nvCxnSpPr>
                  <p:spPr>
                    <a:xfrm>
                      <a:off x="2982266" y="5309144"/>
                      <a:ext cx="1437334" cy="3387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6" idx="6"/>
                      <a:endCxn id="27" idx="3"/>
                    </p:cNvCxnSpPr>
                    <p:nvPr/>
                  </p:nvCxnSpPr>
                  <p:spPr>
                    <a:xfrm flipV="1">
                      <a:off x="5041900" y="5556794"/>
                      <a:ext cx="992834" cy="911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>
                      <a:stCxn id="27" idx="7"/>
                      <a:endCxn id="28" idx="4"/>
                    </p:cNvCxnSpPr>
                    <p:nvPr/>
                  </p:nvCxnSpPr>
                  <p:spPr>
                    <a:xfrm flipV="1">
                      <a:off x="6474766" y="4409678"/>
                      <a:ext cx="110184" cy="7070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8" idx="0"/>
                      <a:endCxn id="29" idx="5"/>
                    </p:cNvCxnSpPr>
                    <p:nvPr/>
                  </p:nvCxnSpPr>
                  <p:spPr>
                    <a:xfrm flipH="1" flipV="1">
                      <a:off x="6138216" y="2753666"/>
                      <a:ext cx="446734" cy="103371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29" idx="1"/>
                      <a:endCxn id="22" idx="6"/>
                    </p:cNvCxnSpPr>
                    <p:nvPr/>
                  </p:nvCxnSpPr>
                  <p:spPr>
                    <a:xfrm flipH="1" flipV="1">
                      <a:off x="4730750" y="2066058"/>
                      <a:ext cx="967434" cy="24757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>
                      <a:stCxn id="30" idx="7"/>
                      <a:endCxn id="29" idx="3"/>
                    </p:cNvCxnSpPr>
                    <p:nvPr/>
                  </p:nvCxnSpPr>
                  <p:spPr>
                    <a:xfrm flipV="1">
                      <a:off x="4747566" y="2753666"/>
                      <a:ext cx="950618" cy="83354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>
                      <a:stCxn id="30" idx="0"/>
                      <a:endCxn id="22" idx="4"/>
                    </p:cNvCxnSpPr>
                    <p:nvPr/>
                  </p:nvCxnSpPr>
                  <p:spPr>
                    <a:xfrm flipH="1" flipV="1">
                      <a:off x="4419600" y="2377208"/>
                      <a:ext cx="107950" cy="111886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30" idx="2"/>
                      <a:endCxn id="24" idx="5"/>
                    </p:cNvCxnSpPr>
                    <p:nvPr/>
                  </p:nvCxnSpPr>
                  <p:spPr>
                    <a:xfrm flipH="1" flipV="1">
                      <a:off x="2690166" y="3404938"/>
                      <a:ext cx="1526234" cy="4022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>
                      <a:stCxn id="30" idx="3"/>
                      <a:endCxn id="25" idx="7"/>
                    </p:cNvCxnSpPr>
                    <p:nvPr/>
                  </p:nvCxnSpPr>
                  <p:spPr>
                    <a:xfrm flipH="1">
                      <a:off x="2982266" y="4027238"/>
                      <a:ext cx="1325268" cy="841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stCxn id="30" idx="5"/>
                      <a:endCxn id="27" idx="1"/>
                    </p:cNvCxnSpPr>
                    <p:nvPr/>
                  </p:nvCxnSpPr>
                  <p:spPr>
                    <a:xfrm>
                      <a:off x="4747566" y="4027238"/>
                      <a:ext cx="1287168" cy="108952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>
                      <a:stCxn id="28" idx="1"/>
                      <a:endCxn id="22" idx="5"/>
                    </p:cNvCxnSpPr>
                    <p:nvPr/>
                  </p:nvCxnSpPr>
                  <p:spPr>
                    <a:xfrm flipH="1" flipV="1">
                      <a:off x="4639616" y="2286074"/>
                      <a:ext cx="1725318" cy="15924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stCxn id="28" idx="3"/>
                      <a:endCxn id="26" idx="7"/>
                    </p:cNvCxnSpPr>
                    <p:nvPr/>
                  </p:nvCxnSpPr>
                  <p:spPr>
                    <a:xfrm flipH="1">
                      <a:off x="4950766" y="4318544"/>
                      <a:ext cx="1414168" cy="110936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368550" y="3853112"/>
                  <a:ext cx="273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2450" y="2143318"/>
                <a:ext cx="3447170" cy="3761876"/>
                <a:chOff x="3092450" y="2143318"/>
                <a:chExt cx="3447170" cy="3761876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092450" y="2143318"/>
                  <a:ext cx="612442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237934" y="2921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365750" y="5535862"/>
                  <a:ext cx="336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40582" y="5378994"/>
                  <a:ext cx="344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14066" y="4181078"/>
                  <a:ext cx="290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293416" y="3302136"/>
                  <a:ext cx="3002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387850" y="2593034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923484" y="2971936"/>
                  <a:ext cx="277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87950" y="4219178"/>
                  <a:ext cx="25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607050" y="3030832"/>
                  <a:ext cx="3238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038595" y="4766754"/>
                  <a:ext cx="262584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</p:grp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99697"/>
              </p:ext>
            </p:extLst>
          </p:nvPr>
        </p:nvGraphicFramePr>
        <p:xfrm>
          <a:off x="5168114" y="2306128"/>
          <a:ext cx="2232661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Edge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Dv</a:t>
                      </a:r>
                      <a:endParaRPr lang="en-US" sz="1800" dirty="0"/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(D,E)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1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(D,G) </a:t>
                      </a:r>
                      <a:endParaRPr lang="en-US" sz="1800" dirty="0"/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2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(E,G) 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X</a:t>
                      </a:r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(C,D)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(G,H)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(C,F)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(B,C)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4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2492" marR="92492" marT="46246" marB="46246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05321"/>
              </p:ext>
            </p:extLst>
          </p:nvPr>
        </p:nvGraphicFramePr>
        <p:xfrm>
          <a:off x="8227977" y="2303997"/>
          <a:ext cx="2185379" cy="3547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(D,F)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94364" y="2659229"/>
            <a:ext cx="28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94333" y="2863122"/>
            <a:ext cx="354435" cy="202439"/>
            <a:chOff x="8051800" y="1270000"/>
            <a:chExt cx="584200" cy="333671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8267700" y="1270000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894333" y="3376137"/>
            <a:ext cx="354434" cy="202439"/>
            <a:chOff x="8051800" y="1270001"/>
            <a:chExt cx="584199" cy="33367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890294" y="4233514"/>
            <a:ext cx="354434" cy="202439"/>
            <a:chOff x="8051800" y="1270001"/>
            <a:chExt cx="584199" cy="33367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894333" y="5247964"/>
            <a:ext cx="354434" cy="202439"/>
            <a:chOff x="8051800" y="1270001"/>
            <a:chExt cx="584199" cy="333671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890294" y="4765390"/>
            <a:ext cx="354434" cy="202439"/>
            <a:chOff x="8051800" y="1270001"/>
            <a:chExt cx="584199" cy="33367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54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2EC18C8E-63B3-4468-A6AD-128E6526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Kruskal’s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763" y="1825555"/>
            <a:ext cx="10515600" cy="50725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Select first |V|–1 edges which do not generate a cycle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31201" y="2447938"/>
            <a:ext cx="3726801" cy="3305689"/>
            <a:chOff x="2159000" y="1754908"/>
            <a:chExt cx="4737100" cy="4204170"/>
          </a:xfrm>
        </p:grpSpPr>
        <p:sp>
          <p:nvSpPr>
            <p:cNvPr id="5" name="TextBox 4"/>
            <p:cNvSpPr txBox="1"/>
            <p:nvPr/>
          </p:nvSpPr>
          <p:spPr>
            <a:xfrm>
              <a:off x="6445250" y="467637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59000" y="1754908"/>
              <a:ext cx="4737100" cy="4204170"/>
              <a:chOff x="2159000" y="1754908"/>
              <a:chExt cx="4737100" cy="420417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159000" y="1754908"/>
                <a:ext cx="4737100" cy="4204170"/>
                <a:chOff x="2159000" y="1754908"/>
                <a:chExt cx="4737100" cy="420417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159000" y="1754908"/>
                  <a:ext cx="4737100" cy="4204170"/>
                  <a:chOff x="2159000" y="1754908"/>
                  <a:chExt cx="4737100" cy="420417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108450" y="1754908"/>
                    <a:ext cx="622300" cy="6223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159000" y="2066058"/>
                    <a:ext cx="4737100" cy="3893020"/>
                    <a:chOff x="2159000" y="2066058"/>
                    <a:chExt cx="4737100" cy="3893020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2159000" y="28737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451100" y="47779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419600" y="53367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5943600" y="502562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6273800" y="37873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5607050" y="2222500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216400" y="34960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p:txBody>
                </p:sp>
                <p:cxnSp>
                  <p:nvCxnSpPr>
                    <p:cNvPr id="31" name="Straight Connector 30"/>
                    <p:cNvCxnSpPr>
                      <a:stCxn id="22" idx="2"/>
                      <a:endCxn id="24" idx="7"/>
                    </p:cNvCxnSpPr>
                    <p:nvPr/>
                  </p:nvCxnSpPr>
                  <p:spPr>
                    <a:xfrm flipH="1">
                      <a:off x="2690166" y="2066058"/>
                      <a:ext cx="1418284" cy="8988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>
                      <a:stCxn id="24" idx="4"/>
                      <a:endCxn id="25" idx="0"/>
                    </p:cNvCxnSpPr>
                    <p:nvPr/>
                  </p:nvCxnSpPr>
                  <p:spPr>
                    <a:xfrm>
                      <a:off x="2470150" y="3496072"/>
                      <a:ext cx="292100" cy="128190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>
                      <a:stCxn id="25" idx="5"/>
                      <a:endCxn id="26" idx="2"/>
                    </p:cNvCxnSpPr>
                    <p:nvPr/>
                  </p:nvCxnSpPr>
                  <p:spPr>
                    <a:xfrm>
                      <a:off x="2982266" y="5309144"/>
                      <a:ext cx="1437334" cy="3387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6" idx="6"/>
                      <a:endCxn id="27" idx="3"/>
                    </p:cNvCxnSpPr>
                    <p:nvPr/>
                  </p:nvCxnSpPr>
                  <p:spPr>
                    <a:xfrm flipV="1">
                      <a:off x="5041900" y="5556794"/>
                      <a:ext cx="992834" cy="911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>
                      <a:stCxn id="27" idx="7"/>
                      <a:endCxn id="28" idx="4"/>
                    </p:cNvCxnSpPr>
                    <p:nvPr/>
                  </p:nvCxnSpPr>
                  <p:spPr>
                    <a:xfrm flipV="1">
                      <a:off x="6474766" y="4409678"/>
                      <a:ext cx="110184" cy="7070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8" idx="0"/>
                      <a:endCxn id="29" idx="5"/>
                    </p:cNvCxnSpPr>
                    <p:nvPr/>
                  </p:nvCxnSpPr>
                  <p:spPr>
                    <a:xfrm flipH="1" flipV="1">
                      <a:off x="6138216" y="2753666"/>
                      <a:ext cx="446734" cy="103371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29" idx="1"/>
                      <a:endCxn id="22" idx="6"/>
                    </p:cNvCxnSpPr>
                    <p:nvPr/>
                  </p:nvCxnSpPr>
                  <p:spPr>
                    <a:xfrm flipH="1" flipV="1">
                      <a:off x="4730750" y="2066058"/>
                      <a:ext cx="967434" cy="24757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>
                      <a:stCxn id="30" idx="7"/>
                      <a:endCxn id="29" idx="3"/>
                    </p:cNvCxnSpPr>
                    <p:nvPr/>
                  </p:nvCxnSpPr>
                  <p:spPr>
                    <a:xfrm flipV="1">
                      <a:off x="4747566" y="2753666"/>
                      <a:ext cx="950618" cy="83354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>
                      <a:stCxn id="30" idx="0"/>
                      <a:endCxn id="22" idx="4"/>
                    </p:cNvCxnSpPr>
                    <p:nvPr/>
                  </p:nvCxnSpPr>
                  <p:spPr>
                    <a:xfrm flipH="1" flipV="1">
                      <a:off x="4419600" y="2377208"/>
                      <a:ext cx="107950" cy="111886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30" idx="2"/>
                      <a:endCxn id="24" idx="5"/>
                    </p:cNvCxnSpPr>
                    <p:nvPr/>
                  </p:nvCxnSpPr>
                  <p:spPr>
                    <a:xfrm flipH="1" flipV="1">
                      <a:off x="2690166" y="3404938"/>
                      <a:ext cx="1526234" cy="4022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>
                      <a:stCxn id="30" idx="3"/>
                      <a:endCxn id="25" idx="7"/>
                    </p:cNvCxnSpPr>
                    <p:nvPr/>
                  </p:nvCxnSpPr>
                  <p:spPr>
                    <a:xfrm flipH="1">
                      <a:off x="2982266" y="4027238"/>
                      <a:ext cx="1325268" cy="841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stCxn id="30" idx="5"/>
                      <a:endCxn id="27" idx="1"/>
                    </p:cNvCxnSpPr>
                    <p:nvPr/>
                  </p:nvCxnSpPr>
                  <p:spPr>
                    <a:xfrm>
                      <a:off x="4747566" y="4027238"/>
                      <a:ext cx="1287168" cy="108952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>
                      <a:stCxn id="28" idx="1"/>
                      <a:endCxn id="22" idx="5"/>
                    </p:cNvCxnSpPr>
                    <p:nvPr/>
                  </p:nvCxnSpPr>
                  <p:spPr>
                    <a:xfrm flipH="1" flipV="1">
                      <a:off x="4639616" y="2286074"/>
                      <a:ext cx="1725318" cy="15924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stCxn id="28" idx="3"/>
                      <a:endCxn id="26" idx="7"/>
                    </p:cNvCxnSpPr>
                    <p:nvPr/>
                  </p:nvCxnSpPr>
                  <p:spPr>
                    <a:xfrm flipH="1">
                      <a:off x="4950766" y="4318544"/>
                      <a:ext cx="1414168" cy="110936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368550" y="3853112"/>
                  <a:ext cx="273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2450" y="2143318"/>
                <a:ext cx="3447170" cy="3761876"/>
                <a:chOff x="3092450" y="2143318"/>
                <a:chExt cx="3447170" cy="3761876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092450" y="2143318"/>
                  <a:ext cx="612442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237934" y="2921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365750" y="5535862"/>
                  <a:ext cx="336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40582" y="5378994"/>
                  <a:ext cx="344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14066" y="4181078"/>
                  <a:ext cx="290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293416" y="3302136"/>
                  <a:ext cx="3002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387850" y="2593034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923484" y="2971936"/>
                  <a:ext cx="277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87950" y="4219178"/>
                  <a:ext cx="25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607050" y="3030832"/>
                  <a:ext cx="3238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038595" y="4766754"/>
                  <a:ext cx="262584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</p:grp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277398"/>
              </p:ext>
            </p:extLst>
          </p:nvPr>
        </p:nvGraphicFramePr>
        <p:xfrm>
          <a:off x="5161106" y="2254507"/>
          <a:ext cx="2232661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Edge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Dv</a:t>
                      </a:r>
                      <a:endParaRPr lang="en-US" sz="1800" dirty="0"/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(D,E)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1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(D,G) </a:t>
                      </a:r>
                      <a:endParaRPr lang="en-US" sz="1800" dirty="0"/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2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(E,G) 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X</a:t>
                      </a:r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(C,D)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(G,H)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(C,F)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(B,C)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4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2492" marR="92492" marT="46246" marB="46246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52587"/>
              </p:ext>
            </p:extLst>
          </p:nvPr>
        </p:nvGraphicFramePr>
        <p:xfrm>
          <a:off x="8185638" y="2252376"/>
          <a:ext cx="2185379" cy="361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(D,F)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095520" y="2459969"/>
            <a:ext cx="41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79803" y="2861417"/>
            <a:ext cx="354435" cy="202439"/>
            <a:chOff x="8051800" y="1270000"/>
            <a:chExt cx="584200" cy="333671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8267700" y="1270000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884063" y="3317712"/>
            <a:ext cx="354434" cy="202439"/>
            <a:chOff x="8051800" y="1270001"/>
            <a:chExt cx="584199" cy="33367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848421" y="4242931"/>
            <a:ext cx="354434" cy="202439"/>
            <a:chOff x="8051800" y="1270001"/>
            <a:chExt cx="584199" cy="33367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815885" y="4718015"/>
            <a:ext cx="354434" cy="202439"/>
            <a:chOff x="8051800" y="1270001"/>
            <a:chExt cx="584199" cy="333671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848421" y="5099786"/>
            <a:ext cx="354434" cy="202439"/>
            <a:chOff x="8051800" y="1270001"/>
            <a:chExt cx="584199" cy="33367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837832" y="5568494"/>
            <a:ext cx="354434" cy="202439"/>
            <a:chOff x="8051800" y="1270001"/>
            <a:chExt cx="584199" cy="333671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700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0211A523-DD54-4F5C-8502-BD7325E0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Kruskal’s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103" y="1764978"/>
            <a:ext cx="10515600" cy="50725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Select first |V|–1 edges which do not generate a cycle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60195" y="2378187"/>
            <a:ext cx="3726801" cy="3305689"/>
            <a:chOff x="2159000" y="1754908"/>
            <a:chExt cx="4737100" cy="4204170"/>
          </a:xfrm>
        </p:grpSpPr>
        <p:sp>
          <p:nvSpPr>
            <p:cNvPr id="5" name="TextBox 4"/>
            <p:cNvSpPr txBox="1"/>
            <p:nvPr/>
          </p:nvSpPr>
          <p:spPr>
            <a:xfrm>
              <a:off x="6445250" y="467637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59000" y="1754908"/>
              <a:ext cx="4737100" cy="4204170"/>
              <a:chOff x="2159000" y="1754908"/>
              <a:chExt cx="4737100" cy="420417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159000" y="1754908"/>
                <a:ext cx="4737100" cy="4204170"/>
                <a:chOff x="2159000" y="1754908"/>
                <a:chExt cx="4737100" cy="420417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159000" y="1754908"/>
                  <a:ext cx="4737100" cy="4204170"/>
                  <a:chOff x="2159000" y="1754908"/>
                  <a:chExt cx="4737100" cy="420417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108450" y="1754908"/>
                    <a:ext cx="622300" cy="6223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159000" y="2066058"/>
                    <a:ext cx="4737100" cy="3893020"/>
                    <a:chOff x="2159000" y="2066058"/>
                    <a:chExt cx="4737100" cy="3893020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2159000" y="28737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451100" y="47779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419600" y="53367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5943600" y="502562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6273800" y="37873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5607050" y="2222500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216400" y="34960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p:txBody>
                </p:sp>
                <p:cxnSp>
                  <p:nvCxnSpPr>
                    <p:cNvPr id="31" name="Straight Connector 30"/>
                    <p:cNvCxnSpPr>
                      <a:stCxn id="22" idx="2"/>
                      <a:endCxn id="24" idx="7"/>
                    </p:cNvCxnSpPr>
                    <p:nvPr/>
                  </p:nvCxnSpPr>
                  <p:spPr>
                    <a:xfrm flipH="1">
                      <a:off x="2690166" y="2066058"/>
                      <a:ext cx="1418284" cy="8988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>
                      <a:stCxn id="24" idx="4"/>
                      <a:endCxn id="25" idx="0"/>
                    </p:cNvCxnSpPr>
                    <p:nvPr/>
                  </p:nvCxnSpPr>
                  <p:spPr>
                    <a:xfrm>
                      <a:off x="2470150" y="3496072"/>
                      <a:ext cx="292100" cy="128190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>
                      <a:stCxn id="25" idx="5"/>
                      <a:endCxn id="26" idx="2"/>
                    </p:cNvCxnSpPr>
                    <p:nvPr/>
                  </p:nvCxnSpPr>
                  <p:spPr>
                    <a:xfrm>
                      <a:off x="2982266" y="5309144"/>
                      <a:ext cx="1437334" cy="3387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6" idx="6"/>
                      <a:endCxn id="27" idx="3"/>
                    </p:cNvCxnSpPr>
                    <p:nvPr/>
                  </p:nvCxnSpPr>
                  <p:spPr>
                    <a:xfrm flipV="1">
                      <a:off x="5041900" y="5556794"/>
                      <a:ext cx="992834" cy="911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>
                      <a:stCxn id="27" idx="7"/>
                      <a:endCxn id="28" idx="4"/>
                    </p:cNvCxnSpPr>
                    <p:nvPr/>
                  </p:nvCxnSpPr>
                  <p:spPr>
                    <a:xfrm flipV="1">
                      <a:off x="6474766" y="4409678"/>
                      <a:ext cx="110184" cy="7070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8" idx="0"/>
                      <a:endCxn id="29" idx="5"/>
                    </p:cNvCxnSpPr>
                    <p:nvPr/>
                  </p:nvCxnSpPr>
                  <p:spPr>
                    <a:xfrm flipH="1" flipV="1">
                      <a:off x="6138216" y="2753666"/>
                      <a:ext cx="446734" cy="103371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29" idx="1"/>
                      <a:endCxn id="22" idx="6"/>
                    </p:cNvCxnSpPr>
                    <p:nvPr/>
                  </p:nvCxnSpPr>
                  <p:spPr>
                    <a:xfrm flipH="1" flipV="1">
                      <a:off x="4730750" y="2066058"/>
                      <a:ext cx="967434" cy="24757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>
                      <a:stCxn id="30" idx="7"/>
                      <a:endCxn id="29" idx="3"/>
                    </p:cNvCxnSpPr>
                    <p:nvPr/>
                  </p:nvCxnSpPr>
                  <p:spPr>
                    <a:xfrm flipV="1">
                      <a:off x="4747566" y="2753666"/>
                      <a:ext cx="950618" cy="83354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>
                      <a:stCxn id="30" idx="0"/>
                      <a:endCxn id="22" idx="4"/>
                    </p:cNvCxnSpPr>
                    <p:nvPr/>
                  </p:nvCxnSpPr>
                  <p:spPr>
                    <a:xfrm flipH="1" flipV="1">
                      <a:off x="4419600" y="2377208"/>
                      <a:ext cx="107950" cy="111886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30" idx="2"/>
                      <a:endCxn id="24" idx="5"/>
                    </p:cNvCxnSpPr>
                    <p:nvPr/>
                  </p:nvCxnSpPr>
                  <p:spPr>
                    <a:xfrm flipH="1" flipV="1">
                      <a:off x="2690166" y="3404938"/>
                      <a:ext cx="1526234" cy="4022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>
                      <a:stCxn id="30" idx="3"/>
                      <a:endCxn id="25" idx="7"/>
                    </p:cNvCxnSpPr>
                    <p:nvPr/>
                  </p:nvCxnSpPr>
                  <p:spPr>
                    <a:xfrm flipH="1">
                      <a:off x="2982266" y="4027238"/>
                      <a:ext cx="1325268" cy="841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stCxn id="30" idx="5"/>
                      <a:endCxn id="27" idx="1"/>
                    </p:cNvCxnSpPr>
                    <p:nvPr/>
                  </p:nvCxnSpPr>
                  <p:spPr>
                    <a:xfrm>
                      <a:off x="4747566" y="4027238"/>
                      <a:ext cx="1287168" cy="108952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>
                      <a:stCxn id="28" idx="1"/>
                      <a:endCxn id="22" idx="5"/>
                    </p:cNvCxnSpPr>
                    <p:nvPr/>
                  </p:nvCxnSpPr>
                  <p:spPr>
                    <a:xfrm flipH="1" flipV="1">
                      <a:off x="4639616" y="2286074"/>
                      <a:ext cx="1725318" cy="15924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stCxn id="28" idx="3"/>
                      <a:endCxn id="26" idx="7"/>
                    </p:cNvCxnSpPr>
                    <p:nvPr/>
                  </p:nvCxnSpPr>
                  <p:spPr>
                    <a:xfrm flipH="1">
                      <a:off x="4950766" y="4318544"/>
                      <a:ext cx="1414168" cy="110936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368550" y="3853112"/>
                  <a:ext cx="273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2450" y="2143318"/>
                <a:ext cx="3447170" cy="3761876"/>
                <a:chOff x="3092450" y="2143318"/>
                <a:chExt cx="3447170" cy="3761876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092450" y="2143318"/>
                  <a:ext cx="612442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237934" y="2921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365750" y="5535862"/>
                  <a:ext cx="336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40582" y="5378994"/>
                  <a:ext cx="344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14066" y="4181078"/>
                  <a:ext cx="290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293416" y="3302136"/>
                  <a:ext cx="3002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387850" y="2593034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923484" y="2971936"/>
                  <a:ext cx="277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87950" y="4219178"/>
                  <a:ext cx="25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607050" y="3030832"/>
                  <a:ext cx="3238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038595" y="4766754"/>
                  <a:ext cx="262584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</p:grp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52752"/>
              </p:ext>
            </p:extLst>
          </p:nvPr>
        </p:nvGraphicFramePr>
        <p:xfrm>
          <a:off x="5207936" y="2240123"/>
          <a:ext cx="2222515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Edge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Dv</a:t>
                      </a:r>
                      <a:endParaRPr lang="en-US" sz="1800" dirty="0"/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(D,E)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1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(D,G) </a:t>
                      </a:r>
                      <a:endParaRPr lang="en-US" sz="1800" dirty="0"/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2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(E,G) 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X</a:t>
                      </a:r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(C,D)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(G,H)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(C,F)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(B,C)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4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2492" marR="92492" marT="46246" marB="46246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21143"/>
              </p:ext>
            </p:extLst>
          </p:nvPr>
        </p:nvGraphicFramePr>
        <p:xfrm>
          <a:off x="8284106" y="2226063"/>
          <a:ext cx="2185379" cy="3609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3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</a:t>
                      </a:r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(D,F)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058197" y="2394347"/>
            <a:ext cx="28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98799" y="2781297"/>
            <a:ext cx="354435" cy="202439"/>
            <a:chOff x="8051800" y="1270000"/>
            <a:chExt cx="584200" cy="333671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8267700" y="1270000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877224" y="3292829"/>
            <a:ext cx="354434" cy="202439"/>
            <a:chOff x="8051800" y="1270001"/>
            <a:chExt cx="584199" cy="33367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925218" y="4193814"/>
            <a:ext cx="354434" cy="202439"/>
            <a:chOff x="8051800" y="1270001"/>
            <a:chExt cx="584199" cy="33367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25218" y="4691360"/>
            <a:ext cx="354434" cy="202439"/>
            <a:chOff x="8051800" y="1270001"/>
            <a:chExt cx="584199" cy="333671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898799" y="5188906"/>
            <a:ext cx="354434" cy="202439"/>
            <a:chOff x="8051800" y="1270001"/>
            <a:chExt cx="584199" cy="33367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898799" y="5604256"/>
            <a:ext cx="354434" cy="202439"/>
            <a:chOff x="8051800" y="1270001"/>
            <a:chExt cx="584199" cy="333671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8761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A65177F7-DE07-4A9A-A42F-433DEF02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Kruskal’s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764" y="1772475"/>
            <a:ext cx="10515600" cy="50725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Select first |V|–1 edges which do not generate a cycle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77184" y="2352413"/>
            <a:ext cx="3726801" cy="3305689"/>
            <a:chOff x="2159000" y="1754908"/>
            <a:chExt cx="4737100" cy="4204170"/>
          </a:xfrm>
        </p:grpSpPr>
        <p:sp>
          <p:nvSpPr>
            <p:cNvPr id="5" name="TextBox 4"/>
            <p:cNvSpPr txBox="1"/>
            <p:nvPr/>
          </p:nvSpPr>
          <p:spPr>
            <a:xfrm>
              <a:off x="6445250" y="467637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59000" y="1754908"/>
              <a:ext cx="4737100" cy="4204170"/>
              <a:chOff x="2159000" y="1754908"/>
              <a:chExt cx="4737100" cy="420417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159000" y="1754908"/>
                <a:ext cx="4737100" cy="4204170"/>
                <a:chOff x="2159000" y="1754908"/>
                <a:chExt cx="4737100" cy="420417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159000" y="1754908"/>
                  <a:ext cx="4737100" cy="4204170"/>
                  <a:chOff x="2159000" y="1754908"/>
                  <a:chExt cx="4737100" cy="420417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108450" y="1754908"/>
                    <a:ext cx="622300" cy="6223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159000" y="2066058"/>
                    <a:ext cx="4737100" cy="3893020"/>
                    <a:chOff x="2159000" y="2066058"/>
                    <a:chExt cx="4737100" cy="3893020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2159000" y="28737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451100" y="47779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419600" y="53367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5943600" y="502562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6273800" y="37873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5607050" y="2222500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216400" y="34960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p:txBody>
                </p:sp>
                <p:cxnSp>
                  <p:nvCxnSpPr>
                    <p:cNvPr id="31" name="Straight Connector 30"/>
                    <p:cNvCxnSpPr>
                      <a:stCxn id="22" idx="2"/>
                      <a:endCxn id="24" idx="7"/>
                    </p:cNvCxnSpPr>
                    <p:nvPr/>
                  </p:nvCxnSpPr>
                  <p:spPr>
                    <a:xfrm flipH="1">
                      <a:off x="2690166" y="2066058"/>
                      <a:ext cx="1418284" cy="8988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>
                      <a:stCxn id="24" idx="4"/>
                      <a:endCxn id="25" idx="0"/>
                    </p:cNvCxnSpPr>
                    <p:nvPr/>
                  </p:nvCxnSpPr>
                  <p:spPr>
                    <a:xfrm>
                      <a:off x="2470150" y="3496072"/>
                      <a:ext cx="292100" cy="128190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>
                      <a:stCxn id="25" idx="5"/>
                      <a:endCxn id="26" idx="2"/>
                    </p:cNvCxnSpPr>
                    <p:nvPr/>
                  </p:nvCxnSpPr>
                  <p:spPr>
                    <a:xfrm>
                      <a:off x="2982266" y="5309144"/>
                      <a:ext cx="1437334" cy="3387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6" idx="6"/>
                      <a:endCxn id="27" idx="3"/>
                    </p:cNvCxnSpPr>
                    <p:nvPr/>
                  </p:nvCxnSpPr>
                  <p:spPr>
                    <a:xfrm flipV="1">
                      <a:off x="5041900" y="5556794"/>
                      <a:ext cx="992834" cy="911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>
                      <a:stCxn id="27" idx="7"/>
                      <a:endCxn id="28" idx="4"/>
                    </p:cNvCxnSpPr>
                    <p:nvPr/>
                  </p:nvCxnSpPr>
                  <p:spPr>
                    <a:xfrm flipV="1">
                      <a:off x="6474766" y="4409678"/>
                      <a:ext cx="110184" cy="7070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8" idx="0"/>
                      <a:endCxn id="29" idx="5"/>
                    </p:cNvCxnSpPr>
                    <p:nvPr/>
                  </p:nvCxnSpPr>
                  <p:spPr>
                    <a:xfrm flipH="1" flipV="1">
                      <a:off x="6138216" y="2753666"/>
                      <a:ext cx="446734" cy="103371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29" idx="1"/>
                      <a:endCxn id="22" idx="6"/>
                    </p:cNvCxnSpPr>
                    <p:nvPr/>
                  </p:nvCxnSpPr>
                  <p:spPr>
                    <a:xfrm flipH="1" flipV="1">
                      <a:off x="4730750" y="2066058"/>
                      <a:ext cx="967434" cy="24757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>
                      <a:stCxn id="30" idx="7"/>
                      <a:endCxn id="29" idx="3"/>
                    </p:cNvCxnSpPr>
                    <p:nvPr/>
                  </p:nvCxnSpPr>
                  <p:spPr>
                    <a:xfrm flipV="1">
                      <a:off x="4747566" y="2753666"/>
                      <a:ext cx="950618" cy="83354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>
                      <a:stCxn id="30" idx="0"/>
                      <a:endCxn id="22" idx="4"/>
                    </p:cNvCxnSpPr>
                    <p:nvPr/>
                  </p:nvCxnSpPr>
                  <p:spPr>
                    <a:xfrm flipH="1" flipV="1">
                      <a:off x="4419600" y="2377208"/>
                      <a:ext cx="107950" cy="111886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30" idx="2"/>
                      <a:endCxn id="24" idx="5"/>
                    </p:cNvCxnSpPr>
                    <p:nvPr/>
                  </p:nvCxnSpPr>
                  <p:spPr>
                    <a:xfrm flipH="1" flipV="1">
                      <a:off x="2690166" y="3404938"/>
                      <a:ext cx="1526234" cy="4022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>
                      <a:stCxn id="30" idx="3"/>
                      <a:endCxn id="25" idx="7"/>
                    </p:cNvCxnSpPr>
                    <p:nvPr/>
                  </p:nvCxnSpPr>
                  <p:spPr>
                    <a:xfrm flipH="1">
                      <a:off x="2982266" y="4027238"/>
                      <a:ext cx="1325268" cy="841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stCxn id="30" idx="5"/>
                      <a:endCxn id="27" idx="1"/>
                    </p:cNvCxnSpPr>
                    <p:nvPr/>
                  </p:nvCxnSpPr>
                  <p:spPr>
                    <a:xfrm>
                      <a:off x="4747566" y="4027238"/>
                      <a:ext cx="1287168" cy="108952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>
                      <a:stCxn id="28" idx="1"/>
                      <a:endCxn id="22" idx="5"/>
                    </p:cNvCxnSpPr>
                    <p:nvPr/>
                  </p:nvCxnSpPr>
                  <p:spPr>
                    <a:xfrm flipH="1" flipV="1">
                      <a:off x="4639616" y="2286074"/>
                      <a:ext cx="1725318" cy="15924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stCxn id="28" idx="3"/>
                      <a:endCxn id="26" idx="7"/>
                    </p:cNvCxnSpPr>
                    <p:nvPr/>
                  </p:nvCxnSpPr>
                  <p:spPr>
                    <a:xfrm flipH="1">
                      <a:off x="4950766" y="4318544"/>
                      <a:ext cx="1414168" cy="110936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368550" y="3853112"/>
                  <a:ext cx="273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2450" y="2143318"/>
                <a:ext cx="3447170" cy="3761876"/>
                <a:chOff x="3092450" y="2143318"/>
                <a:chExt cx="3447170" cy="3761876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092450" y="2143318"/>
                  <a:ext cx="612442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237934" y="2921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365750" y="5535862"/>
                  <a:ext cx="336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40582" y="5378994"/>
                  <a:ext cx="344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14066" y="4181078"/>
                  <a:ext cx="290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293416" y="3302136"/>
                  <a:ext cx="3002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387850" y="2593034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923484" y="2971936"/>
                  <a:ext cx="277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87950" y="4219178"/>
                  <a:ext cx="25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607050" y="3030832"/>
                  <a:ext cx="3238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038595" y="4766754"/>
                  <a:ext cx="262584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</p:grp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94271"/>
              </p:ext>
            </p:extLst>
          </p:nvPr>
        </p:nvGraphicFramePr>
        <p:xfrm>
          <a:off x="5037345" y="2264318"/>
          <a:ext cx="2232661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Edge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Dv</a:t>
                      </a:r>
                      <a:endParaRPr lang="en-US" sz="1800" dirty="0"/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(D,E)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1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(D,G) </a:t>
                      </a:r>
                      <a:endParaRPr lang="en-US" sz="1800" dirty="0"/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2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(E,G) 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(C,D)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(G,H)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(C,F)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(B,C)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4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2492" marR="92492" marT="46246" marB="46246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04716"/>
              </p:ext>
            </p:extLst>
          </p:nvPr>
        </p:nvGraphicFramePr>
        <p:xfrm>
          <a:off x="8048156" y="2264318"/>
          <a:ext cx="2185379" cy="355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</a:t>
                      </a:r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</a:t>
                      </a:r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(D,F)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013755" y="2369962"/>
            <a:ext cx="40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98045" y="2849223"/>
            <a:ext cx="354435" cy="202439"/>
            <a:chOff x="8051800" y="1270000"/>
            <a:chExt cx="584200" cy="333671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8267700" y="1270000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698045" y="3302773"/>
            <a:ext cx="354434" cy="202439"/>
            <a:chOff x="8051800" y="1270001"/>
            <a:chExt cx="584199" cy="33367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698045" y="4260081"/>
            <a:ext cx="354434" cy="202439"/>
            <a:chOff x="8051800" y="1270001"/>
            <a:chExt cx="584199" cy="33367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698045" y="4744385"/>
            <a:ext cx="354434" cy="202439"/>
            <a:chOff x="8051800" y="1270001"/>
            <a:chExt cx="584199" cy="333671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698045" y="5192746"/>
            <a:ext cx="354434" cy="202439"/>
            <a:chOff x="8051800" y="1270001"/>
            <a:chExt cx="584199" cy="33367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703742" y="5683037"/>
            <a:ext cx="354434" cy="202439"/>
            <a:chOff x="8051800" y="1270001"/>
            <a:chExt cx="584199" cy="333671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5781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A7E223FF-D817-4AF0-88A1-52846AB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Kruskal’s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317" y="1752320"/>
            <a:ext cx="10515600" cy="50725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Select first |V|–1 edges which do not generate a cycle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78711" y="2331646"/>
            <a:ext cx="3726801" cy="3305689"/>
            <a:chOff x="2159000" y="1754908"/>
            <a:chExt cx="4737100" cy="4204170"/>
          </a:xfrm>
        </p:grpSpPr>
        <p:sp>
          <p:nvSpPr>
            <p:cNvPr id="5" name="TextBox 4"/>
            <p:cNvSpPr txBox="1"/>
            <p:nvPr/>
          </p:nvSpPr>
          <p:spPr>
            <a:xfrm>
              <a:off x="6445250" y="467637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59000" y="1754908"/>
              <a:ext cx="4737100" cy="4204170"/>
              <a:chOff x="2159000" y="1754908"/>
              <a:chExt cx="4737100" cy="420417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159000" y="1754908"/>
                <a:ext cx="4737100" cy="4204170"/>
                <a:chOff x="2159000" y="1754908"/>
                <a:chExt cx="4737100" cy="420417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159000" y="1754908"/>
                  <a:ext cx="4737100" cy="4204170"/>
                  <a:chOff x="2159000" y="1754908"/>
                  <a:chExt cx="4737100" cy="420417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108450" y="1754908"/>
                    <a:ext cx="622300" cy="6223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159000" y="2066058"/>
                    <a:ext cx="4737100" cy="3893020"/>
                    <a:chOff x="2159000" y="2066058"/>
                    <a:chExt cx="4737100" cy="3893020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2159000" y="28737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451100" y="47779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419600" y="53367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5943600" y="502562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6273800" y="37873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5607050" y="2222500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216400" y="34960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p:txBody>
                </p:sp>
                <p:cxnSp>
                  <p:nvCxnSpPr>
                    <p:cNvPr id="31" name="Straight Connector 30"/>
                    <p:cNvCxnSpPr>
                      <a:stCxn id="22" idx="2"/>
                      <a:endCxn id="24" idx="7"/>
                    </p:cNvCxnSpPr>
                    <p:nvPr/>
                  </p:nvCxnSpPr>
                  <p:spPr>
                    <a:xfrm flipH="1">
                      <a:off x="2690166" y="2066058"/>
                      <a:ext cx="1418284" cy="8988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>
                      <a:stCxn id="24" idx="4"/>
                      <a:endCxn id="25" idx="0"/>
                    </p:cNvCxnSpPr>
                    <p:nvPr/>
                  </p:nvCxnSpPr>
                  <p:spPr>
                    <a:xfrm>
                      <a:off x="2470150" y="3496072"/>
                      <a:ext cx="292100" cy="128190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>
                      <a:stCxn id="25" idx="5"/>
                      <a:endCxn id="26" idx="2"/>
                    </p:cNvCxnSpPr>
                    <p:nvPr/>
                  </p:nvCxnSpPr>
                  <p:spPr>
                    <a:xfrm>
                      <a:off x="2982266" y="5309144"/>
                      <a:ext cx="1437334" cy="3387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26" idx="6"/>
                      <a:endCxn id="27" idx="3"/>
                    </p:cNvCxnSpPr>
                    <p:nvPr/>
                  </p:nvCxnSpPr>
                  <p:spPr>
                    <a:xfrm flipV="1">
                      <a:off x="5041900" y="5556794"/>
                      <a:ext cx="992834" cy="911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>
                      <a:stCxn id="27" idx="7"/>
                      <a:endCxn id="28" idx="4"/>
                    </p:cNvCxnSpPr>
                    <p:nvPr/>
                  </p:nvCxnSpPr>
                  <p:spPr>
                    <a:xfrm flipV="1">
                      <a:off x="6474766" y="4409678"/>
                      <a:ext cx="110184" cy="7070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8" idx="0"/>
                      <a:endCxn id="29" idx="5"/>
                    </p:cNvCxnSpPr>
                    <p:nvPr/>
                  </p:nvCxnSpPr>
                  <p:spPr>
                    <a:xfrm flipH="1" flipV="1">
                      <a:off x="6138216" y="2753666"/>
                      <a:ext cx="446734" cy="103371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29" idx="1"/>
                      <a:endCxn id="22" idx="6"/>
                    </p:cNvCxnSpPr>
                    <p:nvPr/>
                  </p:nvCxnSpPr>
                  <p:spPr>
                    <a:xfrm flipH="1" flipV="1">
                      <a:off x="4730750" y="2066058"/>
                      <a:ext cx="967434" cy="24757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>
                      <a:stCxn id="30" idx="7"/>
                      <a:endCxn id="29" idx="3"/>
                    </p:cNvCxnSpPr>
                    <p:nvPr/>
                  </p:nvCxnSpPr>
                  <p:spPr>
                    <a:xfrm flipV="1">
                      <a:off x="4747566" y="2753666"/>
                      <a:ext cx="950618" cy="83354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/>
                    <p:cNvCxnSpPr>
                      <a:stCxn id="30" idx="0"/>
                      <a:endCxn id="22" idx="4"/>
                    </p:cNvCxnSpPr>
                    <p:nvPr/>
                  </p:nvCxnSpPr>
                  <p:spPr>
                    <a:xfrm flipH="1" flipV="1">
                      <a:off x="4419600" y="2377208"/>
                      <a:ext cx="107950" cy="111886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30" idx="2"/>
                      <a:endCxn id="24" idx="5"/>
                    </p:cNvCxnSpPr>
                    <p:nvPr/>
                  </p:nvCxnSpPr>
                  <p:spPr>
                    <a:xfrm flipH="1" flipV="1">
                      <a:off x="2690166" y="3404938"/>
                      <a:ext cx="1526234" cy="4022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>
                      <a:stCxn id="30" idx="3"/>
                      <a:endCxn id="25" idx="7"/>
                    </p:cNvCxnSpPr>
                    <p:nvPr/>
                  </p:nvCxnSpPr>
                  <p:spPr>
                    <a:xfrm flipH="1">
                      <a:off x="2982266" y="4027238"/>
                      <a:ext cx="1325268" cy="841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stCxn id="30" idx="5"/>
                      <a:endCxn id="27" idx="1"/>
                    </p:cNvCxnSpPr>
                    <p:nvPr/>
                  </p:nvCxnSpPr>
                  <p:spPr>
                    <a:xfrm>
                      <a:off x="4747566" y="4027238"/>
                      <a:ext cx="1287168" cy="108952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>
                      <a:stCxn id="28" idx="1"/>
                      <a:endCxn id="22" idx="5"/>
                    </p:cNvCxnSpPr>
                    <p:nvPr/>
                  </p:nvCxnSpPr>
                  <p:spPr>
                    <a:xfrm flipH="1" flipV="1">
                      <a:off x="4639616" y="2286074"/>
                      <a:ext cx="1725318" cy="15924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stCxn id="28" idx="3"/>
                      <a:endCxn id="26" idx="7"/>
                    </p:cNvCxnSpPr>
                    <p:nvPr/>
                  </p:nvCxnSpPr>
                  <p:spPr>
                    <a:xfrm flipH="1">
                      <a:off x="4950766" y="4318544"/>
                      <a:ext cx="1414168" cy="110936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368550" y="3853112"/>
                  <a:ext cx="273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2450" y="2143318"/>
                <a:ext cx="3447170" cy="3761876"/>
                <a:chOff x="3092450" y="2143318"/>
                <a:chExt cx="3447170" cy="3761876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092450" y="2143318"/>
                  <a:ext cx="612442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237934" y="2921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365750" y="5535862"/>
                  <a:ext cx="336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40582" y="5378994"/>
                  <a:ext cx="344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14066" y="4181078"/>
                  <a:ext cx="290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293416" y="3302136"/>
                  <a:ext cx="3002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387850" y="2593034"/>
                  <a:ext cx="311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923484" y="2971936"/>
                  <a:ext cx="277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87950" y="4219178"/>
                  <a:ext cx="254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607050" y="3030832"/>
                  <a:ext cx="3238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6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038595" y="4766754"/>
                  <a:ext cx="262584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</p:grp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27831"/>
              </p:ext>
            </p:extLst>
          </p:nvPr>
        </p:nvGraphicFramePr>
        <p:xfrm>
          <a:off x="5060812" y="2254507"/>
          <a:ext cx="2232661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Edge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Dv</a:t>
                      </a:r>
                      <a:endParaRPr lang="en-US" sz="1800" dirty="0"/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(D,E)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1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(D,G) </a:t>
                      </a:r>
                      <a:endParaRPr lang="en-US" sz="1800" dirty="0"/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2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(E,G) 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(C,D)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(G,H)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(C,F)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(B,C)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 4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2492" marR="92492" marT="46246" marB="46246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7912"/>
              </p:ext>
            </p:extLst>
          </p:nvPr>
        </p:nvGraphicFramePr>
        <p:xfrm>
          <a:off x="8093563" y="2264318"/>
          <a:ext cx="2185379" cy="359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</a:t>
                      </a:r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</a:t>
                      </a:r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 </a:t>
                      </a:r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(D,F)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067771" y="2379964"/>
            <a:ext cx="28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07920" y="2849873"/>
            <a:ext cx="354435" cy="202439"/>
            <a:chOff x="8051800" y="1270000"/>
            <a:chExt cx="584200" cy="333671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8267700" y="1270000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809769" y="3353977"/>
            <a:ext cx="354434" cy="202439"/>
            <a:chOff x="8051800" y="1270001"/>
            <a:chExt cx="584199" cy="33367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809769" y="4298793"/>
            <a:ext cx="354434" cy="202439"/>
            <a:chOff x="8051800" y="1270001"/>
            <a:chExt cx="584199" cy="33367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809769" y="4757346"/>
            <a:ext cx="354434" cy="202439"/>
            <a:chOff x="8051800" y="1270001"/>
            <a:chExt cx="584199" cy="333671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809769" y="5203424"/>
            <a:ext cx="354434" cy="202439"/>
            <a:chOff x="8051800" y="1270001"/>
            <a:chExt cx="584199" cy="33367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809769" y="5684539"/>
            <a:ext cx="354434" cy="202439"/>
            <a:chOff x="8051800" y="1270001"/>
            <a:chExt cx="584199" cy="333671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0308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752DB9D8-5417-4EB5-AD5C-F359B43E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Kruskal’s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712" y="1739154"/>
            <a:ext cx="10850217" cy="4407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Select first |V|–1 edges which do not generate a cycle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									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829051" y="2321947"/>
            <a:ext cx="3726801" cy="3342251"/>
            <a:chOff x="2159000" y="1754908"/>
            <a:chExt cx="4737100" cy="4250670"/>
          </a:xfrm>
        </p:grpSpPr>
        <p:sp>
          <p:nvSpPr>
            <p:cNvPr id="5" name="TextBox 4"/>
            <p:cNvSpPr txBox="1"/>
            <p:nvPr/>
          </p:nvSpPr>
          <p:spPr>
            <a:xfrm>
              <a:off x="6445250" y="4676378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159000" y="1754908"/>
              <a:ext cx="4737100" cy="4250670"/>
              <a:chOff x="2159000" y="1754908"/>
              <a:chExt cx="4737100" cy="425067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159000" y="1754908"/>
                <a:ext cx="4737100" cy="4204170"/>
                <a:chOff x="2159000" y="1754908"/>
                <a:chExt cx="4737100" cy="420417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159000" y="1754908"/>
                  <a:ext cx="4737100" cy="4204170"/>
                  <a:chOff x="2159000" y="1754908"/>
                  <a:chExt cx="4737100" cy="4204170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108450" y="1754908"/>
                    <a:ext cx="622300" cy="6223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2159000" y="2066058"/>
                    <a:ext cx="4737100" cy="3893020"/>
                    <a:chOff x="2159000" y="2066058"/>
                    <a:chExt cx="4737100" cy="3893020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2159000" y="28737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451100" y="47779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419600" y="53367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5943600" y="502562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6273800" y="37873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5607050" y="2222500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216400" y="34960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p:txBody>
                </p:sp>
                <p:cxnSp>
                  <p:nvCxnSpPr>
                    <p:cNvPr id="32" name="Straight Connector 31"/>
                    <p:cNvCxnSpPr>
                      <a:stCxn id="24" idx="4"/>
                      <a:endCxn id="25" idx="0"/>
                    </p:cNvCxnSpPr>
                    <p:nvPr/>
                  </p:nvCxnSpPr>
                  <p:spPr>
                    <a:xfrm>
                      <a:off x="2470150" y="3496072"/>
                      <a:ext cx="292100" cy="128190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/>
                    <p:cNvCxnSpPr>
                      <a:stCxn id="25" idx="5"/>
                      <a:endCxn id="26" idx="2"/>
                    </p:cNvCxnSpPr>
                    <p:nvPr/>
                  </p:nvCxnSpPr>
                  <p:spPr>
                    <a:xfrm>
                      <a:off x="2982266" y="5309144"/>
                      <a:ext cx="1437334" cy="3387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>
                      <a:stCxn id="27" idx="7"/>
                      <a:endCxn id="28" idx="4"/>
                    </p:cNvCxnSpPr>
                    <p:nvPr/>
                  </p:nvCxnSpPr>
                  <p:spPr>
                    <a:xfrm flipV="1">
                      <a:off x="6474766" y="4409678"/>
                      <a:ext cx="110184" cy="7070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8" idx="0"/>
                      <a:endCxn id="29" idx="5"/>
                    </p:cNvCxnSpPr>
                    <p:nvPr/>
                  </p:nvCxnSpPr>
                  <p:spPr>
                    <a:xfrm flipH="1" flipV="1">
                      <a:off x="6138216" y="2753666"/>
                      <a:ext cx="446734" cy="103371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>
                      <a:stCxn id="29" idx="1"/>
                      <a:endCxn id="22" idx="6"/>
                    </p:cNvCxnSpPr>
                    <p:nvPr/>
                  </p:nvCxnSpPr>
                  <p:spPr>
                    <a:xfrm flipH="1" flipV="1">
                      <a:off x="4730750" y="2066058"/>
                      <a:ext cx="967434" cy="24757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>
                      <a:stCxn id="30" idx="7"/>
                      <a:endCxn id="29" idx="3"/>
                    </p:cNvCxnSpPr>
                    <p:nvPr/>
                  </p:nvCxnSpPr>
                  <p:spPr>
                    <a:xfrm flipV="1">
                      <a:off x="4747566" y="2753666"/>
                      <a:ext cx="950618" cy="83354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/>
                    <p:cNvCxnSpPr>
                      <a:stCxn id="28" idx="3"/>
                      <a:endCxn id="26" idx="7"/>
                    </p:cNvCxnSpPr>
                    <p:nvPr/>
                  </p:nvCxnSpPr>
                  <p:spPr>
                    <a:xfrm flipH="1">
                      <a:off x="4950766" y="4318544"/>
                      <a:ext cx="1414168" cy="110936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2368550" y="3853112"/>
                  <a:ext cx="2730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3092450" y="2143318"/>
                <a:ext cx="3447170" cy="3862260"/>
                <a:chOff x="3092450" y="2143318"/>
                <a:chExt cx="3447170" cy="3862260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3092450" y="2143318"/>
                  <a:ext cx="612442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6237934" y="29210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365750" y="5535862"/>
                  <a:ext cx="336550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440582" y="5378994"/>
                  <a:ext cx="344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3293416" y="3302136"/>
                  <a:ext cx="300287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4923484" y="2971936"/>
                  <a:ext cx="2771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187950" y="4219178"/>
                  <a:ext cx="253999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607050" y="3030832"/>
                  <a:ext cx="323850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038595" y="4766754"/>
                  <a:ext cx="262584" cy="469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</p:grpSp>
      </p:grp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75672"/>
              </p:ext>
            </p:extLst>
          </p:nvPr>
        </p:nvGraphicFramePr>
        <p:xfrm>
          <a:off x="5104769" y="2207884"/>
          <a:ext cx="2232661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r>
                        <a:rPr lang="en-US" sz="1800" dirty="0"/>
                        <a:t>Edge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Dv</a:t>
                      </a:r>
                      <a:endParaRPr lang="en-US" sz="1800" dirty="0"/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sz="1800" dirty="0"/>
                        <a:t>(D,E)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1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492" marR="92492" marT="46246" marB="46246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pt-BR" sz="1800" dirty="0"/>
                        <a:t>(D,G) </a:t>
                      </a:r>
                      <a:endParaRPr lang="en-US" sz="1800" dirty="0"/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2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sz="1800" dirty="0"/>
                        <a:t>(E,G) 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X</a:t>
                      </a:r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sz="1800" dirty="0"/>
                        <a:t>(C,D)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sz="1800" dirty="0"/>
                        <a:t>(G,H)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sz="1800" dirty="0"/>
                        <a:t>(C,F)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3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2492" marR="92492" marT="46246" marB="4624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US" sz="1800" dirty="0"/>
                        <a:t>(B,C)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4</a:t>
                      </a:r>
                    </a:p>
                  </a:txBody>
                  <a:tcPr marL="92492" marR="92492" marT="46246" marB="46246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2492" marR="92492" marT="46246" marB="46246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872724"/>
              </p:ext>
            </p:extLst>
          </p:nvPr>
        </p:nvGraphicFramePr>
        <p:xfrm>
          <a:off x="8246996" y="2189858"/>
          <a:ext cx="2185379" cy="3615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5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r>
                        <a:rPr lang="en-US" dirty="0"/>
                        <a:t>(B,E)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</a:t>
                      </a:r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r>
                        <a:rPr lang="en-US" dirty="0"/>
                        <a:t>(B,F)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 </a:t>
                      </a:r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r>
                        <a:rPr lang="en-US" dirty="0"/>
                        <a:t>(B,H)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</a:t>
                      </a:r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r>
                        <a:rPr lang="en-US" dirty="0"/>
                        <a:t>(A,H)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r>
                        <a:rPr lang="en-US" dirty="0"/>
                        <a:t>(D,F)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r>
                        <a:rPr lang="en-US"/>
                        <a:t>(A,B)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893">
                <a:tc>
                  <a:txBody>
                    <a:bodyPr/>
                    <a:lstStyle/>
                    <a:p>
                      <a:r>
                        <a:rPr lang="en-US" dirty="0"/>
                        <a:t>(A,F)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15752" y="2328467"/>
            <a:ext cx="17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44623" y="2799305"/>
            <a:ext cx="354435" cy="202439"/>
            <a:chOff x="8051800" y="1270000"/>
            <a:chExt cx="584200" cy="333671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8267700" y="1270000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851857" y="3223971"/>
            <a:ext cx="354434" cy="202439"/>
            <a:chOff x="8051800" y="1270001"/>
            <a:chExt cx="584199" cy="33367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851857" y="4076201"/>
            <a:ext cx="354434" cy="202439"/>
            <a:chOff x="8051800" y="1270001"/>
            <a:chExt cx="584199" cy="333671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844623" y="4691236"/>
            <a:ext cx="354434" cy="202439"/>
            <a:chOff x="8051800" y="1270001"/>
            <a:chExt cx="584199" cy="333671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855223" y="5153605"/>
            <a:ext cx="354434" cy="202439"/>
            <a:chOff x="8051800" y="1270001"/>
            <a:chExt cx="584199" cy="33367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6843689" y="5614137"/>
            <a:ext cx="354434" cy="202439"/>
            <a:chOff x="8051800" y="1270001"/>
            <a:chExt cx="584199" cy="333671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9900458" y="4138103"/>
            <a:ext cx="354434" cy="202439"/>
            <a:chOff x="8051800" y="1270001"/>
            <a:chExt cx="584199" cy="333671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8051800" y="1433809"/>
              <a:ext cx="215900" cy="153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8267699" y="1270001"/>
              <a:ext cx="368300" cy="3336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Right Brace 45"/>
          <p:cNvSpPr/>
          <p:nvPr/>
        </p:nvSpPr>
        <p:spPr>
          <a:xfrm>
            <a:off x="10441524" y="4490110"/>
            <a:ext cx="330200" cy="125879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10802470" y="4563052"/>
            <a:ext cx="1038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                                                    consider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578702" y="5874413"/>
            <a:ext cx="1606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Total Cost = 21</a:t>
            </a:r>
          </a:p>
        </p:txBody>
      </p:sp>
    </p:spTree>
    <p:extLst>
      <p:ext uri="{BB962C8B-B14F-4D97-AF65-F5344CB8AC3E}">
        <p14:creationId xmlns:p14="http://schemas.microsoft.com/office/powerpoint/2010/main" val="273130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2284" y="765175"/>
            <a:ext cx="10363200" cy="11430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GB" sz="2800" dirty="0">
                <a:solidFill>
                  <a:schemeClr val="tx1"/>
                </a:solidFill>
                <a:latin typeface="Arial Narrow" pitchFamily="34" charset="0"/>
                <a:ea typeface="ＭＳ Ｐゴシック" pitchFamily="50" charset="-128"/>
              </a:rPr>
              <a:t>A cable company want to connect five villages to their network which currently extends to the market town of </a:t>
            </a:r>
            <a:r>
              <a:rPr lang="en-GB" sz="2800" dirty="0" err="1">
                <a:solidFill>
                  <a:schemeClr val="tx1"/>
                </a:solidFill>
                <a:latin typeface="Arial Narrow" pitchFamily="34" charset="0"/>
                <a:ea typeface="ＭＳ Ｐゴシック" pitchFamily="50" charset="-128"/>
              </a:rPr>
              <a:t>Avonford</a:t>
            </a:r>
            <a:r>
              <a:rPr lang="en-GB" sz="2800" dirty="0">
                <a:solidFill>
                  <a:schemeClr val="tx1"/>
                </a:solidFill>
                <a:latin typeface="Arial Narrow" pitchFamily="34" charset="0"/>
                <a:ea typeface="ＭＳ Ｐゴシック" pitchFamily="50" charset="-128"/>
              </a:rPr>
              <a:t>. What is the minimum length of cable needed?</a:t>
            </a:r>
            <a:endParaRPr lang="en-US" sz="2800" dirty="0">
              <a:solidFill>
                <a:schemeClr val="tx1"/>
              </a:solidFill>
              <a:latin typeface="Arial Narrow" pitchFamily="34" charset="0"/>
              <a:ea typeface="ＭＳ Ｐゴシック" pitchFamily="50" charset="-128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>
              <a:ea typeface="ＭＳ Ｐゴシック" pitchFamily="50" charset="-128"/>
            </a:endParaRPr>
          </a:p>
          <a:p>
            <a:pPr eaLnBrk="1" hangingPunct="1"/>
            <a:endParaRPr lang="en-GB">
              <a:ea typeface="ＭＳ Ｐゴシック" pitchFamily="50" charset="-128"/>
            </a:endParaRPr>
          </a:p>
          <a:p>
            <a:pPr eaLnBrk="1" hangingPunct="1"/>
            <a:endParaRPr lang="en-GB">
              <a:ea typeface="ＭＳ Ｐゴシック" pitchFamily="50" charset="-128"/>
            </a:endParaRPr>
          </a:p>
          <a:p>
            <a:pPr eaLnBrk="1" hangingPunct="1"/>
            <a:endParaRPr lang="en-GB">
              <a:ea typeface="ＭＳ Ｐゴシック" pitchFamily="50" charset="-128"/>
            </a:endParaRPr>
          </a:p>
          <a:p>
            <a:pPr eaLnBrk="1" hangingPunct="1"/>
            <a:endParaRPr lang="en-GB">
              <a:ea typeface="ＭＳ Ｐゴシック" pitchFamily="50" charset="-128"/>
            </a:endParaRPr>
          </a:p>
          <a:p>
            <a:pPr eaLnBrk="1" hangingPunct="1"/>
            <a:endParaRPr lang="en-US">
              <a:ea typeface="ＭＳ Ｐゴシック" pitchFamily="50" charset="-128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912285" y="1989139"/>
            <a:ext cx="9230783" cy="4587875"/>
            <a:chOff x="431" y="1253"/>
            <a:chExt cx="4361" cy="2890"/>
          </a:xfrm>
        </p:grpSpPr>
        <p:sp>
          <p:nvSpPr>
            <p:cNvPr id="26630" name="Line 5"/>
            <p:cNvSpPr>
              <a:spLocks noChangeShapeType="1"/>
            </p:cNvSpPr>
            <p:nvPr/>
          </p:nvSpPr>
          <p:spPr bwMode="auto">
            <a:xfrm flipV="1">
              <a:off x="1081" y="1541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897" y="1541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>
              <a:off x="3241" y="1541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081" y="2645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2617" y="2645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10"/>
            <p:cNvSpPr>
              <a:spLocks noChangeShapeType="1"/>
            </p:cNvSpPr>
            <p:nvPr/>
          </p:nvSpPr>
          <p:spPr bwMode="auto">
            <a:xfrm>
              <a:off x="1897" y="1541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Line 11"/>
            <p:cNvSpPr>
              <a:spLocks noChangeShapeType="1"/>
            </p:cNvSpPr>
            <p:nvPr/>
          </p:nvSpPr>
          <p:spPr bwMode="auto">
            <a:xfrm flipV="1">
              <a:off x="2617" y="1541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>
              <a:off x="1081" y="2645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3"/>
            <p:cNvSpPr>
              <a:spLocks noChangeShapeType="1"/>
            </p:cNvSpPr>
            <p:nvPr/>
          </p:nvSpPr>
          <p:spPr bwMode="auto">
            <a:xfrm flipV="1">
              <a:off x="2425" y="2645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4"/>
            <p:cNvSpPr>
              <a:spLocks noChangeShapeType="1"/>
            </p:cNvSpPr>
            <p:nvPr/>
          </p:nvSpPr>
          <p:spPr bwMode="auto">
            <a:xfrm flipV="1">
              <a:off x="2425" y="2645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Text Box 15"/>
            <p:cNvSpPr txBox="1">
              <a:spLocks noChangeArrowheads="1"/>
            </p:cNvSpPr>
            <p:nvPr/>
          </p:nvSpPr>
          <p:spPr bwMode="auto">
            <a:xfrm>
              <a:off x="431" y="2568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pitchFamily="34" charset="0"/>
                </a:rPr>
                <a:t>Avonford</a:t>
              </a:r>
            </a:p>
          </p:txBody>
        </p:sp>
        <p:sp>
          <p:nvSpPr>
            <p:cNvPr id="26641" name="Text Box 16"/>
            <p:cNvSpPr txBox="1">
              <a:spLocks noChangeArrowheads="1"/>
            </p:cNvSpPr>
            <p:nvPr/>
          </p:nvSpPr>
          <p:spPr bwMode="auto">
            <a:xfrm>
              <a:off x="2562" y="2614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pitchFamily="34" charset="0"/>
                </a:rPr>
                <a:t>Fingley</a:t>
              </a:r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1202" y="1298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pitchFamily="34" charset="0"/>
                </a:rPr>
                <a:t>Brinleigh</a:t>
              </a:r>
            </a:p>
          </p:txBody>
        </p:sp>
        <p:sp>
          <p:nvSpPr>
            <p:cNvPr id="26643" name="Text Box 18"/>
            <p:cNvSpPr txBox="1">
              <a:spLocks noChangeArrowheads="1"/>
            </p:cNvSpPr>
            <p:nvPr/>
          </p:nvSpPr>
          <p:spPr bwMode="auto">
            <a:xfrm>
              <a:off x="3198" y="1344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pitchFamily="34" charset="0"/>
                </a:rPr>
                <a:t>Cornwell</a:t>
              </a:r>
            </a:p>
          </p:txBody>
        </p:sp>
        <p:sp>
          <p:nvSpPr>
            <p:cNvPr id="26644" name="Text Box 19"/>
            <p:cNvSpPr txBox="1">
              <a:spLocks noChangeArrowheads="1"/>
            </p:cNvSpPr>
            <p:nvPr/>
          </p:nvSpPr>
          <p:spPr bwMode="auto">
            <a:xfrm>
              <a:off x="3923" y="2568"/>
              <a:ext cx="8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pitchFamily="34" charset="0"/>
                </a:rPr>
                <a:t>Donster</a:t>
              </a:r>
            </a:p>
          </p:txBody>
        </p:sp>
        <p:sp>
          <p:nvSpPr>
            <p:cNvPr id="26645" name="Text Box 20"/>
            <p:cNvSpPr txBox="1">
              <a:spLocks noChangeArrowheads="1"/>
            </p:cNvSpPr>
            <p:nvPr/>
          </p:nvSpPr>
          <p:spPr bwMode="auto">
            <a:xfrm>
              <a:off x="2281" y="3893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pitchFamily="34" charset="0"/>
                </a:rPr>
                <a:t>Edan</a:t>
              </a:r>
            </a:p>
          </p:txBody>
        </p:sp>
        <p:sp>
          <p:nvSpPr>
            <p:cNvPr id="26646" name="Text Box 21"/>
            <p:cNvSpPr txBox="1">
              <a:spLocks noChangeArrowheads="1"/>
            </p:cNvSpPr>
            <p:nvPr/>
          </p:nvSpPr>
          <p:spPr bwMode="auto">
            <a:xfrm>
              <a:off x="3097" y="3317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26647" name="Text Box 22"/>
            <p:cNvSpPr txBox="1">
              <a:spLocks noChangeArrowheads="1"/>
            </p:cNvSpPr>
            <p:nvPr/>
          </p:nvSpPr>
          <p:spPr bwMode="auto">
            <a:xfrm>
              <a:off x="1705" y="2693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26648" name="Text Box 23"/>
            <p:cNvSpPr txBox="1">
              <a:spLocks noChangeArrowheads="1"/>
            </p:cNvSpPr>
            <p:nvPr/>
          </p:nvSpPr>
          <p:spPr bwMode="auto">
            <a:xfrm>
              <a:off x="1465" y="3221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26649" name="Text Box 24"/>
            <p:cNvSpPr txBox="1">
              <a:spLocks noChangeArrowheads="1"/>
            </p:cNvSpPr>
            <p:nvPr/>
          </p:nvSpPr>
          <p:spPr bwMode="auto">
            <a:xfrm>
              <a:off x="2521" y="3029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26650" name="Text Box 25"/>
            <p:cNvSpPr txBox="1">
              <a:spLocks noChangeArrowheads="1"/>
            </p:cNvSpPr>
            <p:nvPr/>
          </p:nvSpPr>
          <p:spPr bwMode="auto">
            <a:xfrm>
              <a:off x="1993" y="2021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26651" name="Text Box 26"/>
            <p:cNvSpPr txBox="1">
              <a:spLocks noChangeArrowheads="1"/>
            </p:cNvSpPr>
            <p:nvPr/>
          </p:nvSpPr>
          <p:spPr bwMode="auto">
            <a:xfrm>
              <a:off x="2953" y="1973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26652" name="Text Box 27"/>
            <p:cNvSpPr txBox="1">
              <a:spLocks noChangeArrowheads="1"/>
            </p:cNvSpPr>
            <p:nvPr/>
          </p:nvSpPr>
          <p:spPr bwMode="auto">
            <a:xfrm>
              <a:off x="3577" y="1877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26653" name="Text Box 28"/>
            <p:cNvSpPr txBox="1">
              <a:spLocks noChangeArrowheads="1"/>
            </p:cNvSpPr>
            <p:nvPr/>
          </p:nvSpPr>
          <p:spPr bwMode="auto">
            <a:xfrm>
              <a:off x="2425" y="1253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26654" name="Text Box 29"/>
            <p:cNvSpPr txBox="1">
              <a:spLocks noChangeArrowheads="1"/>
            </p:cNvSpPr>
            <p:nvPr/>
          </p:nvSpPr>
          <p:spPr bwMode="auto">
            <a:xfrm>
              <a:off x="1321" y="1733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26655" name="Text Box 30"/>
            <p:cNvSpPr txBox="1">
              <a:spLocks noChangeArrowheads="1"/>
            </p:cNvSpPr>
            <p:nvPr/>
          </p:nvSpPr>
          <p:spPr bwMode="auto">
            <a:xfrm>
              <a:off x="3049" y="2357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26629" name="Rectangle 31"/>
          <p:cNvSpPr>
            <a:spLocks noChangeArrowheads="1"/>
          </p:cNvSpPr>
          <p:nvPr/>
        </p:nvSpPr>
        <p:spPr bwMode="auto">
          <a:xfrm>
            <a:off x="527051" y="331788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>
                <a:solidFill>
                  <a:schemeClr val="tx2"/>
                </a:solidFill>
                <a:latin typeface="Arial" pitchFamily="34" charset="0"/>
              </a:rPr>
              <a:t>Example</a:t>
            </a:r>
            <a:endParaRPr lang="en-US" b="1">
              <a:solidFill>
                <a:schemeClr val="tx2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1102785" y="765176"/>
            <a:ext cx="9696449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Verdana" pitchFamily="34" charset="0"/>
              </a:rPr>
              <a:t>We model the situation as a network, then the problem is to find the minimum connector for the network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1877485" y="1989139"/>
            <a:ext cx="6843183" cy="4587875"/>
            <a:chOff x="887" y="1253"/>
            <a:chExt cx="3233" cy="2890"/>
          </a:xfrm>
        </p:grpSpPr>
        <p:sp>
          <p:nvSpPr>
            <p:cNvPr id="27652" name="Line 33"/>
            <p:cNvSpPr>
              <a:spLocks noChangeShapeType="1"/>
            </p:cNvSpPr>
            <p:nvPr/>
          </p:nvSpPr>
          <p:spPr bwMode="auto">
            <a:xfrm flipV="1">
              <a:off x="1081" y="1541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Line 34"/>
            <p:cNvSpPr>
              <a:spLocks noChangeShapeType="1"/>
            </p:cNvSpPr>
            <p:nvPr/>
          </p:nvSpPr>
          <p:spPr bwMode="auto">
            <a:xfrm>
              <a:off x="1897" y="1541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35"/>
            <p:cNvSpPr>
              <a:spLocks noChangeShapeType="1"/>
            </p:cNvSpPr>
            <p:nvPr/>
          </p:nvSpPr>
          <p:spPr bwMode="auto">
            <a:xfrm>
              <a:off x="3241" y="1541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36"/>
            <p:cNvSpPr>
              <a:spLocks noChangeShapeType="1"/>
            </p:cNvSpPr>
            <p:nvPr/>
          </p:nvSpPr>
          <p:spPr bwMode="auto">
            <a:xfrm>
              <a:off x="1081" y="2645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37"/>
            <p:cNvSpPr>
              <a:spLocks noChangeShapeType="1"/>
            </p:cNvSpPr>
            <p:nvPr/>
          </p:nvSpPr>
          <p:spPr bwMode="auto">
            <a:xfrm>
              <a:off x="2617" y="2645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38"/>
            <p:cNvSpPr>
              <a:spLocks noChangeShapeType="1"/>
            </p:cNvSpPr>
            <p:nvPr/>
          </p:nvSpPr>
          <p:spPr bwMode="auto">
            <a:xfrm>
              <a:off x="1897" y="1541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39"/>
            <p:cNvSpPr>
              <a:spLocks noChangeShapeType="1"/>
            </p:cNvSpPr>
            <p:nvPr/>
          </p:nvSpPr>
          <p:spPr bwMode="auto">
            <a:xfrm flipV="1">
              <a:off x="2617" y="1541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40"/>
            <p:cNvSpPr>
              <a:spLocks noChangeShapeType="1"/>
            </p:cNvSpPr>
            <p:nvPr/>
          </p:nvSpPr>
          <p:spPr bwMode="auto">
            <a:xfrm>
              <a:off x="1081" y="2645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41"/>
            <p:cNvSpPr>
              <a:spLocks noChangeShapeType="1"/>
            </p:cNvSpPr>
            <p:nvPr/>
          </p:nvSpPr>
          <p:spPr bwMode="auto">
            <a:xfrm flipV="1">
              <a:off x="2425" y="2645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42"/>
            <p:cNvSpPr>
              <a:spLocks noChangeShapeType="1"/>
            </p:cNvSpPr>
            <p:nvPr/>
          </p:nvSpPr>
          <p:spPr bwMode="auto">
            <a:xfrm flipV="1">
              <a:off x="2425" y="2645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Text Box 43"/>
            <p:cNvSpPr txBox="1">
              <a:spLocks noChangeArrowheads="1"/>
            </p:cNvSpPr>
            <p:nvPr/>
          </p:nvSpPr>
          <p:spPr bwMode="auto">
            <a:xfrm>
              <a:off x="887" y="2568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pitchFamily="34" charset="0"/>
                </a:rPr>
                <a:t>A</a:t>
              </a:r>
            </a:p>
          </p:txBody>
        </p:sp>
        <p:sp>
          <p:nvSpPr>
            <p:cNvPr id="27663" name="Text Box 44"/>
            <p:cNvSpPr txBox="1">
              <a:spLocks noChangeArrowheads="1"/>
            </p:cNvSpPr>
            <p:nvPr/>
          </p:nvSpPr>
          <p:spPr bwMode="auto">
            <a:xfrm>
              <a:off x="2562" y="2614"/>
              <a:ext cx="2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pitchFamily="34" charset="0"/>
                </a:rPr>
                <a:t>F</a:t>
              </a:r>
            </a:p>
          </p:txBody>
        </p:sp>
        <p:sp>
          <p:nvSpPr>
            <p:cNvPr id="27664" name="Text Box 45"/>
            <p:cNvSpPr txBox="1">
              <a:spLocks noChangeArrowheads="1"/>
            </p:cNvSpPr>
            <p:nvPr/>
          </p:nvSpPr>
          <p:spPr bwMode="auto">
            <a:xfrm>
              <a:off x="1714" y="1298"/>
              <a:ext cx="2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pitchFamily="34" charset="0"/>
                </a:rPr>
                <a:t>B</a:t>
              </a:r>
            </a:p>
          </p:txBody>
        </p:sp>
        <p:sp>
          <p:nvSpPr>
            <p:cNvPr id="27665" name="Text Box 46"/>
            <p:cNvSpPr txBox="1">
              <a:spLocks noChangeArrowheads="1"/>
            </p:cNvSpPr>
            <p:nvPr/>
          </p:nvSpPr>
          <p:spPr bwMode="auto">
            <a:xfrm>
              <a:off x="3198" y="1344"/>
              <a:ext cx="2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pitchFamily="34" charset="0"/>
                </a:rPr>
                <a:t>C</a:t>
              </a:r>
            </a:p>
          </p:txBody>
        </p:sp>
        <p:sp>
          <p:nvSpPr>
            <p:cNvPr id="27666" name="Text Box 47"/>
            <p:cNvSpPr txBox="1">
              <a:spLocks noChangeArrowheads="1"/>
            </p:cNvSpPr>
            <p:nvPr/>
          </p:nvSpPr>
          <p:spPr bwMode="auto">
            <a:xfrm>
              <a:off x="3923" y="2568"/>
              <a:ext cx="1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pitchFamily="34" charset="0"/>
                </a:rPr>
                <a:t>D</a:t>
              </a:r>
            </a:p>
          </p:txBody>
        </p:sp>
        <p:sp>
          <p:nvSpPr>
            <p:cNvPr id="27667" name="Text Box 48"/>
            <p:cNvSpPr txBox="1">
              <a:spLocks noChangeArrowheads="1"/>
            </p:cNvSpPr>
            <p:nvPr/>
          </p:nvSpPr>
          <p:spPr bwMode="auto">
            <a:xfrm>
              <a:off x="2281" y="3893"/>
              <a:ext cx="2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>
                  <a:latin typeface="Arial" pitchFamily="34" charset="0"/>
                </a:rPr>
                <a:t>E</a:t>
              </a:r>
            </a:p>
          </p:txBody>
        </p:sp>
        <p:sp>
          <p:nvSpPr>
            <p:cNvPr id="27668" name="Text Box 49"/>
            <p:cNvSpPr txBox="1">
              <a:spLocks noChangeArrowheads="1"/>
            </p:cNvSpPr>
            <p:nvPr/>
          </p:nvSpPr>
          <p:spPr bwMode="auto">
            <a:xfrm>
              <a:off x="3097" y="3317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27669" name="Text Box 50"/>
            <p:cNvSpPr txBox="1">
              <a:spLocks noChangeArrowheads="1"/>
            </p:cNvSpPr>
            <p:nvPr/>
          </p:nvSpPr>
          <p:spPr bwMode="auto">
            <a:xfrm>
              <a:off x="1705" y="2693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27670" name="Text Box 51"/>
            <p:cNvSpPr txBox="1">
              <a:spLocks noChangeArrowheads="1"/>
            </p:cNvSpPr>
            <p:nvPr/>
          </p:nvSpPr>
          <p:spPr bwMode="auto">
            <a:xfrm>
              <a:off x="1465" y="3221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27671" name="Text Box 52"/>
            <p:cNvSpPr txBox="1">
              <a:spLocks noChangeArrowheads="1"/>
            </p:cNvSpPr>
            <p:nvPr/>
          </p:nvSpPr>
          <p:spPr bwMode="auto">
            <a:xfrm>
              <a:off x="2521" y="3029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27672" name="Text Box 53"/>
            <p:cNvSpPr txBox="1">
              <a:spLocks noChangeArrowheads="1"/>
            </p:cNvSpPr>
            <p:nvPr/>
          </p:nvSpPr>
          <p:spPr bwMode="auto">
            <a:xfrm>
              <a:off x="1993" y="2021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27673" name="Text Box 54"/>
            <p:cNvSpPr txBox="1">
              <a:spLocks noChangeArrowheads="1"/>
            </p:cNvSpPr>
            <p:nvPr/>
          </p:nvSpPr>
          <p:spPr bwMode="auto">
            <a:xfrm>
              <a:off x="2953" y="1973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27674" name="Text Box 55"/>
            <p:cNvSpPr txBox="1">
              <a:spLocks noChangeArrowheads="1"/>
            </p:cNvSpPr>
            <p:nvPr/>
          </p:nvSpPr>
          <p:spPr bwMode="auto">
            <a:xfrm>
              <a:off x="3577" y="1877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27675" name="Text Box 56"/>
            <p:cNvSpPr txBox="1">
              <a:spLocks noChangeArrowheads="1"/>
            </p:cNvSpPr>
            <p:nvPr/>
          </p:nvSpPr>
          <p:spPr bwMode="auto">
            <a:xfrm>
              <a:off x="2425" y="1253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27676" name="Text Box 57"/>
            <p:cNvSpPr txBox="1">
              <a:spLocks noChangeArrowheads="1"/>
            </p:cNvSpPr>
            <p:nvPr/>
          </p:nvSpPr>
          <p:spPr bwMode="auto">
            <a:xfrm>
              <a:off x="1321" y="1733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27677" name="Text Box 58"/>
            <p:cNvSpPr txBox="1">
              <a:spLocks noChangeArrowheads="1"/>
            </p:cNvSpPr>
            <p:nvPr/>
          </p:nvSpPr>
          <p:spPr bwMode="auto">
            <a:xfrm>
              <a:off x="3049" y="2357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24417" y="1700213"/>
            <a:ext cx="7315200" cy="4560888"/>
            <a:chOff x="864" y="576"/>
            <a:chExt cx="3456" cy="2873"/>
          </a:xfrm>
        </p:grpSpPr>
        <p:sp>
          <p:nvSpPr>
            <p:cNvPr id="28677" name="Line 2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8" name="Line 3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Line 4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0" name="Line 5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Line 6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7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8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Line 9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5" name="Line 10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11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7" name="Text Box 12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28688" name="Text Box 13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28689" name="Text Box 14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28690" name="Text Box 15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28691" name="Text Box 16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28692" name="Text Box 17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28693" name="Text Box 18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28694" name="Text Box 20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28695" name="Text Box 21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28696" name="Text Box 22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28697" name="Text Box 23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28698" name="Text Box 24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28699" name="Text Box 25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28700" name="Text Box 26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28701" name="Text Box 27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28702" name="Text Box 28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8015817" y="1125539"/>
            <a:ext cx="3553883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latin typeface="Arial" pitchFamily="34" charset="0"/>
              </a:rPr>
              <a:t>List the edges in order of size:</a:t>
            </a:r>
          </a:p>
          <a:p>
            <a:endParaRPr lang="en-GB" sz="2000">
              <a:latin typeface="Arial" pitchFamily="34" charset="0"/>
            </a:endParaRPr>
          </a:p>
          <a:p>
            <a:r>
              <a:rPr lang="en-GB" sz="2000">
                <a:latin typeface="Arial" pitchFamily="34" charset="0"/>
              </a:rPr>
              <a:t>ED  2</a:t>
            </a:r>
          </a:p>
          <a:p>
            <a:r>
              <a:rPr lang="en-GB" sz="2000">
                <a:latin typeface="Arial" pitchFamily="34" charset="0"/>
              </a:rPr>
              <a:t>AB  3</a:t>
            </a:r>
          </a:p>
          <a:p>
            <a:r>
              <a:rPr lang="en-GB" sz="2000">
                <a:latin typeface="Arial" pitchFamily="34" charset="0"/>
              </a:rPr>
              <a:t>AE  4</a:t>
            </a:r>
          </a:p>
          <a:p>
            <a:r>
              <a:rPr lang="en-GB" sz="2000">
                <a:latin typeface="Arial" pitchFamily="34" charset="0"/>
              </a:rPr>
              <a:t>CD  4</a:t>
            </a:r>
          </a:p>
          <a:p>
            <a:r>
              <a:rPr lang="en-GB" sz="2000">
                <a:latin typeface="Arial" pitchFamily="34" charset="0"/>
              </a:rPr>
              <a:t>BC  5</a:t>
            </a:r>
          </a:p>
          <a:p>
            <a:r>
              <a:rPr lang="en-GB" sz="2000">
                <a:latin typeface="Arial" pitchFamily="34" charset="0"/>
              </a:rPr>
              <a:t>EF  5</a:t>
            </a:r>
          </a:p>
          <a:p>
            <a:r>
              <a:rPr lang="en-GB" sz="2000">
                <a:latin typeface="Arial" pitchFamily="34" charset="0"/>
              </a:rPr>
              <a:t>CF  6</a:t>
            </a:r>
          </a:p>
          <a:p>
            <a:r>
              <a:rPr lang="en-GB" sz="2000">
                <a:latin typeface="Arial" pitchFamily="34" charset="0"/>
              </a:rPr>
              <a:t>AF  7</a:t>
            </a:r>
          </a:p>
          <a:p>
            <a:r>
              <a:rPr lang="en-GB" sz="2000">
                <a:latin typeface="Arial" pitchFamily="34" charset="0"/>
              </a:rPr>
              <a:t>BF  8</a:t>
            </a:r>
          </a:p>
          <a:p>
            <a:r>
              <a:rPr lang="en-GB" sz="2000">
                <a:latin typeface="Arial" pitchFamily="34" charset="0"/>
              </a:rPr>
              <a:t>DF  8</a:t>
            </a:r>
          </a:p>
          <a:p>
            <a:endParaRPr lang="en-US" sz="2000">
              <a:latin typeface="Arial" pitchFamily="34" charset="0"/>
            </a:endParaRPr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1102784" y="476250"/>
            <a:ext cx="960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pitchFamily="34" charset="0"/>
              </a:rPr>
              <a:t>Kruskal’s Algorithm</a:t>
            </a:r>
            <a:endParaRPr lang="en-US" b="1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" grpId="0"/>
      <p:bldP spid="41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n-lt"/>
              </a:rPr>
              <a:t>Wiring: Naïve Approach</a:t>
            </a:r>
          </a:p>
        </p:txBody>
      </p:sp>
      <p:cxnSp>
        <p:nvCxnSpPr>
          <p:cNvPr id="51" name="Straight Connector 50"/>
          <p:cNvCxnSpPr>
            <a:cxnSpLocks/>
          </p:cNvCxnSpPr>
          <p:nvPr/>
        </p:nvCxnSpPr>
        <p:spPr>
          <a:xfrm flipV="1">
            <a:off x="10024149" y="5610076"/>
            <a:ext cx="39379" cy="1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>
            <a:extLst>
              <a:ext uri="{FF2B5EF4-FFF2-40B4-BE49-F238E27FC236}">
                <a16:creationId xmlns:a16="http://schemas.microsoft.com/office/drawing/2014/main" id="{558FA783-652A-495D-8E87-E9F790C8ADE8}"/>
              </a:ext>
            </a:extLst>
          </p:cNvPr>
          <p:cNvSpPr txBox="1">
            <a:spLocks/>
          </p:cNvSpPr>
          <p:nvPr/>
        </p:nvSpPr>
        <p:spPr>
          <a:xfrm>
            <a:off x="990600" y="13581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D1CCE-AC50-4A59-8C3B-10164774B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77" y="1781472"/>
            <a:ext cx="7910775" cy="448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82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8015818" y="1125539"/>
            <a:ext cx="3841749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Verdana" pitchFamily="34" charset="0"/>
              <a:buNone/>
            </a:pPr>
            <a:r>
              <a:rPr lang="en-US">
                <a:latin typeface="Arial" pitchFamily="34" charset="0"/>
              </a:rPr>
              <a:t>Select the shortest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>
                <a:latin typeface="Arial" pitchFamily="34" charset="0"/>
              </a:rPr>
              <a:t>edge in the network</a:t>
            </a: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r>
              <a:rPr lang="en-GB" sz="2000" b="1">
                <a:solidFill>
                  <a:srgbClr val="FF0000"/>
                </a:solidFill>
                <a:latin typeface="Arial" pitchFamily="34" charset="0"/>
              </a:rPr>
              <a:t>ED  2</a:t>
            </a: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endParaRPr lang="en-US" sz="2000">
              <a:latin typeface="Arial" pitchFamily="34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102784" y="476250"/>
            <a:ext cx="960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pitchFamily="34" charset="0"/>
              </a:rPr>
              <a:t>Kruskal’s Algorithm</a:t>
            </a:r>
            <a:endParaRPr lang="en-US" b="1">
              <a:latin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24417" y="1700213"/>
            <a:ext cx="7315200" cy="4560888"/>
            <a:chOff x="864" y="576"/>
            <a:chExt cx="3456" cy="2873"/>
          </a:xfrm>
        </p:grpSpPr>
        <p:sp>
          <p:nvSpPr>
            <p:cNvPr id="29703" name="Line 6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4" name="Line 7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Line 8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Line 9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10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11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12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13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14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15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Text Box 16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29714" name="Text Box 17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29715" name="Text Box 18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29716" name="Text Box 19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29717" name="Text Box 20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29718" name="Text Box 21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29719" name="Text Box 22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29720" name="Text Box 23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29721" name="Text Box 24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29722" name="Text Box 25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29723" name="Text Box 26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29724" name="Text Box 27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29725" name="Text Box 28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29726" name="Text Box 29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29727" name="Text Box 30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29728" name="Text Box 31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28704" name="Line 32"/>
          <p:cNvSpPr>
            <a:spLocks noChangeShapeType="1"/>
          </p:cNvSpPr>
          <p:nvPr/>
        </p:nvSpPr>
        <p:spPr bwMode="auto">
          <a:xfrm flipV="1">
            <a:off x="4078817" y="3933825"/>
            <a:ext cx="32512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9387418" y="1989138"/>
            <a:ext cx="1805516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latin typeface="Arial" pitchFamily="34" charset="0"/>
              </a:rPr>
              <a:t>ED  2</a:t>
            </a:r>
          </a:p>
          <a:p>
            <a:r>
              <a:rPr lang="en-GB" sz="2000">
                <a:latin typeface="Arial" pitchFamily="34" charset="0"/>
              </a:rPr>
              <a:t>AB  3</a:t>
            </a:r>
          </a:p>
          <a:p>
            <a:r>
              <a:rPr lang="en-GB" sz="2000">
                <a:latin typeface="Arial" pitchFamily="34" charset="0"/>
              </a:rPr>
              <a:t>AE  4</a:t>
            </a:r>
          </a:p>
          <a:p>
            <a:r>
              <a:rPr lang="en-GB" sz="2000">
                <a:latin typeface="Arial" pitchFamily="34" charset="0"/>
              </a:rPr>
              <a:t>CD  4</a:t>
            </a:r>
          </a:p>
          <a:p>
            <a:r>
              <a:rPr lang="en-GB" sz="2000">
                <a:latin typeface="Arial" pitchFamily="34" charset="0"/>
              </a:rPr>
              <a:t>BC  5</a:t>
            </a:r>
          </a:p>
          <a:p>
            <a:r>
              <a:rPr lang="en-GB" sz="2000">
                <a:latin typeface="Arial" pitchFamily="34" charset="0"/>
              </a:rPr>
              <a:t>EF  5</a:t>
            </a:r>
          </a:p>
          <a:p>
            <a:r>
              <a:rPr lang="en-GB" sz="2000">
                <a:latin typeface="Arial" pitchFamily="34" charset="0"/>
              </a:rPr>
              <a:t>CF  6</a:t>
            </a:r>
          </a:p>
          <a:p>
            <a:r>
              <a:rPr lang="en-GB" sz="2000">
                <a:latin typeface="Arial" pitchFamily="34" charset="0"/>
              </a:rPr>
              <a:t>AF  7</a:t>
            </a:r>
          </a:p>
          <a:p>
            <a:r>
              <a:rPr lang="en-GB" sz="2000">
                <a:latin typeface="Arial" pitchFamily="34" charset="0"/>
              </a:rPr>
              <a:t>BF  8</a:t>
            </a:r>
          </a:p>
          <a:p>
            <a:r>
              <a:rPr lang="en-GB" sz="2000">
                <a:latin typeface="Arial" pitchFamily="34" charset="0"/>
              </a:rPr>
              <a:t>DF  8</a:t>
            </a:r>
          </a:p>
          <a:p>
            <a:endParaRPr lang="en-US" sz="2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704" grpId="0" animBg="1"/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8015818" y="1125539"/>
            <a:ext cx="3841749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Select the next shortest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edge which does not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create a cycle</a:t>
            </a: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r>
              <a:rPr lang="en-GB" sz="2000" b="1">
                <a:latin typeface="Arial" pitchFamily="34" charset="0"/>
              </a:rPr>
              <a:t>ED  2</a:t>
            </a:r>
          </a:p>
          <a:p>
            <a:pPr marL="457200" indent="-457200"/>
            <a:r>
              <a:rPr lang="en-GB" sz="2000" b="1">
                <a:solidFill>
                  <a:srgbClr val="FF0000"/>
                </a:solidFill>
                <a:latin typeface="Arial" pitchFamily="34" charset="0"/>
              </a:rPr>
              <a:t>AB  3</a:t>
            </a:r>
          </a:p>
          <a:p>
            <a:pPr marL="457200" indent="-457200"/>
            <a:endParaRPr lang="en-GB" sz="2000" b="1">
              <a:latin typeface="Arial" pitchFamily="34" charset="0"/>
            </a:endParaRP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endParaRPr lang="en-US" sz="2000">
              <a:latin typeface="Arial" pitchFamily="34" charset="0"/>
            </a:endParaRPr>
          </a:p>
        </p:txBody>
      </p:sp>
      <p:sp>
        <p:nvSpPr>
          <p:cNvPr id="30723" name="Text Box 30"/>
          <p:cNvSpPr txBox="1">
            <a:spLocks noChangeArrowheads="1"/>
          </p:cNvSpPr>
          <p:nvPr/>
        </p:nvSpPr>
        <p:spPr bwMode="auto">
          <a:xfrm>
            <a:off x="1102784" y="476250"/>
            <a:ext cx="960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pitchFamily="34" charset="0"/>
              </a:rPr>
              <a:t>Kruskal’s Algorithm</a:t>
            </a:r>
            <a:endParaRPr lang="en-US" b="1">
              <a:latin typeface="Arial" pitchFamily="34" charset="0"/>
            </a:endParaRP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624417" y="1700213"/>
            <a:ext cx="7315200" cy="4560888"/>
            <a:chOff x="295" y="1071"/>
            <a:chExt cx="3456" cy="2873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295" y="1071"/>
              <a:ext cx="3456" cy="2873"/>
              <a:chOff x="295" y="1071"/>
              <a:chExt cx="3456" cy="2873"/>
            </a:xfrm>
          </p:grpSpPr>
          <p:sp>
            <p:nvSpPr>
              <p:cNvPr id="30729" name="Line 3"/>
              <p:cNvSpPr>
                <a:spLocks noChangeShapeType="1"/>
              </p:cNvSpPr>
              <p:nvPr/>
            </p:nvSpPr>
            <p:spPr bwMode="auto">
              <a:xfrm flipV="1">
                <a:off x="583" y="1359"/>
                <a:ext cx="816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0" name="Line 4"/>
              <p:cNvSpPr>
                <a:spLocks noChangeShapeType="1"/>
              </p:cNvSpPr>
              <p:nvPr/>
            </p:nvSpPr>
            <p:spPr bwMode="auto">
              <a:xfrm>
                <a:off x="1399" y="1359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1" name="Line 5"/>
              <p:cNvSpPr>
                <a:spLocks noChangeShapeType="1"/>
              </p:cNvSpPr>
              <p:nvPr/>
            </p:nvSpPr>
            <p:spPr bwMode="auto">
              <a:xfrm>
                <a:off x="2743" y="1359"/>
                <a:ext cx="72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2" name="Line 6"/>
              <p:cNvSpPr>
                <a:spLocks noChangeShapeType="1"/>
              </p:cNvSpPr>
              <p:nvPr/>
            </p:nvSpPr>
            <p:spPr bwMode="auto">
              <a:xfrm>
                <a:off x="583" y="2463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3" name="Line 7"/>
              <p:cNvSpPr>
                <a:spLocks noChangeShapeType="1"/>
              </p:cNvSpPr>
              <p:nvPr/>
            </p:nvSpPr>
            <p:spPr bwMode="auto">
              <a:xfrm>
                <a:off x="2119" y="2463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4" name="Line 8"/>
              <p:cNvSpPr>
                <a:spLocks noChangeShapeType="1"/>
              </p:cNvSpPr>
              <p:nvPr/>
            </p:nvSpPr>
            <p:spPr bwMode="auto">
              <a:xfrm>
                <a:off x="1399" y="1359"/>
                <a:ext cx="72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5" name="Line 9"/>
              <p:cNvSpPr>
                <a:spLocks noChangeShapeType="1"/>
              </p:cNvSpPr>
              <p:nvPr/>
            </p:nvSpPr>
            <p:spPr bwMode="auto">
              <a:xfrm flipV="1">
                <a:off x="2119" y="1359"/>
                <a:ext cx="624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Line 10"/>
              <p:cNvSpPr>
                <a:spLocks noChangeShapeType="1"/>
              </p:cNvSpPr>
              <p:nvPr/>
            </p:nvSpPr>
            <p:spPr bwMode="auto">
              <a:xfrm>
                <a:off x="583" y="2463"/>
                <a:ext cx="1344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7" name="Line 11"/>
              <p:cNvSpPr>
                <a:spLocks noChangeShapeType="1"/>
              </p:cNvSpPr>
              <p:nvPr/>
            </p:nvSpPr>
            <p:spPr bwMode="auto">
              <a:xfrm flipV="1">
                <a:off x="1927" y="2463"/>
                <a:ext cx="192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8" name="Line 12"/>
              <p:cNvSpPr>
                <a:spLocks noChangeShapeType="1"/>
              </p:cNvSpPr>
              <p:nvPr/>
            </p:nvSpPr>
            <p:spPr bwMode="auto">
              <a:xfrm flipV="1">
                <a:off x="1927" y="2463"/>
                <a:ext cx="1536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9" name="Text Box 13"/>
              <p:cNvSpPr txBox="1">
                <a:spLocks noChangeArrowheads="1"/>
              </p:cNvSpPr>
              <p:nvPr/>
            </p:nvSpPr>
            <p:spPr bwMode="auto">
              <a:xfrm>
                <a:off x="295" y="2367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A</a:t>
                </a:r>
              </a:p>
            </p:txBody>
          </p:sp>
          <p:sp>
            <p:nvSpPr>
              <p:cNvPr id="30740" name="Text Box 14"/>
              <p:cNvSpPr txBox="1">
                <a:spLocks noChangeArrowheads="1"/>
              </p:cNvSpPr>
              <p:nvPr/>
            </p:nvSpPr>
            <p:spPr bwMode="auto">
              <a:xfrm>
                <a:off x="2119" y="2463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F</a:t>
                </a:r>
              </a:p>
            </p:txBody>
          </p:sp>
          <p:sp>
            <p:nvSpPr>
              <p:cNvPr id="30741" name="Text Box 15"/>
              <p:cNvSpPr txBox="1">
                <a:spLocks noChangeArrowheads="1"/>
              </p:cNvSpPr>
              <p:nvPr/>
            </p:nvSpPr>
            <p:spPr bwMode="auto">
              <a:xfrm>
                <a:off x="1159" y="1071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B</a:t>
                </a:r>
              </a:p>
            </p:txBody>
          </p:sp>
          <p:sp>
            <p:nvSpPr>
              <p:cNvPr id="30742" name="Text Box 16"/>
              <p:cNvSpPr txBox="1">
                <a:spLocks noChangeArrowheads="1"/>
              </p:cNvSpPr>
              <p:nvPr/>
            </p:nvSpPr>
            <p:spPr bwMode="auto">
              <a:xfrm>
                <a:off x="2743" y="1167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C</a:t>
                </a:r>
              </a:p>
            </p:txBody>
          </p:sp>
          <p:sp>
            <p:nvSpPr>
              <p:cNvPr id="30743" name="Text Box 17"/>
              <p:cNvSpPr txBox="1">
                <a:spLocks noChangeArrowheads="1"/>
              </p:cNvSpPr>
              <p:nvPr/>
            </p:nvSpPr>
            <p:spPr bwMode="auto">
              <a:xfrm>
                <a:off x="3463" y="2415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D</a:t>
                </a:r>
              </a:p>
            </p:txBody>
          </p:sp>
          <p:sp>
            <p:nvSpPr>
              <p:cNvPr id="30744" name="Text Box 18"/>
              <p:cNvSpPr txBox="1">
                <a:spLocks noChangeArrowheads="1"/>
              </p:cNvSpPr>
              <p:nvPr/>
            </p:nvSpPr>
            <p:spPr bwMode="auto">
              <a:xfrm>
                <a:off x="1783" y="3711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E</a:t>
                </a:r>
              </a:p>
            </p:txBody>
          </p:sp>
          <p:sp>
            <p:nvSpPr>
              <p:cNvPr id="30745" name="Text Box 19"/>
              <p:cNvSpPr txBox="1">
                <a:spLocks noChangeArrowheads="1"/>
              </p:cNvSpPr>
              <p:nvPr/>
            </p:nvSpPr>
            <p:spPr bwMode="auto">
              <a:xfrm>
                <a:off x="2599" y="3135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2</a:t>
                </a:r>
              </a:p>
            </p:txBody>
          </p:sp>
          <p:sp>
            <p:nvSpPr>
              <p:cNvPr id="30746" name="Text Box 20"/>
              <p:cNvSpPr txBox="1">
                <a:spLocks noChangeArrowheads="1"/>
              </p:cNvSpPr>
              <p:nvPr/>
            </p:nvSpPr>
            <p:spPr bwMode="auto">
              <a:xfrm>
                <a:off x="1207" y="2511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7</a:t>
                </a:r>
              </a:p>
            </p:txBody>
          </p:sp>
          <p:sp>
            <p:nvSpPr>
              <p:cNvPr id="30747" name="Text Box 21"/>
              <p:cNvSpPr txBox="1">
                <a:spLocks noChangeArrowheads="1"/>
              </p:cNvSpPr>
              <p:nvPr/>
            </p:nvSpPr>
            <p:spPr bwMode="auto">
              <a:xfrm>
                <a:off x="967" y="3039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4</a:t>
                </a:r>
              </a:p>
            </p:txBody>
          </p:sp>
          <p:sp>
            <p:nvSpPr>
              <p:cNvPr id="30748" name="Text Box 22"/>
              <p:cNvSpPr txBox="1">
                <a:spLocks noChangeArrowheads="1"/>
              </p:cNvSpPr>
              <p:nvPr/>
            </p:nvSpPr>
            <p:spPr bwMode="auto">
              <a:xfrm>
                <a:off x="2023" y="2847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5</a:t>
                </a:r>
              </a:p>
            </p:txBody>
          </p:sp>
          <p:sp>
            <p:nvSpPr>
              <p:cNvPr id="30749" name="Text Box 23"/>
              <p:cNvSpPr txBox="1">
                <a:spLocks noChangeArrowheads="1"/>
              </p:cNvSpPr>
              <p:nvPr/>
            </p:nvSpPr>
            <p:spPr bwMode="auto">
              <a:xfrm>
                <a:off x="1495" y="1839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8</a:t>
                </a:r>
              </a:p>
            </p:txBody>
          </p:sp>
          <p:sp>
            <p:nvSpPr>
              <p:cNvPr id="30750" name="Text Box 24"/>
              <p:cNvSpPr txBox="1">
                <a:spLocks noChangeArrowheads="1"/>
              </p:cNvSpPr>
              <p:nvPr/>
            </p:nvSpPr>
            <p:spPr bwMode="auto">
              <a:xfrm>
                <a:off x="2455" y="1791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6</a:t>
                </a:r>
              </a:p>
            </p:txBody>
          </p:sp>
          <p:sp>
            <p:nvSpPr>
              <p:cNvPr id="30751" name="Text Box 25"/>
              <p:cNvSpPr txBox="1">
                <a:spLocks noChangeArrowheads="1"/>
              </p:cNvSpPr>
              <p:nvPr/>
            </p:nvSpPr>
            <p:spPr bwMode="auto">
              <a:xfrm>
                <a:off x="3079" y="1695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4</a:t>
                </a:r>
              </a:p>
            </p:txBody>
          </p:sp>
          <p:sp>
            <p:nvSpPr>
              <p:cNvPr id="30752" name="Text Box 26"/>
              <p:cNvSpPr txBox="1">
                <a:spLocks noChangeArrowheads="1"/>
              </p:cNvSpPr>
              <p:nvPr/>
            </p:nvSpPr>
            <p:spPr bwMode="auto">
              <a:xfrm>
                <a:off x="1927" y="1071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5</a:t>
                </a:r>
              </a:p>
            </p:txBody>
          </p:sp>
          <p:sp>
            <p:nvSpPr>
              <p:cNvPr id="30753" name="Text Box 27"/>
              <p:cNvSpPr txBox="1">
                <a:spLocks noChangeArrowheads="1"/>
              </p:cNvSpPr>
              <p:nvPr/>
            </p:nvSpPr>
            <p:spPr bwMode="auto">
              <a:xfrm>
                <a:off x="823" y="1551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3</a:t>
                </a:r>
              </a:p>
            </p:txBody>
          </p:sp>
          <p:sp>
            <p:nvSpPr>
              <p:cNvPr id="30754" name="Text Box 28"/>
              <p:cNvSpPr txBox="1">
                <a:spLocks noChangeArrowheads="1"/>
              </p:cNvSpPr>
              <p:nvPr/>
            </p:nvSpPr>
            <p:spPr bwMode="auto">
              <a:xfrm>
                <a:off x="2551" y="2175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8</a:t>
                </a:r>
              </a:p>
            </p:txBody>
          </p:sp>
        </p:grpSp>
        <p:sp>
          <p:nvSpPr>
            <p:cNvPr id="30728" name="Line 33"/>
            <p:cNvSpPr>
              <a:spLocks noChangeShapeType="1"/>
            </p:cNvSpPr>
            <p:nvPr/>
          </p:nvSpPr>
          <p:spPr bwMode="auto">
            <a:xfrm flipV="1">
              <a:off x="1927" y="2478"/>
              <a:ext cx="1536" cy="1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79" name="Line 31"/>
          <p:cNvSpPr>
            <a:spLocks noChangeShapeType="1"/>
          </p:cNvSpPr>
          <p:nvPr/>
        </p:nvSpPr>
        <p:spPr bwMode="auto">
          <a:xfrm flipV="1">
            <a:off x="1210734" y="2146301"/>
            <a:ext cx="1750484" cy="177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9844618" y="2332038"/>
            <a:ext cx="1805516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latin typeface="Arial" pitchFamily="34" charset="0"/>
              </a:rPr>
              <a:t>ED  2</a:t>
            </a:r>
          </a:p>
          <a:p>
            <a:r>
              <a:rPr lang="en-GB" sz="2000">
                <a:latin typeface="Arial" pitchFamily="34" charset="0"/>
              </a:rPr>
              <a:t>AB  3</a:t>
            </a:r>
          </a:p>
          <a:p>
            <a:r>
              <a:rPr lang="en-GB" sz="2000">
                <a:latin typeface="Arial" pitchFamily="34" charset="0"/>
              </a:rPr>
              <a:t>AE  4</a:t>
            </a:r>
          </a:p>
          <a:p>
            <a:r>
              <a:rPr lang="en-GB" sz="2000">
                <a:latin typeface="Arial" pitchFamily="34" charset="0"/>
              </a:rPr>
              <a:t>CD  4</a:t>
            </a:r>
          </a:p>
          <a:p>
            <a:r>
              <a:rPr lang="en-GB" sz="2000">
                <a:latin typeface="Arial" pitchFamily="34" charset="0"/>
              </a:rPr>
              <a:t>BC  5</a:t>
            </a:r>
          </a:p>
          <a:p>
            <a:r>
              <a:rPr lang="en-GB" sz="2000">
                <a:latin typeface="Arial" pitchFamily="34" charset="0"/>
              </a:rPr>
              <a:t>EF  5</a:t>
            </a:r>
          </a:p>
          <a:p>
            <a:r>
              <a:rPr lang="en-GB" sz="2000">
                <a:latin typeface="Arial" pitchFamily="34" charset="0"/>
              </a:rPr>
              <a:t>CF  6</a:t>
            </a:r>
          </a:p>
          <a:p>
            <a:r>
              <a:rPr lang="en-GB" sz="2000">
                <a:latin typeface="Arial" pitchFamily="34" charset="0"/>
              </a:rPr>
              <a:t>AF  7</a:t>
            </a:r>
          </a:p>
          <a:p>
            <a:r>
              <a:rPr lang="en-GB" sz="2000">
                <a:latin typeface="Arial" pitchFamily="34" charset="0"/>
              </a:rPr>
              <a:t>BF  8</a:t>
            </a:r>
          </a:p>
          <a:p>
            <a:r>
              <a:rPr lang="en-GB" sz="2000">
                <a:latin typeface="Arial" pitchFamily="34" charset="0"/>
              </a:rPr>
              <a:t>DF  8</a:t>
            </a:r>
          </a:p>
          <a:p>
            <a:endParaRPr lang="en-US" sz="2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7" grpId="0"/>
      <p:bldP spid="27679" grpId="0" animBg="1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8015818" y="1125539"/>
            <a:ext cx="3841749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Select the next shortest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edge which does not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create a cycle</a:t>
            </a: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r>
              <a:rPr lang="en-GB" sz="2000" b="1">
                <a:latin typeface="Arial" pitchFamily="34" charset="0"/>
              </a:rPr>
              <a:t>ED  2</a:t>
            </a:r>
          </a:p>
          <a:p>
            <a:pPr marL="457200" indent="-457200"/>
            <a:r>
              <a:rPr lang="en-GB" sz="2000" b="1">
                <a:latin typeface="Arial" pitchFamily="34" charset="0"/>
              </a:rPr>
              <a:t>AB  3</a:t>
            </a:r>
          </a:p>
          <a:p>
            <a:pPr marL="457200" indent="-457200"/>
            <a:r>
              <a:rPr lang="en-GB" sz="2000" b="1">
                <a:solidFill>
                  <a:srgbClr val="FF0000"/>
                </a:solidFill>
                <a:latin typeface="Arial" pitchFamily="34" charset="0"/>
              </a:rPr>
              <a:t>CD  4</a:t>
            </a:r>
            <a:r>
              <a:rPr lang="en-GB" sz="2000" b="1">
                <a:latin typeface="Arial" pitchFamily="34" charset="0"/>
              </a:rPr>
              <a:t> (or AE  4)</a:t>
            </a:r>
          </a:p>
          <a:p>
            <a:pPr marL="457200" indent="-457200"/>
            <a:endParaRPr lang="en-GB" sz="2000" b="1">
              <a:latin typeface="Arial" pitchFamily="34" charset="0"/>
            </a:endParaRP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endParaRPr lang="en-US" sz="2000">
              <a:latin typeface="Arial" pitchFamily="34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102784" y="476250"/>
            <a:ext cx="960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pitchFamily="34" charset="0"/>
              </a:rPr>
              <a:t>Kruskal’s Algorithm</a:t>
            </a:r>
            <a:endParaRPr lang="en-US" b="1">
              <a:latin typeface="Arial" pitchFamily="34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24417" y="1700213"/>
            <a:ext cx="7315200" cy="4560888"/>
            <a:chOff x="295" y="1071"/>
            <a:chExt cx="3456" cy="2873"/>
          </a:xfrm>
        </p:grpSpPr>
        <p:sp>
          <p:nvSpPr>
            <p:cNvPr id="31751" name="Line 4"/>
            <p:cNvSpPr>
              <a:spLocks noChangeShapeType="1"/>
            </p:cNvSpPr>
            <p:nvPr/>
          </p:nvSpPr>
          <p:spPr bwMode="auto">
            <a:xfrm flipV="1">
              <a:off x="567" y="1344"/>
              <a:ext cx="816" cy="110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295" y="1071"/>
              <a:ext cx="3456" cy="2873"/>
              <a:chOff x="295" y="1071"/>
              <a:chExt cx="3456" cy="2873"/>
            </a:xfrm>
          </p:grpSpPr>
          <p:sp>
            <p:nvSpPr>
              <p:cNvPr id="31754" name="Line 8"/>
              <p:cNvSpPr>
                <a:spLocks noChangeShapeType="1"/>
              </p:cNvSpPr>
              <p:nvPr/>
            </p:nvSpPr>
            <p:spPr bwMode="auto">
              <a:xfrm>
                <a:off x="1399" y="1359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5" name="Line 9"/>
              <p:cNvSpPr>
                <a:spLocks noChangeShapeType="1"/>
              </p:cNvSpPr>
              <p:nvPr/>
            </p:nvSpPr>
            <p:spPr bwMode="auto">
              <a:xfrm>
                <a:off x="2743" y="1359"/>
                <a:ext cx="72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6" name="Line 10"/>
              <p:cNvSpPr>
                <a:spLocks noChangeShapeType="1"/>
              </p:cNvSpPr>
              <p:nvPr/>
            </p:nvSpPr>
            <p:spPr bwMode="auto">
              <a:xfrm>
                <a:off x="583" y="2463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7" name="Line 11"/>
              <p:cNvSpPr>
                <a:spLocks noChangeShapeType="1"/>
              </p:cNvSpPr>
              <p:nvPr/>
            </p:nvSpPr>
            <p:spPr bwMode="auto">
              <a:xfrm>
                <a:off x="2119" y="2463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8" name="Line 12"/>
              <p:cNvSpPr>
                <a:spLocks noChangeShapeType="1"/>
              </p:cNvSpPr>
              <p:nvPr/>
            </p:nvSpPr>
            <p:spPr bwMode="auto">
              <a:xfrm>
                <a:off x="1399" y="1359"/>
                <a:ext cx="720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9" name="Line 13"/>
              <p:cNvSpPr>
                <a:spLocks noChangeShapeType="1"/>
              </p:cNvSpPr>
              <p:nvPr/>
            </p:nvSpPr>
            <p:spPr bwMode="auto">
              <a:xfrm flipV="1">
                <a:off x="2119" y="1359"/>
                <a:ext cx="624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0" name="Line 14"/>
              <p:cNvSpPr>
                <a:spLocks noChangeShapeType="1"/>
              </p:cNvSpPr>
              <p:nvPr/>
            </p:nvSpPr>
            <p:spPr bwMode="auto">
              <a:xfrm>
                <a:off x="583" y="2463"/>
                <a:ext cx="1344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1" name="Line 15"/>
              <p:cNvSpPr>
                <a:spLocks noChangeShapeType="1"/>
              </p:cNvSpPr>
              <p:nvPr/>
            </p:nvSpPr>
            <p:spPr bwMode="auto">
              <a:xfrm flipV="1">
                <a:off x="1927" y="2463"/>
                <a:ext cx="192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2" name="Line 16"/>
              <p:cNvSpPr>
                <a:spLocks noChangeShapeType="1"/>
              </p:cNvSpPr>
              <p:nvPr/>
            </p:nvSpPr>
            <p:spPr bwMode="auto">
              <a:xfrm flipV="1">
                <a:off x="1927" y="2463"/>
                <a:ext cx="1536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3" name="Text Box 17"/>
              <p:cNvSpPr txBox="1">
                <a:spLocks noChangeArrowheads="1"/>
              </p:cNvSpPr>
              <p:nvPr/>
            </p:nvSpPr>
            <p:spPr bwMode="auto">
              <a:xfrm>
                <a:off x="295" y="2367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A</a:t>
                </a:r>
              </a:p>
            </p:txBody>
          </p:sp>
          <p:sp>
            <p:nvSpPr>
              <p:cNvPr id="31764" name="Text Box 18"/>
              <p:cNvSpPr txBox="1">
                <a:spLocks noChangeArrowheads="1"/>
              </p:cNvSpPr>
              <p:nvPr/>
            </p:nvSpPr>
            <p:spPr bwMode="auto">
              <a:xfrm>
                <a:off x="2119" y="2463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F</a:t>
                </a:r>
              </a:p>
            </p:txBody>
          </p:sp>
          <p:sp>
            <p:nvSpPr>
              <p:cNvPr id="31765" name="Text Box 19"/>
              <p:cNvSpPr txBox="1">
                <a:spLocks noChangeArrowheads="1"/>
              </p:cNvSpPr>
              <p:nvPr/>
            </p:nvSpPr>
            <p:spPr bwMode="auto">
              <a:xfrm>
                <a:off x="1159" y="1071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B</a:t>
                </a:r>
              </a:p>
            </p:txBody>
          </p:sp>
          <p:sp>
            <p:nvSpPr>
              <p:cNvPr id="31766" name="Text Box 20"/>
              <p:cNvSpPr txBox="1">
                <a:spLocks noChangeArrowheads="1"/>
              </p:cNvSpPr>
              <p:nvPr/>
            </p:nvSpPr>
            <p:spPr bwMode="auto">
              <a:xfrm>
                <a:off x="2743" y="1167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C</a:t>
                </a:r>
              </a:p>
            </p:txBody>
          </p:sp>
          <p:sp>
            <p:nvSpPr>
              <p:cNvPr id="31767" name="Text Box 21"/>
              <p:cNvSpPr txBox="1">
                <a:spLocks noChangeArrowheads="1"/>
              </p:cNvSpPr>
              <p:nvPr/>
            </p:nvSpPr>
            <p:spPr bwMode="auto">
              <a:xfrm>
                <a:off x="3463" y="2415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D</a:t>
                </a:r>
              </a:p>
            </p:txBody>
          </p:sp>
          <p:sp>
            <p:nvSpPr>
              <p:cNvPr id="31768" name="Text Box 22"/>
              <p:cNvSpPr txBox="1">
                <a:spLocks noChangeArrowheads="1"/>
              </p:cNvSpPr>
              <p:nvPr/>
            </p:nvSpPr>
            <p:spPr bwMode="auto">
              <a:xfrm>
                <a:off x="1783" y="3711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E</a:t>
                </a:r>
              </a:p>
            </p:txBody>
          </p:sp>
          <p:sp>
            <p:nvSpPr>
              <p:cNvPr id="31769" name="Text Box 23"/>
              <p:cNvSpPr txBox="1">
                <a:spLocks noChangeArrowheads="1"/>
              </p:cNvSpPr>
              <p:nvPr/>
            </p:nvSpPr>
            <p:spPr bwMode="auto">
              <a:xfrm>
                <a:off x="2599" y="3135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2</a:t>
                </a:r>
              </a:p>
            </p:txBody>
          </p:sp>
          <p:sp>
            <p:nvSpPr>
              <p:cNvPr id="31770" name="Text Box 24"/>
              <p:cNvSpPr txBox="1">
                <a:spLocks noChangeArrowheads="1"/>
              </p:cNvSpPr>
              <p:nvPr/>
            </p:nvSpPr>
            <p:spPr bwMode="auto">
              <a:xfrm>
                <a:off x="1207" y="2511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7</a:t>
                </a:r>
              </a:p>
            </p:txBody>
          </p:sp>
          <p:sp>
            <p:nvSpPr>
              <p:cNvPr id="31771" name="Text Box 25"/>
              <p:cNvSpPr txBox="1">
                <a:spLocks noChangeArrowheads="1"/>
              </p:cNvSpPr>
              <p:nvPr/>
            </p:nvSpPr>
            <p:spPr bwMode="auto">
              <a:xfrm>
                <a:off x="967" y="3039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4</a:t>
                </a:r>
              </a:p>
            </p:txBody>
          </p:sp>
          <p:sp>
            <p:nvSpPr>
              <p:cNvPr id="31772" name="Text Box 26"/>
              <p:cNvSpPr txBox="1">
                <a:spLocks noChangeArrowheads="1"/>
              </p:cNvSpPr>
              <p:nvPr/>
            </p:nvSpPr>
            <p:spPr bwMode="auto">
              <a:xfrm>
                <a:off x="2023" y="2847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5</a:t>
                </a:r>
              </a:p>
            </p:txBody>
          </p:sp>
          <p:sp>
            <p:nvSpPr>
              <p:cNvPr id="31773" name="Text Box 27"/>
              <p:cNvSpPr txBox="1">
                <a:spLocks noChangeArrowheads="1"/>
              </p:cNvSpPr>
              <p:nvPr/>
            </p:nvSpPr>
            <p:spPr bwMode="auto">
              <a:xfrm>
                <a:off x="1495" y="1839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8</a:t>
                </a:r>
              </a:p>
            </p:txBody>
          </p:sp>
          <p:sp>
            <p:nvSpPr>
              <p:cNvPr id="31774" name="Text Box 28"/>
              <p:cNvSpPr txBox="1">
                <a:spLocks noChangeArrowheads="1"/>
              </p:cNvSpPr>
              <p:nvPr/>
            </p:nvSpPr>
            <p:spPr bwMode="auto">
              <a:xfrm>
                <a:off x="2455" y="1791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6</a:t>
                </a:r>
              </a:p>
            </p:txBody>
          </p:sp>
          <p:sp>
            <p:nvSpPr>
              <p:cNvPr id="31775" name="Text Box 29"/>
              <p:cNvSpPr txBox="1">
                <a:spLocks noChangeArrowheads="1"/>
              </p:cNvSpPr>
              <p:nvPr/>
            </p:nvSpPr>
            <p:spPr bwMode="auto">
              <a:xfrm>
                <a:off x="3079" y="1695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4</a:t>
                </a:r>
              </a:p>
            </p:txBody>
          </p:sp>
          <p:sp>
            <p:nvSpPr>
              <p:cNvPr id="31776" name="Text Box 30"/>
              <p:cNvSpPr txBox="1">
                <a:spLocks noChangeArrowheads="1"/>
              </p:cNvSpPr>
              <p:nvPr/>
            </p:nvSpPr>
            <p:spPr bwMode="auto">
              <a:xfrm>
                <a:off x="1927" y="1071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5</a:t>
                </a:r>
              </a:p>
            </p:txBody>
          </p:sp>
          <p:sp>
            <p:nvSpPr>
              <p:cNvPr id="31777" name="Text Box 31"/>
              <p:cNvSpPr txBox="1">
                <a:spLocks noChangeArrowheads="1"/>
              </p:cNvSpPr>
              <p:nvPr/>
            </p:nvSpPr>
            <p:spPr bwMode="auto">
              <a:xfrm>
                <a:off x="839" y="1570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3</a:t>
                </a:r>
              </a:p>
            </p:txBody>
          </p:sp>
          <p:sp>
            <p:nvSpPr>
              <p:cNvPr id="31778" name="Text Box 32"/>
              <p:cNvSpPr txBox="1">
                <a:spLocks noChangeArrowheads="1"/>
              </p:cNvSpPr>
              <p:nvPr/>
            </p:nvSpPr>
            <p:spPr bwMode="auto">
              <a:xfrm>
                <a:off x="2551" y="2175"/>
                <a:ext cx="28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/>
                  <a:t>8</a:t>
                </a:r>
              </a:p>
            </p:txBody>
          </p:sp>
        </p:grpSp>
        <p:sp>
          <p:nvSpPr>
            <p:cNvPr id="31753" name="Line 33"/>
            <p:cNvSpPr>
              <a:spLocks noChangeShapeType="1"/>
            </p:cNvSpPr>
            <p:nvPr/>
          </p:nvSpPr>
          <p:spPr bwMode="auto">
            <a:xfrm flipV="1">
              <a:off x="1927" y="2478"/>
              <a:ext cx="1536" cy="12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5808134" y="2133601"/>
            <a:ext cx="1536700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10606618" y="2179638"/>
            <a:ext cx="1195916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latin typeface="Arial" pitchFamily="34" charset="0"/>
              </a:rPr>
              <a:t>ED  2</a:t>
            </a:r>
          </a:p>
          <a:p>
            <a:r>
              <a:rPr lang="en-GB" sz="2000">
                <a:latin typeface="Arial" pitchFamily="34" charset="0"/>
              </a:rPr>
              <a:t>AB  3</a:t>
            </a:r>
          </a:p>
          <a:p>
            <a:r>
              <a:rPr lang="en-GB" sz="2000">
                <a:latin typeface="Arial" pitchFamily="34" charset="0"/>
              </a:rPr>
              <a:t>AE  4</a:t>
            </a:r>
          </a:p>
          <a:p>
            <a:r>
              <a:rPr lang="en-GB" sz="2000">
                <a:latin typeface="Arial" pitchFamily="34" charset="0"/>
              </a:rPr>
              <a:t>CD  4</a:t>
            </a:r>
          </a:p>
          <a:p>
            <a:r>
              <a:rPr lang="en-GB" sz="2000">
                <a:latin typeface="Arial" pitchFamily="34" charset="0"/>
              </a:rPr>
              <a:t>BC  5</a:t>
            </a:r>
          </a:p>
          <a:p>
            <a:r>
              <a:rPr lang="en-GB" sz="2000">
                <a:latin typeface="Arial" pitchFamily="34" charset="0"/>
              </a:rPr>
              <a:t>EF  5</a:t>
            </a:r>
          </a:p>
          <a:p>
            <a:r>
              <a:rPr lang="en-GB" sz="2000">
                <a:latin typeface="Arial" pitchFamily="34" charset="0"/>
              </a:rPr>
              <a:t>CF  6</a:t>
            </a:r>
          </a:p>
          <a:p>
            <a:r>
              <a:rPr lang="en-GB" sz="2000">
                <a:latin typeface="Arial" pitchFamily="34" charset="0"/>
              </a:rPr>
              <a:t>AF  7</a:t>
            </a:r>
          </a:p>
          <a:p>
            <a:r>
              <a:rPr lang="en-GB" sz="2000">
                <a:latin typeface="Arial" pitchFamily="34" charset="0"/>
              </a:rPr>
              <a:t>BF  8</a:t>
            </a:r>
          </a:p>
          <a:p>
            <a:r>
              <a:rPr lang="en-GB" sz="2000">
                <a:latin typeface="Arial" pitchFamily="34" charset="0"/>
              </a:rPr>
              <a:t>DF  8</a:t>
            </a:r>
          </a:p>
          <a:p>
            <a:endParaRPr lang="en-US" sz="2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32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8015818" y="1125539"/>
            <a:ext cx="3841749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Select the next shortest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edge which does not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create a cycle</a:t>
            </a: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r>
              <a:rPr lang="en-GB" sz="2000" b="1">
                <a:latin typeface="Arial" pitchFamily="34" charset="0"/>
              </a:rPr>
              <a:t>ED  2</a:t>
            </a:r>
          </a:p>
          <a:p>
            <a:pPr marL="457200" indent="-457200"/>
            <a:r>
              <a:rPr lang="en-GB" sz="2000" b="1">
                <a:latin typeface="Arial" pitchFamily="34" charset="0"/>
              </a:rPr>
              <a:t>AB  3</a:t>
            </a:r>
          </a:p>
          <a:p>
            <a:pPr marL="457200" indent="-457200"/>
            <a:r>
              <a:rPr lang="en-GB" sz="2000" b="1">
                <a:latin typeface="Arial" pitchFamily="34" charset="0"/>
              </a:rPr>
              <a:t>CD  4 </a:t>
            </a:r>
          </a:p>
          <a:p>
            <a:pPr marL="457200" indent="-457200"/>
            <a:r>
              <a:rPr lang="en-GB" sz="2000" b="1">
                <a:solidFill>
                  <a:srgbClr val="FF0000"/>
                </a:solidFill>
                <a:latin typeface="Arial" pitchFamily="34" charset="0"/>
              </a:rPr>
              <a:t>AE  4</a:t>
            </a:r>
          </a:p>
          <a:p>
            <a:pPr marL="457200" indent="-457200"/>
            <a:endParaRPr lang="en-GB" sz="2000" b="1">
              <a:latin typeface="Arial" pitchFamily="34" charset="0"/>
            </a:endParaRP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endParaRPr lang="en-US" sz="2000">
              <a:latin typeface="Arial" pitchFamily="34" charset="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102784" y="476250"/>
            <a:ext cx="960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pitchFamily="34" charset="0"/>
              </a:rPr>
              <a:t>Kruskal’s Algorithm</a:t>
            </a:r>
            <a:endParaRPr lang="en-US" b="1">
              <a:latin typeface="Arial" pitchFamily="34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24417" y="1700213"/>
            <a:ext cx="7315200" cy="4560888"/>
            <a:chOff x="295" y="1071"/>
            <a:chExt cx="3456" cy="287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95" y="1071"/>
              <a:ext cx="3456" cy="2873"/>
              <a:chOff x="295" y="1071"/>
              <a:chExt cx="3456" cy="2873"/>
            </a:xfrm>
          </p:grpSpPr>
          <p:sp>
            <p:nvSpPr>
              <p:cNvPr id="32777" name="Line 5"/>
              <p:cNvSpPr>
                <a:spLocks noChangeShapeType="1"/>
              </p:cNvSpPr>
              <p:nvPr/>
            </p:nvSpPr>
            <p:spPr bwMode="auto">
              <a:xfrm flipV="1">
                <a:off x="567" y="1344"/>
                <a:ext cx="816" cy="110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95" y="1071"/>
                <a:ext cx="3456" cy="2873"/>
                <a:chOff x="295" y="1071"/>
                <a:chExt cx="3456" cy="2873"/>
              </a:xfrm>
            </p:grpSpPr>
            <p:sp>
              <p:nvSpPr>
                <p:cNvPr id="32780" name="Line 7"/>
                <p:cNvSpPr>
                  <a:spLocks noChangeShapeType="1"/>
                </p:cNvSpPr>
                <p:nvPr/>
              </p:nvSpPr>
              <p:spPr bwMode="auto">
                <a:xfrm>
                  <a:off x="1399" y="1359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1" name="Line 8"/>
                <p:cNvSpPr>
                  <a:spLocks noChangeShapeType="1"/>
                </p:cNvSpPr>
                <p:nvPr/>
              </p:nvSpPr>
              <p:spPr bwMode="auto">
                <a:xfrm>
                  <a:off x="2743" y="1359"/>
                  <a:ext cx="72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2" name="Line 9"/>
                <p:cNvSpPr>
                  <a:spLocks noChangeShapeType="1"/>
                </p:cNvSpPr>
                <p:nvPr/>
              </p:nvSpPr>
              <p:spPr bwMode="auto">
                <a:xfrm>
                  <a:off x="583" y="2463"/>
                  <a:ext cx="15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3" name="Line 10"/>
                <p:cNvSpPr>
                  <a:spLocks noChangeShapeType="1"/>
                </p:cNvSpPr>
                <p:nvPr/>
              </p:nvSpPr>
              <p:spPr bwMode="auto">
                <a:xfrm>
                  <a:off x="2119" y="2463"/>
                  <a:ext cx="13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4" name="Line 11"/>
                <p:cNvSpPr>
                  <a:spLocks noChangeShapeType="1"/>
                </p:cNvSpPr>
                <p:nvPr/>
              </p:nvSpPr>
              <p:spPr bwMode="auto">
                <a:xfrm>
                  <a:off x="1399" y="1359"/>
                  <a:ext cx="72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119" y="1359"/>
                  <a:ext cx="624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6" name="Line 13"/>
                <p:cNvSpPr>
                  <a:spLocks noChangeShapeType="1"/>
                </p:cNvSpPr>
                <p:nvPr/>
              </p:nvSpPr>
              <p:spPr bwMode="auto">
                <a:xfrm>
                  <a:off x="583" y="2463"/>
                  <a:ext cx="1344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927" y="2463"/>
                  <a:ext cx="192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8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927" y="2463"/>
                  <a:ext cx="1536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8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5" y="2367"/>
                  <a:ext cx="28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A</a:t>
                  </a:r>
                </a:p>
              </p:txBody>
            </p:sp>
            <p:sp>
              <p:nvSpPr>
                <p:cNvPr id="3279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119" y="2463"/>
                  <a:ext cx="28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F</a:t>
                  </a:r>
                </a:p>
              </p:txBody>
            </p:sp>
            <p:sp>
              <p:nvSpPr>
                <p:cNvPr id="3279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159" y="1071"/>
                  <a:ext cx="28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B</a:t>
                  </a:r>
                </a:p>
              </p:txBody>
            </p:sp>
            <p:sp>
              <p:nvSpPr>
                <p:cNvPr id="3279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743" y="1167"/>
                  <a:ext cx="28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C</a:t>
                  </a:r>
                </a:p>
              </p:txBody>
            </p:sp>
            <p:sp>
              <p:nvSpPr>
                <p:cNvPr id="3279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463" y="2415"/>
                  <a:ext cx="28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D</a:t>
                  </a:r>
                </a:p>
              </p:txBody>
            </p:sp>
            <p:sp>
              <p:nvSpPr>
                <p:cNvPr id="3279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783" y="3711"/>
                  <a:ext cx="28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E</a:t>
                  </a:r>
                </a:p>
              </p:txBody>
            </p:sp>
            <p:sp>
              <p:nvSpPr>
                <p:cNvPr id="3279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599" y="3135"/>
                  <a:ext cx="28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2</a:t>
                  </a:r>
                </a:p>
              </p:txBody>
            </p:sp>
            <p:sp>
              <p:nvSpPr>
                <p:cNvPr id="3279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207" y="2511"/>
                  <a:ext cx="28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7</a:t>
                  </a:r>
                </a:p>
              </p:txBody>
            </p:sp>
            <p:sp>
              <p:nvSpPr>
                <p:cNvPr id="3279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967" y="3039"/>
                  <a:ext cx="28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4</a:t>
                  </a:r>
                </a:p>
              </p:txBody>
            </p:sp>
            <p:sp>
              <p:nvSpPr>
                <p:cNvPr id="3279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023" y="2847"/>
                  <a:ext cx="28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5</a:t>
                  </a:r>
                </a:p>
              </p:txBody>
            </p:sp>
            <p:sp>
              <p:nvSpPr>
                <p:cNvPr id="3279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5" y="1839"/>
                  <a:ext cx="28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8</a:t>
                  </a:r>
                </a:p>
              </p:txBody>
            </p:sp>
            <p:sp>
              <p:nvSpPr>
                <p:cNvPr id="3280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5" y="1791"/>
                  <a:ext cx="28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6</a:t>
                  </a:r>
                </a:p>
              </p:txBody>
            </p:sp>
            <p:sp>
              <p:nvSpPr>
                <p:cNvPr id="3280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79" y="1695"/>
                  <a:ext cx="28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4</a:t>
                  </a:r>
                </a:p>
              </p:txBody>
            </p:sp>
            <p:sp>
              <p:nvSpPr>
                <p:cNvPr id="3280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927" y="1071"/>
                  <a:ext cx="28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5</a:t>
                  </a:r>
                </a:p>
              </p:txBody>
            </p:sp>
            <p:sp>
              <p:nvSpPr>
                <p:cNvPr id="3280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839" y="1570"/>
                  <a:ext cx="28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3</a:t>
                  </a:r>
                </a:p>
              </p:txBody>
            </p:sp>
            <p:sp>
              <p:nvSpPr>
                <p:cNvPr id="3280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551" y="2175"/>
                  <a:ext cx="288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/>
                    <a:t>8</a:t>
                  </a:r>
                </a:p>
              </p:txBody>
            </p:sp>
          </p:grpSp>
          <p:sp>
            <p:nvSpPr>
              <p:cNvPr id="32779" name="Line 32"/>
              <p:cNvSpPr>
                <a:spLocks noChangeShapeType="1"/>
              </p:cNvSpPr>
              <p:nvPr/>
            </p:nvSpPr>
            <p:spPr bwMode="auto">
              <a:xfrm flipV="1">
                <a:off x="1927" y="2478"/>
                <a:ext cx="1536" cy="120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76" name="Line 33"/>
            <p:cNvSpPr>
              <a:spLocks noChangeShapeType="1"/>
            </p:cNvSpPr>
            <p:nvPr/>
          </p:nvSpPr>
          <p:spPr bwMode="auto">
            <a:xfrm>
              <a:off x="2744" y="1344"/>
              <a:ext cx="726" cy="113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5" name="Line 35"/>
          <p:cNvSpPr>
            <a:spLocks noChangeShapeType="1"/>
          </p:cNvSpPr>
          <p:nvPr/>
        </p:nvSpPr>
        <p:spPr bwMode="auto">
          <a:xfrm>
            <a:off x="1200151" y="3860800"/>
            <a:ext cx="2878667" cy="19446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9861551" y="2141538"/>
            <a:ext cx="1805516" cy="347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>
                <a:latin typeface="Arial" pitchFamily="34" charset="0"/>
              </a:rPr>
              <a:t>ED  2</a:t>
            </a:r>
          </a:p>
          <a:p>
            <a:r>
              <a:rPr lang="en-GB" sz="2000">
                <a:latin typeface="Arial" pitchFamily="34" charset="0"/>
              </a:rPr>
              <a:t>AB  3</a:t>
            </a:r>
          </a:p>
          <a:p>
            <a:r>
              <a:rPr lang="en-GB" sz="2000">
                <a:latin typeface="Arial" pitchFamily="34" charset="0"/>
              </a:rPr>
              <a:t>AE  4</a:t>
            </a:r>
          </a:p>
          <a:p>
            <a:r>
              <a:rPr lang="en-GB" sz="2000">
                <a:latin typeface="Arial" pitchFamily="34" charset="0"/>
              </a:rPr>
              <a:t>CD  4</a:t>
            </a:r>
          </a:p>
          <a:p>
            <a:r>
              <a:rPr lang="en-GB" sz="2000">
                <a:latin typeface="Arial" pitchFamily="34" charset="0"/>
              </a:rPr>
              <a:t>BC  5</a:t>
            </a:r>
          </a:p>
          <a:p>
            <a:r>
              <a:rPr lang="en-GB" sz="2000">
                <a:latin typeface="Arial" pitchFamily="34" charset="0"/>
              </a:rPr>
              <a:t>EF  5</a:t>
            </a:r>
          </a:p>
          <a:p>
            <a:r>
              <a:rPr lang="en-GB" sz="2000">
                <a:latin typeface="Arial" pitchFamily="34" charset="0"/>
              </a:rPr>
              <a:t>CF  6</a:t>
            </a:r>
          </a:p>
          <a:p>
            <a:r>
              <a:rPr lang="en-GB" sz="2000">
                <a:latin typeface="Arial" pitchFamily="34" charset="0"/>
              </a:rPr>
              <a:t>AF  7</a:t>
            </a:r>
          </a:p>
          <a:p>
            <a:r>
              <a:rPr lang="en-GB" sz="2000">
                <a:latin typeface="Arial" pitchFamily="34" charset="0"/>
              </a:rPr>
              <a:t>BF  8</a:t>
            </a:r>
          </a:p>
          <a:p>
            <a:r>
              <a:rPr lang="en-GB" sz="2000">
                <a:latin typeface="Arial" pitchFamily="34" charset="0"/>
              </a:rPr>
              <a:t>DF  8</a:t>
            </a:r>
          </a:p>
          <a:p>
            <a:endParaRPr lang="en-US" sz="200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55" grpId="0" animBg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8015818" y="1125539"/>
            <a:ext cx="3841749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Select the next shortest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edge which does not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create a cycle</a:t>
            </a: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r>
              <a:rPr lang="en-GB" sz="2000" b="1">
                <a:latin typeface="Arial" pitchFamily="34" charset="0"/>
              </a:rPr>
              <a:t>ED  2</a:t>
            </a:r>
          </a:p>
          <a:p>
            <a:pPr marL="457200" indent="-457200"/>
            <a:r>
              <a:rPr lang="en-GB" sz="2000" b="1">
                <a:latin typeface="Arial" pitchFamily="34" charset="0"/>
              </a:rPr>
              <a:t>AB  3</a:t>
            </a:r>
          </a:p>
          <a:p>
            <a:pPr marL="457200" indent="-457200"/>
            <a:r>
              <a:rPr lang="en-GB" sz="2000" b="1">
                <a:latin typeface="Arial" pitchFamily="34" charset="0"/>
              </a:rPr>
              <a:t>CD  4 </a:t>
            </a:r>
          </a:p>
          <a:p>
            <a:pPr marL="457200" indent="-457200"/>
            <a:r>
              <a:rPr lang="en-GB" sz="2000" b="1">
                <a:latin typeface="Arial" pitchFamily="34" charset="0"/>
              </a:rPr>
              <a:t>AE  4</a:t>
            </a:r>
          </a:p>
          <a:p>
            <a:pPr marL="457200" indent="-457200"/>
            <a:r>
              <a:rPr lang="en-GB" sz="2000" b="1">
                <a:latin typeface="Arial" pitchFamily="34" charset="0"/>
              </a:rPr>
              <a:t>BC  5 – forms a cycle</a:t>
            </a:r>
          </a:p>
          <a:p>
            <a:pPr marL="457200" indent="-457200"/>
            <a:r>
              <a:rPr lang="en-GB" sz="2000" b="1">
                <a:solidFill>
                  <a:srgbClr val="FF0000"/>
                </a:solidFill>
                <a:latin typeface="Arial" pitchFamily="34" charset="0"/>
              </a:rPr>
              <a:t>EF  5</a:t>
            </a:r>
          </a:p>
          <a:p>
            <a:pPr marL="457200" indent="-457200"/>
            <a:endParaRPr lang="en-GB" sz="2000" b="1">
              <a:latin typeface="Arial" pitchFamily="34" charset="0"/>
            </a:endParaRP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endParaRPr lang="en-US" sz="2000">
              <a:latin typeface="Arial" pitchFamily="34" charset="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102784" y="476250"/>
            <a:ext cx="960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pitchFamily="34" charset="0"/>
              </a:rPr>
              <a:t>Kruskal’s Algorithm</a:t>
            </a:r>
            <a:endParaRPr lang="en-US" b="1">
              <a:latin typeface="Arial" pitchFamily="34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24417" y="1700213"/>
            <a:ext cx="7315200" cy="4560888"/>
            <a:chOff x="295" y="1071"/>
            <a:chExt cx="3456" cy="287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95" y="1071"/>
              <a:ext cx="3456" cy="2873"/>
              <a:chOff x="295" y="1071"/>
              <a:chExt cx="3456" cy="2873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95" y="1071"/>
                <a:ext cx="3456" cy="2873"/>
                <a:chOff x="295" y="1071"/>
                <a:chExt cx="3456" cy="2873"/>
              </a:xfrm>
            </p:grpSpPr>
            <p:sp>
              <p:nvSpPr>
                <p:cNvPr id="33802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567" y="1344"/>
                  <a:ext cx="816" cy="1109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295" y="1071"/>
                  <a:ext cx="3456" cy="2873"/>
                  <a:chOff x="295" y="1071"/>
                  <a:chExt cx="3456" cy="2873"/>
                </a:xfrm>
              </p:grpSpPr>
              <p:sp>
                <p:nvSpPr>
                  <p:cNvPr id="33805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1399" y="1359"/>
                    <a:ext cx="13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06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743" y="1359"/>
                    <a:ext cx="720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0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583" y="2463"/>
                    <a:ext cx="15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08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119" y="2463"/>
                    <a:ext cx="13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0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399" y="1359"/>
                    <a:ext cx="720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10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19" y="1359"/>
                    <a:ext cx="624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1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83" y="2463"/>
                    <a:ext cx="1344" cy="1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12" name="Line 1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7" y="2463"/>
                    <a:ext cx="192" cy="1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13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7" y="2463"/>
                    <a:ext cx="1536" cy="12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14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" y="2367"/>
                    <a:ext cx="288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A</a:t>
                    </a:r>
                  </a:p>
                </p:txBody>
              </p:sp>
              <p:sp>
                <p:nvSpPr>
                  <p:cNvPr id="33815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9" y="2463"/>
                    <a:ext cx="288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F</a:t>
                    </a:r>
                  </a:p>
                </p:txBody>
              </p:sp>
              <p:sp>
                <p:nvSpPr>
                  <p:cNvPr id="33816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9" y="1071"/>
                    <a:ext cx="288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B</a:t>
                    </a:r>
                  </a:p>
                </p:txBody>
              </p:sp>
              <p:sp>
                <p:nvSpPr>
                  <p:cNvPr id="33817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43" y="1167"/>
                    <a:ext cx="288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C</a:t>
                    </a:r>
                  </a:p>
                </p:txBody>
              </p:sp>
              <p:sp>
                <p:nvSpPr>
                  <p:cNvPr id="33818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63" y="2415"/>
                    <a:ext cx="288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D</a:t>
                    </a:r>
                  </a:p>
                </p:txBody>
              </p:sp>
              <p:sp>
                <p:nvSpPr>
                  <p:cNvPr id="33819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83" y="3711"/>
                    <a:ext cx="288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E</a:t>
                    </a:r>
                  </a:p>
                </p:txBody>
              </p:sp>
              <p:sp>
                <p:nvSpPr>
                  <p:cNvPr id="33820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9" y="3135"/>
                    <a:ext cx="288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2</a:t>
                    </a:r>
                  </a:p>
                </p:txBody>
              </p:sp>
              <p:sp>
                <p:nvSpPr>
                  <p:cNvPr id="33821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7" y="2511"/>
                    <a:ext cx="288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7</a:t>
                    </a:r>
                  </a:p>
                </p:txBody>
              </p:sp>
              <p:sp>
                <p:nvSpPr>
                  <p:cNvPr id="33822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7" y="3039"/>
                    <a:ext cx="288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4</a:t>
                    </a:r>
                  </a:p>
                </p:txBody>
              </p:sp>
              <p:sp>
                <p:nvSpPr>
                  <p:cNvPr id="3382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23" y="2847"/>
                    <a:ext cx="288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5</a:t>
                    </a:r>
                  </a:p>
                </p:txBody>
              </p:sp>
              <p:sp>
                <p:nvSpPr>
                  <p:cNvPr id="33824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5" y="1839"/>
                    <a:ext cx="288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8</a:t>
                    </a:r>
                  </a:p>
                </p:txBody>
              </p:sp>
              <p:sp>
                <p:nvSpPr>
                  <p:cNvPr id="33825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5" y="1791"/>
                    <a:ext cx="288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6</a:t>
                    </a:r>
                  </a:p>
                </p:txBody>
              </p:sp>
              <p:sp>
                <p:nvSpPr>
                  <p:cNvPr id="3382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9" y="1695"/>
                    <a:ext cx="288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4</a:t>
                    </a:r>
                  </a:p>
                </p:txBody>
              </p:sp>
              <p:sp>
                <p:nvSpPr>
                  <p:cNvPr id="33827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1071"/>
                    <a:ext cx="288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5</a:t>
                    </a:r>
                  </a:p>
                </p:txBody>
              </p:sp>
              <p:sp>
                <p:nvSpPr>
                  <p:cNvPr id="33828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570"/>
                    <a:ext cx="288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3</a:t>
                    </a:r>
                  </a:p>
                </p:txBody>
              </p:sp>
              <p:sp>
                <p:nvSpPr>
                  <p:cNvPr id="33829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51" y="2175"/>
                    <a:ext cx="288" cy="23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GB"/>
                      <a:t>8</a:t>
                    </a:r>
                  </a:p>
                </p:txBody>
              </p:sp>
            </p:grpSp>
            <p:sp>
              <p:nvSpPr>
                <p:cNvPr id="33804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1927" y="2478"/>
                  <a:ext cx="1536" cy="120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801" name="Line 34"/>
              <p:cNvSpPr>
                <a:spLocks noChangeShapeType="1"/>
              </p:cNvSpPr>
              <p:nvPr/>
            </p:nvSpPr>
            <p:spPr bwMode="auto">
              <a:xfrm>
                <a:off x="2744" y="1344"/>
                <a:ext cx="726" cy="1134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799" name="Line 35"/>
            <p:cNvSpPr>
              <a:spLocks noChangeShapeType="1"/>
            </p:cNvSpPr>
            <p:nvPr/>
          </p:nvSpPr>
          <p:spPr bwMode="auto">
            <a:xfrm>
              <a:off x="567" y="2432"/>
              <a:ext cx="1360" cy="122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81" name="Line 37"/>
          <p:cNvSpPr>
            <a:spLocks noChangeShapeType="1"/>
          </p:cNvSpPr>
          <p:nvPr/>
        </p:nvSpPr>
        <p:spPr bwMode="auto">
          <a:xfrm flipH="1">
            <a:off x="4078818" y="3933826"/>
            <a:ext cx="385233" cy="18716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3178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8015818" y="1125539"/>
            <a:ext cx="3841749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Times New Roman" pitchFamily="18" charset="0"/>
              <a:buNone/>
            </a:pPr>
            <a:r>
              <a:rPr lang="en-US" sz="2000">
                <a:latin typeface="Arial" pitchFamily="34" charset="0"/>
              </a:rPr>
              <a:t>All vertices have been</a:t>
            </a:r>
          </a:p>
          <a:p>
            <a:pPr marL="457200" indent="-457200" eaLnBrk="0" hangingPunct="0">
              <a:buFont typeface="Times New Roman" pitchFamily="18" charset="0"/>
              <a:buNone/>
            </a:pPr>
            <a:r>
              <a:rPr lang="en-US" sz="2000">
                <a:latin typeface="Arial" pitchFamily="34" charset="0"/>
              </a:rPr>
              <a:t>connected.</a:t>
            </a:r>
          </a:p>
          <a:p>
            <a:pPr marL="457200" indent="-457200" eaLnBrk="0" hangingPunct="0">
              <a:buFont typeface="Times New Roman" pitchFamily="18" charset="0"/>
              <a:buNone/>
            </a:pPr>
            <a:endParaRPr lang="en-GB" sz="2000">
              <a:latin typeface="Arial" pitchFamily="34" charset="0"/>
            </a:endParaRPr>
          </a:p>
          <a:p>
            <a:pPr marL="457200" indent="-457200" eaLnBrk="0" hangingPunct="0">
              <a:buFont typeface="Times New Roman" pitchFamily="18" charset="0"/>
              <a:buNone/>
            </a:pPr>
            <a:r>
              <a:rPr lang="en-GB" sz="2000">
                <a:latin typeface="Arial" pitchFamily="34" charset="0"/>
              </a:rPr>
              <a:t>The solution is</a:t>
            </a:r>
            <a:endParaRPr lang="en-US" sz="2000">
              <a:latin typeface="Arial" pitchFamily="34" charset="0"/>
            </a:endParaRPr>
          </a:p>
          <a:p>
            <a:pPr marL="457200" indent="-457200" eaLnBrk="0" hangingPunct="0">
              <a:buFont typeface="Verdana" pitchFamily="34" charset="0"/>
              <a:buNone/>
            </a:pPr>
            <a:endParaRPr lang="en-GB" sz="2000">
              <a:latin typeface="Arial" pitchFamily="34" charset="0"/>
            </a:endParaRPr>
          </a:p>
          <a:p>
            <a:pPr marL="457200" indent="-457200"/>
            <a:r>
              <a:rPr lang="en-GB" sz="2000" b="1">
                <a:latin typeface="Arial" pitchFamily="34" charset="0"/>
              </a:rPr>
              <a:t>ED  2</a:t>
            </a:r>
          </a:p>
          <a:p>
            <a:pPr marL="457200" indent="-457200"/>
            <a:r>
              <a:rPr lang="en-GB" sz="2000" b="1">
                <a:latin typeface="Arial" pitchFamily="34" charset="0"/>
              </a:rPr>
              <a:t>AB  3</a:t>
            </a:r>
          </a:p>
          <a:p>
            <a:pPr marL="457200" indent="-457200"/>
            <a:r>
              <a:rPr lang="en-GB" sz="2000" b="1">
                <a:latin typeface="Arial" pitchFamily="34" charset="0"/>
              </a:rPr>
              <a:t>CD  4 </a:t>
            </a:r>
          </a:p>
          <a:p>
            <a:pPr marL="457200" indent="-457200"/>
            <a:r>
              <a:rPr lang="en-GB" sz="2000" b="1">
                <a:latin typeface="Arial" pitchFamily="34" charset="0"/>
              </a:rPr>
              <a:t>AE  4</a:t>
            </a:r>
          </a:p>
          <a:p>
            <a:pPr marL="457200" indent="-457200"/>
            <a:r>
              <a:rPr lang="en-GB" sz="2000" b="1">
                <a:latin typeface="Arial" pitchFamily="34" charset="0"/>
              </a:rPr>
              <a:t>EF  5</a:t>
            </a:r>
          </a:p>
          <a:p>
            <a:pPr marL="457200" indent="-457200"/>
            <a:endParaRPr lang="en-GB" sz="2000" b="1">
              <a:latin typeface="Arial" pitchFamily="34" charset="0"/>
            </a:endParaRP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r>
              <a:rPr lang="en-GB" sz="2000">
                <a:latin typeface="Arial" pitchFamily="34" charset="0"/>
              </a:rPr>
              <a:t>Total weight of tree: 18</a:t>
            </a:r>
          </a:p>
          <a:p>
            <a:pPr marL="457200" indent="-457200"/>
            <a:endParaRPr lang="en-US" sz="2000">
              <a:latin typeface="Arial" pitchFamily="34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102784" y="476250"/>
            <a:ext cx="960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pitchFamily="34" charset="0"/>
              </a:rPr>
              <a:t>Kruskal’s Algorithm</a:t>
            </a:r>
            <a:endParaRPr lang="en-US" b="1">
              <a:latin typeface="Arial" pitchFamily="34" charset="0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624417" y="1700213"/>
            <a:ext cx="7315200" cy="4560888"/>
            <a:chOff x="295" y="1071"/>
            <a:chExt cx="3456" cy="287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95" y="1071"/>
              <a:ext cx="3456" cy="2873"/>
              <a:chOff x="295" y="1071"/>
              <a:chExt cx="3456" cy="2873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295" y="1071"/>
                <a:ext cx="3456" cy="2873"/>
                <a:chOff x="295" y="1071"/>
                <a:chExt cx="3456" cy="2873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295" y="1071"/>
                  <a:ext cx="3456" cy="2873"/>
                  <a:chOff x="295" y="1071"/>
                  <a:chExt cx="3456" cy="2873"/>
                </a:xfrm>
              </p:grpSpPr>
              <p:sp>
                <p:nvSpPr>
                  <p:cNvPr id="34827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67" y="1344"/>
                    <a:ext cx="816" cy="1109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295" y="1071"/>
                    <a:ext cx="3456" cy="2873"/>
                    <a:chOff x="295" y="1071"/>
                    <a:chExt cx="3456" cy="2873"/>
                  </a:xfrm>
                </p:grpSpPr>
                <p:sp>
                  <p:nvSpPr>
                    <p:cNvPr id="34830" name="Line 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9" y="1359"/>
                      <a:ext cx="13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31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3" y="1359"/>
                      <a:ext cx="72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32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3" y="2463"/>
                      <a:ext cx="153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33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19" y="2463"/>
                      <a:ext cx="134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34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99" y="1359"/>
                      <a:ext cx="720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35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19" y="1359"/>
                      <a:ext cx="624" cy="110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36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3" y="2463"/>
                      <a:ext cx="1344" cy="1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37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7" y="2463"/>
                      <a:ext cx="192" cy="1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38" name="Line 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7" y="2463"/>
                      <a:ext cx="1536" cy="120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39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5" y="2367"/>
                      <a:ext cx="288" cy="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A</a:t>
                      </a:r>
                    </a:p>
                  </p:txBody>
                </p:sp>
                <p:sp>
                  <p:nvSpPr>
                    <p:cNvPr id="34840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19" y="2463"/>
                      <a:ext cx="288" cy="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F</a:t>
                      </a:r>
                    </a:p>
                  </p:txBody>
                </p:sp>
                <p:sp>
                  <p:nvSpPr>
                    <p:cNvPr id="34841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59" y="1071"/>
                      <a:ext cx="288" cy="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B</a:t>
                      </a:r>
                    </a:p>
                  </p:txBody>
                </p:sp>
                <p:sp>
                  <p:nvSpPr>
                    <p:cNvPr id="34842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43" y="1167"/>
                      <a:ext cx="288" cy="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C</a:t>
                      </a:r>
                    </a:p>
                  </p:txBody>
                </p:sp>
                <p:sp>
                  <p:nvSpPr>
                    <p:cNvPr id="34843" name="Text Box 2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63" y="2415"/>
                      <a:ext cx="288" cy="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D</a:t>
                      </a:r>
                    </a:p>
                  </p:txBody>
                </p:sp>
                <p:sp>
                  <p:nvSpPr>
                    <p:cNvPr id="34844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83" y="3711"/>
                      <a:ext cx="288" cy="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E</a:t>
                      </a:r>
                    </a:p>
                  </p:txBody>
                </p:sp>
                <p:sp>
                  <p:nvSpPr>
                    <p:cNvPr id="34845" name="Text Box 2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9" y="3135"/>
                      <a:ext cx="288" cy="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2</a:t>
                      </a:r>
                    </a:p>
                  </p:txBody>
                </p:sp>
                <p:sp>
                  <p:nvSpPr>
                    <p:cNvPr id="34846" name="Text Box 2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7" y="2511"/>
                      <a:ext cx="288" cy="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7</a:t>
                      </a:r>
                    </a:p>
                  </p:txBody>
                </p:sp>
                <p:sp>
                  <p:nvSpPr>
                    <p:cNvPr id="34847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67" y="3039"/>
                      <a:ext cx="288" cy="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4</a:t>
                      </a:r>
                    </a:p>
                  </p:txBody>
                </p:sp>
                <p:sp>
                  <p:nvSpPr>
                    <p:cNvPr id="34848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23" y="2847"/>
                      <a:ext cx="288" cy="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5</a:t>
                      </a:r>
                    </a:p>
                  </p:txBody>
                </p:sp>
                <p:sp>
                  <p:nvSpPr>
                    <p:cNvPr id="34849" name="Text Box 2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95" y="1839"/>
                      <a:ext cx="288" cy="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8</a:t>
                      </a:r>
                    </a:p>
                  </p:txBody>
                </p:sp>
                <p:sp>
                  <p:nvSpPr>
                    <p:cNvPr id="34850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55" y="1791"/>
                      <a:ext cx="288" cy="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6</a:t>
                      </a:r>
                    </a:p>
                  </p:txBody>
                </p:sp>
                <p:sp>
                  <p:nvSpPr>
                    <p:cNvPr id="34851" name="Text Box 3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79" y="1695"/>
                      <a:ext cx="288" cy="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4</a:t>
                      </a:r>
                    </a:p>
                  </p:txBody>
                </p:sp>
                <p:sp>
                  <p:nvSpPr>
                    <p:cNvPr id="34852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27" y="1071"/>
                      <a:ext cx="288" cy="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5</a:t>
                      </a:r>
                    </a:p>
                  </p:txBody>
                </p:sp>
                <p:sp>
                  <p:nvSpPr>
                    <p:cNvPr id="34853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9" y="1570"/>
                      <a:ext cx="288" cy="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3</a:t>
                      </a:r>
                    </a:p>
                  </p:txBody>
                </p:sp>
                <p:sp>
                  <p:nvSpPr>
                    <p:cNvPr id="34854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51" y="2175"/>
                      <a:ext cx="288" cy="2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GB"/>
                        <a:t>8</a:t>
                      </a:r>
                    </a:p>
                  </p:txBody>
                </p:sp>
              </p:grpSp>
              <p:sp>
                <p:nvSpPr>
                  <p:cNvPr id="34829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7" y="2478"/>
                    <a:ext cx="1536" cy="1200"/>
                  </a:xfrm>
                  <a:prstGeom prst="line">
                    <a:avLst/>
                  </a:prstGeom>
                  <a:noFill/>
                  <a:ln w="38100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826" name="Line 35"/>
                <p:cNvSpPr>
                  <a:spLocks noChangeShapeType="1"/>
                </p:cNvSpPr>
                <p:nvPr/>
              </p:nvSpPr>
              <p:spPr bwMode="auto">
                <a:xfrm>
                  <a:off x="2744" y="1344"/>
                  <a:ext cx="726" cy="113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824" name="Line 36"/>
              <p:cNvSpPr>
                <a:spLocks noChangeShapeType="1"/>
              </p:cNvSpPr>
              <p:nvPr/>
            </p:nvSpPr>
            <p:spPr bwMode="auto">
              <a:xfrm>
                <a:off x="567" y="2432"/>
                <a:ext cx="1360" cy="122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822" name="Line 37"/>
            <p:cNvSpPr>
              <a:spLocks noChangeShapeType="1"/>
            </p:cNvSpPr>
            <p:nvPr/>
          </p:nvSpPr>
          <p:spPr bwMode="auto">
            <a:xfrm flipH="1">
              <a:off x="1927" y="2478"/>
              <a:ext cx="182" cy="117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PRIM’S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314" y="1965003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Select any vertex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Select the shortest edge connected to the vertex.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Select the shortest edge connected to any vertex already connected.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Repeat step 3 until all vertices have been connected</a:t>
            </a:r>
          </a:p>
        </p:txBody>
      </p:sp>
    </p:spTree>
    <p:extLst>
      <p:ext uri="{BB962C8B-B14F-4D97-AF65-F5344CB8AC3E}">
        <p14:creationId xmlns:p14="http://schemas.microsoft.com/office/powerpoint/2010/main" val="2231272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4417" y="1700213"/>
            <a:ext cx="7315200" cy="4560888"/>
            <a:chOff x="864" y="576"/>
            <a:chExt cx="3456" cy="2873"/>
          </a:xfrm>
        </p:grpSpPr>
        <p:sp>
          <p:nvSpPr>
            <p:cNvPr id="12294" name="Line 3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Line 4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Line 5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6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7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8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9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10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2" name="Line 11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12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Text Box 13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2305" name="Text Box 14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12306" name="Text Box 15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2307" name="Text Box 16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12308" name="Text Box 17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12309" name="Text Box 18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12310" name="Text Box 19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2311" name="Text Box 20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2312" name="Text Box 21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2313" name="Text Box 22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2314" name="Text Box 23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2315" name="Text Box 24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2316" name="Text Box 25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2317" name="Text Box 26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2318" name="Text Box 27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2319" name="Text Box 28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8015817" y="1125539"/>
            <a:ext cx="3553883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Select any vertex</a:t>
            </a:r>
          </a:p>
          <a:p>
            <a:endParaRPr lang="en-GB" sz="2000">
              <a:latin typeface="Arial" pitchFamily="34" charset="0"/>
            </a:endParaRPr>
          </a:p>
          <a:p>
            <a:r>
              <a:rPr lang="en-GB" sz="2000">
                <a:latin typeface="Arial" pitchFamily="34" charset="0"/>
              </a:rPr>
              <a:t>A</a:t>
            </a:r>
          </a:p>
          <a:p>
            <a:endParaRPr lang="en-US" sz="2000">
              <a:latin typeface="Arial" pitchFamily="34" charset="0"/>
            </a:endParaRPr>
          </a:p>
          <a:p>
            <a:r>
              <a:rPr lang="en-US" sz="2000">
                <a:latin typeface="Arial" pitchFamily="34" charset="0"/>
              </a:rPr>
              <a:t>Select the shortest edge connected to that vertex</a:t>
            </a:r>
          </a:p>
          <a:p>
            <a:endParaRPr lang="en-GB" sz="2000">
              <a:latin typeface="Arial" pitchFamily="34" charset="0"/>
            </a:endParaRPr>
          </a:p>
          <a:p>
            <a:r>
              <a:rPr lang="en-GB" sz="2000">
                <a:solidFill>
                  <a:srgbClr val="FF0000"/>
                </a:solidFill>
                <a:latin typeface="Arial" pitchFamily="34" charset="0"/>
              </a:rPr>
              <a:t>AB  3</a:t>
            </a:r>
          </a:p>
          <a:p>
            <a:endParaRPr lang="en-GB" sz="2000">
              <a:latin typeface="Arial" pitchFamily="34" charset="0"/>
            </a:endParaRPr>
          </a:p>
          <a:p>
            <a:endParaRPr lang="en-GB" sz="2000">
              <a:latin typeface="Arial" pitchFamily="34" charset="0"/>
            </a:endParaRPr>
          </a:p>
          <a:p>
            <a:endParaRPr lang="en-US" sz="2000">
              <a:latin typeface="Arial" pitchFamily="34" charset="0"/>
            </a:endParaRPr>
          </a:p>
        </p:txBody>
      </p:sp>
      <p:sp>
        <p:nvSpPr>
          <p:cNvPr id="12292" name="Text Box 30"/>
          <p:cNvSpPr txBox="1">
            <a:spLocks noChangeArrowheads="1"/>
          </p:cNvSpPr>
          <p:nvPr/>
        </p:nvSpPr>
        <p:spPr bwMode="auto">
          <a:xfrm>
            <a:off x="1102784" y="476250"/>
            <a:ext cx="960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pitchFamily="34" charset="0"/>
              </a:rPr>
              <a:t>Prim’s Algorithm</a:t>
            </a:r>
            <a:endParaRPr lang="en-US" b="1">
              <a:latin typeface="Arial" pitchFamily="34" charset="0"/>
            </a:endParaRPr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 flipV="1">
            <a:off x="1234018" y="2159001"/>
            <a:ext cx="1706033" cy="1724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1" grpId="0"/>
      <p:bldP spid="338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4417" y="1700213"/>
            <a:ext cx="7315200" cy="4560888"/>
            <a:chOff x="864" y="576"/>
            <a:chExt cx="3456" cy="2873"/>
          </a:xfrm>
        </p:grpSpPr>
        <p:sp>
          <p:nvSpPr>
            <p:cNvPr id="13319" name="Line 3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Line 4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Line 5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6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7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Line 8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Line 9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0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1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2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Text Box 13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3330" name="Text Box 14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13331" name="Text Box 15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3332" name="Text Box 16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13333" name="Text Box 17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13334" name="Text Box 18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13335" name="Text Box 19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3336" name="Text Box 20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3337" name="Text Box 21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3338" name="Text Box 22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3339" name="Text Box 23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3340" name="Text Box 24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3341" name="Text Box 25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3342" name="Text Box 26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3343" name="Text Box 27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3344" name="Text Box 28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8015817" y="1125539"/>
            <a:ext cx="355388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Select the shortest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edge connected to 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any vertex already 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connected.</a:t>
            </a:r>
          </a:p>
          <a:p>
            <a:pPr marL="457200" indent="-457200" eaLnBrk="0" hangingPunct="0">
              <a:buFont typeface="Verdana" pitchFamily="34" charset="0"/>
              <a:buNone/>
            </a:pPr>
            <a:endParaRPr lang="en-GB" sz="2000">
              <a:latin typeface="Arial" pitchFamily="34" charset="0"/>
            </a:endParaRP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GB" sz="2000">
                <a:solidFill>
                  <a:srgbClr val="FF0000"/>
                </a:solidFill>
                <a:latin typeface="Arial" pitchFamily="34" charset="0"/>
              </a:rPr>
              <a:t>AE  4</a:t>
            </a:r>
            <a:endParaRPr lang="en-US" sz="2000">
              <a:solidFill>
                <a:srgbClr val="FF0000"/>
              </a:solidFill>
              <a:latin typeface="Arial" pitchFamily="34" charset="0"/>
            </a:endParaRP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endParaRPr lang="en-US" sz="2000">
              <a:latin typeface="Arial" pitchFamily="34" charset="0"/>
            </a:endParaRPr>
          </a:p>
        </p:txBody>
      </p:sp>
      <p:sp>
        <p:nvSpPr>
          <p:cNvPr id="13316" name="Text Box 30"/>
          <p:cNvSpPr txBox="1">
            <a:spLocks noChangeArrowheads="1"/>
          </p:cNvSpPr>
          <p:nvPr/>
        </p:nvSpPr>
        <p:spPr bwMode="auto">
          <a:xfrm>
            <a:off x="1102784" y="476250"/>
            <a:ext cx="960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 dirty="0">
                <a:latin typeface="Arial" pitchFamily="34" charset="0"/>
              </a:rPr>
              <a:t>Prim’s Algorithm</a:t>
            </a:r>
            <a:endParaRPr lang="en-US" b="1" dirty="0">
              <a:latin typeface="Arial" pitchFamily="34" charset="0"/>
            </a:endParaRPr>
          </a:p>
        </p:txBody>
      </p:sp>
      <p:sp>
        <p:nvSpPr>
          <p:cNvPr id="13317" name="Line 34"/>
          <p:cNvSpPr>
            <a:spLocks noChangeShapeType="1"/>
          </p:cNvSpPr>
          <p:nvPr/>
        </p:nvSpPr>
        <p:spPr bwMode="auto">
          <a:xfrm flipV="1">
            <a:off x="1234018" y="2159001"/>
            <a:ext cx="1706033" cy="1724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1234017" y="3886200"/>
            <a:ext cx="2844800" cy="191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5" grpId="0"/>
      <p:bldP spid="3484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8015817" y="1125539"/>
            <a:ext cx="355388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Select the shortest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edge connected to 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any vertex already 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connected.</a:t>
            </a:r>
          </a:p>
          <a:p>
            <a:pPr marL="457200" indent="-457200" eaLnBrk="0" hangingPunct="0">
              <a:buFont typeface="Verdana" pitchFamily="34" charset="0"/>
              <a:buNone/>
            </a:pPr>
            <a:endParaRPr lang="en-GB" sz="2000">
              <a:latin typeface="Arial" pitchFamily="34" charset="0"/>
            </a:endParaRP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GB" sz="2000">
                <a:solidFill>
                  <a:srgbClr val="FF0000"/>
                </a:solidFill>
                <a:latin typeface="Arial" pitchFamily="34" charset="0"/>
              </a:rPr>
              <a:t>ED  2</a:t>
            </a:r>
            <a:endParaRPr lang="en-US" sz="2000">
              <a:solidFill>
                <a:srgbClr val="FF0000"/>
              </a:solidFill>
              <a:latin typeface="Arial" pitchFamily="34" charset="0"/>
            </a:endParaRP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endParaRPr lang="en-US" sz="2000">
              <a:latin typeface="Arial" pitchFamily="34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102784" y="476250"/>
            <a:ext cx="960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pitchFamily="34" charset="0"/>
              </a:rPr>
              <a:t>Prim’s Algorithm</a:t>
            </a:r>
            <a:endParaRPr lang="en-US" b="1">
              <a:latin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24417" y="1700213"/>
            <a:ext cx="7315200" cy="4560888"/>
            <a:chOff x="864" y="576"/>
            <a:chExt cx="3456" cy="2873"/>
          </a:xfrm>
        </p:grpSpPr>
        <p:sp>
          <p:nvSpPr>
            <p:cNvPr id="14344" name="Line 6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Line 7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Line 8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9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10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11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Line 12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13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14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15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Text Box 16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4355" name="Text Box 17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14356" name="Text Box 18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4357" name="Text Box 19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14358" name="Text Box 20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14359" name="Text Box 21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14360" name="Text Box 22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4361" name="Text Box 23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4362" name="Text Box 24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4363" name="Text Box 25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4364" name="Text Box 26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4365" name="Text Box 27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4366" name="Text Box 28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4367" name="Text Box 29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4368" name="Text Box 30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4369" name="Text Box 31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14341" name="Line 36"/>
          <p:cNvSpPr>
            <a:spLocks noChangeShapeType="1"/>
          </p:cNvSpPr>
          <p:nvPr/>
        </p:nvSpPr>
        <p:spPr bwMode="auto">
          <a:xfrm flipV="1">
            <a:off x="1234018" y="2159001"/>
            <a:ext cx="1706033" cy="1724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Line 37"/>
          <p:cNvSpPr>
            <a:spLocks noChangeShapeType="1"/>
          </p:cNvSpPr>
          <p:nvPr/>
        </p:nvSpPr>
        <p:spPr bwMode="auto">
          <a:xfrm>
            <a:off x="1234017" y="3886200"/>
            <a:ext cx="2844800" cy="1919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V="1">
            <a:off x="4078818" y="3908426"/>
            <a:ext cx="3270249" cy="18970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n-lt"/>
              </a:rPr>
              <a:t>Wiring: Better Approach</a:t>
            </a:r>
          </a:p>
        </p:txBody>
      </p:sp>
      <p:cxnSp>
        <p:nvCxnSpPr>
          <p:cNvPr id="51" name="Straight Connector 50"/>
          <p:cNvCxnSpPr>
            <a:cxnSpLocks/>
          </p:cNvCxnSpPr>
          <p:nvPr/>
        </p:nvCxnSpPr>
        <p:spPr>
          <a:xfrm flipV="1">
            <a:off x="10024149" y="5610076"/>
            <a:ext cx="39379" cy="1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>
            <a:extLst>
              <a:ext uri="{FF2B5EF4-FFF2-40B4-BE49-F238E27FC236}">
                <a16:creationId xmlns:a16="http://schemas.microsoft.com/office/drawing/2014/main" id="{558FA783-652A-495D-8E87-E9F790C8ADE8}"/>
              </a:ext>
            </a:extLst>
          </p:cNvPr>
          <p:cNvSpPr txBox="1">
            <a:spLocks/>
          </p:cNvSpPr>
          <p:nvPr/>
        </p:nvSpPr>
        <p:spPr>
          <a:xfrm>
            <a:off x="990600" y="13581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B3E68-BC01-4D68-8B36-3E9D5D045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03" y="1858442"/>
            <a:ext cx="8436451" cy="39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76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8015817" y="1125539"/>
            <a:ext cx="355388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Select the shortest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edge connected to 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any vertex already 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connected.</a:t>
            </a:r>
          </a:p>
          <a:p>
            <a:pPr marL="457200" indent="-457200" eaLnBrk="0" hangingPunct="0">
              <a:buFont typeface="Verdana" pitchFamily="34" charset="0"/>
              <a:buNone/>
            </a:pPr>
            <a:endParaRPr lang="en-GB" sz="2000">
              <a:latin typeface="Arial" pitchFamily="34" charset="0"/>
            </a:endParaRP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GB" sz="2000">
                <a:solidFill>
                  <a:srgbClr val="FF0000"/>
                </a:solidFill>
                <a:latin typeface="Arial" pitchFamily="34" charset="0"/>
              </a:rPr>
              <a:t>DC  4</a:t>
            </a:r>
            <a:endParaRPr lang="en-US" sz="2000">
              <a:solidFill>
                <a:srgbClr val="FF0000"/>
              </a:solidFill>
              <a:latin typeface="Arial" pitchFamily="34" charset="0"/>
            </a:endParaRP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endParaRPr lang="en-US" sz="2000">
              <a:latin typeface="Arial" pitchFamily="34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02784" y="476250"/>
            <a:ext cx="960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pitchFamily="34" charset="0"/>
              </a:rPr>
              <a:t>Prim’s Algorithm</a:t>
            </a:r>
            <a:endParaRPr lang="en-US" b="1">
              <a:latin typeface="Arial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24417" y="1700213"/>
            <a:ext cx="7315200" cy="4560888"/>
            <a:chOff x="864" y="576"/>
            <a:chExt cx="3456" cy="2873"/>
          </a:xfrm>
        </p:grpSpPr>
        <p:sp>
          <p:nvSpPr>
            <p:cNvPr id="15369" name="Line 7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8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9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0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1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2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13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4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5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16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Text Box 17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5380" name="Text Box 18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15381" name="Text Box 19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5382" name="Text Box 20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15383" name="Text Box 21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15384" name="Text Box 22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15385" name="Text Box 23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5386" name="Text Box 24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5387" name="Text Box 25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5388" name="Text Box 26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5389" name="Text Box 27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5390" name="Text Box 28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5391" name="Text Box 29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5392" name="Text Box 30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5393" name="Text Box 31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5394" name="Text Box 32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15365" name="Line 38"/>
          <p:cNvSpPr>
            <a:spLocks noChangeShapeType="1"/>
          </p:cNvSpPr>
          <p:nvPr/>
        </p:nvSpPr>
        <p:spPr bwMode="auto">
          <a:xfrm flipV="1">
            <a:off x="1234018" y="2159001"/>
            <a:ext cx="1706033" cy="1724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6" name="Line 39"/>
          <p:cNvSpPr>
            <a:spLocks noChangeShapeType="1"/>
          </p:cNvSpPr>
          <p:nvPr/>
        </p:nvSpPr>
        <p:spPr bwMode="auto">
          <a:xfrm>
            <a:off x="1234017" y="3886200"/>
            <a:ext cx="2844800" cy="1919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40"/>
          <p:cNvSpPr>
            <a:spLocks noChangeShapeType="1"/>
          </p:cNvSpPr>
          <p:nvPr/>
        </p:nvSpPr>
        <p:spPr bwMode="auto">
          <a:xfrm flipV="1">
            <a:off x="4078818" y="3908426"/>
            <a:ext cx="3270249" cy="18970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 flipH="1" flipV="1">
            <a:off x="5808134" y="2133600"/>
            <a:ext cx="1540933" cy="1778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90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8015817" y="1125538"/>
            <a:ext cx="355388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Select the shortest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edge connected to 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any vertex already </a:t>
            </a: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US" sz="2000">
                <a:latin typeface="Arial" pitchFamily="34" charset="0"/>
              </a:rPr>
              <a:t>connected.</a:t>
            </a:r>
            <a:endParaRPr lang="en-GB" sz="2000">
              <a:latin typeface="Arial" pitchFamily="34" charset="0"/>
            </a:endParaRPr>
          </a:p>
          <a:p>
            <a:pPr marL="457200" indent="-457200" eaLnBrk="0" hangingPunct="0">
              <a:buFont typeface="Verdana" pitchFamily="34" charset="0"/>
              <a:buNone/>
            </a:pPr>
            <a:endParaRPr lang="en-GB" sz="2000">
              <a:latin typeface="Arial" pitchFamily="34" charset="0"/>
            </a:endParaRPr>
          </a:p>
          <a:p>
            <a:pPr marL="457200" indent="-457200" eaLnBrk="0" hangingPunct="0">
              <a:buFont typeface="Verdana" pitchFamily="34" charset="0"/>
              <a:buNone/>
            </a:pPr>
            <a:r>
              <a:rPr lang="en-GB" sz="2000">
                <a:solidFill>
                  <a:srgbClr val="FF0000"/>
                </a:solidFill>
                <a:latin typeface="Arial" pitchFamily="34" charset="0"/>
              </a:rPr>
              <a:t>EF  5</a:t>
            </a:r>
            <a:r>
              <a:rPr lang="en-GB" sz="2000">
                <a:latin typeface="Arial" pitchFamily="34" charset="0"/>
              </a:rPr>
              <a:t>  </a:t>
            </a:r>
            <a:endParaRPr lang="en-US" sz="2000">
              <a:latin typeface="Arial" pitchFamily="34" charset="0"/>
            </a:endParaRP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endParaRPr lang="en-US" sz="2000">
              <a:latin typeface="Arial" pitchFamily="34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102784" y="476250"/>
            <a:ext cx="960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pitchFamily="34" charset="0"/>
              </a:rPr>
              <a:t>Prim’s Algorithm</a:t>
            </a:r>
            <a:endParaRPr lang="en-US" b="1">
              <a:latin typeface="Arial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24417" y="1700213"/>
            <a:ext cx="7315200" cy="4560888"/>
            <a:chOff x="864" y="576"/>
            <a:chExt cx="3456" cy="2873"/>
          </a:xfrm>
        </p:grpSpPr>
        <p:sp>
          <p:nvSpPr>
            <p:cNvPr id="16394" name="Line 8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9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11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3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14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15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16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Line 17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Text Box 18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6405" name="Text Box 19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16406" name="Text Box 20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6407" name="Text Box 21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16408" name="Text Box 22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16409" name="Text Box 23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16410" name="Text Box 24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6411" name="Text Box 25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6412" name="Text Box 26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6413" name="Text Box 27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6414" name="Text Box 28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6415" name="Text Box 29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6416" name="Text Box 30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6417" name="Text Box 31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6418" name="Text Box 32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6419" name="Text Box 33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16389" name="Line 40"/>
          <p:cNvSpPr>
            <a:spLocks noChangeShapeType="1"/>
          </p:cNvSpPr>
          <p:nvPr/>
        </p:nvSpPr>
        <p:spPr bwMode="auto">
          <a:xfrm flipV="1">
            <a:off x="1234018" y="2159001"/>
            <a:ext cx="1706033" cy="1724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Line 41"/>
          <p:cNvSpPr>
            <a:spLocks noChangeShapeType="1"/>
          </p:cNvSpPr>
          <p:nvPr/>
        </p:nvSpPr>
        <p:spPr bwMode="auto">
          <a:xfrm>
            <a:off x="1234017" y="3886200"/>
            <a:ext cx="2844800" cy="1919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Line 42"/>
          <p:cNvSpPr>
            <a:spLocks noChangeShapeType="1"/>
          </p:cNvSpPr>
          <p:nvPr/>
        </p:nvSpPr>
        <p:spPr bwMode="auto">
          <a:xfrm flipV="1">
            <a:off x="4078818" y="3908426"/>
            <a:ext cx="3270249" cy="18970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43"/>
          <p:cNvSpPr>
            <a:spLocks noChangeShapeType="1"/>
          </p:cNvSpPr>
          <p:nvPr/>
        </p:nvSpPr>
        <p:spPr bwMode="auto">
          <a:xfrm flipH="1" flipV="1">
            <a:off x="5808134" y="2133600"/>
            <a:ext cx="1540933" cy="1778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27" name="Line 39"/>
          <p:cNvSpPr>
            <a:spLocks noChangeShapeType="1"/>
          </p:cNvSpPr>
          <p:nvPr/>
        </p:nvSpPr>
        <p:spPr bwMode="auto">
          <a:xfrm flipV="1">
            <a:off x="4078818" y="3921126"/>
            <a:ext cx="402167" cy="1884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9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102784" y="476250"/>
            <a:ext cx="960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>
                <a:latin typeface="Arial" pitchFamily="34" charset="0"/>
              </a:rPr>
              <a:t>Prim’s Algorithm</a:t>
            </a:r>
            <a:endParaRPr lang="en-US" b="1">
              <a:latin typeface="Arial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24417" y="1700213"/>
            <a:ext cx="7315200" cy="4560888"/>
            <a:chOff x="864" y="576"/>
            <a:chExt cx="3456" cy="2873"/>
          </a:xfrm>
        </p:grpSpPr>
        <p:sp>
          <p:nvSpPr>
            <p:cNvPr id="17418" name="Line 9"/>
            <p:cNvSpPr>
              <a:spLocks noChangeShapeType="1"/>
            </p:cNvSpPr>
            <p:nvPr/>
          </p:nvSpPr>
          <p:spPr bwMode="auto">
            <a:xfrm flipV="1">
              <a:off x="1152" y="864"/>
              <a:ext cx="816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10"/>
            <p:cNvSpPr>
              <a:spLocks noChangeShapeType="1"/>
            </p:cNvSpPr>
            <p:nvPr/>
          </p:nvSpPr>
          <p:spPr bwMode="auto">
            <a:xfrm>
              <a:off x="1968" y="86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>
              <a:off x="3312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2"/>
            <p:cNvSpPr>
              <a:spLocks noChangeShapeType="1"/>
            </p:cNvSpPr>
            <p:nvPr/>
          </p:nvSpPr>
          <p:spPr bwMode="auto">
            <a:xfrm>
              <a:off x="1152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3"/>
            <p:cNvSpPr>
              <a:spLocks noChangeShapeType="1"/>
            </p:cNvSpPr>
            <p:nvPr/>
          </p:nvSpPr>
          <p:spPr bwMode="auto">
            <a:xfrm>
              <a:off x="2688" y="196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>
              <a:off x="1968" y="864"/>
              <a:ext cx="72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 flipV="1">
              <a:off x="2688" y="864"/>
              <a:ext cx="624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>
              <a:off x="1152" y="1968"/>
              <a:ext cx="1344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7"/>
            <p:cNvSpPr>
              <a:spLocks noChangeShapeType="1"/>
            </p:cNvSpPr>
            <p:nvPr/>
          </p:nvSpPr>
          <p:spPr bwMode="auto">
            <a:xfrm flipV="1">
              <a:off x="2496" y="1968"/>
              <a:ext cx="19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 flipV="1">
              <a:off x="2496" y="1968"/>
              <a:ext cx="1536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Text Box 19"/>
            <p:cNvSpPr txBox="1">
              <a:spLocks noChangeArrowheads="1"/>
            </p:cNvSpPr>
            <p:nvPr/>
          </p:nvSpPr>
          <p:spPr bwMode="auto">
            <a:xfrm>
              <a:off x="864" y="187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17429" name="Text Box 20"/>
            <p:cNvSpPr txBox="1">
              <a:spLocks noChangeArrowheads="1"/>
            </p:cNvSpPr>
            <p:nvPr/>
          </p:nvSpPr>
          <p:spPr bwMode="auto">
            <a:xfrm>
              <a:off x="2688" y="196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F</a:t>
              </a:r>
            </a:p>
          </p:txBody>
        </p:sp>
        <p:sp>
          <p:nvSpPr>
            <p:cNvPr id="17430" name="Text Box 21"/>
            <p:cNvSpPr txBox="1">
              <a:spLocks noChangeArrowheads="1"/>
            </p:cNvSpPr>
            <p:nvPr/>
          </p:nvSpPr>
          <p:spPr bwMode="auto">
            <a:xfrm>
              <a:off x="1728" y="57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17431" name="Text Box 22"/>
            <p:cNvSpPr txBox="1">
              <a:spLocks noChangeArrowheads="1"/>
            </p:cNvSpPr>
            <p:nvPr/>
          </p:nvSpPr>
          <p:spPr bwMode="auto">
            <a:xfrm>
              <a:off x="3312" y="67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  <p:sp>
          <p:nvSpPr>
            <p:cNvPr id="17432" name="Text Box 23"/>
            <p:cNvSpPr txBox="1">
              <a:spLocks noChangeArrowheads="1"/>
            </p:cNvSpPr>
            <p:nvPr/>
          </p:nvSpPr>
          <p:spPr bwMode="auto">
            <a:xfrm>
              <a:off x="4032" y="192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17433" name="Text Box 24"/>
            <p:cNvSpPr txBox="1">
              <a:spLocks noChangeArrowheads="1"/>
            </p:cNvSpPr>
            <p:nvPr/>
          </p:nvSpPr>
          <p:spPr bwMode="auto">
            <a:xfrm>
              <a:off x="2352" y="321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17434" name="Text Box 25"/>
            <p:cNvSpPr txBox="1">
              <a:spLocks noChangeArrowheads="1"/>
            </p:cNvSpPr>
            <p:nvPr/>
          </p:nvSpPr>
          <p:spPr bwMode="auto">
            <a:xfrm>
              <a:off x="3168" y="264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2</a:t>
              </a:r>
            </a:p>
          </p:txBody>
        </p:sp>
        <p:sp>
          <p:nvSpPr>
            <p:cNvPr id="17435" name="Text Box 26"/>
            <p:cNvSpPr txBox="1">
              <a:spLocks noChangeArrowheads="1"/>
            </p:cNvSpPr>
            <p:nvPr/>
          </p:nvSpPr>
          <p:spPr bwMode="auto">
            <a:xfrm>
              <a:off x="1776" y="201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7</a:t>
              </a:r>
            </a:p>
          </p:txBody>
        </p:sp>
        <p:sp>
          <p:nvSpPr>
            <p:cNvPr id="17436" name="Text Box 27"/>
            <p:cNvSpPr txBox="1">
              <a:spLocks noChangeArrowheads="1"/>
            </p:cNvSpPr>
            <p:nvPr/>
          </p:nvSpPr>
          <p:spPr bwMode="auto">
            <a:xfrm>
              <a:off x="1536" y="25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7437" name="Text Box 28"/>
            <p:cNvSpPr txBox="1">
              <a:spLocks noChangeArrowheads="1"/>
            </p:cNvSpPr>
            <p:nvPr/>
          </p:nvSpPr>
          <p:spPr bwMode="auto">
            <a:xfrm>
              <a:off x="2592" y="2352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7438" name="Text Box 29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17439" name="Text Box 30"/>
            <p:cNvSpPr txBox="1">
              <a:spLocks noChangeArrowheads="1"/>
            </p:cNvSpPr>
            <p:nvPr/>
          </p:nvSpPr>
          <p:spPr bwMode="auto">
            <a:xfrm>
              <a:off x="3024" y="129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6</a:t>
              </a:r>
            </a:p>
          </p:txBody>
        </p:sp>
        <p:sp>
          <p:nvSpPr>
            <p:cNvPr id="17440" name="Text Box 31"/>
            <p:cNvSpPr txBox="1">
              <a:spLocks noChangeArrowheads="1"/>
            </p:cNvSpPr>
            <p:nvPr/>
          </p:nvSpPr>
          <p:spPr bwMode="auto">
            <a:xfrm>
              <a:off x="3648" y="120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17441" name="Text Box 32"/>
            <p:cNvSpPr txBox="1">
              <a:spLocks noChangeArrowheads="1"/>
            </p:cNvSpPr>
            <p:nvPr/>
          </p:nvSpPr>
          <p:spPr bwMode="auto">
            <a:xfrm>
              <a:off x="2496" y="57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17442" name="Text Box 33"/>
            <p:cNvSpPr txBox="1">
              <a:spLocks noChangeArrowheads="1"/>
            </p:cNvSpPr>
            <p:nvPr/>
          </p:nvSpPr>
          <p:spPr bwMode="auto">
            <a:xfrm>
              <a:off x="1392" y="1056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3</a:t>
              </a:r>
            </a:p>
          </p:txBody>
        </p:sp>
        <p:sp>
          <p:nvSpPr>
            <p:cNvPr id="17443" name="Text Box 34"/>
            <p:cNvSpPr txBox="1">
              <a:spLocks noChangeArrowheads="1"/>
            </p:cNvSpPr>
            <p:nvPr/>
          </p:nvSpPr>
          <p:spPr bwMode="auto">
            <a:xfrm>
              <a:off x="3120" y="1680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</p:grpSp>
      <p:sp>
        <p:nvSpPr>
          <p:cNvPr id="38953" name="Text Box 41"/>
          <p:cNvSpPr txBox="1">
            <a:spLocks noChangeArrowheads="1"/>
          </p:cNvSpPr>
          <p:nvPr/>
        </p:nvSpPr>
        <p:spPr bwMode="auto">
          <a:xfrm>
            <a:off x="8015818" y="1125538"/>
            <a:ext cx="3841749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0" hangingPunct="0">
              <a:buFont typeface="Times New Roman" pitchFamily="18" charset="0"/>
              <a:buNone/>
            </a:pPr>
            <a:r>
              <a:rPr lang="en-US" sz="2000">
                <a:latin typeface="Arial" pitchFamily="34" charset="0"/>
              </a:rPr>
              <a:t>All vertices have been</a:t>
            </a:r>
          </a:p>
          <a:p>
            <a:pPr marL="457200" indent="-457200" eaLnBrk="0" hangingPunct="0">
              <a:buFont typeface="Times New Roman" pitchFamily="18" charset="0"/>
              <a:buNone/>
            </a:pPr>
            <a:r>
              <a:rPr lang="en-US" sz="2000">
                <a:latin typeface="Arial" pitchFamily="34" charset="0"/>
              </a:rPr>
              <a:t>connected.</a:t>
            </a:r>
          </a:p>
          <a:p>
            <a:pPr marL="457200" indent="-457200" eaLnBrk="0" hangingPunct="0">
              <a:buFont typeface="Times New Roman" pitchFamily="18" charset="0"/>
              <a:buNone/>
            </a:pPr>
            <a:endParaRPr lang="en-GB" sz="2000">
              <a:latin typeface="Arial" pitchFamily="34" charset="0"/>
            </a:endParaRPr>
          </a:p>
          <a:p>
            <a:pPr marL="457200" indent="-457200" eaLnBrk="0" hangingPunct="0">
              <a:buFont typeface="Times New Roman" pitchFamily="18" charset="0"/>
              <a:buNone/>
            </a:pPr>
            <a:r>
              <a:rPr lang="en-GB" sz="2000">
                <a:latin typeface="Arial" pitchFamily="34" charset="0"/>
              </a:rPr>
              <a:t>The solution is</a:t>
            </a:r>
            <a:endParaRPr lang="en-US" sz="2000">
              <a:latin typeface="Arial" pitchFamily="34" charset="0"/>
            </a:endParaRPr>
          </a:p>
          <a:p>
            <a:pPr marL="457200" indent="-457200" eaLnBrk="0" hangingPunct="0">
              <a:buFont typeface="Verdana" pitchFamily="34" charset="0"/>
              <a:buNone/>
            </a:pPr>
            <a:endParaRPr lang="en-GB" sz="2000">
              <a:latin typeface="Arial" pitchFamily="34" charset="0"/>
            </a:endParaRPr>
          </a:p>
          <a:p>
            <a:pPr marL="457200" indent="-457200"/>
            <a:r>
              <a:rPr lang="en-GB" sz="2000" b="1">
                <a:latin typeface="Arial" pitchFamily="34" charset="0"/>
              </a:rPr>
              <a:t>AB 3</a:t>
            </a:r>
          </a:p>
          <a:p>
            <a:pPr marL="457200" indent="-457200"/>
            <a:r>
              <a:rPr lang="en-GB" sz="2000" b="1">
                <a:latin typeface="Arial" pitchFamily="34" charset="0"/>
              </a:rPr>
              <a:t>AE 4</a:t>
            </a:r>
          </a:p>
          <a:p>
            <a:pPr marL="457200" indent="-457200"/>
            <a:r>
              <a:rPr lang="en-GB" sz="2000" b="1">
                <a:latin typeface="Arial" pitchFamily="34" charset="0"/>
              </a:rPr>
              <a:t>ED 2</a:t>
            </a:r>
          </a:p>
          <a:p>
            <a:pPr marL="457200" indent="-457200"/>
            <a:r>
              <a:rPr lang="en-GB" sz="2000" b="1">
                <a:latin typeface="Arial" pitchFamily="34" charset="0"/>
              </a:rPr>
              <a:t>DC 4</a:t>
            </a:r>
          </a:p>
          <a:p>
            <a:pPr marL="457200" indent="-457200"/>
            <a:r>
              <a:rPr lang="en-GB" sz="2000" b="1">
                <a:latin typeface="Arial" pitchFamily="34" charset="0"/>
              </a:rPr>
              <a:t>EF 5</a:t>
            </a:r>
          </a:p>
          <a:p>
            <a:pPr marL="457200" indent="-457200"/>
            <a:endParaRPr lang="en-GB" sz="2000" b="1">
              <a:latin typeface="Arial" pitchFamily="34" charset="0"/>
            </a:endParaRPr>
          </a:p>
          <a:p>
            <a:pPr marL="457200" indent="-457200"/>
            <a:endParaRPr lang="en-GB" sz="2000">
              <a:latin typeface="Arial" pitchFamily="34" charset="0"/>
            </a:endParaRPr>
          </a:p>
          <a:p>
            <a:pPr marL="457200" indent="-457200"/>
            <a:r>
              <a:rPr lang="en-GB" sz="2000">
                <a:latin typeface="Arial" pitchFamily="34" charset="0"/>
              </a:rPr>
              <a:t>Total weight of tree: 18</a:t>
            </a:r>
          </a:p>
          <a:p>
            <a:pPr marL="457200" indent="-457200"/>
            <a:endParaRPr lang="en-US" sz="2000">
              <a:latin typeface="Arial" pitchFamily="34" charset="0"/>
            </a:endParaRPr>
          </a:p>
        </p:txBody>
      </p:sp>
      <p:sp>
        <p:nvSpPr>
          <p:cNvPr id="17413" name="Line 42"/>
          <p:cNvSpPr>
            <a:spLocks noChangeShapeType="1"/>
          </p:cNvSpPr>
          <p:nvPr/>
        </p:nvSpPr>
        <p:spPr bwMode="auto">
          <a:xfrm flipV="1">
            <a:off x="1234018" y="2159001"/>
            <a:ext cx="1706033" cy="1724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43"/>
          <p:cNvSpPr>
            <a:spLocks noChangeShapeType="1"/>
          </p:cNvSpPr>
          <p:nvPr/>
        </p:nvSpPr>
        <p:spPr bwMode="auto">
          <a:xfrm>
            <a:off x="1234017" y="3886200"/>
            <a:ext cx="2844800" cy="19192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44"/>
          <p:cNvSpPr>
            <a:spLocks noChangeShapeType="1"/>
          </p:cNvSpPr>
          <p:nvPr/>
        </p:nvSpPr>
        <p:spPr bwMode="auto">
          <a:xfrm flipV="1">
            <a:off x="4078818" y="3908426"/>
            <a:ext cx="3270249" cy="18970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45"/>
          <p:cNvSpPr>
            <a:spLocks noChangeShapeType="1"/>
          </p:cNvSpPr>
          <p:nvPr/>
        </p:nvSpPr>
        <p:spPr bwMode="auto">
          <a:xfrm flipH="1" flipV="1">
            <a:off x="5808134" y="2133600"/>
            <a:ext cx="1540933" cy="1778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Line 46"/>
          <p:cNvSpPr>
            <a:spLocks noChangeShapeType="1"/>
          </p:cNvSpPr>
          <p:nvPr/>
        </p:nvSpPr>
        <p:spPr bwMode="auto">
          <a:xfrm flipV="1">
            <a:off x="4078818" y="3921126"/>
            <a:ext cx="402167" cy="18843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>
                <a:ea typeface="ＭＳ Ｐゴシック" pitchFamily="50" charset="-128"/>
              </a:rPr>
              <a:t>Prim’s Algorithm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da-DK">
                <a:solidFill>
                  <a:srgbClr val="008080"/>
                </a:solidFill>
                <a:ea typeface="ＭＳ Ｐゴシック" pitchFamily="50" charset="-128"/>
              </a:rPr>
              <a:t>Vertex based</a:t>
            </a:r>
            <a:r>
              <a:rPr lang="da-DK">
                <a:ea typeface="ＭＳ Ｐゴシック" pitchFamily="50" charset="-128"/>
              </a:rPr>
              <a:t> algorithm</a:t>
            </a:r>
          </a:p>
          <a:p>
            <a:pPr eaLnBrk="1" hangingPunct="1"/>
            <a:r>
              <a:rPr lang="da-DK">
                <a:ea typeface="ＭＳ Ｐゴシック" pitchFamily="50" charset="-128"/>
              </a:rPr>
              <a:t>Grows one tree T, </a:t>
            </a:r>
            <a:r>
              <a:rPr lang="da-DK" b="1">
                <a:solidFill>
                  <a:srgbClr val="008080"/>
                </a:solidFill>
                <a:ea typeface="ＭＳ Ｐゴシック" pitchFamily="50" charset="-128"/>
              </a:rPr>
              <a:t>one vertex at a time</a:t>
            </a:r>
          </a:p>
          <a:p>
            <a:pPr eaLnBrk="1" hangingPunct="1"/>
            <a:endParaRPr lang="en-US"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 anchor="b"/>
          <a:lstStyle/>
          <a:p>
            <a:pPr eaLnBrk="1" hangingPunct="1"/>
            <a:r>
              <a:rPr lang="en-US">
                <a:ea typeface="ＭＳ Ｐゴシック" pitchFamily="50" charset="-128"/>
              </a:rPr>
              <a:t>Prim – Step 1</a:t>
            </a:r>
          </a:p>
        </p:txBody>
      </p:sp>
      <p:pic>
        <p:nvPicPr>
          <p:cNvPr id="19460" name="Picture 5" descr="webfig-14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1" y="2133601"/>
            <a:ext cx="687070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 anchor="b"/>
          <a:lstStyle/>
          <a:p>
            <a:pPr eaLnBrk="1" hangingPunct="1"/>
            <a:r>
              <a:rPr lang="en-US">
                <a:ea typeface="ＭＳ Ｐゴシック" pitchFamily="50" charset="-128"/>
              </a:rPr>
              <a:t>Prim – Step 2</a:t>
            </a:r>
          </a:p>
        </p:txBody>
      </p:sp>
      <p:pic>
        <p:nvPicPr>
          <p:cNvPr id="20484" name="Picture 4" descr="webfig-14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5201" y="2057401"/>
            <a:ext cx="7073900" cy="33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 anchor="b"/>
          <a:lstStyle/>
          <a:p>
            <a:pPr eaLnBrk="1" hangingPunct="1"/>
            <a:r>
              <a:rPr lang="en-US">
                <a:ea typeface="ＭＳ Ｐゴシック" pitchFamily="50" charset="-128"/>
              </a:rPr>
              <a:t>Prim – Step 3</a:t>
            </a:r>
          </a:p>
        </p:txBody>
      </p:sp>
      <p:pic>
        <p:nvPicPr>
          <p:cNvPr id="21508" name="Picture 4" descr="webfig-1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6401" y="2133600"/>
            <a:ext cx="6972300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 anchor="b"/>
          <a:lstStyle/>
          <a:p>
            <a:pPr eaLnBrk="1" hangingPunct="1"/>
            <a:r>
              <a:rPr lang="en-US">
                <a:ea typeface="ＭＳ Ｐゴシック" pitchFamily="50" charset="-128"/>
              </a:rPr>
              <a:t>Prim – Step 4</a:t>
            </a:r>
          </a:p>
        </p:txBody>
      </p:sp>
      <p:pic>
        <p:nvPicPr>
          <p:cNvPr id="22532" name="Picture 4" descr="webfig-14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01" y="2057400"/>
            <a:ext cx="6972300" cy="327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 anchor="b"/>
          <a:lstStyle/>
          <a:p>
            <a:pPr eaLnBrk="1" hangingPunct="1"/>
            <a:r>
              <a:rPr lang="en-US">
                <a:ea typeface="ＭＳ Ｐゴシック" pitchFamily="50" charset="-128"/>
              </a:rPr>
              <a:t>Prim – Step 5</a:t>
            </a:r>
          </a:p>
        </p:txBody>
      </p:sp>
      <p:pic>
        <p:nvPicPr>
          <p:cNvPr id="23556" name="Picture 4" descr="webfig-14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1" y="2057400"/>
            <a:ext cx="7277100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 anchor="b"/>
          <a:lstStyle/>
          <a:p>
            <a:pPr eaLnBrk="1" hangingPunct="1"/>
            <a:r>
              <a:rPr lang="en-US">
                <a:ea typeface="ＭＳ Ｐゴシック" pitchFamily="50" charset="-128"/>
              </a:rPr>
              <a:t>Prim – Step 6</a:t>
            </a:r>
          </a:p>
        </p:txBody>
      </p:sp>
      <p:pic>
        <p:nvPicPr>
          <p:cNvPr id="24580" name="Picture 4" descr="webfig-14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6801" y="2133600"/>
            <a:ext cx="7073900" cy="33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961" y="1819321"/>
            <a:ext cx="9998957" cy="4410593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A minimum spanning tree (MTS) is a subgraph of an undirected graph such that the subgraph spans (include) all node is connected , is acyclic And has minimum total edge weight.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A spanning tree of G is a subgraph T that is: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・Connected.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・Acyclic. 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・Includes all of the vertices.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                       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                           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                                          Graph-G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>
            <a:stCxn id="8" idx="4"/>
            <a:endCxn id="12" idx="0"/>
          </p:cNvCxnSpPr>
          <p:nvPr/>
        </p:nvCxnSpPr>
        <p:spPr>
          <a:xfrm>
            <a:off x="3852215" y="5205122"/>
            <a:ext cx="254000" cy="567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Connector 1029"/>
          <p:cNvCxnSpPr>
            <a:endCxn id="11" idx="7"/>
          </p:cNvCxnSpPr>
          <p:nvPr/>
        </p:nvCxnSpPr>
        <p:spPr>
          <a:xfrm flipH="1">
            <a:off x="5995060" y="5290341"/>
            <a:ext cx="371755" cy="523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Straight Connector 1031"/>
          <p:cNvCxnSpPr>
            <a:stCxn id="10" idx="4"/>
            <a:endCxn id="15" idx="0"/>
          </p:cNvCxnSpPr>
          <p:nvPr/>
        </p:nvCxnSpPr>
        <p:spPr>
          <a:xfrm>
            <a:off x="5084115" y="4354222"/>
            <a:ext cx="0" cy="571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/>
          <p:cNvCxnSpPr>
            <a:endCxn id="14" idx="2"/>
          </p:cNvCxnSpPr>
          <p:nvPr/>
        </p:nvCxnSpPr>
        <p:spPr>
          <a:xfrm flipV="1">
            <a:off x="5325415" y="5040267"/>
            <a:ext cx="812800" cy="135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Straight Connector 1038"/>
          <p:cNvCxnSpPr>
            <a:stCxn id="15" idx="5"/>
            <a:endCxn id="11" idx="1"/>
          </p:cNvCxnSpPr>
          <p:nvPr/>
        </p:nvCxnSpPr>
        <p:spPr>
          <a:xfrm>
            <a:off x="5245760" y="5316212"/>
            <a:ext cx="426010" cy="498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7" name="TextBox 1046"/>
          <p:cNvSpPr txBox="1"/>
          <p:nvPr/>
        </p:nvSpPr>
        <p:spPr>
          <a:xfrm>
            <a:off x="4502692" y="5731808"/>
            <a:ext cx="22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623615" y="3897022"/>
            <a:ext cx="2971800" cy="2332892"/>
            <a:chOff x="3771900" y="4279900"/>
            <a:chExt cx="2971800" cy="2332892"/>
          </a:xfrm>
        </p:grpSpPr>
        <p:sp>
          <p:nvSpPr>
            <p:cNvPr id="1042" name="TextBox 1041"/>
            <p:cNvSpPr txBox="1"/>
            <p:nvPr/>
          </p:nvSpPr>
          <p:spPr>
            <a:xfrm>
              <a:off x="4386123" y="4567500"/>
              <a:ext cx="252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44745" y="5194300"/>
              <a:ext cx="282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048" name="TextBox 1047"/>
            <p:cNvSpPr txBox="1"/>
            <p:nvPr/>
          </p:nvSpPr>
          <p:spPr>
            <a:xfrm>
              <a:off x="3900888" y="5744052"/>
              <a:ext cx="178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771900" y="4279900"/>
              <a:ext cx="2971800" cy="2332892"/>
              <a:chOff x="3771900" y="4279900"/>
              <a:chExt cx="2971800" cy="2332892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771900" y="51308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03800" y="42799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753100" y="613019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025900" y="615559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286500" y="5194545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003800" y="5308845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cxnSp>
            <p:nvCxnSpPr>
              <p:cNvPr id="16" name="Straight Connector 15"/>
              <p:cNvCxnSpPr>
                <a:endCxn id="8" idx="7"/>
              </p:cNvCxnSpPr>
              <p:nvPr/>
            </p:nvCxnSpPr>
            <p:spPr>
              <a:xfrm flipH="1">
                <a:off x="4162145" y="4508500"/>
                <a:ext cx="828955" cy="6892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2" idx="6"/>
                <a:endCxn id="11" idx="2"/>
              </p:cNvCxnSpPr>
              <p:nvPr/>
            </p:nvCxnSpPr>
            <p:spPr>
              <a:xfrm flipV="1">
                <a:off x="4483100" y="6358792"/>
                <a:ext cx="1270000" cy="25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5" name="Straight Connector 1024"/>
              <p:cNvCxnSpPr>
                <a:stCxn id="10" idx="6"/>
                <a:endCxn id="14" idx="1"/>
              </p:cNvCxnSpPr>
              <p:nvPr/>
            </p:nvCxnSpPr>
            <p:spPr>
              <a:xfrm>
                <a:off x="5461000" y="4508500"/>
                <a:ext cx="892455" cy="753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/>
              <p:cNvCxnSpPr>
                <a:stCxn id="8" idx="6"/>
                <a:endCxn id="15" idx="2"/>
              </p:cNvCxnSpPr>
              <p:nvPr/>
            </p:nvCxnSpPr>
            <p:spPr>
              <a:xfrm>
                <a:off x="4229100" y="5359400"/>
                <a:ext cx="774700" cy="1780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1" name="Straight Connector 1040"/>
              <p:cNvCxnSpPr>
                <a:stCxn id="15" idx="3"/>
                <a:endCxn id="12" idx="7"/>
              </p:cNvCxnSpPr>
              <p:nvPr/>
            </p:nvCxnSpPr>
            <p:spPr>
              <a:xfrm flipH="1">
                <a:off x="4416145" y="5699090"/>
                <a:ext cx="654610" cy="5234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3" name="TextBox 1042"/>
              <p:cNvSpPr txBox="1"/>
              <p:nvPr/>
            </p:nvSpPr>
            <p:spPr>
              <a:xfrm>
                <a:off x="5918200" y="46736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044" name="TextBox 1043"/>
              <p:cNvSpPr txBox="1"/>
              <p:nvPr/>
            </p:nvSpPr>
            <p:spPr>
              <a:xfrm>
                <a:off x="5715000" y="5194300"/>
                <a:ext cx="2828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045" name="TextBox 1044"/>
              <p:cNvSpPr txBox="1"/>
              <p:nvPr/>
            </p:nvSpPr>
            <p:spPr>
              <a:xfrm>
                <a:off x="5180148" y="4827030"/>
                <a:ext cx="254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049" name="TextBox 1048"/>
              <p:cNvSpPr txBox="1"/>
              <p:nvPr/>
            </p:nvSpPr>
            <p:spPr>
              <a:xfrm>
                <a:off x="6222825" y="5866005"/>
                <a:ext cx="215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050" name="TextBox 1049"/>
              <p:cNvSpPr txBox="1"/>
              <p:nvPr/>
            </p:nvSpPr>
            <p:spPr>
              <a:xfrm>
                <a:off x="5563862" y="5754161"/>
                <a:ext cx="2703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</p:grp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8962310" y="4370554"/>
            <a:ext cx="19592" cy="571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4" idx="2"/>
            <a:endCxn id="86" idx="6"/>
          </p:cNvCxnSpPr>
          <p:nvPr/>
        </p:nvCxnSpPr>
        <p:spPr>
          <a:xfrm flipH="1" flipV="1">
            <a:off x="8312907" y="5014930"/>
            <a:ext cx="512244" cy="155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87" idx="4"/>
          </p:cNvCxnSpPr>
          <p:nvPr/>
        </p:nvCxnSpPr>
        <p:spPr>
          <a:xfrm flipV="1">
            <a:off x="10040501" y="5243530"/>
            <a:ext cx="39379" cy="1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7855707" y="3913354"/>
            <a:ext cx="2452773" cy="2278440"/>
            <a:chOff x="7839355" y="4279900"/>
            <a:chExt cx="2452773" cy="227844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10063528" y="5621105"/>
              <a:ext cx="0" cy="4690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7839355" y="4279900"/>
              <a:ext cx="2452773" cy="2278440"/>
              <a:chOff x="7839355" y="4279900"/>
              <a:chExt cx="2452773" cy="227844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8789207" y="427990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7839355" y="610114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8808799" y="5308845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9834928" y="610114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7839355" y="5152876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9834928" y="5152876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cxnSp>
            <p:nvCxnSpPr>
              <p:cNvPr id="46" name="Straight Connector 45"/>
              <p:cNvCxnSpPr>
                <a:stCxn id="86" idx="4"/>
              </p:cNvCxnSpPr>
              <p:nvPr/>
            </p:nvCxnSpPr>
            <p:spPr>
              <a:xfrm>
                <a:off x="8067955" y="5610076"/>
                <a:ext cx="17954" cy="49106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84" idx="5"/>
                <a:endCxn id="85" idx="1"/>
              </p:cNvCxnSpPr>
              <p:nvPr/>
            </p:nvCxnSpPr>
            <p:spPr>
              <a:xfrm>
                <a:off x="9199044" y="5699090"/>
                <a:ext cx="702839" cy="46900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945958" y="4846991"/>
                <a:ext cx="209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429668" y="5158402"/>
                <a:ext cx="257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060037" y="5713793"/>
                <a:ext cx="285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511274" y="5724347"/>
                <a:ext cx="251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59" name="TextBox 58"/>
          <p:cNvSpPr txBox="1"/>
          <p:nvPr/>
        </p:nvSpPr>
        <p:spPr>
          <a:xfrm>
            <a:off x="10022481" y="5354233"/>
            <a:ext cx="2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56442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87338"/>
            <a:ext cx="10058400" cy="1449387"/>
          </a:xfrm>
        </p:spPr>
        <p:txBody>
          <a:bodyPr anchor="b"/>
          <a:lstStyle/>
          <a:p>
            <a:pPr eaLnBrk="1" hangingPunct="1"/>
            <a:r>
              <a:rPr lang="en-US">
                <a:ea typeface="ＭＳ Ｐゴシック" pitchFamily="50" charset="-128"/>
              </a:rPr>
              <a:t>Prim – Step 7    </a:t>
            </a:r>
            <a:r>
              <a:rPr lang="en-US" i="1">
                <a:solidFill>
                  <a:schemeClr val="hlink"/>
                </a:solidFill>
                <a:ea typeface="ＭＳ Ｐゴシック" pitchFamily="50" charset="-128"/>
              </a:rPr>
              <a:t>Done!!</a:t>
            </a:r>
          </a:p>
        </p:txBody>
      </p:sp>
      <p:pic>
        <p:nvPicPr>
          <p:cNvPr id="25604" name="Picture 4" descr="webfig-13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1601" y="1905000"/>
            <a:ext cx="65659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711200" y="5410201"/>
            <a:ext cx="1117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Verdana" pitchFamily="34" charset="0"/>
              </a:rPr>
              <a:t>Weight (T) = 23 + 29 + 31 + 32 + 47 + 54 + 66 = </a:t>
            </a:r>
            <a:r>
              <a:rPr lang="en-US" sz="2000" b="1">
                <a:latin typeface="Verdana" pitchFamily="34" charset="0"/>
              </a:rPr>
              <a:t>282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PRIM’S ALGORITHM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13099" y="2849884"/>
            <a:ext cx="34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59249"/>
              </p:ext>
            </p:extLst>
          </p:nvPr>
        </p:nvGraphicFramePr>
        <p:xfrm>
          <a:off x="7612462" y="2230368"/>
          <a:ext cx="3185624" cy="403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633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37">
                <a:tc>
                  <a:txBody>
                    <a:bodyPr/>
                    <a:lstStyle/>
                    <a:p>
                      <a:r>
                        <a:rPr lang="en-US" sz="2400" dirty="0"/>
                        <a:t>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437">
                <a:tc>
                  <a:txBody>
                    <a:bodyPr/>
                    <a:lstStyle/>
                    <a:p>
                      <a:r>
                        <a:rPr lang="en-US" sz="2400" dirty="0"/>
                        <a:t>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437">
                <a:tc>
                  <a:txBody>
                    <a:bodyPr/>
                    <a:lstStyle/>
                    <a:p>
                      <a:r>
                        <a:rPr lang="en-US" sz="2400" dirty="0"/>
                        <a:t>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437">
                <a:tc>
                  <a:txBody>
                    <a:bodyPr/>
                    <a:lstStyle/>
                    <a:p>
                      <a:r>
                        <a:rPr lang="en-US" sz="2400" dirty="0"/>
                        <a:t>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437">
                <a:tc>
                  <a:txBody>
                    <a:bodyPr/>
                    <a:lstStyle/>
                    <a:p>
                      <a:r>
                        <a:rPr lang="en-US" sz="2400" dirty="0"/>
                        <a:t>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437">
                <a:tc>
                  <a:txBody>
                    <a:bodyPr/>
                    <a:lstStyle/>
                    <a:p>
                      <a:r>
                        <a:rPr lang="en-US" sz="2400" dirty="0"/>
                        <a:t>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437">
                <a:tc>
                  <a:txBody>
                    <a:bodyPr/>
                    <a:lstStyle/>
                    <a:p>
                      <a:r>
                        <a:rPr lang="en-US" sz="2400" dirty="0"/>
                        <a:t>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437">
                <a:tc>
                  <a:txBody>
                    <a:bodyPr/>
                    <a:lstStyle/>
                    <a:p>
                      <a:r>
                        <a:rPr lang="en-US" sz="2400" dirty="0"/>
                        <a:t>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63450" y="3754466"/>
            <a:ext cx="17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2852" y="4782012"/>
            <a:ext cx="14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89884" y="3842630"/>
            <a:ext cx="45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24516" y="2046310"/>
            <a:ext cx="4486154" cy="4197516"/>
            <a:chOff x="824516" y="2046310"/>
            <a:chExt cx="4486154" cy="4197516"/>
          </a:xfrm>
        </p:grpSpPr>
        <p:grpSp>
          <p:nvGrpSpPr>
            <p:cNvPr id="76" name="Group 75"/>
            <p:cNvGrpSpPr/>
            <p:nvPr/>
          </p:nvGrpSpPr>
          <p:grpSpPr>
            <a:xfrm>
              <a:off x="824516" y="2760986"/>
              <a:ext cx="3989680" cy="3482840"/>
              <a:chOff x="2159000" y="1754908"/>
              <a:chExt cx="4844951" cy="422946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6445249" y="4676378"/>
                <a:ext cx="558702" cy="448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25</a:t>
                </a:r>
              </a:p>
            </p:txBody>
          </p:sp>
          <p:grpSp>
            <p:nvGrpSpPr>
              <p:cNvPr id="72" name="Group 71"/>
              <p:cNvGrpSpPr/>
              <p:nvPr/>
            </p:nvGrpSpPr>
            <p:grpSpPr>
              <a:xfrm>
                <a:off x="2159000" y="1754908"/>
                <a:ext cx="4737100" cy="4229460"/>
                <a:chOff x="2159000" y="1754908"/>
                <a:chExt cx="4737100" cy="4229460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159000" y="1754908"/>
                  <a:ext cx="4737100" cy="4204170"/>
                  <a:chOff x="2159000" y="1754908"/>
                  <a:chExt cx="4737100" cy="4204170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4108450" y="1754908"/>
                    <a:ext cx="622300" cy="622300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159000" y="2066058"/>
                    <a:ext cx="4737100" cy="3893020"/>
                    <a:chOff x="2159000" y="2066058"/>
                    <a:chExt cx="4737100" cy="3893020"/>
                  </a:xfrm>
                </p:grpSpPr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2159000" y="28737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p:txBody>
                </p:sp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2451100" y="47779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p:txBody>
                </p:sp>
                <p:sp>
                  <p:nvSpPr>
                    <p:cNvPr id="7" name="Oval 6"/>
                    <p:cNvSpPr/>
                    <p:nvPr/>
                  </p:nvSpPr>
                  <p:spPr>
                    <a:xfrm>
                      <a:off x="4419600" y="53367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</a:p>
                  </p:txBody>
                </p:sp>
                <p:sp>
                  <p:nvSpPr>
                    <p:cNvPr id="8" name="Oval 7"/>
                    <p:cNvSpPr/>
                    <p:nvPr/>
                  </p:nvSpPr>
                  <p:spPr>
                    <a:xfrm>
                      <a:off x="5943600" y="502562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p:txBody>
                </p:sp>
                <p:sp>
                  <p:nvSpPr>
                    <p:cNvPr id="9" name="Oval 8"/>
                    <p:cNvSpPr/>
                    <p:nvPr/>
                  </p:nvSpPr>
                  <p:spPr>
                    <a:xfrm>
                      <a:off x="6273800" y="37873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5607050" y="2222500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p:txBody>
                </p:sp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4216400" y="34960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p:txBody>
                </p:sp>
                <p:cxnSp>
                  <p:nvCxnSpPr>
                    <p:cNvPr id="15" name="Straight Connector 14"/>
                    <p:cNvCxnSpPr>
                      <a:stCxn id="4" idx="2"/>
                      <a:endCxn id="5" idx="7"/>
                    </p:cNvCxnSpPr>
                    <p:nvPr/>
                  </p:nvCxnSpPr>
                  <p:spPr>
                    <a:xfrm flipH="1">
                      <a:off x="2690166" y="2066058"/>
                      <a:ext cx="1418284" cy="89884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/>
                    <p:cNvCxnSpPr>
                      <a:stCxn id="5" idx="4"/>
                      <a:endCxn id="6" idx="0"/>
                    </p:cNvCxnSpPr>
                    <p:nvPr/>
                  </p:nvCxnSpPr>
                  <p:spPr>
                    <a:xfrm>
                      <a:off x="2470150" y="3496072"/>
                      <a:ext cx="292100" cy="128190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/>
                    <p:cNvCxnSpPr>
                      <a:stCxn id="6" idx="5"/>
                      <a:endCxn id="7" idx="2"/>
                    </p:cNvCxnSpPr>
                    <p:nvPr/>
                  </p:nvCxnSpPr>
                  <p:spPr>
                    <a:xfrm>
                      <a:off x="2982266" y="5309144"/>
                      <a:ext cx="1437334" cy="3387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>
                      <a:stCxn id="7" idx="6"/>
                      <a:endCxn id="8" idx="3"/>
                    </p:cNvCxnSpPr>
                    <p:nvPr/>
                  </p:nvCxnSpPr>
                  <p:spPr>
                    <a:xfrm flipV="1">
                      <a:off x="5041900" y="5556794"/>
                      <a:ext cx="992834" cy="9113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>
                      <a:stCxn id="8" idx="7"/>
                      <a:endCxn id="9" idx="4"/>
                    </p:cNvCxnSpPr>
                    <p:nvPr/>
                  </p:nvCxnSpPr>
                  <p:spPr>
                    <a:xfrm flipV="1">
                      <a:off x="6474766" y="4409678"/>
                      <a:ext cx="110184" cy="7070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>
                      <a:stCxn id="9" idx="0"/>
                      <a:endCxn id="10" idx="5"/>
                    </p:cNvCxnSpPr>
                    <p:nvPr/>
                  </p:nvCxnSpPr>
                  <p:spPr>
                    <a:xfrm flipH="1" flipV="1">
                      <a:off x="6138216" y="2753666"/>
                      <a:ext cx="446734" cy="1033712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>
                      <a:stCxn id="10" idx="1"/>
                      <a:endCxn id="4" idx="6"/>
                    </p:cNvCxnSpPr>
                    <p:nvPr/>
                  </p:nvCxnSpPr>
                  <p:spPr>
                    <a:xfrm flipH="1" flipV="1">
                      <a:off x="4730750" y="2066058"/>
                      <a:ext cx="967434" cy="247576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>
                      <a:stCxn id="11" idx="7"/>
                      <a:endCxn id="10" idx="3"/>
                    </p:cNvCxnSpPr>
                    <p:nvPr/>
                  </p:nvCxnSpPr>
                  <p:spPr>
                    <a:xfrm flipV="1">
                      <a:off x="4747566" y="2753666"/>
                      <a:ext cx="950618" cy="83354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>
                      <a:stCxn id="11" idx="0"/>
                      <a:endCxn id="4" idx="4"/>
                    </p:cNvCxnSpPr>
                    <p:nvPr/>
                  </p:nvCxnSpPr>
                  <p:spPr>
                    <a:xfrm flipH="1" flipV="1">
                      <a:off x="4419600" y="2377208"/>
                      <a:ext cx="107950" cy="111886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stCxn id="11" idx="2"/>
                      <a:endCxn id="5" idx="5"/>
                    </p:cNvCxnSpPr>
                    <p:nvPr/>
                  </p:nvCxnSpPr>
                  <p:spPr>
                    <a:xfrm flipH="1" flipV="1">
                      <a:off x="2690166" y="3404938"/>
                      <a:ext cx="1526234" cy="40228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11" idx="3"/>
                      <a:endCxn id="6" idx="7"/>
                    </p:cNvCxnSpPr>
                    <p:nvPr/>
                  </p:nvCxnSpPr>
                  <p:spPr>
                    <a:xfrm flipH="1">
                      <a:off x="2982266" y="4027238"/>
                      <a:ext cx="1325268" cy="84187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>
                      <a:stCxn id="11" idx="5"/>
                      <a:endCxn id="8" idx="1"/>
                    </p:cNvCxnSpPr>
                    <p:nvPr/>
                  </p:nvCxnSpPr>
                  <p:spPr>
                    <a:xfrm>
                      <a:off x="4747566" y="4027238"/>
                      <a:ext cx="1287168" cy="1089524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/>
                    <p:cNvCxnSpPr>
                      <a:stCxn id="9" idx="1"/>
                      <a:endCxn id="4" idx="5"/>
                    </p:cNvCxnSpPr>
                    <p:nvPr/>
                  </p:nvCxnSpPr>
                  <p:spPr>
                    <a:xfrm flipH="1" flipV="1">
                      <a:off x="4639616" y="2286074"/>
                      <a:ext cx="1725318" cy="159243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stCxn id="9" idx="3"/>
                      <a:endCxn id="7" idx="7"/>
                    </p:cNvCxnSpPr>
                    <p:nvPr/>
                  </p:nvCxnSpPr>
                  <p:spPr>
                    <a:xfrm flipH="1">
                      <a:off x="4950766" y="4318544"/>
                      <a:ext cx="1414168" cy="110936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2980861" y="2208958"/>
                  <a:ext cx="3558759" cy="3775410"/>
                  <a:chOff x="2980861" y="2208958"/>
                  <a:chExt cx="3558759" cy="3775410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980861" y="2208958"/>
                    <a:ext cx="908050" cy="448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10</a:t>
                    </a: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6237934" y="2921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5365750" y="5535862"/>
                    <a:ext cx="336550" cy="448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7</a:t>
                    </a: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40582" y="5378994"/>
                    <a:ext cx="344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3293416" y="3302136"/>
                    <a:ext cx="3002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8</a:t>
                    </a: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4387850" y="2593034"/>
                    <a:ext cx="311150" cy="448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7</a:t>
                    </a:r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858229" y="2941435"/>
                    <a:ext cx="249885" cy="448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5187949" y="4219177"/>
                    <a:ext cx="510234" cy="448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10</a:t>
                    </a: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5138959" y="4778866"/>
                    <a:ext cx="165623" cy="448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</a:p>
                </p:txBody>
              </p:sp>
            </p:grpSp>
          </p:grpSp>
        </p:grpSp>
        <p:sp>
          <p:nvSpPr>
            <p:cNvPr id="24" name="Arc 23"/>
            <p:cNvSpPr/>
            <p:nvPr/>
          </p:nvSpPr>
          <p:spPr>
            <a:xfrm>
              <a:off x="2512404" y="2046310"/>
              <a:ext cx="2798266" cy="3899835"/>
            </a:xfrm>
            <a:prstGeom prst="arc">
              <a:avLst>
                <a:gd name="adj1" fmla="val 13641226"/>
                <a:gd name="adj2" fmla="val 435904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42385" y="2391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6915" y="4522051"/>
            <a:ext cx="28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902804" y="622158"/>
            <a:ext cx="4289196" cy="1093511"/>
            <a:chOff x="7902804" y="1093508"/>
            <a:chExt cx="4289196" cy="1093511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/>
            <a:srcRect l="13376" t="77466" r="46939" b="17417"/>
            <a:stretch>
              <a:fillRect/>
            </a:stretch>
          </p:blipFill>
          <p:spPr bwMode="auto">
            <a:xfrm>
              <a:off x="7902804" y="1828800"/>
              <a:ext cx="4289196" cy="35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/>
            <a:srcRect l="14844" t="59764" r="63874" b="35430"/>
            <a:stretch>
              <a:fillRect/>
            </a:stretch>
          </p:blipFill>
          <p:spPr bwMode="auto">
            <a:xfrm>
              <a:off x="9292699" y="1093508"/>
              <a:ext cx="2745330" cy="34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/>
            <a:srcRect l="15716" t="68292" r="47302" b="26436"/>
            <a:stretch>
              <a:fillRect/>
            </a:stretch>
          </p:blipFill>
          <p:spPr bwMode="auto">
            <a:xfrm>
              <a:off x="8195035" y="1442301"/>
              <a:ext cx="3996965" cy="39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0" name="Rectangle 69"/>
          <p:cNvSpPr/>
          <p:nvPr/>
        </p:nvSpPr>
        <p:spPr>
          <a:xfrm>
            <a:off x="8384175" y="1811460"/>
            <a:ext cx="149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Initialize array</a:t>
            </a:r>
          </a:p>
        </p:txBody>
      </p:sp>
    </p:spTree>
    <p:extLst>
      <p:ext uri="{BB962C8B-B14F-4D97-AF65-F5344CB8AC3E}">
        <p14:creationId xmlns:p14="http://schemas.microsoft.com/office/powerpoint/2010/main" val="446502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+mn-lt"/>
              </a:rPr>
              <a:t>PRIM’S ALGORITHM</a:t>
            </a:r>
            <a:endParaRPr lang="en-US" sz="4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1097280" y="1728349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Start with any node, say D                                                                                                                 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37071"/>
              </p:ext>
            </p:extLst>
          </p:nvPr>
        </p:nvGraphicFramePr>
        <p:xfrm>
          <a:off x="7489384" y="2042588"/>
          <a:ext cx="3185624" cy="417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4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748322" y="2215979"/>
            <a:ext cx="4486154" cy="3870922"/>
            <a:chOff x="951522" y="2135210"/>
            <a:chExt cx="4486154" cy="4197516"/>
          </a:xfrm>
        </p:grpSpPr>
        <p:sp>
          <p:nvSpPr>
            <p:cNvPr id="14" name="TextBox 13"/>
            <p:cNvSpPr txBox="1"/>
            <p:nvPr/>
          </p:nvSpPr>
          <p:spPr>
            <a:xfrm>
              <a:off x="3784232" y="4178004"/>
              <a:ext cx="433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340105" y="2633984"/>
              <a:ext cx="34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941202" y="21717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951522" y="2135210"/>
              <a:ext cx="4486154" cy="4197516"/>
              <a:chOff x="824516" y="2351110"/>
              <a:chExt cx="4486154" cy="419751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1812852" y="5036012"/>
                <a:ext cx="142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824516" y="2351110"/>
                <a:ext cx="4486154" cy="4197516"/>
                <a:chOff x="824516" y="2046310"/>
                <a:chExt cx="4486154" cy="4197516"/>
              </a:xfrm>
            </p:grpSpPr>
            <p:grpSp>
              <p:nvGrpSpPr>
                <p:cNvPr id="76" name="Group 75"/>
                <p:cNvGrpSpPr/>
                <p:nvPr/>
              </p:nvGrpSpPr>
              <p:grpSpPr>
                <a:xfrm>
                  <a:off x="824516" y="2760986"/>
                  <a:ext cx="3989680" cy="3482840"/>
                  <a:chOff x="2159000" y="1754908"/>
                  <a:chExt cx="4844951" cy="4229460"/>
                </a:xfrm>
              </p:grpSpPr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445249" y="4676378"/>
                    <a:ext cx="558702" cy="448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</a:t>
                    </a:r>
                  </a:p>
                </p:txBody>
              </p: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2159000" y="1754908"/>
                    <a:ext cx="4737100" cy="4229460"/>
                    <a:chOff x="2159000" y="1754908"/>
                    <a:chExt cx="4737100" cy="4229460"/>
                  </a:xfrm>
                </p:grpSpPr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2159000" y="1754908"/>
                      <a:ext cx="4737100" cy="4204170"/>
                      <a:chOff x="2159000" y="1754908"/>
                      <a:chExt cx="4737100" cy="4204170"/>
                    </a:xfrm>
                  </p:grpSpPr>
                  <p:sp>
                    <p:nvSpPr>
                      <p:cNvPr id="4" name="Oval 3"/>
                      <p:cNvSpPr/>
                      <p:nvPr/>
                    </p:nvSpPr>
                    <p:spPr>
                      <a:xfrm>
                        <a:off x="4108450" y="175490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F</a:t>
                        </a:r>
                      </a:p>
                    </p:txBody>
                  </p:sp>
                  <p:grpSp>
                    <p:nvGrpSpPr>
                      <p:cNvPr id="54" name="Group 53"/>
                      <p:cNvGrpSpPr/>
                      <p:nvPr/>
                    </p:nvGrpSpPr>
                    <p:grpSpPr>
                      <a:xfrm>
                        <a:off x="2159000" y="2066058"/>
                        <a:ext cx="4737100" cy="3893020"/>
                        <a:chOff x="2159000" y="2066058"/>
                        <a:chExt cx="4737100" cy="3893020"/>
                      </a:xfrm>
                    </p:grpSpPr>
                    <p:sp>
                      <p:nvSpPr>
                        <p:cNvPr id="5" name="Oval 4"/>
                        <p:cNvSpPr/>
                        <p:nvPr/>
                      </p:nvSpPr>
                      <p:spPr>
                        <a:xfrm>
                          <a:off x="2159000" y="2873772"/>
                          <a:ext cx="622300" cy="6223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/>
                            <a:t>A</a:t>
                          </a:r>
                        </a:p>
                      </p:txBody>
                    </p:sp>
                    <p:sp>
                      <p:nvSpPr>
                        <p:cNvPr id="6" name="Oval 5"/>
                        <p:cNvSpPr/>
                        <p:nvPr/>
                      </p:nvSpPr>
                      <p:spPr>
                        <a:xfrm>
                          <a:off x="2451100" y="4777978"/>
                          <a:ext cx="622300" cy="6223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/>
                            <a:t>H</a:t>
                          </a:r>
                        </a:p>
                      </p:txBody>
                    </p:sp>
                    <p:sp>
                      <p:nvSpPr>
                        <p:cNvPr id="7" name="Oval 6"/>
                        <p:cNvSpPr/>
                        <p:nvPr/>
                      </p:nvSpPr>
                      <p:spPr>
                        <a:xfrm>
                          <a:off x="4419600" y="5336778"/>
                          <a:ext cx="622300" cy="6223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/>
                            <a:t>G</a:t>
                          </a:r>
                        </a:p>
                      </p:txBody>
                    </p:sp>
                    <p:sp>
                      <p:nvSpPr>
                        <p:cNvPr id="8" name="Oval 7"/>
                        <p:cNvSpPr/>
                        <p:nvPr/>
                      </p:nvSpPr>
                      <p:spPr>
                        <a:xfrm>
                          <a:off x="5943600" y="5025628"/>
                          <a:ext cx="622300" cy="6223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/>
                            <a:t>E</a:t>
                          </a:r>
                        </a:p>
                      </p:txBody>
                    </p:sp>
                    <p:sp>
                      <p:nvSpPr>
                        <p:cNvPr id="9" name="Oval 8"/>
                        <p:cNvSpPr/>
                        <p:nvPr/>
                      </p:nvSpPr>
                      <p:spPr>
                        <a:xfrm>
                          <a:off x="6273800" y="3787378"/>
                          <a:ext cx="622300" cy="6223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accent2">
                            <a:shade val="50000"/>
                          </a:schemeClr>
                        </a:lnRef>
                        <a:fillRef idx="1">
                          <a:schemeClr val="accent2"/>
                        </a:fillRef>
                        <a:effectRef idx="0">
                          <a:schemeClr val="accent2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/>
                            <a:t>D</a:t>
                          </a:r>
                        </a:p>
                      </p:txBody>
                    </p:sp>
                    <p:sp>
                      <p:nvSpPr>
                        <p:cNvPr id="10" name="Oval 9"/>
                        <p:cNvSpPr/>
                        <p:nvPr/>
                      </p:nvSpPr>
                      <p:spPr>
                        <a:xfrm>
                          <a:off x="5607050" y="2222500"/>
                          <a:ext cx="622300" cy="6223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/>
                            <a:t>C</a:t>
                          </a:r>
                        </a:p>
                      </p:txBody>
                    </p:sp>
                    <p:sp>
                      <p:nvSpPr>
                        <p:cNvPr id="11" name="Oval 10"/>
                        <p:cNvSpPr/>
                        <p:nvPr/>
                      </p:nvSpPr>
                      <p:spPr>
                        <a:xfrm>
                          <a:off x="4216400" y="3496072"/>
                          <a:ext cx="622300" cy="6223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/>
                            <a:t>B</a:t>
                          </a:r>
                        </a:p>
                      </p:txBody>
                    </p:sp>
                    <p:cxnSp>
                      <p:nvCxnSpPr>
                        <p:cNvPr id="15" name="Straight Connector 14"/>
                        <p:cNvCxnSpPr>
                          <a:stCxn id="4" idx="2"/>
                          <a:endCxn id="5" idx="7"/>
                        </p:cNvCxnSpPr>
                        <p:nvPr/>
                      </p:nvCxnSpPr>
                      <p:spPr>
                        <a:xfrm flipH="1">
                          <a:off x="2690166" y="2066058"/>
                          <a:ext cx="1418284" cy="89884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Straight Connector 16"/>
                        <p:cNvCxnSpPr>
                          <a:stCxn id="5" idx="4"/>
                          <a:endCxn id="6" idx="0"/>
                        </p:cNvCxnSpPr>
                        <p:nvPr/>
                      </p:nvCxnSpPr>
                      <p:spPr>
                        <a:xfrm>
                          <a:off x="2470150" y="3496072"/>
                          <a:ext cx="292100" cy="128190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9" name="Straight Connector 18"/>
                        <p:cNvCxnSpPr>
                          <a:stCxn id="6" idx="5"/>
                          <a:endCxn id="7" idx="2"/>
                        </p:cNvCxnSpPr>
                        <p:nvPr/>
                      </p:nvCxnSpPr>
                      <p:spPr>
                        <a:xfrm>
                          <a:off x="2982266" y="5309144"/>
                          <a:ext cx="1437334" cy="33878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Connector 20"/>
                        <p:cNvCxnSpPr>
                          <a:stCxn id="7" idx="6"/>
                          <a:endCxn id="8" idx="3"/>
                        </p:cNvCxnSpPr>
                        <p:nvPr/>
                      </p:nvCxnSpPr>
                      <p:spPr>
                        <a:xfrm flipV="1">
                          <a:off x="5041900" y="5556794"/>
                          <a:ext cx="992834" cy="9113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Straight Connector 22"/>
                        <p:cNvCxnSpPr>
                          <a:stCxn id="8" idx="7"/>
                          <a:endCxn id="9" idx="4"/>
                        </p:cNvCxnSpPr>
                        <p:nvPr/>
                      </p:nvCxnSpPr>
                      <p:spPr>
                        <a:xfrm flipV="1">
                          <a:off x="6474766" y="4409678"/>
                          <a:ext cx="110184" cy="70708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5" name="Straight Connector 24"/>
                        <p:cNvCxnSpPr>
                          <a:stCxn id="9" idx="0"/>
                          <a:endCxn id="10" idx="5"/>
                        </p:cNvCxnSpPr>
                        <p:nvPr/>
                      </p:nvCxnSpPr>
                      <p:spPr>
                        <a:xfrm flipH="1" flipV="1">
                          <a:off x="6138216" y="2753666"/>
                          <a:ext cx="446734" cy="1033712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7" name="Straight Connector 26"/>
                        <p:cNvCxnSpPr>
                          <a:stCxn id="10" idx="1"/>
                          <a:endCxn id="4" idx="6"/>
                        </p:cNvCxnSpPr>
                        <p:nvPr/>
                      </p:nvCxnSpPr>
                      <p:spPr>
                        <a:xfrm flipH="1" flipV="1">
                          <a:off x="4730750" y="2066058"/>
                          <a:ext cx="967434" cy="247576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Straight Connector 29"/>
                        <p:cNvCxnSpPr>
                          <a:stCxn id="11" idx="7"/>
                          <a:endCxn id="10" idx="3"/>
                        </p:cNvCxnSpPr>
                        <p:nvPr/>
                      </p:nvCxnSpPr>
                      <p:spPr>
                        <a:xfrm flipV="1">
                          <a:off x="4747566" y="2753666"/>
                          <a:ext cx="950618" cy="83354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" name="Straight Connector 31"/>
                        <p:cNvCxnSpPr>
                          <a:stCxn id="11" idx="0"/>
                          <a:endCxn id="4" idx="4"/>
                        </p:cNvCxnSpPr>
                        <p:nvPr/>
                      </p:nvCxnSpPr>
                      <p:spPr>
                        <a:xfrm flipH="1" flipV="1">
                          <a:off x="4419600" y="2377208"/>
                          <a:ext cx="107950" cy="111886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Connector 33"/>
                        <p:cNvCxnSpPr>
                          <a:stCxn id="11" idx="2"/>
                          <a:endCxn id="5" idx="5"/>
                        </p:cNvCxnSpPr>
                        <p:nvPr/>
                      </p:nvCxnSpPr>
                      <p:spPr>
                        <a:xfrm flipH="1" flipV="1">
                          <a:off x="2690166" y="3404938"/>
                          <a:ext cx="1526234" cy="40228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Connector 35"/>
                        <p:cNvCxnSpPr>
                          <a:stCxn id="11" idx="3"/>
                          <a:endCxn id="6" idx="7"/>
                        </p:cNvCxnSpPr>
                        <p:nvPr/>
                      </p:nvCxnSpPr>
                      <p:spPr>
                        <a:xfrm flipH="1">
                          <a:off x="2982266" y="4027238"/>
                          <a:ext cx="1325268" cy="84187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Straight Connector 37"/>
                        <p:cNvCxnSpPr>
                          <a:stCxn id="11" idx="5"/>
                          <a:endCxn id="8" idx="1"/>
                        </p:cNvCxnSpPr>
                        <p:nvPr/>
                      </p:nvCxnSpPr>
                      <p:spPr>
                        <a:xfrm>
                          <a:off x="4747566" y="4027238"/>
                          <a:ext cx="1287168" cy="108952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/>
                        <p:cNvCxnSpPr>
                          <a:stCxn id="9" idx="1"/>
                          <a:endCxn id="4" idx="5"/>
                        </p:cNvCxnSpPr>
                        <p:nvPr/>
                      </p:nvCxnSpPr>
                      <p:spPr>
                        <a:xfrm flipH="1" flipV="1">
                          <a:off x="4639616" y="2286074"/>
                          <a:ext cx="1725318" cy="159243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Connector 41"/>
                        <p:cNvCxnSpPr>
                          <a:stCxn id="9" idx="3"/>
                          <a:endCxn id="7" idx="7"/>
                        </p:cNvCxnSpPr>
                        <p:nvPr/>
                      </p:nvCxnSpPr>
                      <p:spPr>
                        <a:xfrm flipH="1">
                          <a:off x="4950766" y="4318544"/>
                          <a:ext cx="1414168" cy="1109368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71" name="Group 70"/>
                    <p:cNvGrpSpPr/>
                    <p:nvPr/>
                  </p:nvGrpSpPr>
                  <p:grpSpPr>
                    <a:xfrm>
                      <a:off x="3092450" y="2256382"/>
                      <a:ext cx="3447170" cy="3727986"/>
                      <a:chOff x="3092450" y="2256382"/>
                      <a:chExt cx="3447170" cy="3727986"/>
                    </a:xfrm>
                  </p:grpSpPr>
                  <p:sp>
                    <p:nvSpPr>
                      <p:cNvPr id="56" name="TextBox 55"/>
                      <p:cNvSpPr txBox="1"/>
                      <p:nvPr/>
                    </p:nvSpPr>
                    <p:spPr>
                      <a:xfrm>
                        <a:off x="3092450" y="2256382"/>
                        <a:ext cx="889000" cy="4485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10</a:t>
                        </a:r>
                      </a:p>
                    </p:txBody>
                  </p:sp>
                  <p:sp>
                    <p:nvSpPr>
                      <p:cNvPr id="58" name="TextBox 57"/>
                      <p:cNvSpPr txBox="1"/>
                      <p:nvPr/>
                    </p:nvSpPr>
                    <p:spPr>
                      <a:xfrm>
                        <a:off x="6237934" y="2921000"/>
                        <a:ext cx="30168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5365750" y="5535862"/>
                        <a:ext cx="336550" cy="4485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7</a:t>
                        </a:r>
                      </a:p>
                    </p:txBody>
                  </p:sp>
                  <p:sp>
                    <p:nvSpPr>
                      <p:cNvPr id="61" name="TextBox 60"/>
                      <p:cNvSpPr txBox="1"/>
                      <p:nvPr/>
                    </p:nvSpPr>
                    <p:spPr>
                      <a:xfrm>
                        <a:off x="3440582" y="5378994"/>
                        <a:ext cx="34401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64" name="TextBox 63"/>
                      <p:cNvSpPr txBox="1"/>
                      <p:nvPr/>
                    </p:nvSpPr>
                    <p:spPr>
                      <a:xfrm>
                        <a:off x="3293416" y="3302136"/>
                        <a:ext cx="3002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>
                        <a:off x="4387850" y="2593034"/>
                        <a:ext cx="311150" cy="4485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7</a:t>
                        </a:r>
                      </a:p>
                    </p:txBody>
                  </p:sp>
                  <p:sp>
                    <p:nvSpPr>
                      <p:cNvPr id="66" name="TextBox 65"/>
                      <p:cNvSpPr txBox="1"/>
                      <p:nvPr/>
                    </p:nvSpPr>
                    <p:spPr>
                      <a:xfrm>
                        <a:off x="4858229" y="2941435"/>
                        <a:ext cx="249885" cy="4485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67" name="TextBox 66"/>
                      <p:cNvSpPr txBox="1"/>
                      <p:nvPr/>
                    </p:nvSpPr>
                    <p:spPr>
                      <a:xfrm>
                        <a:off x="5187949" y="4219177"/>
                        <a:ext cx="510234" cy="4485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10</a:t>
                        </a:r>
                      </a:p>
                    </p:txBody>
                  </p:sp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>
                        <a:off x="5138959" y="4778866"/>
                        <a:ext cx="165623" cy="44850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</a:t>
                        </a:r>
                      </a:p>
                    </p:txBody>
                  </p:sp>
                </p:grpSp>
              </p:grpSp>
            </p:grpSp>
            <p:sp>
              <p:nvSpPr>
                <p:cNvPr id="24" name="Arc 23"/>
                <p:cNvSpPr/>
                <p:nvPr/>
              </p:nvSpPr>
              <p:spPr>
                <a:xfrm>
                  <a:off x="2512404" y="2046310"/>
                  <a:ext cx="2798266" cy="3899835"/>
                </a:xfrm>
                <a:prstGeom prst="arc">
                  <a:avLst>
                    <a:gd name="adj1" fmla="val 13641226"/>
                    <a:gd name="adj2" fmla="val 4359044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1006047" y="493698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7902804" y="622158"/>
            <a:ext cx="4289196" cy="1093511"/>
            <a:chOff x="7902804" y="1093508"/>
            <a:chExt cx="4289196" cy="1093511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/>
            <a:srcRect l="13376" t="77466" r="46939" b="17417"/>
            <a:stretch>
              <a:fillRect/>
            </a:stretch>
          </p:blipFill>
          <p:spPr bwMode="auto">
            <a:xfrm>
              <a:off x="7902804" y="1828800"/>
              <a:ext cx="4289196" cy="35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2"/>
            <a:srcRect l="14844" t="59764" r="63874" b="35430"/>
            <a:stretch>
              <a:fillRect/>
            </a:stretch>
          </p:blipFill>
          <p:spPr bwMode="auto">
            <a:xfrm>
              <a:off x="9292699" y="1093508"/>
              <a:ext cx="2745330" cy="34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2"/>
            <a:srcRect l="15716" t="68292" r="47302" b="26436"/>
            <a:stretch>
              <a:fillRect/>
            </a:stretch>
          </p:blipFill>
          <p:spPr bwMode="auto">
            <a:xfrm>
              <a:off x="8195035" y="1442301"/>
              <a:ext cx="3996965" cy="39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87852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PRIM’S ALGORITHM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1126173" y="1749581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Update distances of adjacent, unselected nodes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58698"/>
              </p:ext>
            </p:extLst>
          </p:nvPr>
        </p:nvGraphicFramePr>
        <p:xfrm>
          <a:off x="7479519" y="1960268"/>
          <a:ext cx="3185624" cy="417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4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651256" y="2215979"/>
            <a:ext cx="4486154" cy="4023360"/>
            <a:chOff x="830323" y="2312993"/>
            <a:chExt cx="4486154" cy="4197516"/>
          </a:xfrm>
        </p:grpSpPr>
        <p:sp>
          <p:nvSpPr>
            <p:cNvPr id="13" name="TextBox 12"/>
            <p:cNvSpPr txBox="1"/>
            <p:nvPr/>
          </p:nvSpPr>
          <p:spPr>
            <a:xfrm>
              <a:off x="1787452" y="5036012"/>
              <a:ext cx="142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830323" y="2312993"/>
              <a:ext cx="4486154" cy="4197516"/>
              <a:chOff x="824516" y="2351110"/>
              <a:chExt cx="4486154" cy="419751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782949" y="4172402"/>
                <a:ext cx="422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18</a:t>
                </a: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824516" y="2351110"/>
                <a:ext cx="4486154" cy="4197516"/>
                <a:chOff x="824516" y="2351110"/>
                <a:chExt cx="4486154" cy="4197516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3213099" y="2849884"/>
                  <a:ext cx="3429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824516" y="2351110"/>
                  <a:ext cx="4486154" cy="4197516"/>
                  <a:chOff x="824516" y="2351110"/>
                  <a:chExt cx="4486154" cy="4197516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824516" y="3065786"/>
                    <a:ext cx="3989680" cy="3482840"/>
                    <a:chOff x="2159000" y="1754908"/>
                    <a:chExt cx="4844951" cy="4229460"/>
                  </a:xfrm>
                </p:grpSpPr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6445249" y="4676378"/>
                      <a:ext cx="558702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25</a:t>
                      </a:r>
                    </a:p>
                  </p:txBody>
                </p:sp>
                <p:grpSp>
                  <p:nvGrpSpPr>
                    <p:cNvPr id="72" name="Group 71"/>
                    <p:cNvGrpSpPr/>
                    <p:nvPr/>
                  </p:nvGrpSpPr>
                  <p:grpSpPr>
                    <a:xfrm>
                      <a:off x="2159000" y="1754908"/>
                      <a:ext cx="4737100" cy="4229460"/>
                      <a:chOff x="2159000" y="1754908"/>
                      <a:chExt cx="4737100" cy="4229460"/>
                    </a:xfrm>
                  </p:grpSpPr>
                  <p:grpSp>
                    <p:nvGrpSpPr>
                      <p:cNvPr id="55" name="Group 54"/>
                      <p:cNvGrpSpPr/>
                      <p:nvPr/>
                    </p:nvGrpSpPr>
                    <p:grpSpPr>
                      <a:xfrm>
                        <a:off x="2159000" y="1754908"/>
                        <a:ext cx="4737100" cy="4204170"/>
                        <a:chOff x="2159000" y="1754908"/>
                        <a:chExt cx="4737100" cy="4204170"/>
                      </a:xfrm>
                    </p:grpSpPr>
                    <p:sp>
                      <p:nvSpPr>
                        <p:cNvPr id="4" name="Oval 3"/>
                        <p:cNvSpPr/>
                        <p:nvPr/>
                      </p:nvSpPr>
                      <p:spPr>
                        <a:xfrm>
                          <a:off x="4108450" y="1754908"/>
                          <a:ext cx="622300" cy="62230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/>
                            <a:t>F</a:t>
                          </a:r>
                        </a:p>
                      </p:txBody>
                    </p:sp>
                    <p:grpSp>
                      <p:nvGrpSpPr>
                        <p:cNvPr id="54" name="Group 53"/>
                        <p:cNvGrpSpPr/>
                        <p:nvPr/>
                      </p:nvGrpSpPr>
                      <p:grpSpPr>
                        <a:xfrm>
                          <a:off x="2159000" y="2066058"/>
                          <a:ext cx="4737100" cy="3893020"/>
                          <a:chOff x="2159000" y="2066058"/>
                          <a:chExt cx="4737100" cy="3893020"/>
                        </a:xfrm>
                      </p:grpSpPr>
                      <p:sp>
                        <p:nvSpPr>
                          <p:cNvPr id="5" name="Oval 4"/>
                          <p:cNvSpPr/>
                          <p:nvPr/>
                        </p:nvSpPr>
                        <p:spPr>
                          <a:xfrm>
                            <a:off x="2159000" y="2873772"/>
                            <a:ext cx="622300" cy="6223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2800" dirty="0"/>
                              <a:t>A</a:t>
                            </a:r>
                          </a:p>
                        </p:txBody>
                      </p:sp>
                      <p:sp>
                        <p:nvSpPr>
                          <p:cNvPr id="6" name="Oval 5"/>
                          <p:cNvSpPr/>
                          <p:nvPr/>
                        </p:nvSpPr>
                        <p:spPr>
                          <a:xfrm>
                            <a:off x="2451100" y="4777978"/>
                            <a:ext cx="622300" cy="6223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2800" dirty="0"/>
                              <a:t>H</a:t>
                            </a:r>
                          </a:p>
                        </p:txBody>
                      </p:sp>
                      <p:sp>
                        <p:nvSpPr>
                          <p:cNvPr id="7" name="Oval 6"/>
                          <p:cNvSpPr/>
                          <p:nvPr/>
                        </p:nvSpPr>
                        <p:spPr>
                          <a:xfrm>
                            <a:off x="4419600" y="5336778"/>
                            <a:ext cx="622300" cy="6223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2800" dirty="0"/>
                              <a:t>G</a:t>
                            </a:r>
                          </a:p>
                        </p:txBody>
                      </p:sp>
                      <p:sp>
                        <p:nvSpPr>
                          <p:cNvPr id="8" name="Oval 7"/>
                          <p:cNvSpPr/>
                          <p:nvPr/>
                        </p:nvSpPr>
                        <p:spPr>
                          <a:xfrm>
                            <a:off x="5943600" y="5025628"/>
                            <a:ext cx="622300" cy="6223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2800" dirty="0"/>
                              <a:t>E</a:t>
                            </a:r>
                          </a:p>
                        </p:txBody>
                      </p:sp>
                      <p:sp>
                        <p:nvSpPr>
                          <p:cNvPr id="9" name="Oval 8"/>
                          <p:cNvSpPr/>
                          <p:nvPr/>
                        </p:nvSpPr>
                        <p:spPr>
                          <a:xfrm>
                            <a:off x="6273800" y="3787378"/>
                            <a:ext cx="622300" cy="6223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accent2">
                              <a:shade val="50000"/>
                            </a:schemeClr>
                          </a:lnRef>
                          <a:fillRef idx="1">
                            <a:schemeClr val="accent2"/>
                          </a:fillRef>
                          <a:effectRef idx="0">
                            <a:schemeClr val="accent2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2800" dirty="0"/>
                              <a:t>D</a:t>
                            </a:r>
                          </a:p>
                        </p:txBody>
                      </p:sp>
                      <p:sp>
                        <p:nvSpPr>
                          <p:cNvPr id="10" name="Oval 9"/>
                          <p:cNvSpPr/>
                          <p:nvPr/>
                        </p:nvSpPr>
                        <p:spPr>
                          <a:xfrm>
                            <a:off x="5607050" y="2222500"/>
                            <a:ext cx="622300" cy="6223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2800" dirty="0"/>
                              <a:t>C</a:t>
                            </a:r>
                          </a:p>
                        </p:txBody>
                      </p:sp>
                      <p:sp>
                        <p:nvSpPr>
                          <p:cNvPr id="11" name="Oval 10"/>
                          <p:cNvSpPr/>
                          <p:nvPr/>
                        </p:nvSpPr>
                        <p:spPr>
                          <a:xfrm>
                            <a:off x="4216400" y="3496072"/>
                            <a:ext cx="622300" cy="622300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2800" dirty="0"/>
                              <a:t>B</a:t>
                            </a:r>
                          </a:p>
                        </p:txBody>
                      </p:sp>
                      <p:cxnSp>
                        <p:nvCxnSpPr>
                          <p:cNvPr id="15" name="Straight Connector 14"/>
                          <p:cNvCxnSpPr>
                            <a:stCxn id="4" idx="2"/>
                            <a:endCxn id="5" idx="7"/>
                          </p:cNvCxnSpPr>
                          <p:nvPr/>
                        </p:nvCxnSpPr>
                        <p:spPr>
                          <a:xfrm flipH="1">
                            <a:off x="2690166" y="2066058"/>
                            <a:ext cx="1418284" cy="89884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" name="Straight Connector 16"/>
                          <p:cNvCxnSpPr>
                            <a:stCxn id="5" idx="4"/>
                            <a:endCxn id="6" idx="0"/>
                          </p:cNvCxnSpPr>
                          <p:nvPr/>
                        </p:nvCxnSpPr>
                        <p:spPr>
                          <a:xfrm>
                            <a:off x="2470150" y="3496072"/>
                            <a:ext cx="292100" cy="128190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9" name="Straight Connector 18"/>
                          <p:cNvCxnSpPr>
                            <a:stCxn id="6" idx="5"/>
                            <a:endCxn id="7" idx="2"/>
                          </p:cNvCxnSpPr>
                          <p:nvPr/>
                        </p:nvCxnSpPr>
                        <p:spPr>
                          <a:xfrm>
                            <a:off x="2982266" y="5309144"/>
                            <a:ext cx="1437334" cy="338784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" name="Straight Connector 20"/>
                          <p:cNvCxnSpPr>
                            <a:stCxn id="7" idx="6"/>
                            <a:endCxn id="8" idx="3"/>
                          </p:cNvCxnSpPr>
                          <p:nvPr/>
                        </p:nvCxnSpPr>
                        <p:spPr>
                          <a:xfrm flipV="1">
                            <a:off x="5041900" y="5556794"/>
                            <a:ext cx="992834" cy="91134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Straight Connector 22"/>
                          <p:cNvCxnSpPr>
                            <a:stCxn id="8" idx="7"/>
                            <a:endCxn id="9" idx="4"/>
                          </p:cNvCxnSpPr>
                          <p:nvPr/>
                        </p:nvCxnSpPr>
                        <p:spPr>
                          <a:xfrm flipV="1">
                            <a:off x="6474766" y="4409678"/>
                            <a:ext cx="110184" cy="707084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" name="Straight Connector 24"/>
                          <p:cNvCxnSpPr>
                            <a:stCxn id="9" idx="0"/>
                            <a:endCxn id="10" idx="5"/>
                          </p:cNvCxnSpPr>
                          <p:nvPr/>
                        </p:nvCxnSpPr>
                        <p:spPr>
                          <a:xfrm flipH="1" flipV="1">
                            <a:off x="6138216" y="2753666"/>
                            <a:ext cx="446734" cy="1033712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" name="Straight Connector 26"/>
                          <p:cNvCxnSpPr>
                            <a:stCxn id="10" idx="1"/>
                            <a:endCxn id="4" idx="6"/>
                          </p:cNvCxnSpPr>
                          <p:nvPr/>
                        </p:nvCxnSpPr>
                        <p:spPr>
                          <a:xfrm flipH="1" flipV="1">
                            <a:off x="4730750" y="2066058"/>
                            <a:ext cx="967434" cy="24757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0" name="Straight Connector 29"/>
                          <p:cNvCxnSpPr>
                            <a:stCxn id="11" idx="7"/>
                            <a:endCxn id="10" idx="3"/>
                          </p:cNvCxnSpPr>
                          <p:nvPr/>
                        </p:nvCxnSpPr>
                        <p:spPr>
                          <a:xfrm flipV="1">
                            <a:off x="4747566" y="2753666"/>
                            <a:ext cx="950618" cy="83354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2" name="Straight Connector 31"/>
                          <p:cNvCxnSpPr>
                            <a:stCxn id="11" idx="0"/>
                            <a:endCxn id="4" idx="4"/>
                          </p:cNvCxnSpPr>
                          <p:nvPr/>
                        </p:nvCxnSpPr>
                        <p:spPr>
                          <a:xfrm flipH="1" flipV="1">
                            <a:off x="4419600" y="2377208"/>
                            <a:ext cx="107950" cy="1118864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" name="Straight Connector 33"/>
                          <p:cNvCxnSpPr>
                            <a:stCxn id="11" idx="2"/>
                            <a:endCxn id="5" idx="5"/>
                          </p:cNvCxnSpPr>
                          <p:nvPr/>
                        </p:nvCxnSpPr>
                        <p:spPr>
                          <a:xfrm flipH="1" flipV="1">
                            <a:off x="2690166" y="3404938"/>
                            <a:ext cx="1526234" cy="402284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6" name="Straight Connector 35"/>
                          <p:cNvCxnSpPr>
                            <a:stCxn id="11" idx="3"/>
                            <a:endCxn id="6" idx="7"/>
                          </p:cNvCxnSpPr>
                          <p:nvPr/>
                        </p:nvCxnSpPr>
                        <p:spPr>
                          <a:xfrm flipH="1">
                            <a:off x="2982266" y="4027238"/>
                            <a:ext cx="1325268" cy="841874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8" name="Straight Connector 37"/>
                          <p:cNvCxnSpPr>
                            <a:stCxn id="11" idx="5"/>
                            <a:endCxn id="8" idx="1"/>
                          </p:cNvCxnSpPr>
                          <p:nvPr/>
                        </p:nvCxnSpPr>
                        <p:spPr>
                          <a:xfrm>
                            <a:off x="4747566" y="4027238"/>
                            <a:ext cx="1287168" cy="1089524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" name="Straight Connector 39"/>
                          <p:cNvCxnSpPr>
                            <a:stCxn id="9" idx="1"/>
                            <a:endCxn id="4" idx="5"/>
                          </p:cNvCxnSpPr>
                          <p:nvPr/>
                        </p:nvCxnSpPr>
                        <p:spPr>
                          <a:xfrm flipH="1" flipV="1">
                            <a:off x="4639616" y="2286074"/>
                            <a:ext cx="1725318" cy="159243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" name="Straight Connector 41"/>
                          <p:cNvCxnSpPr>
                            <a:stCxn id="9" idx="3"/>
                            <a:endCxn id="7" idx="7"/>
                          </p:cNvCxnSpPr>
                          <p:nvPr/>
                        </p:nvCxnSpPr>
                        <p:spPr>
                          <a:xfrm flipH="1">
                            <a:off x="4950766" y="4318544"/>
                            <a:ext cx="1414168" cy="1109368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71" name="Group 70"/>
                      <p:cNvGrpSpPr/>
                      <p:nvPr/>
                    </p:nvGrpSpPr>
                    <p:grpSpPr>
                      <a:xfrm>
                        <a:off x="3092450" y="2256382"/>
                        <a:ext cx="3447170" cy="3727986"/>
                        <a:chOff x="3092450" y="2256382"/>
                        <a:chExt cx="3447170" cy="3727986"/>
                      </a:xfrm>
                    </p:grpSpPr>
                    <p:sp>
                      <p:nvSpPr>
                        <p:cNvPr id="56" name="TextBox 55"/>
                        <p:cNvSpPr txBox="1"/>
                        <p:nvPr/>
                      </p:nvSpPr>
                      <p:spPr>
                        <a:xfrm>
                          <a:off x="3092450" y="2256382"/>
                          <a:ext cx="889000" cy="44850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  <p:sp>
                      <p:nvSpPr>
                        <p:cNvPr id="58" name="TextBox 57"/>
                        <p:cNvSpPr txBox="1"/>
                        <p:nvPr/>
                      </p:nvSpPr>
                      <p:spPr>
                        <a:xfrm>
                          <a:off x="6237934" y="2921000"/>
                          <a:ext cx="30168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60" name="TextBox 59"/>
                        <p:cNvSpPr txBox="1"/>
                        <p:nvPr/>
                      </p:nvSpPr>
                      <p:spPr>
                        <a:xfrm>
                          <a:off x="5365750" y="5535862"/>
                          <a:ext cx="336550" cy="44850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61" name="TextBox 60"/>
                        <p:cNvSpPr txBox="1"/>
                        <p:nvPr/>
                      </p:nvSpPr>
                      <p:spPr>
                        <a:xfrm>
                          <a:off x="3440582" y="5378994"/>
                          <a:ext cx="34401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64" name="TextBox 63"/>
                        <p:cNvSpPr txBox="1"/>
                        <p:nvPr/>
                      </p:nvSpPr>
                      <p:spPr>
                        <a:xfrm>
                          <a:off x="3293416" y="3302136"/>
                          <a:ext cx="30028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65" name="TextBox 64"/>
                        <p:cNvSpPr txBox="1"/>
                        <p:nvPr/>
                      </p:nvSpPr>
                      <p:spPr>
                        <a:xfrm>
                          <a:off x="4387850" y="2593034"/>
                          <a:ext cx="311150" cy="44850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p:txBody>
                    </p:sp>
                    <p:sp>
                      <p:nvSpPr>
                        <p:cNvPr id="66" name="TextBox 65"/>
                        <p:cNvSpPr txBox="1"/>
                        <p:nvPr/>
                      </p:nvSpPr>
                      <p:spPr>
                        <a:xfrm>
                          <a:off x="4858229" y="2941435"/>
                          <a:ext cx="249885" cy="44850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67" name="TextBox 66"/>
                        <p:cNvSpPr txBox="1"/>
                        <p:nvPr/>
                      </p:nvSpPr>
                      <p:spPr>
                        <a:xfrm>
                          <a:off x="5187949" y="4219177"/>
                          <a:ext cx="510234" cy="44850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  <p:sp>
                      <p:nvSpPr>
                        <p:cNvPr id="69" name="TextBox 68"/>
                        <p:cNvSpPr txBox="1"/>
                        <p:nvPr/>
                      </p:nvSpPr>
                      <p:spPr>
                        <a:xfrm>
                          <a:off x="5138959" y="4778866"/>
                          <a:ext cx="165623" cy="44850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24" name="Arc 23"/>
                  <p:cNvSpPr/>
                  <p:nvPr/>
                </p:nvSpPr>
                <p:spPr>
                  <a:xfrm>
                    <a:off x="2512404" y="2351110"/>
                    <a:ext cx="2798266" cy="3899835"/>
                  </a:xfrm>
                  <a:prstGeom prst="arc">
                    <a:avLst>
                      <a:gd name="adj1" fmla="val 13641226"/>
                      <a:gd name="adj2" fmla="val 4359044"/>
                    </a:avLst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>
                  <a:off x="4814196" y="238760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</p:grpSp>
        </p:grpSp>
        <p:sp>
          <p:nvSpPr>
            <p:cNvPr id="16" name="TextBox 15"/>
            <p:cNvSpPr txBox="1"/>
            <p:nvPr/>
          </p:nvSpPr>
          <p:spPr>
            <a:xfrm>
              <a:off x="974998" y="4936112"/>
              <a:ext cx="226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02804" y="622158"/>
            <a:ext cx="4289196" cy="1093511"/>
            <a:chOff x="7902804" y="1093508"/>
            <a:chExt cx="4289196" cy="1093511"/>
          </a:xfrm>
        </p:grpSpPr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/>
            <a:srcRect l="13376" t="77466" r="46939" b="17417"/>
            <a:stretch>
              <a:fillRect/>
            </a:stretch>
          </p:blipFill>
          <p:spPr bwMode="auto">
            <a:xfrm>
              <a:off x="7902804" y="1828800"/>
              <a:ext cx="4289196" cy="35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2"/>
            <a:srcRect l="14844" t="59764" r="63874" b="35430"/>
            <a:stretch>
              <a:fillRect/>
            </a:stretch>
          </p:blipFill>
          <p:spPr bwMode="auto">
            <a:xfrm>
              <a:off x="9292699" y="1093508"/>
              <a:ext cx="2745330" cy="34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2"/>
            <a:srcRect l="15716" t="68292" r="47302" b="26436"/>
            <a:stretch>
              <a:fillRect/>
            </a:stretch>
          </p:blipFill>
          <p:spPr bwMode="auto">
            <a:xfrm>
              <a:off x="8195035" y="1442301"/>
              <a:ext cx="3996965" cy="39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47974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PRIM’S ALGORITHM</a:t>
            </a:r>
            <a:endParaRPr lang="en-US" b="1" dirty="0">
              <a:latin typeface="+mn-lt"/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1154083" y="1765418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Select node with minimum distance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36667"/>
              </p:ext>
            </p:extLst>
          </p:nvPr>
        </p:nvGraphicFramePr>
        <p:xfrm>
          <a:off x="7503924" y="1976691"/>
          <a:ext cx="3185624" cy="417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4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79862" y="5033458"/>
            <a:ext cx="7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097280" y="2328051"/>
            <a:ext cx="4486154" cy="3949151"/>
            <a:chOff x="824516" y="2351110"/>
            <a:chExt cx="4486154" cy="4197516"/>
          </a:xfrm>
        </p:grpSpPr>
        <p:sp>
          <p:nvSpPr>
            <p:cNvPr id="57" name="TextBox 56"/>
            <p:cNvSpPr txBox="1"/>
            <p:nvPr/>
          </p:nvSpPr>
          <p:spPr>
            <a:xfrm>
              <a:off x="3213099" y="2849884"/>
              <a:ext cx="34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5762" y="4842806"/>
              <a:ext cx="243437" cy="37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2949" y="4172402"/>
              <a:ext cx="42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24516" y="2351110"/>
              <a:ext cx="4486154" cy="4197516"/>
              <a:chOff x="824516" y="2046310"/>
              <a:chExt cx="4486154" cy="41975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24516" y="2760986"/>
                <a:ext cx="3989680" cy="3482840"/>
                <a:chOff x="2159000" y="1754908"/>
                <a:chExt cx="4844951" cy="4229460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445249" y="4676378"/>
                  <a:ext cx="558702" cy="448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159000" y="1754908"/>
                  <a:ext cx="4737100" cy="4229460"/>
                  <a:chOff x="2159000" y="1754908"/>
                  <a:chExt cx="4737100" cy="4229460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159000" y="1754908"/>
                    <a:ext cx="4737100" cy="4204170"/>
                    <a:chOff x="2159000" y="1754908"/>
                    <a:chExt cx="4737100" cy="4204170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4108450" y="175490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p:txBody>
                </p: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159000" y="2066058"/>
                      <a:ext cx="4737100" cy="3893020"/>
                      <a:chOff x="2159000" y="2066058"/>
                      <a:chExt cx="4737100" cy="389302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159000" y="28737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A</a:t>
                        </a: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2451100" y="47779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H</a:t>
                        </a: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4419600" y="53367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G</a:t>
                        </a: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5943600" y="502562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E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6273800" y="37873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D</a:t>
                        </a:r>
                      </a:p>
                    </p:txBody>
                  </p:sp>
                  <p:sp>
                    <p:nvSpPr>
                      <p:cNvPr id="10" name="Oval 9"/>
                      <p:cNvSpPr/>
                      <p:nvPr/>
                    </p:nvSpPr>
                    <p:spPr>
                      <a:xfrm>
                        <a:off x="5607050" y="2222500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C</a:t>
                        </a:r>
                      </a:p>
                    </p:txBody>
                  </p:sp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4216400" y="34960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B</a:t>
                        </a:r>
                      </a:p>
                    </p:txBody>
                  </p:sp>
                  <p:cxnSp>
                    <p:nvCxnSpPr>
                      <p:cNvPr id="15" name="Straight Connector 14"/>
                      <p:cNvCxnSpPr>
                        <a:stCxn id="4" idx="2"/>
                        <a:endCxn id="5" idx="7"/>
                      </p:cNvCxnSpPr>
                      <p:nvPr/>
                    </p:nvCxnSpPr>
                    <p:spPr>
                      <a:xfrm flipH="1">
                        <a:off x="2690166" y="2066058"/>
                        <a:ext cx="1418284" cy="89884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>
                        <a:stCxn id="5" idx="4"/>
                        <a:endCxn id="6" idx="0"/>
                      </p:cNvCxnSpPr>
                      <p:nvPr/>
                    </p:nvCxnSpPr>
                    <p:spPr>
                      <a:xfrm>
                        <a:off x="2470150" y="3496072"/>
                        <a:ext cx="292100" cy="128190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>
                        <a:stCxn id="6" idx="5"/>
                        <a:endCxn id="7" idx="2"/>
                      </p:cNvCxnSpPr>
                      <p:nvPr/>
                    </p:nvCxnSpPr>
                    <p:spPr>
                      <a:xfrm>
                        <a:off x="2982266" y="5309144"/>
                        <a:ext cx="1437334" cy="3387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>
                        <a:stCxn id="7" idx="6"/>
                        <a:endCxn id="8" idx="3"/>
                      </p:cNvCxnSpPr>
                      <p:nvPr/>
                    </p:nvCxnSpPr>
                    <p:spPr>
                      <a:xfrm flipV="1">
                        <a:off x="5041900" y="5556794"/>
                        <a:ext cx="992834" cy="9113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>
                        <a:stCxn id="8" idx="7"/>
                        <a:endCxn id="9" idx="4"/>
                      </p:cNvCxnSpPr>
                      <p:nvPr/>
                    </p:nvCxnSpPr>
                    <p:spPr>
                      <a:xfrm flipV="1">
                        <a:off x="6474766" y="4409678"/>
                        <a:ext cx="110184" cy="7070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>
                        <a:stCxn id="9" idx="0"/>
                        <a:endCxn id="10" idx="5"/>
                      </p:cNvCxnSpPr>
                      <p:nvPr/>
                    </p:nvCxnSpPr>
                    <p:spPr>
                      <a:xfrm flipH="1" flipV="1">
                        <a:off x="6138216" y="2753666"/>
                        <a:ext cx="446734" cy="103371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>
                        <a:stCxn id="10" idx="1"/>
                        <a:endCxn id="4" idx="6"/>
                      </p:cNvCxnSpPr>
                      <p:nvPr/>
                    </p:nvCxnSpPr>
                    <p:spPr>
                      <a:xfrm flipH="1" flipV="1">
                        <a:off x="4730750" y="2066058"/>
                        <a:ext cx="967434" cy="24757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>
                        <a:stCxn id="11" idx="7"/>
                        <a:endCxn id="10" idx="3"/>
                      </p:cNvCxnSpPr>
                      <p:nvPr/>
                    </p:nvCxnSpPr>
                    <p:spPr>
                      <a:xfrm flipV="1">
                        <a:off x="4747566" y="2753666"/>
                        <a:ext cx="950618" cy="83354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>
                        <a:stCxn id="11" idx="0"/>
                        <a:endCxn id="4" idx="4"/>
                      </p:cNvCxnSpPr>
                      <p:nvPr/>
                    </p:nvCxnSpPr>
                    <p:spPr>
                      <a:xfrm flipH="1" flipV="1">
                        <a:off x="4419600" y="2377208"/>
                        <a:ext cx="107950" cy="111886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stCxn id="11" idx="2"/>
                        <a:endCxn id="5" idx="5"/>
                      </p:cNvCxnSpPr>
                      <p:nvPr/>
                    </p:nvCxnSpPr>
                    <p:spPr>
                      <a:xfrm flipH="1" flipV="1">
                        <a:off x="2690166" y="3404938"/>
                        <a:ext cx="1526234" cy="4022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11" idx="3"/>
                        <a:endCxn id="6" idx="7"/>
                      </p:cNvCxnSpPr>
                      <p:nvPr/>
                    </p:nvCxnSpPr>
                    <p:spPr>
                      <a:xfrm flipH="1">
                        <a:off x="2982266" y="4027238"/>
                        <a:ext cx="1325268" cy="84187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>
                        <a:stCxn id="11" idx="5"/>
                        <a:endCxn id="8" idx="1"/>
                      </p:cNvCxnSpPr>
                      <p:nvPr/>
                    </p:nvCxnSpPr>
                    <p:spPr>
                      <a:xfrm>
                        <a:off x="4747566" y="4027238"/>
                        <a:ext cx="1287168" cy="108952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>
                        <a:stCxn id="9" idx="1"/>
                        <a:endCxn id="4" idx="5"/>
                      </p:cNvCxnSpPr>
                      <p:nvPr/>
                    </p:nvCxnSpPr>
                    <p:spPr>
                      <a:xfrm flipH="1" flipV="1">
                        <a:off x="4639616" y="2286074"/>
                        <a:ext cx="1725318" cy="159243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stCxn id="9" idx="3"/>
                        <a:endCxn id="7" idx="7"/>
                      </p:cNvCxnSpPr>
                      <p:nvPr/>
                    </p:nvCxnSpPr>
                    <p:spPr>
                      <a:xfrm flipH="1">
                        <a:off x="4950766" y="4318544"/>
                        <a:ext cx="1414168" cy="110936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092450" y="2256382"/>
                    <a:ext cx="3447170" cy="3727986"/>
                    <a:chOff x="3092450" y="2256382"/>
                    <a:chExt cx="3447170" cy="3727986"/>
                  </a:xfrm>
                </p:grpSpPr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092450" y="2256382"/>
                      <a:ext cx="88900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237934" y="2921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365750" y="5535862"/>
                      <a:ext cx="3365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3440582" y="5378994"/>
                      <a:ext cx="34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293416" y="3302136"/>
                      <a:ext cx="3002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387850" y="2593034"/>
                      <a:ext cx="3111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858229" y="2941435"/>
                      <a:ext cx="249885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187949" y="4219177"/>
                      <a:ext cx="510234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138959" y="4778866"/>
                      <a:ext cx="165623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</p:grpSp>
          <p:sp>
            <p:nvSpPr>
              <p:cNvPr id="24" name="Arc 23"/>
              <p:cNvSpPr/>
              <p:nvPr/>
            </p:nvSpPr>
            <p:spPr>
              <a:xfrm>
                <a:off x="2512404" y="2046310"/>
                <a:ext cx="2798266" cy="3899835"/>
              </a:xfrm>
              <a:prstGeom prst="arc">
                <a:avLst>
                  <a:gd name="adj1" fmla="val 13641226"/>
                  <a:gd name="adj2" fmla="val 43590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814196" y="238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02804" y="622158"/>
            <a:ext cx="4289196" cy="1093511"/>
            <a:chOff x="7902804" y="1093508"/>
            <a:chExt cx="4289196" cy="1093511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/>
            <a:srcRect l="13376" t="77466" r="46939" b="17417"/>
            <a:stretch>
              <a:fillRect/>
            </a:stretch>
          </p:blipFill>
          <p:spPr bwMode="auto">
            <a:xfrm>
              <a:off x="7902804" y="1828800"/>
              <a:ext cx="4289196" cy="35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/>
            <a:srcRect l="14844" t="59764" r="63874" b="35430"/>
            <a:stretch>
              <a:fillRect/>
            </a:stretch>
          </p:blipFill>
          <p:spPr bwMode="auto">
            <a:xfrm>
              <a:off x="9292699" y="1093508"/>
              <a:ext cx="2745330" cy="34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/>
            <a:srcRect l="15716" t="68292" r="47302" b="26436"/>
            <a:stretch>
              <a:fillRect/>
            </a:stretch>
          </p:blipFill>
          <p:spPr bwMode="auto">
            <a:xfrm>
              <a:off x="8195035" y="1442301"/>
              <a:ext cx="3996965" cy="39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24042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PRIM’S ALGORITHM</a:t>
            </a:r>
            <a:endParaRPr lang="en-US" b="1" dirty="0">
              <a:latin typeface="+mn-lt"/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757470" y="1737360"/>
            <a:ext cx="10515600" cy="4439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 Update distances of adjacent, unselected nodes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99972"/>
              </p:ext>
            </p:extLst>
          </p:nvPr>
        </p:nvGraphicFramePr>
        <p:xfrm>
          <a:off x="7503924" y="2005976"/>
          <a:ext cx="3185624" cy="417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4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43410" y="5020794"/>
            <a:ext cx="11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24516" y="2351110"/>
            <a:ext cx="4486154" cy="3825853"/>
            <a:chOff x="824516" y="2351110"/>
            <a:chExt cx="4486154" cy="4197516"/>
          </a:xfrm>
        </p:grpSpPr>
        <p:sp>
          <p:nvSpPr>
            <p:cNvPr id="57" name="TextBox 56"/>
            <p:cNvSpPr txBox="1"/>
            <p:nvPr/>
          </p:nvSpPr>
          <p:spPr>
            <a:xfrm>
              <a:off x="3213099" y="2849884"/>
              <a:ext cx="34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3450" y="4817406"/>
              <a:ext cx="206183" cy="37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2949" y="4172402"/>
              <a:ext cx="42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24516" y="2351110"/>
              <a:ext cx="4486154" cy="4197516"/>
              <a:chOff x="824516" y="2046310"/>
              <a:chExt cx="4486154" cy="41975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24516" y="2760986"/>
                <a:ext cx="3989680" cy="3482840"/>
                <a:chOff x="2159000" y="1754908"/>
                <a:chExt cx="4844951" cy="4229460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445249" y="4676378"/>
                  <a:ext cx="558702" cy="448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159000" y="1754908"/>
                  <a:ext cx="4737100" cy="4229460"/>
                  <a:chOff x="2159000" y="1754908"/>
                  <a:chExt cx="4737100" cy="4229460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159000" y="1754908"/>
                    <a:ext cx="4737100" cy="4204170"/>
                    <a:chOff x="2159000" y="1754908"/>
                    <a:chExt cx="4737100" cy="4204170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4108450" y="175490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p:txBody>
                </p: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159000" y="2066058"/>
                      <a:ext cx="4737100" cy="3893020"/>
                      <a:chOff x="2159000" y="2066058"/>
                      <a:chExt cx="4737100" cy="389302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159000" y="28737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A</a:t>
                        </a: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2451100" y="47779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H</a:t>
                        </a: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4419600" y="53367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G</a:t>
                        </a: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5943600" y="502562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E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6273800" y="37873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D</a:t>
                        </a:r>
                      </a:p>
                    </p:txBody>
                  </p:sp>
                  <p:sp>
                    <p:nvSpPr>
                      <p:cNvPr id="10" name="Oval 9"/>
                      <p:cNvSpPr/>
                      <p:nvPr/>
                    </p:nvSpPr>
                    <p:spPr>
                      <a:xfrm>
                        <a:off x="5607050" y="2222500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C</a:t>
                        </a:r>
                      </a:p>
                    </p:txBody>
                  </p:sp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4216400" y="34960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B</a:t>
                        </a:r>
                      </a:p>
                    </p:txBody>
                  </p:sp>
                  <p:cxnSp>
                    <p:nvCxnSpPr>
                      <p:cNvPr id="15" name="Straight Connector 14"/>
                      <p:cNvCxnSpPr>
                        <a:stCxn id="4" idx="2"/>
                        <a:endCxn id="5" idx="7"/>
                      </p:cNvCxnSpPr>
                      <p:nvPr/>
                    </p:nvCxnSpPr>
                    <p:spPr>
                      <a:xfrm flipH="1">
                        <a:off x="2690166" y="2066058"/>
                        <a:ext cx="1418284" cy="89884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>
                        <a:stCxn id="5" idx="4"/>
                        <a:endCxn id="6" idx="0"/>
                      </p:cNvCxnSpPr>
                      <p:nvPr/>
                    </p:nvCxnSpPr>
                    <p:spPr>
                      <a:xfrm>
                        <a:off x="2470150" y="3496072"/>
                        <a:ext cx="292100" cy="128190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>
                        <a:stCxn id="6" idx="5"/>
                        <a:endCxn id="7" idx="2"/>
                      </p:cNvCxnSpPr>
                      <p:nvPr/>
                    </p:nvCxnSpPr>
                    <p:spPr>
                      <a:xfrm>
                        <a:off x="2982266" y="5309144"/>
                        <a:ext cx="1437334" cy="3387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>
                        <a:stCxn id="7" idx="6"/>
                        <a:endCxn id="8" idx="3"/>
                      </p:cNvCxnSpPr>
                      <p:nvPr/>
                    </p:nvCxnSpPr>
                    <p:spPr>
                      <a:xfrm flipV="1">
                        <a:off x="5041900" y="5556794"/>
                        <a:ext cx="992834" cy="9113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>
                        <a:stCxn id="8" idx="7"/>
                        <a:endCxn id="9" idx="4"/>
                      </p:cNvCxnSpPr>
                      <p:nvPr/>
                    </p:nvCxnSpPr>
                    <p:spPr>
                      <a:xfrm flipV="1">
                        <a:off x="6474766" y="4409678"/>
                        <a:ext cx="110184" cy="7070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>
                        <a:stCxn id="9" idx="0"/>
                        <a:endCxn id="10" idx="5"/>
                      </p:cNvCxnSpPr>
                      <p:nvPr/>
                    </p:nvCxnSpPr>
                    <p:spPr>
                      <a:xfrm flipH="1" flipV="1">
                        <a:off x="6138216" y="2753666"/>
                        <a:ext cx="446734" cy="103371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>
                        <a:stCxn id="10" idx="1"/>
                        <a:endCxn id="4" idx="6"/>
                      </p:cNvCxnSpPr>
                      <p:nvPr/>
                    </p:nvCxnSpPr>
                    <p:spPr>
                      <a:xfrm flipH="1" flipV="1">
                        <a:off x="4730750" y="2066058"/>
                        <a:ext cx="967434" cy="24757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>
                        <a:stCxn id="11" idx="7"/>
                        <a:endCxn id="10" idx="3"/>
                      </p:cNvCxnSpPr>
                      <p:nvPr/>
                    </p:nvCxnSpPr>
                    <p:spPr>
                      <a:xfrm flipV="1">
                        <a:off x="4747566" y="2753666"/>
                        <a:ext cx="950618" cy="83354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>
                        <a:stCxn id="11" idx="0"/>
                        <a:endCxn id="4" idx="4"/>
                      </p:cNvCxnSpPr>
                      <p:nvPr/>
                    </p:nvCxnSpPr>
                    <p:spPr>
                      <a:xfrm flipH="1" flipV="1">
                        <a:off x="4419600" y="2377208"/>
                        <a:ext cx="107950" cy="111886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stCxn id="11" idx="2"/>
                        <a:endCxn id="5" idx="5"/>
                      </p:cNvCxnSpPr>
                      <p:nvPr/>
                    </p:nvCxnSpPr>
                    <p:spPr>
                      <a:xfrm flipH="1" flipV="1">
                        <a:off x="2690166" y="3404938"/>
                        <a:ext cx="1526234" cy="4022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11" idx="3"/>
                        <a:endCxn id="6" idx="7"/>
                      </p:cNvCxnSpPr>
                      <p:nvPr/>
                    </p:nvCxnSpPr>
                    <p:spPr>
                      <a:xfrm flipH="1">
                        <a:off x="2982266" y="4027238"/>
                        <a:ext cx="1325268" cy="84187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>
                        <a:stCxn id="11" idx="5"/>
                        <a:endCxn id="8" idx="1"/>
                      </p:cNvCxnSpPr>
                      <p:nvPr/>
                    </p:nvCxnSpPr>
                    <p:spPr>
                      <a:xfrm>
                        <a:off x="4747566" y="4027238"/>
                        <a:ext cx="1287168" cy="108952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>
                        <a:stCxn id="9" idx="1"/>
                        <a:endCxn id="4" idx="5"/>
                      </p:cNvCxnSpPr>
                      <p:nvPr/>
                    </p:nvCxnSpPr>
                    <p:spPr>
                      <a:xfrm flipH="1" flipV="1">
                        <a:off x="4639616" y="2286074"/>
                        <a:ext cx="1725318" cy="159243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stCxn id="9" idx="3"/>
                        <a:endCxn id="7" idx="7"/>
                      </p:cNvCxnSpPr>
                      <p:nvPr/>
                    </p:nvCxnSpPr>
                    <p:spPr>
                      <a:xfrm flipH="1">
                        <a:off x="4950766" y="4318544"/>
                        <a:ext cx="1414168" cy="110936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092450" y="2256382"/>
                    <a:ext cx="3447170" cy="3727986"/>
                    <a:chOff x="3092450" y="2256382"/>
                    <a:chExt cx="3447170" cy="3727986"/>
                  </a:xfrm>
                </p:grpSpPr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092450" y="2256382"/>
                      <a:ext cx="88900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237934" y="2921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365750" y="5535862"/>
                      <a:ext cx="3365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3440582" y="5378994"/>
                      <a:ext cx="34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293416" y="3302136"/>
                      <a:ext cx="3002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387850" y="2593034"/>
                      <a:ext cx="3111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858229" y="2941435"/>
                      <a:ext cx="249885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187949" y="4219177"/>
                      <a:ext cx="510234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138959" y="4778866"/>
                      <a:ext cx="165623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</p:grpSp>
          <p:sp>
            <p:nvSpPr>
              <p:cNvPr id="24" name="Arc 23"/>
              <p:cNvSpPr/>
              <p:nvPr/>
            </p:nvSpPr>
            <p:spPr>
              <a:xfrm>
                <a:off x="2512404" y="2046310"/>
                <a:ext cx="2798266" cy="3899835"/>
              </a:xfrm>
              <a:prstGeom prst="arc">
                <a:avLst>
                  <a:gd name="adj1" fmla="val 13641226"/>
                  <a:gd name="adj2" fmla="val 43590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814196" y="238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02804" y="622158"/>
            <a:ext cx="4289196" cy="1093511"/>
            <a:chOff x="7902804" y="1093508"/>
            <a:chExt cx="4289196" cy="1093511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/>
            <a:srcRect l="13376" t="77466" r="46939" b="17417"/>
            <a:stretch>
              <a:fillRect/>
            </a:stretch>
          </p:blipFill>
          <p:spPr bwMode="auto">
            <a:xfrm>
              <a:off x="7902804" y="1828800"/>
              <a:ext cx="4289196" cy="35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/>
            <a:srcRect l="14844" t="59764" r="63874" b="35430"/>
            <a:stretch>
              <a:fillRect/>
            </a:stretch>
          </p:blipFill>
          <p:spPr bwMode="auto">
            <a:xfrm>
              <a:off x="9292699" y="1093508"/>
              <a:ext cx="2745330" cy="34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/>
            <a:srcRect l="15716" t="68292" r="47302" b="26436"/>
            <a:stretch>
              <a:fillRect/>
            </a:stretch>
          </p:blipFill>
          <p:spPr bwMode="auto">
            <a:xfrm>
              <a:off x="8195035" y="1442301"/>
              <a:ext cx="3996965" cy="39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8030396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PRIM’S ALGORITHM</a:t>
            </a:r>
            <a:endParaRPr lang="en-US" b="1" dirty="0">
              <a:latin typeface="+mn-lt"/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1209486" y="1725071"/>
            <a:ext cx="10515600" cy="4496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Select node with minimum distance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258010"/>
              </p:ext>
            </p:extLst>
          </p:nvPr>
        </p:nvGraphicFramePr>
        <p:xfrm>
          <a:off x="7551933" y="1998699"/>
          <a:ext cx="3185624" cy="417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4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12851" y="5029330"/>
            <a:ext cx="19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54443" y="2143343"/>
            <a:ext cx="4486154" cy="4078589"/>
            <a:chOff x="824516" y="2351110"/>
            <a:chExt cx="4486154" cy="4197516"/>
          </a:xfrm>
        </p:grpSpPr>
        <p:sp>
          <p:nvSpPr>
            <p:cNvPr id="57" name="TextBox 56"/>
            <p:cNvSpPr txBox="1"/>
            <p:nvPr/>
          </p:nvSpPr>
          <p:spPr>
            <a:xfrm>
              <a:off x="3213099" y="2849884"/>
              <a:ext cx="34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0362" y="4804706"/>
              <a:ext cx="243437" cy="37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2949" y="4172402"/>
              <a:ext cx="42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24516" y="2351110"/>
              <a:ext cx="4486154" cy="4197516"/>
              <a:chOff x="824516" y="2046310"/>
              <a:chExt cx="4486154" cy="41975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24516" y="2760986"/>
                <a:ext cx="3989680" cy="3482840"/>
                <a:chOff x="2159000" y="1754908"/>
                <a:chExt cx="4844951" cy="4229460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445249" y="4676378"/>
                  <a:ext cx="558702" cy="448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159000" y="1754908"/>
                  <a:ext cx="4737100" cy="4229460"/>
                  <a:chOff x="2159000" y="1754908"/>
                  <a:chExt cx="4737100" cy="4229460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159000" y="1754908"/>
                    <a:ext cx="4737100" cy="4204170"/>
                    <a:chOff x="2159000" y="1754908"/>
                    <a:chExt cx="4737100" cy="4204170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4108450" y="175490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p:txBody>
                </p: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159000" y="2066058"/>
                      <a:ext cx="4737100" cy="3893020"/>
                      <a:chOff x="2159000" y="2066058"/>
                      <a:chExt cx="4737100" cy="389302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159000" y="28737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A</a:t>
                        </a: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2451100" y="47779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H</a:t>
                        </a: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4419600" y="53367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G</a:t>
                        </a: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5943600" y="502562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E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6273800" y="37873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D</a:t>
                        </a:r>
                      </a:p>
                    </p:txBody>
                  </p:sp>
                  <p:sp>
                    <p:nvSpPr>
                      <p:cNvPr id="10" name="Oval 9"/>
                      <p:cNvSpPr/>
                      <p:nvPr/>
                    </p:nvSpPr>
                    <p:spPr>
                      <a:xfrm>
                        <a:off x="5607050" y="2222500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C</a:t>
                        </a:r>
                      </a:p>
                    </p:txBody>
                  </p:sp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4216400" y="34960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B</a:t>
                        </a:r>
                      </a:p>
                    </p:txBody>
                  </p:sp>
                  <p:cxnSp>
                    <p:nvCxnSpPr>
                      <p:cNvPr id="15" name="Straight Connector 14"/>
                      <p:cNvCxnSpPr>
                        <a:stCxn id="4" idx="2"/>
                        <a:endCxn id="5" idx="7"/>
                      </p:cNvCxnSpPr>
                      <p:nvPr/>
                    </p:nvCxnSpPr>
                    <p:spPr>
                      <a:xfrm flipH="1">
                        <a:off x="2690166" y="2066058"/>
                        <a:ext cx="1418284" cy="89884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>
                        <a:stCxn id="5" idx="4"/>
                        <a:endCxn id="6" idx="0"/>
                      </p:cNvCxnSpPr>
                      <p:nvPr/>
                    </p:nvCxnSpPr>
                    <p:spPr>
                      <a:xfrm>
                        <a:off x="2470150" y="3496072"/>
                        <a:ext cx="292100" cy="128190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>
                        <a:stCxn id="6" idx="5"/>
                        <a:endCxn id="7" idx="2"/>
                      </p:cNvCxnSpPr>
                      <p:nvPr/>
                    </p:nvCxnSpPr>
                    <p:spPr>
                      <a:xfrm>
                        <a:off x="2982266" y="5309144"/>
                        <a:ext cx="1437334" cy="3387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>
                        <a:stCxn id="7" idx="6"/>
                        <a:endCxn id="8" idx="3"/>
                      </p:cNvCxnSpPr>
                      <p:nvPr/>
                    </p:nvCxnSpPr>
                    <p:spPr>
                      <a:xfrm flipV="1">
                        <a:off x="5041900" y="5556794"/>
                        <a:ext cx="992834" cy="9113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>
                        <a:stCxn id="8" idx="7"/>
                        <a:endCxn id="9" idx="4"/>
                      </p:cNvCxnSpPr>
                      <p:nvPr/>
                    </p:nvCxnSpPr>
                    <p:spPr>
                      <a:xfrm flipV="1">
                        <a:off x="6474766" y="4409678"/>
                        <a:ext cx="110184" cy="7070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>
                        <a:stCxn id="9" idx="0"/>
                        <a:endCxn id="10" idx="5"/>
                      </p:cNvCxnSpPr>
                      <p:nvPr/>
                    </p:nvCxnSpPr>
                    <p:spPr>
                      <a:xfrm flipH="1" flipV="1">
                        <a:off x="6138216" y="2753666"/>
                        <a:ext cx="446734" cy="103371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>
                        <a:stCxn id="10" idx="1"/>
                        <a:endCxn id="4" idx="6"/>
                      </p:cNvCxnSpPr>
                      <p:nvPr/>
                    </p:nvCxnSpPr>
                    <p:spPr>
                      <a:xfrm flipH="1" flipV="1">
                        <a:off x="4730750" y="2066058"/>
                        <a:ext cx="967434" cy="24757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>
                        <a:stCxn id="11" idx="7"/>
                        <a:endCxn id="10" idx="3"/>
                      </p:cNvCxnSpPr>
                      <p:nvPr/>
                    </p:nvCxnSpPr>
                    <p:spPr>
                      <a:xfrm flipV="1">
                        <a:off x="4747566" y="2753666"/>
                        <a:ext cx="950618" cy="83354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>
                        <a:stCxn id="11" idx="0"/>
                        <a:endCxn id="4" idx="4"/>
                      </p:cNvCxnSpPr>
                      <p:nvPr/>
                    </p:nvCxnSpPr>
                    <p:spPr>
                      <a:xfrm flipH="1" flipV="1">
                        <a:off x="4419600" y="2377208"/>
                        <a:ext cx="107950" cy="111886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stCxn id="11" idx="2"/>
                        <a:endCxn id="5" idx="5"/>
                      </p:cNvCxnSpPr>
                      <p:nvPr/>
                    </p:nvCxnSpPr>
                    <p:spPr>
                      <a:xfrm flipH="1" flipV="1">
                        <a:off x="2690166" y="3404938"/>
                        <a:ext cx="1526234" cy="4022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11" idx="3"/>
                        <a:endCxn id="6" idx="7"/>
                      </p:cNvCxnSpPr>
                      <p:nvPr/>
                    </p:nvCxnSpPr>
                    <p:spPr>
                      <a:xfrm flipH="1">
                        <a:off x="2982266" y="4027238"/>
                        <a:ext cx="1325268" cy="84187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>
                        <a:stCxn id="11" idx="5"/>
                        <a:endCxn id="8" idx="1"/>
                      </p:cNvCxnSpPr>
                      <p:nvPr/>
                    </p:nvCxnSpPr>
                    <p:spPr>
                      <a:xfrm>
                        <a:off x="4747566" y="4027238"/>
                        <a:ext cx="1287168" cy="108952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>
                        <a:stCxn id="9" idx="1"/>
                        <a:endCxn id="4" idx="5"/>
                      </p:cNvCxnSpPr>
                      <p:nvPr/>
                    </p:nvCxnSpPr>
                    <p:spPr>
                      <a:xfrm flipH="1" flipV="1">
                        <a:off x="4639616" y="2286074"/>
                        <a:ext cx="1725318" cy="159243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stCxn id="9" idx="3"/>
                        <a:endCxn id="7" idx="7"/>
                      </p:cNvCxnSpPr>
                      <p:nvPr/>
                    </p:nvCxnSpPr>
                    <p:spPr>
                      <a:xfrm flipH="1">
                        <a:off x="4950766" y="4318544"/>
                        <a:ext cx="1414168" cy="110936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092450" y="2256382"/>
                    <a:ext cx="3447170" cy="3727986"/>
                    <a:chOff x="3092450" y="2256382"/>
                    <a:chExt cx="3447170" cy="3727986"/>
                  </a:xfrm>
                </p:grpSpPr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092450" y="2256382"/>
                      <a:ext cx="88900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237934" y="2921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365750" y="5535862"/>
                      <a:ext cx="3365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3440582" y="5378994"/>
                      <a:ext cx="34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293416" y="3302136"/>
                      <a:ext cx="3002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387850" y="2593034"/>
                      <a:ext cx="3111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858229" y="2941435"/>
                      <a:ext cx="249885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187949" y="4219177"/>
                      <a:ext cx="510234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138959" y="4778866"/>
                      <a:ext cx="165623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</p:grpSp>
          <p:sp>
            <p:nvSpPr>
              <p:cNvPr id="24" name="Arc 23"/>
              <p:cNvSpPr/>
              <p:nvPr/>
            </p:nvSpPr>
            <p:spPr>
              <a:xfrm>
                <a:off x="2512404" y="2046310"/>
                <a:ext cx="2798266" cy="3899835"/>
              </a:xfrm>
              <a:prstGeom prst="arc">
                <a:avLst>
                  <a:gd name="adj1" fmla="val 13641226"/>
                  <a:gd name="adj2" fmla="val 43590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814196" y="238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902804" y="707001"/>
            <a:ext cx="4289196" cy="1093511"/>
            <a:chOff x="7902804" y="1093508"/>
            <a:chExt cx="4289196" cy="109351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 l="13376" t="77466" r="46939" b="17417"/>
            <a:stretch>
              <a:fillRect/>
            </a:stretch>
          </p:blipFill>
          <p:spPr bwMode="auto">
            <a:xfrm>
              <a:off x="7902804" y="1828800"/>
              <a:ext cx="4289196" cy="35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/>
            <a:srcRect l="14844" t="59764" r="63874" b="35430"/>
            <a:stretch>
              <a:fillRect/>
            </a:stretch>
          </p:blipFill>
          <p:spPr bwMode="auto">
            <a:xfrm>
              <a:off x="9292699" y="1093508"/>
              <a:ext cx="2745330" cy="34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/>
            <a:srcRect l="15716" t="68292" r="47302" b="26436"/>
            <a:stretch>
              <a:fillRect/>
            </a:stretch>
          </p:blipFill>
          <p:spPr bwMode="auto">
            <a:xfrm>
              <a:off x="8195035" y="1442301"/>
              <a:ext cx="3996965" cy="39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770169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PRIM’S ALGORITHM</a:t>
            </a:r>
            <a:endParaRPr lang="en-US" b="1" dirty="0">
              <a:latin typeface="+mn-lt"/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1274421" y="1729353"/>
            <a:ext cx="10515600" cy="4665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Update distances of adjacent, unselected nodes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72526"/>
              </p:ext>
            </p:extLst>
          </p:nvPr>
        </p:nvGraphicFramePr>
        <p:xfrm>
          <a:off x="7574300" y="1918298"/>
          <a:ext cx="3185624" cy="417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4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946579" y="2111541"/>
            <a:ext cx="4486154" cy="4197516"/>
            <a:chOff x="824516" y="2351110"/>
            <a:chExt cx="4486154" cy="4197516"/>
          </a:xfrm>
        </p:grpSpPr>
        <p:sp>
          <p:nvSpPr>
            <p:cNvPr id="57" name="TextBox 56"/>
            <p:cNvSpPr txBox="1"/>
            <p:nvPr/>
          </p:nvSpPr>
          <p:spPr>
            <a:xfrm>
              <a:off x="3213099" y="2849884"/>
              <a:ext cx="34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3450" y="4804706"/>
              <a:ext cx="254451" cy="37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2851" y="5015838"/>
              <a:ext cx="19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2949" y="4172402"/>
              <a:ext cx="42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24516" y="2351110"/>
              <a:ext cx="4486154" cy="4197516"/>
              <a:chOff x="824516" y="2046310"/>
              <a:chExt cx="4486154" cy="41975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24516" y="2760986"/>
                <a:ext cx="3989680" cy="3482840"/>
                <a:chOff x="2159000" y="1754908"/>
                <a:chExt cx="4844951" cy="4229460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445249" y="4676378"/>
                  <a:ext cx="558702" cy="448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159000" y="1754908"/>
                  <a:ext cx="4737100" cy="4229460"/>
                  <a:chOff x="2159000" y="1754908"/>
                  <a:chExt cx="4737100" cy="4229460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159000" y="1754908"/>
                    <a:ext cx="4737100" cy="4204170"/>
                    <a:chOff x="2159000" y="1754908"/>
                    <a:chExt cx="4737100" cy="4204170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4108450" y="175490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p:txBody>
                </p: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159000" y="2066058"/>
                      <a:ext cx="4737100" cy="3893020"/>
                      <a:chOff x="2159000" y="2066058"/>
                      <a:chExt cx="4737100" cy="389302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159000" y="28737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A</a:t>
                        </a: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2451100" y="47779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H</a:t>
                        </a: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4419600" y="53367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G</a:t>
                        </a: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5943600" y="502562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E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6273800" y="37873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D</a:t>
                        </a:r>
                      </a:p>
                    </p:txBody>
                  </p:sp>
                  <p:sp>
                    <p:nvSpPr>
                      <p:cNvPr id="10" name="Oval 9"/>
                      <p:cNvSpPr/>
                      <p:nvPr/>
                    </p:nvSpPr>
                    <p:spPr>
                      <a:xfrm>
                        <a:off x="5607050" y="2222500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C</a:t>
                        </a:r>
                      </a:p>
                    </p:txBody>
                  </p:sp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4216400" y="34960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B</a:t>
                        </a:r>
                      </a:p>
                    </p:txBody>
                  </p:sp>
                  <p:cxnSp>
                    <p:nvCxnSpPr>
                      <p:cNvPr id="15" name="Straight Connector 14"/>
                      <p:cNvCxnSpPr>
                        <a:stCxn id="4" idx="2"/>
                        <a:endCxn id="5" idx="7"/>
                      </p:cNvCxnSpPr>
                      <p:nvPr/>
                    </p:nvCxnSpPr>
                    <p:spPr>
                      <a:xfrm flipH="1">
                        <a:off x="2690166" y="2066058"/>
                        <a:ext cx="1418284" cy="89884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>
                        <a:stCxn id="5" idx="4"/>
                        <a:endCxn id="6" idx="0"/>
                      </p:cNvCxnSpPr>
                      <p:nvPr/>
                    </p:nvCxnSpPr>
                    <p:spPr>
                      <a:xfrm>
                        <a:off x="2470150" y="3496072"/>
                        <a:ext cx="292100" cy="128190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>
                        <a:stCxn id="6" idx="5"/>
                        <a:endCxn id="7" idx="2"/>
                      </p:cNvCxnSpPr>
                      <p:nvPr/>
                    </p:nvCxnSpPr>
                    <p:spPr>
                      <a:xfrm>
                        <a:off x="2982266" y="5309144"/>
                        <a:ext cx="1437334" cy="3387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>
                        <a:stCxn id="7" idx="6"/>
                        <a:endCxn id="8" idx="3"/>
                      </p:cNvCxnSpPr>
                      <p:nvPr/>
                    </p:nvCxnSpPr>
                    <p:spPr>
                      <a:xfrm flipV="1">
                        <a:off x="5041900" y="5556794"/>
                        <a:ext cx="992834" cy="9113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>
                        <a:stCxn id="8" idx="7"/>
                        <a:endCxn id="9" idx="4"/>
                      </p:cNvCxnSpPr>
                      <p:nvPr/>
                    </p:nvCxnSpPr>
                    <p:spPr>
                      <a:xfrm flipV="1">
                        <a:off x="6474766" y="4409678"/>
                        <a:ext cx="110184" cy="7070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>
                        <a:stCxn id="9" idx="0"/>
                        <a:endCxn id="10" idx="5"/>
                      </p:cNvCxnSpPr>
                      <p:nvPr/>
                    </p:nvCxnSpPr>
                    <p:spPr>
                      <a:xfrm flipH="1" flipV="1">
                        <a:off x="6138216" y="2753666"/>
                        <a:ext cx="446734" cy="103371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>
                        <a:stCxn id="10" idx="1"/>
                        <a:endCxn id="4" idx="6"/>
                      </p:cNvCxnSpPr>
                      <p:nvPr/>
                    </p:nvCxnSpPr>
                    <p:spPr>
                      <a:xfrm flipH="1" flipV="1">
                        <a:off x="4730750" y="2066058"/>
                        <a:ext cx="967434" cy="24757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>
                        <a:stCxn id="11" idx="7"/>
                        <a:endCxn id="10" idx="3"/>
                      </p:cNvCxnSpPr>
                      <p:nvPr/>
                    </p:nvCxnSpPr>
                    <p:spPr>
                      <a:xfrm flipV="1">
                        <a:off x="4747566" y="2753666"/>
                        <a:ext cx="950618" cy="83354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>
                        <a:stCxn id="11" idx="0"/>
                        <a:endCxn id="4" idx="4"/>
                      </p:cNvCxnSpPr>
                      <p:nvPr/>
                    </p:nvCxnSpPr>
                    <p:spPr>
                      <a:xfrm flipH="1" flipV="1">
                        <a:off x="4419600" y="2377208"/>
                        <a:ext cx="107950" cy="111886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stCxn id="11" idx="2"/>
                        <a:endCxn id="5" idx="5"/>
                      </p:cNvCxnSpPr>
                      <p:nvPr/>
                    </p:nvCxnSpPr>
                    <p:spPr>
                      <a:xfrm flipH="1" flipV="1">
                        <a:off x="2690166" y="3404938"/>
                        <a:ext cx="1526234" cy="4022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11" idx="3"/>
                        <a:endCxn id="6" idx="7"/>
                      </p:cNvCxnSpPr>
                      <p:nvPr/>
                    </p:nvCxnSpPr>
                    <p:spPr>
                      <a:xfrm flipH="1">
                        <a:off x="2982266" y="4027238"/>
                        <a:ext cx="1325268" cy="84187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>
                        <a:stCxn id="11" idx="5"/>
                        <a:endCxn id="8" idx="1"/>
                      </p:cNvCxnSpPr>
                      <p:nvPr/>
                    </p:nvCxnSpPr>
                    <p:spPr>
                      <a:xfrm>
                        <a:off x="4747566" y="4027238"/>
                        <a:ext cx="1287168" cy="108952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>
                        <a:stCxn id="9" idx="1"/>
                        <a:endCxn id="4" idx="5"/>
                      </p:cNvCxnSpPr>
                      <p:nvPr/>
                    </p:nvCxnSpPr>
                    <p:spPr>
                      <a:xfrm flipH="1" flipV="1">
                        <a:off x="4639616" y="2286074"/>
                        <a:ext cx="1725318" cy="159243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stCxn id="9" idx="3"/>
                        <a:endCxn id="7" idx="7"/>
                      </p:cNvCxnSpPr>
                      <p:nvPr/>
                    </p:nvCxnSpPr>
                    <p:spPr>
                      <a:xfrm flipH="1">
                        <a:off x="4950766" y="4318544"/>
                        <a:ext cx="1414168" cy="110936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092450" y="2256382"/>
                    <a:ext cx="3447170" cy="3727986"/>
                    <a:chOff x="3092450" y="2256382"/>
                    <a:chExt cx="3447170" cy="3727986"/>
                  </a:xfrm>
                </p:grpSpPr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092450" y="2256382"/>
                      <a:ext cx="88900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237934" y="2921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365750" y="5535862"/>
                      <a:ext cx="3365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3440582" y="5378994"/>
                      <a:ext cx="34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293416" y="3302136"/>
                      <a:ext cx="3002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387850" y="2593034"/>
                      <a:ext cx="3111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858229" y="2941435"/>
                      <a:ext cx="249885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187949" y="4219177"/>
                      <a:ext cx="510234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138959" y="4778866"/>
                      <a:ext cx="165623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</p:grpSp>
          <p:sp>
            <p:nvSpPr>
              <p:cNvPr id="24" name="Arc 23"/>
              <p:cNvSpPr/>
              <p:nvPr/>
            </p:nvSpPr>
            <p:spPr>
              <a:xfrm>
                <a:off x="2512404" y="2046310"/>
                <a:ext cx="2798266" cy="3899835"/>
              </a:xfrm>
              <a:prstGeom prst="arc">
                <a:avLst>
                  <a:gd name="adj1" fmla="val 13641226"/>
                  <a:gd name="adj2" fmla="val 43590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814196" y="238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02804" y="707001"/>
            <a:ext cx="4289196" cy="1093511"/>
            <a:chOff x="7902804" y="1093508"/>
            <a:chExt cx="4289196" cy="1093511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/>
            <a:srcRect l="13376" t="77466" r="46939" b="17417"/>
            <a:stretch>
              <a:fillRect/>
            </a:stretch>
          </p:blipFill>
          <p:spPr bwMode="auto">
            <a:xfrm>
              <a:off x="7902804" y="1828800"/>
              <a:ext cx="4289196" cy="35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/>
            <a:srcRect l="14844" t="59764" r="63874" b="35430"/>
            <a:stretch>
              <a:fillRect/>
            </a:stretch>
          </p:blipFill>
          <p:spPr bwMode="auto">
            <a:xfrm>
              <a:off x="9292699" y="1093508"/>
              <a:ext cx="2745330" cy="34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/>
            <a:srcRect l="15716" t="68292" r="47302" b="26436"/>
            <a:stretch>
              <a:fillRect/>
            </a:stretch>
          </p:blipFill>
          <p:spPr bwMode="auto">
            <a:xfrm>
              <a:off x="8195035" y="1442301"/>
              <a:ext cx="3996965" cy="39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619363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PRIM’S ALGORITHM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1337816" y="1737360"/>
            <a:ext cx="10515600" cy="4665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Select node with minimum distance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11766"/>
              </p:ext>
            </p:extLst>
          </p:nvPr>
        </p:nvGraphicFramePr>
        <p:xfrm>
          <a:off x="7622619" y="1938382"/>
          <a:ext cx="3185624" cy="4224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395">
                <a:tc>
                  <a:txBody>
                    <a:bodyPr/>
                    <a:lstStyle/>
                    <a:p>
                      <a:r>
                        <a:rPr lang="en-US" sz="2400" dirty="0"/>
                        <a:t>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395">
                <a:tc>
                  <a:txBody>
                    <a:bodyPr/>
                    <a:lstStyle/>
                    <a:p>
                      <a:r>
                        <a:rPr lang="en-US" sz="2400" dirty="0"/>
                        <a:t>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395">
                <a:tc>
                  <a:txBody>
                    <a:bodyPr/>
                    <a:lstStyle/>
                    <a:p>
                      <a:r>
                        <a:rPr lang="en-US" sz="2400" dirty="0"/>
                        <a:t>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395">
                <a:tc>
                  <a:txBody>
                    <a:bodyPr/>
                    <a:lstStyle/>
                    <a:p>
                      <a:r>
                        <a:rPr lang="en-US" sz="2400" dirty="0"/>
                        <a:t>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395">
                <a:tc>
                  <a:txBody>
                    <a:bodyPr/>
                    <a:lstStyle/>
                    <a:p>
                      <a:r>
                        <a:rPr lang="en-US" sz="2400" dirty="0"/>
                        <a:t>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395">
                <a:tc>
                  <a:txBody>
                    <a:bodyPr/>
                    <a:lstStyle/>
                    <a:p>
                      <a:r>
                        <a:rPr lang="en-US" sz="2400" dirty="0"/>
                        <a:t>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T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395">
                <a:tc>
                  <a:txBody>
                    <a:bodyPr/>
                    <a:lstStyle/>
                    <a:p>
                      <a:r>
                        <a:rPr lang="en-US" sz="2400" dirty="0"/>
                        <a:t>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395">
                <a:tc>
                  <a:txBody>
                    <a:bodyPr/>
                    <a:lstStyle/>
                    <a:p>
                      <a:r>
                        <a:rPr lang="en-US" sz="2400" dirty="0"/>
                        <a:t>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097280" y="2166444"/>
            <a:ext cx="4486154" cy="4084501"/>
            <a:chOff x="824516" y="2351110"/>
            <a:chExt cx="4486154" cy="4197516"/>
          </a:xfrm>
        </p:grpSpPr>
        <p:sp>
          <p:nvSpPr>
            <p:cNvPr id="57" name="TextBox 56"/>
            <p:cNvSpPr txBox="1"/>
            <p:nvPr/>
          </p:nvSpPr>
          <p:spPr>
            <a:xfrm>
              <a:off x="3213099" y="2849884"/>
              <a:ext cx="34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3450" y="4804706"/>
              <a:ext cx="254451" cy="37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2851" y="5015838"/>
              <a:ext cx="19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2949" y="4172402"/>
              <a:ext cx="42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24516" y="2351110"/>
              <a:ext cx="4486154" cy="4197516"/>
              <a:chOff x="824516" y="2046310"/>
              <a:chExt cx="4486154" cy="41975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24516" y="2760986"/>
                <a:ext cx="3989680" cy="3482840"/>
                <a:chOff x="2159000" y="1754908"/>
                <a:chExt cx="4844951" cy="4229460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445249" y="4676378"/>
                  <a:ext cx="558702" cy="448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159000" y="1754908"/>
                  <a:ext cx="4737100" cy="4229460"/>
                  <a:chOff x="2159000" y="1754908"/>
                  <a:chExt cx="4737100" cy="4229460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159000" y="1754908"/>
                    <a:ext cx="4737100" cy="4204170"/>
                    <a:chOff x="2159000" y="1754908"/>
                    <a:chExt cx="4737100" cy="4204170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4108450" y="175490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p:txBody>
                </p: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159000" y="2066058"/>
                      <a:ext cx="4737100" cy="3893020"/>
                      <a:chOff x="2159000" y="2066058"/>
                      <a:chExt cx="4737100" cy="389302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159000" y="28737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A</a:t>
                        </a: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2451100" y="47779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H</a:t>
                        </a: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4419600" y="53367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G</a:t>
                        </a: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5943600" y="502562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E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6273800" y="37873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D</a:t>
                        </a:r>
                      </a:p>
                    </p:txBody>
                  </p:sp>
                  <p:sp>
                    <p:nvSpPr>
                      <p:cNvPr id="10" name="Oval 9"/>
                      <p:cNvSpPr/>
                      <p:nvPr/>
                    </p:nvSpPr>
                    <p:spPr>
                      <a:xfrm>
                        <a:off x="5607050" y="2222500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C</a:t>
                        </a:r>
                      </a:p>
                    </p:txBody>
                  </p:sp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4216400" y="34960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B</a:t>
                        </a:r>
                      </a:p>
                    </p:txBody>
                  </p:sp>
                  <p:cxnSp>
                    <p:nvCxnSpPr>
                      <p:cNvPr id="15" name="Straight Connector 14"/>
                      <p:cNvCxnSpPr>
                        <a:stCxn id="4" idx="2"/>
                        <a:endCxn id="5" idx="7"/>
                      </p:cNvCxnSpPr>
                      <p:nvPr/>
                    </p:nvCxnSpPr>
                    <p:spPr>
                      <a:xfrm flipH="1">
                        <a:off x="2690166" y="2066058"/>
                        <a:ext cx="1418284" cy="89884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>
                        <a:stCxn id="5" idx="4"/>
                        <a:endCxn id="6" idx="0"/>
                      </p:cNvCxnSpPr>
                      <p:nvPr/>
                    </p:nvCxnSpPr>
                    <p:spPr>
                      <a:xfrm>
                        <a:off x="2470150" y="3496072"/>
                        <a:ext cx="292100" cy="128190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>
                        <a:stCxn id="6" idx="5"/>
                        <a:endCxn id="7" idx="2"/>
                      </p:cNvCxnSpPr>
                      <p:nvPr/>
                    </p:nvCxnSpPr>
                    <p:spPr>
                      <a:xfrm>
                        <a:off x="2982266" y="5309144"/>
                        <a:ext cx="1437334" cy="3387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>
                        <a:stCxn id="7" idx="6"/>
                        <a:endCxn id="8" idx="3"/>
                      </p:cNvCxnSpPr>
                      <p:nvPr/>
                    </p:nvCxnSpPr>
                    <p:spPr>
                      <a:xfrm flipV="1">
                        <a:off x="5041900" y="5556794"/>
                        <a:ext cx="992834" cy="9113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>
                        <a:stCxn id="8" idx="7"/>
                        <a:endCxn id="9" idx="4"/>
                      </p:cNvCxnSpPr>
                      <p:nvPr/>
                    </p:nvCxnSpPr>
                    <p:spPr>
                      <a:xfrm flipV="1">
                        <a:off x="6474766" y="4409678"/>
                        <a:ext cx="110184" cy="7070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>
                        <a:stCxn id="9" idx="0"/>
                        <a:endCxn id="10" idx="5"/>
                      </p:cNvCxnSpPr>
                      <p:nvPr/>
                    </p:nvCxnSpPr>
                    <p:spPr>
                      <a:xfrm flipH="1" flipV="1">
                        <a:off x="6138216" y="2753666"/>
                        <a:ext cx="446734" cy="103371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>
                        <a:stCxn id="10" idx="1"/>
                        <a:endCxn id="4" idx="6"/>
                      </p:cNvCxnSpPr>
                      <p:nvPr/>
                    </p:nvCxnSpPr>
                    <p:spPr>
                      <a:xfrm flipH="1" flipV="1">
                        <a:off x="4730750" y="2066058"/>
                        <a:ext cx="967434" cy="247576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>
                        <a:stCxn id="11" idx="7"/>
                        <a:endCxn id="10" idx="3"/>
                      </p:cNvCxnSpPr>
                      <p:nvPr/>
                    </p:nvCxnSpPr>
                    <p:spPr>
                      <a:xfrm flipV="1">
                        <a:off x="4747566" y="2753666"/>
                        <a:ext cx="950618" cy="83354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>
                        <a:stCxn id="11" idx="0"/>
                        <a:endCxn id="4" idx="4"/>
                      </p:cNvCxnSpPr>
                      <p:nvPr/>
                    </p:nvCxnSpPr>
                    <p:spPr>
                      <a:xfrm flipH="1" flipV="1">
                        <a:off x="4419600" y="2377208"/>
                        <a:ext cx="107950" cy="111886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stCxn id="11" idx="2"/>
                        <a:endCxn id="5" idx="5"/>
                      </p:cNvCxnSpPr>
                      <p:nvPr/>
                    </p:nvCxnSpPr>
                    <p:spPr>
                      <a:xfrm flipH="1" flipV="1">
                        <a:off x="2690166" y="3404938"/>
                        <a:ext cx="1526234" cy="4022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11" idx="3"/>
                        <a:endCxn id="6" idx="7"/>
                      </p:cNvCxnSpPr>
                      <p:nvPr/>
                    </p:nvCxnSpPr>
                    <p:spPr>
                      <a:xfrm flipH="1">
                        <a:off x="2982266" y="4027238"/>
                        <a:ext cx="1325268" cy="84187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>
                        <a:stCxn id="11" idx="5"/>
                        <a:endCxn id="8" idx="1"/>
                      </p:cNvCxnSpPr>
                      <p:nvPr/>
                    </p:nvCxnSpPr>
                    <p:spPr>
                      <a:xfrm>
                        <a:off x="4747566" y="4027238"/>
                        <a:ext cx="1287168" cy="108952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>
                        <a:stCxn id="9" idx="1"/>
                        <a:endCxn id="4" idx="5"/>
                      </p:cNvCxnSpPr>
                      <p:nvPr/>
                    </p:nvCxnSpPr>
                    <p:spPr>
                      <a:xfrm flipH="1" flipV="1">
                        <a:off x="4639616" y="2286074"/>
                        <a:ext cx="1725318" cy="159243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stCxn id="9" idx="3"/>
                        <a:endCxn id="7" idx="7"/>
                      </p:cNvCxnSpPr>
                      <p:nvPr/>
                    </p:nvCxnSpPr>
                    <p:spPr>
                      <a:xfrm flipH="1">
                        <a:off x="4950766" y="4318544"/>
                        <a:ext cx="1414168" cy="110936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092450" y="2256382"/>
                    <a:ext cx="3447170" cy="3727986"/>
                    <a:chOff x="3092450" y="2256382"/>
                    <a:chExt cx="3447170" cy="3727986"/>
                  </a:xfrm>
                </p:grpSpPr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092450" y="2256382"/>
                      <a:ext cx="88900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237934" y="2921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365750" y="5535862"/>
                      <a:ext cx="3365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3440582" y="5378994"/>
                      <a:ext cx="34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293416" y="3302136"/>
                      <a:ext cx="3002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387850" y="2593034"/>
                      <a:ext cx="3111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858229" y="2941435"/>
                      <a:ext cx="249885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187949" y="4219177"/>
                      <a:ext cx="510234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138959" y="4778866"/>
                      <a:ext cx="165623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</p:grpSp>
          <p:sp>
            <p:nvSpPr>
              <p:cNvPr id="24" name="Arc 23"/>
              <p:cNvSpPr/>
              <p:nvPr/>
            </p:nvSpPr>
            <p:spPr>
              <a:xfrm>
                <a:off x="2512404" y="2046310"/>
                <a:ext cx="2798266" cy="3899835"/>
              </a:xfrm>
              <a:prstGeom prst="arc">
                <a:avLst>
                  <a:gd name="adj1" fmla="val 13641226"/>
                  <a:gd name="adj2" fmla="val 43590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814196" y="238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02804" y="707001"/>
            <a:ext cx="4289196" cy="1093511"/>
            <a:chOff x="7902804" y="1093508"/>
            <a:chExt cx="4289196" cy="1093511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/>
            <a:srcRect l="13376" t="77466" r="46939" b="17417"/>
            <a:stretch>
              <a:fillRect/>
            </a:stretch>
          </p:blipFill>
          <p:spPr bwMode="auto">
            <a:xfrm>
              <a:off x="7902804" y="1828800"/>
              <a:ext cx="4289196" cy="35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/>
            <a:srcRect l="14844" t="59764" r="63874" b="35430"/>
            <a:stretch>
              <a:fillRect/>
            </a:stretch>
          </p:blipFill>
          <p:spPr bwMode="auto">
            <a:xfrm>
              <a:off x="9292699" y="1093508"/>
              <a:ext cx="2745330" cy="34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/>
            <a:srcRect l="15716" t="68292" r="47302" b="26436"/>
            <a:stretch>
              <a:fillRect/>
            </a:stretch>
          </p:blipFill>
          <p:spPr bwMode="auto">
            <a:xfrm>
              <a:off x="8195035" y="1442301"/>
              <a:ext cx="3996965" cy="39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466557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PRIM’S ALGORITHM</a:t>
            </a:r>
            <a:endParaRPr lang="en-US" b="1" dirty="0">
              <a:latin typeface="+mn-lt"/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1308939" y="1753469"/>
            <a:ext cx="10515600" cy="4665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Update distances of adjacent, unselected nodes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47143"/>
              </p:ext>
            </p:extLst>
          </p:nvPr>
        </p:nvGraphicFramePr>
        <p:xfrm>
          <a:off x="7503924" y="1953414"/>
          <a:ext cx="3185624" cy="4243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57">
                <a:tc>
                  <a:txBody>
                    <a:bodyPr/>
                    <a:lstStyle/>
                    <a:p>
                      <a:r>
                        <a:rPr lang="en-US" sz="2400" dirty="0"/>
                        <a:t>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57">
                <a:tc>
                  <a:txBody>
                    <a:bodyPr/>
                    <a:lstStyle/>
                    <a:p>
                      <a:r>
                        <a:rPr lang="en-US" sz="2400" dirty="0"/>
                        <a:t>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57">
                <a:tc>
                  <a:txBody>
                    <a:bodyPr/>
                    <a:lstStyle/>
                    <a:p>
                      <a:r>
                        <a:rPr lang="en-US" sz="2400" dirty="0"/>
                        <a:t>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57">
                <a:tc>
                  <a:txBody>
                    <a:bodyPr/>
                    <a:lstStyle/>
                    <a:p>
                      <a:r>
                        <a:rPr lang="en-US" sz="2400" dirty="0"/>
                        <a:t>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57">
                <a:tc>
                  <a:txBody>
                    <a:bodyPr/>
                    <a:lstStyle/>
                    <a:p>
                      <a:r>
                        <a:rPr lang="en-US" sz="2400" dirty="0"/>
                        <a:t>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57">
                <a:tc>
                  <a:txBody>
                    <a:bodyPr/>
                    <a:lstStyle/>
                    <a:p>
                      <a:r>
                        <a:rPr lang="en-US" sz="2400" dirty="0"/>
                        <a:t>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457">
                <a:tc>
                  <a:txBody>
                    <a:bodyPr/>
                    <a:lstStyle/>
                    <a:p>
                      <a:r>
                        <a:rPr lang="en-US" sz="2400" dirty="0"/>
                        <a:t>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457">
                <a:tc>
                  <a:txBody>
                    <a:bodyPr/>
                    <a:lstStyle/>
                    <a:p>
                      <a:r>
                        <a:rPr lang="en-US" sz="2400" dirty="0"/>
                        <a:t>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934452" y="2154787"/>
            <a:ext cx="4486154" cy="4041740"/>
            <a:chOff x="824516" y="2351110"/>
            <a:chExt cx="4486154" cy="4197516"/>
          </a:xfrm>
        </p:grpSpPr>
        <p:sp>
          <p:nvSpPr>
            <p:cNvPr id="57" name="TextBox 56"/>
            <p:cNvSpPr txBox="1"/>
            <p:nvPr/>
          </p:nvSpPr>
          <p:spPr>
            <a:xfrm>
              <a:off x="3213099" y="2849884"/>
              <a:ext cx="34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3450" y="4804706"/>
              <a:ext cx="254451" cy="37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2851" y="5015838"/>
              <a:ext cx="19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2949" y="4172402"/>
              <a:ext cx="42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24516" y="2351110"/>
              <a:ext cx="4486154" cy="4197516"/>
              <a:chOff x="824516" y="2046310"/>
              <a:chExt cx="4486154" cy="41975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24516" y="2760986"/>
                <a:ext cx="3989680" cy="3482840"/>
                <a:chOff x="2159000" y="1754908"/>
                <a:chExt cx="4844951" cy="4229460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445249" y="4676378"/>
                  <a:ext cx="558702" cy="448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159000" y="1754908"/>
                  <a:ext cx="4737100" cy="4229460"/>
                  <a:chOff x="2159000" y="1754908"/>
                  <a:chExt cx="4737100" cy="4229460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159000" y="1754908"/>
                    <a:ext cx="4737100" cy="4204170"/>
                    <a:chOff x="2159000" y="1754908"/>
                    <a:chExt cx="4737100" cy="4204170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4108450" y="175490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p:txBody>
                </p: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159000" y="2066058"/>
                      <a:ext cx="4737100" cy="3893020"/>
                      <a:chOff x="2159000" y="2066058"/>
                      <a:chExt cx="4737100" cy="389302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159000" y="28737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A</a:t>
                        </a: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2451100" y="47779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H</a:t>
                        </a: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4419600" y="53367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G</a:t>
                        </a: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5943600" y="502562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E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6273800" y="37873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D</a:t>
                        </a:r>
                      </a:p>
                    </p:txBody>
                  </p:sp>
                  <p:sp>
                    <p:nvSpPr>
                      <p:cNvPr id="10" name="Oval 9"/>
                      <p:cNvSpPr/>
                      <p:nvPr/>
                    </p:nvSpPr>
                    <p:spPr>
                      <a:xfrm>
                        <a:off x="5607050" y="2222500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C</a:t>
                        </a:r>
                      </a:p>
                    </p:txBody>
                  </p:sp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4216400" y="34960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B</a:t>
                        </a:r>
                      </a:p>
                    </p:txBody>
                  </p:sp>
                  <p:cxnSp>
                    <p:nvCxnSpPr>
                      <p:cNvPr id="15" name="Straight Connector 14"/>
                      <p:cNvCxnSpPr>
                        <a:stCxn id="4" idx="2"/>
                        <a:endCxn id="5" idx="7"/>
                      </p:cNvCxnSpPr>
                      <p:nvPr/>
                    </p:nvCxnSpPr>
                    <p:spPr>
                      <a:xfrm flipH="1">
                        <a:off x="2690166" y="2066058"/>
                        <a:ext cx="1418284" cy="89884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>
                        <a:stCxn id="5" idx="4"/>
                        <a:endCxn id="6" idx="0"/>
                      </p:cNvCxnSpPr>
                      <p:nvPr/>
                    </p:nvCxnSpPr>
                    <p:spPr>
                      <a:xfrm>
                        <a:off x="2470150" y="3496072"/>
                        <a:ext cx="292100" cy="128190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>
                        <a:stCxn id="6" idx="5"/>
                        <a:endCxn id="7" idx="2"/>
                      </p:cNvCxnSpPr>
                      <p:nvPr/>
                    </p:nvCxnSpPr>
                    <p:spPr>
                      <a:xfrm>
                        <a:off x="2982266" y="5309144"/>
                        <a:ext cx="1437334" cy="3387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>
                        <a:stCxn id="7" idx="6"/>
                        <a:endCxn id="8" idx="3"/>
                      </p:cNvCxnSpPr>
                      <p:nvPr/>
                    </p:nvCxnSpPr>
                    <p:spPr>
                      <a:xfrm flipV="1">
                        <a:off x="5041900" y="5556794"/>
                        <a:ext cx="992834" cy="9113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>
                        <a:stCxn id="8" idx="7"/>
                        <a:endCxn id="9" idx="4"/>
                      </p:cNvCxnSpPr>
                      <p:nvPr/>
                    </p:nvCxnSpPr>
                    <p:spPr>
                      <a:xfrm flipV="1">
                        <a:off x="6474766" y="4409678"/>
                        <a:ext cx="110184" cy="7070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>
                        <a:stCxn id="9" idx="0"/>
                        <a:endCxn id="10" idx="5"/>
                      </p:cNvCxnSpPr>
                      <p:nvPr/>
                    </p:nvCxnSpPr>
                    <p:spPr>
                      <a:xfrm flipH="1" flipV="1">
                        <a:off x="6138216" y="2753666"/>
                        <a:ext cx="446734" cy="103371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>
                        <a:stCxn id="10" idx="1"/>
                        <a:endCxn id="4" idx="6"/>
                      </p:cNvCxnSpPr>
                      <p:nvPr/>
                    </p:nvCxnSpPr>
                    <p:spPr>
                      <a:xfrm flipH="1" flipV="1">
                        <a:off x="4730750" y="2066058"/>
                        <a:ext cx="967434" cy="247576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>
                        <a:stCxn id="11" idx="7"/>
                        <a:endCxn id="10" idx="3"/>
                      </p:cNvCxnSpPr>
                      <p:nvPr/>
                    </p:nvCxnSpPr>
                    <p:spPr>
                      <a:xfrm flipV="1">
                        <a:off x="4747566" y="2753666"/>
                        <a:ext cx="950618" cy="83354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>
                        <a:stCxn id="11" idx="0"/>
                        <a:endCxn id="4" idx="4"/>
                      </p:cNvCxnSpPr>
                      <p:nvPr/>
                    </p:nvCxnSpPr>
                    <p:spPr>
                      <a:xfrm flipH="1" flipV="1">
                        <a:off x="4419600" y="2377208"/>
                        <a:ext cx="107950" cy="111886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stCxn id="11" idx="2"/>
                        <a:endCxn id="5" idx="5"/>
                      </p:cNvCxnSpPr>
                      <p:nvPr/>
                    </p:nvCxnSpPr>
                    <p:spPr>
                      <a:xfrm flipH="1" flipV="1">
                        <a:off x="2690166" y="3404938"/>
                        <a:ext cx="1526234" cy="4022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11" idx="3"/>
                        <a:endCxn id="6" idx="7"/>
                      </p:cNvCxnSpPr>
                      <p:nvPr/>
                    </p:nvCxnSpPr>
                    <p:spPr>
                      <a:xfrm flipH="1">
                        <a:off x="2982266" y="4027238"/>
                        <a:ext cx="1325268" cy="84187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>
                        <a:stCxn id="11" idx="5"/>
                        <a:endCxn id="8" idx="1"/>
                      </p:cNvCxnSpPr>
                      <p:nvPr/>
                    </p:nvCxnSpPr>
                    <p:spPr>
                      <a:xfrm>
                        <a:off x="4747566" y="4027238"/>
                        <a:ext cx="1287168" cy="108952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>
                        <a:stCxn id="9" idx="1"/>
                        <a:endCxn id="4" idx="5"/>
                      </p:cNvCxnSpPr>
                      <p:nvPr/>
                    </p:nvCxnSpPr>
                    <p:spPr>
                      <a:xfrm flipH="1" flipV="1">
                        <a:off x="4639616" y="2286074"/>
                        <a:ext cx="1725318" cy="159243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stCxn id="9" idx="3"/>
                        <a:endCxn id="7" idx="7"/>
                      </p:cNvCxnSpPr>
                      <p:nvPr/>
                    </p:nvCxnSpPr>
                    <p:spPr>
                      <a:xfrm flipH="1">
                        <a:off x="4950766" y="4318544"/>
                        <a:ext cx="1414168" cy="110936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092450" y="2256382"/>
                    <a:ext cx="3447170" cy="3727986"/>
                    <a:chOff x="3092450" y="2256382"/>
                    <a:chExt cx="3447170" cy="3727986"/>
                  </a:xfrm>
                </p:grpSpPr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092450" y="2256382"/>
                      <a:ext cx="88900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237934" y="2921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365750" y="5535862"/>
                      <a:ext cx="3365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3440582" y="5378994"/>
                      <a:ext cx="34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293416" y="3302136"/>
                      <a:ext cx="3002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387850" y="2593034"/>
                      <a:ext cx="3111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858229" y="2941435"/>
                      <a:ext cx="249885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187949" y="4219177"/>
                      <a:ext cx="510234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138959" y="4778866"/>
                      <a:ext cx="165623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</p:grpSp>
          <p:sp>
            <p:nvSpPr>
              <p:cNvPr id="24" name="Arc 23"/>
              <p:cNvSpPr/>
              <p:nvPr/>
            </p:nvSpPr>
            <p:spPr>
              <a:xfrm>
                <a:off x="2512404" y="2046310"/>
                <a:ext cx="2798266" cy="3899835"/>
              </a:xfrm>
              <a:prstGeom prst="arc">
                <a:avLst>
                  <a:gd name="adj1" fmla="val 13641226"/>
                  <a:gd name="adj2" fmla="val 435904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814196" y="238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02804" y="707001"/>
            <a:ext cx="4289196" cy="1093511"/>
            <a:chOff x="7902804" y="1093508"/>
            <a:chExt cx="4289196" cy="1093511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/>
            <a:srcRect l="13376" t="77466" r="46939" b="17417"/>
            <a:stretch>
              <a:fillRect/>
            </a:stretch>
          </p:blipFill>
          <p:spPr bwMode="auto">
            <a:xfrm>
              <a:off x="7902804" y="1828800"/>
              <a:ext cx="4289196" cy="35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/>
            <a:srcRect l="14844" t="59764" r="63874" b="35430"/>
            <a:stretch>
              <a:fillRect/>
            </a:stretch>
          </p:blipFill>
          <p:spPr bwMode="auto">
            <a:xfrm>
              <a:off x="9292699" y="1093508"/>
              <a:ext cx="2745330" cy="34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/>
            <a:srcRect l="15716" t="68292" r="47302" b="26436"/>
            <a:stretch>
              <a:fillRect/>
            </a:stretch>
          </p:blipFill>
          <p:spPr bwMode="auto">
            <a:xfrm>
              <a:off x="8195035" y="1442301"/>
              <a:ext cx="3996965" cy="39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7782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>
                <a:ea typeface="ＭＳ Ｐゴシック" pitchFamily="50" charset="-128"/>
              </a:rPr>
              <a:t>Minimum Spanning Trees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512609" y="2429157"/>
            <a:ext cx="7012516" cy="26828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ea typeface="ＭＳ Ｐゴシック" pitchFamily="50" charset="-128"/>
              </a:rPr>
              <a:t>Undirected, connected graph </a:t>
            </a:r>
            <a:r>
              <a:rPr lang="en-US" sz="2800" i="1" dirty="0">
                <a:ea typeface="ＭＳ Ｐゴシック" pitchFamily="50" charset="-128"/>
              </a:rPr>
              <a:t>G</a:t>
            </a:r>
            <a:r>
              <a:rPr lang="en-US" sz="2800" dirty="0">
                <a:ea typeface="ＭＳ Ｐゴシック" pitchFamily="50" charset="-128"/>
              </a:rPr>
              <a:t> = (</a:t>
            </a:r>
            <a:r>
              <a:rPr lang="en-US" sz="2800" i="1" dirty="0">
                <a:ea typeface="ＭＳ Ｐゴシック" pitchFamily="50" charset="-128"/>
              </a:rPr>
              <a:t>V</a:t>
            </a:r>
            <a:r>
              <a:rPr lang="en-US" sz="2800" dirty="0">
                <a:ea typeface="ＭＳ Ｐゴシック" pitchFamily="50" charset="-128"/>
              </a:rPr>
              <a:t>,</a:t>
            </a:r>
            <a:r>
              <a:rPr lang="en-US" sz="2800" i="1" dirty="0">
                <a:ea typeface="ＭＳ Ｐゴシック" pitchFamily="50" charset="-128"/>
              </a:rPr>
              <a:t>E</a:t>
            </a:r>
            <a:r>
              <a:rPr lang="en-US" sz="2800" dirty="0">
                <a:ea typeface="ＭＳ Ｐゴシック" pitchFamily="50" charset="-128"/>
              </a:rPr>
              <a:t>)</a:t>
            </a:r>
          </a:p>
          <a:p>
            <a:pPr eaLnBrk="1" hangingPunct="1"/>
            <a:r>
              <a:rPr lang="en-US" sz="2800" dirty="0">
                <a:ea typeface="ＭＳ Ｐゴシック" pitchFamily="50" charset="-128"/>
              </a:rPr>
              <a:t>Weight function </a:t>
            </a:r>
            <a:r>
              <a:rPr lang="en-US" sz="2800" i="1" dirty="0">
                <a:ea typeface="ＭＳ Ｐゴシック" pitchFamily="50" charset="-128"/>
              </a:rPr>
              <a:t>W</a:t>
            </a:r>
            <a:r>
              <a:rPr lang="en-US" sz="2800" dirty="0">
                <a:ea typeface="ＭＳ Ｐゴシック" pitchFamily="50" charset="-128"/>
              </a:rPr>
              <a:t>: </a:t>
            </a:r>
            <a:r>
              <a:rPr lang="en-US" sz="2800" i="1" dirty="0">
                <a:ea typeface="ＭＳ Ｐゴシック" pitchFamily="50" charset="-128"/>
              </a:rPr>
              <a:t>E</a:t>
            </a:r>
            <a:r>
              <a:rPr lang="en-US" sz="2800" dirty="0">
                <a:ea typeface="ＭＳ Ｐゴシック" pitchFamily="50" charset="-128"/>
              </a:rPr>
              <a:t> </a:t>
            </a:r>
            <a:r>
              <a:rPr lang="en-GB" sz="2800" dirty="0">
                <a:latin typeface="Symbol" pitchFamily="18" charset="2"/>
                <a:ea typeface="ＭＳ Ｐゴシック" pitchFamily="50" charset="-128"/>
              </a:rPr>
              <a:t>®</a:t>
            </a:r>
            <a:r>
              <a:rPr lang="en-US" sz="2800" dirty="0">
                <a:ea typeface="ＭＳ Ｐゴシック" pitchFamily="50" charset="-128"/>
              </a:rPr>
              <a:t> </a:t>
            </a:r>
            <a:r>
              <a:rPr lang="en-US" sz="2800" i="1" dirty="0">
                <a:ea typeface="ＭＳ Ｐゴシック" pitchFamily="50" charset="-128"/>
              </a:rPr>
              <a:t>R </a:t>
            </a:r>
            <a:r>
              <a:rPr lang="en-US" sz="2800" dirty="0">
                <a:ea typeface="ＭＳ Ｐゴシック" pitchFamily="50" charset="-128"/>
              </a:rPr>
              <a:t>(assigning cost or length or other values to edges)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7723717" y="1685925"/>
          <a:ext cx="3951816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hoto Editor Photo" r:id="rId3" imgW="2685714" imgH="2066667" progId="">
                  <p:embed/>
                </p:oleObj>
              </mc:Choice>
              <mc:Fallback>
                <p:oleObj name="Photo Editor Photo" r:id="rId3" imgW="2685714" imgH="206666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717" y="1685925"/>
                        <a:ext cx="3951816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7554384" y="5576888"/>
          <a:ext cx="32512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231560" imgH="355320" progId="">
                  <p:embed/>
                </p:oleObj>
              </mc:Choice>
              <mc:Fallback>
                <p:oleObj name="Equation" r:id="rId5" imgW="1231560" imgH="3553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384" y="5576888"/>
                        <a:ext cx="3251200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795867" y="4162426"/>
            <a:ext cx="11144251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Tahoma" pitchFamily="34" charset="0"/>
              </a:rPr>
              <a:t>Spanning tree: tree that connects all the vertices (above?)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>
                <a:latin typeface="Tahoma" pitchFamily="34" charset="0"/>
              </a:rPr>
              <a:t>Minimum spanning tree: tree that connects all the vertices and minimizes</a:t>
            </a:r>
            <a:endParaRPr lang="en-GB" sz="2800" i="1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PRIM’S ALGORITHM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1251970" y="1753174"/>
            <a:ext cx="10515600" cy="4665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Select node with minimum distance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94073"/>
              </p:ext>
            </p:extLst>
          </p:nvPr>
        </p:nvGraphicFramePr>
        <p:xfrm>
          <a:off x="7612462" y="1896657"/>
          <a:ext cx="3185624" cy="4280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590">
                <a:tc>
                  <a:txBody>
                    <a:bodyPr/>
                    <a:lstStyle/>
                    <a:p>
                      <a:r>
                        <a:rPr lang="en-US" sz="2400" dirty="0"/>
                        <a:t>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590">
                <a:tc>
                  <a:txBody>
                    <a:bodyPr/>
                    <a:lstStyle/>
                    <a:p>
                      <a:r>
                        <a:rPr lang="en-US" sz="2400" dirty="0"/>
                        <a:t>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590">
                <a:tc>
                  <a:txBody>
                    <a:bodyPr/>
                    <a:lstStyle/>
                    <a:p>
                      <a:r>
                        <a:rPr lang="en-US" sz="2400" dirty="0"/>
                        <a:t>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590">
                <a:tc>
                  <a:txBody>
                    <a:bodyPr/>
                    <a:lstStyle/>
                    <a:p>
                      <a:r>
                        <a:rPr lang="en-US" sz="2400" dirty="0"/>
                        <a:t>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590">
                <a:tc>
                  <a:txBody>
                    <a:bodyPr/>
                    <a:lstStyle/>
                    <a:p>
                      <a:r>
                        <a:rPr lang="en-US" sz="2400" dirty="0"/>
                        <a:t>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590">
                <a:tc>
                  <a:txBody>
                    <a:bodyPr/>
                    <a:lstStyle/>
                    <a:p>
                      <a:r>
                        <a:rPr lang="en-US" sz="2400" dirty="0"/>
                        <a:t>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590">
                <a:tc>
                  <a:txBody>
                    <a:bodyPr/>
                    <a:lstStyle/>
                    <a:p>
                      <a:r>
                        <a:rPr lang="en-US" sz="2400" dirty="0"/>
                        <a:t>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590">
                <a:tc>
                  <a:txBody>
                    <a:bodyPr/>
                    <a:lstStyle/>
                    <a:p>
                      <a:r>
                        <a:rPr lang="en-US" sz="2400" dirty="0"/>
                        <a:t>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826775" y="2172127"/>
            <a:ext cx="4486154" cy="4004840"/>
            <a:chOff x="824516" y="2351110"/>
            <a:chExt cx="4486154" cy="4197516"/>
          </a:xfrm>
        </p:grpSpPr>
        <p:sp>
          <p:nvSpPr>
            <p:cNvPr id="57" name="TextBox 56"/>
            <p:cNvSpPr txBox="1"/>
            <p:nvPr/>
          </p:nvSpPr>
          <p:spPr>
            <a:xfrm>
              <a:off x="3213099" y="2849884"/>
              <a:ext cx="34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3450" y="4804706"/>
              <a:ext cx="254451" cy="37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2851" y="5015838"/>
              <a:ext cx="19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2949" y="4172402"/>
              <a:ext cx="42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24516" y="2351110"/>
              <a:ext cx="4486154" cy="4197516"/>
              <a:chOff x="824516" y="2046310"/>
              <a:chExt cx="4486154" cy="41975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24516" y="2760986"/>
                <a:ext cx="3989680" cy="3482840"/>
                <a:chOff x="2159000" y="1754908"/>
                <a:chExt cx="4844951" cy="4229460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445249" y="4676378"/>
                  <a:ext cx="558702" cy="448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159000" y="1754908"/>
                  <a:ext cx="4737100" cy="4229460"/>
                  <a:chOff x="2159000" y="1754908"/>
                  <a:chExt cx="4737100" cy="4229460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159000" y="1754908"/>
                    <a:ext cx="4737100" cy="4204170"/>
                    <a:chOff x="2159000" y="1754908"/>
                    <a:chExt cx="4737100" cy="4204170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4108450" y="175490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p:txBody>
                </p: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159000" y="2066058"/>
                      <a:ext cx="4737100" cy="3893020"/>
                      <a:chOff x="2159000" y="2066058"/>
                      <a:chExt cx="4737100" cy="389302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159000" y="28737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A</a:t>
                        </a: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2451100" y="47779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H</a:t>
                        </a: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4419600" y="53367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G</a:t>
                        </a: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5943600" y="502562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E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6273800" y="37873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D</a:t>
                        </a:r>
                      </a:p>
                    </p:txBody>
                  </p:sp>
                  <p:sp>
                    <p:nvSpPr>
                      <p:cNvPr id="10" name="Oval 9"/>
                      <p:cNvSpPr/>
                      <p:nvPr/>
                    </p:nvSpPr>
                    <p:spPr>
                      <a:xfrm>
                        <a:off x="5607050" y="2222500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C</a:t>
                        </a:r>
                      </a:p>
                    </p:txBody>
                  </p:sp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4216400" y="34960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B</a:t>
                        </a:r>
                      </a:p>
                    </p:txBody>
                  </p:sp>
                  <p:cxnSp>
                    <p:nvCxnSpPr>
                      <p:cNvPr id="15" name="Straight Connector 14"/>
                      <p:cNvCxnSpPr>
                        <a:stCxn id="4" idx="2"/>
                        <a:endCxn id="5" idx="7"/>
                      </p:cNvCxnSpPr>
                      <p:nvPr/>
                    </p:nvCxnSpPr>
                    <p:spPr>
                      <a:xfrm flipH="1">
                        <a:off x="2690166" y="2066058"/>
                        <a:ext cx="1418284" cy="89884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>
                        <a:stCxn id="5" idx="4"/>
                        <a:endCxn id="6" idx="0"/>
                      </p:cNvCxnSpPr>
                      <p:nvPr/>
                    </p:nvCxnSpPr>
                    <p:spPr>
                      <a:xfrm>
                        <a:off x="2470150" y="3496072"/>
                        <a:ext cx="292100" cy="128190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>
                        <a:stCxn id="6" idx="5"/>
                        <a:endCxn id="7" idx="2"/>
                      </p:cNvCxnSpPr>
                      <p:nvPr/>
                    </p:nvCxnSpPr>
                    <p:spPr>
                      <a:xfrm>
                        <a:off x="2982266" y="5309144"/>
                        <a:ext cx="1437334" cy="3387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>
                        <a:stCxn id="7" idx="6"/>
                        <a:endCxn id="8" idx="3"/>
                      </p:cNvCxnSpPr>
                      <p:nvPr/>
                    </p:nvCxnSpPr>
                    <p:spPr>
                      <a:xfrm flipV="1">
                        <a:off x="5041900" y="5556794"/>
                        <a:ext cx="992834" cy="9113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>
                        <a:stCxn id="8" idx="7"/>
                        <a:endCxn id="9" idx="4"/>
                      </p:cNvCxnSpPr>
                      <p:nvPr/>
                    </p:nvCxnSpPr>
                    <p:spPr>
                      <a:xfrm flipV="1">
                        <a:off x="6474766" y="4409678"/>
                        <a:ext cx="110184" cy="7070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>
                        <a:stCxn id="9" idx="0"/>
                        <a:endCxn id="10" idx="5"/>
                      </p:cNvCxnSpPr>
                      <p:nvPr/>
                    </p:nvCxnSpPr>
                    <p:spPr>
                      <a:xfrm flipH="1" flipV="1">
                        <a:off x="6138216" y="2753666"/>
                        <a:ext cx="446734" cy="103371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>
                        <a:stCxn id="10" idx="1"/>
                        <a:endCxn id="4" idx="6"/>
                      </p:cNvCxnSpPr>
                      <p:nvPr/>
                    </p:nvCxnSpPr>
                    <p:spPr>
                      <a:xfrm flipH="1" flipV="1">
                        <a:off x="4730750" y="2066058"/>
                        <a:ext cx="967434" cy="247576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>
                        <a:stCxn id="11" idx="7"/>
                        <a:endCxn id="10" idx="3"/>
                      </p:cNvCxnSpPr>
                      <p:nvPr/>
                    </p:nvCxnSpPr>
                    <p:spPr>
                      <a:xfrm flipV="1">
                        <a:off x="4747566" y="2753666"/>
                        <a:ext cx="950618" cy="83354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>
                        <a:stCxn id="11" idx="0"/>
                        <a:endCxn id="4" idx="4"/>
                      </p:cNvCxnSpPr>
                      <p:nvPr/>
                    </p:nvCxnSpPr>
                    <p:spPr>
                      <a:xfrm flipH="1" flipV="1">
                        <a:off x="4419600" y="2377208"/>
                        <a:ext cx="107950" cy="111886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stCxn id="11" idx="2"/>
                        <a:endCxn id="5" idx="5"/>
                      </p:cNvCxnSpPr>
                      <p:nvPr/>
                    </p:nvCxnSpPr>
                    <p:spPr>
                      <a:xfrm flipH="1" flipV="1">
                        <a:off x="2690166" y="3404938"/>
                        <a:ext cx="1526234" cy="4022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11" idx="3"/>
                        <a:endCxn id="6" idx="7"/>
                      </p:cNvCxnSpPr>
                      <p:nvPr/>
                    </p:nvCxnSpPr>
                    <p:spPr>
                      <a:xfrm flipH="1">
                        <a:off x="2982266" y="4027238"/>
                        <a:ext cx="1325268" cy="84187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>
                        <a:stCxn id="11" idx="5"/>
                        <a:endCxn id="8" idx="1"/>
                      </p:cNvCxnSpPr>
                      <p:nvPr/>
                    </p:nvCxnSpPr>
                    <p:spPr>
                      <a:xfrm>
                        <a:off x="4747566" y="4027238"/>
                        <a:ext cx="1287168" cy="108952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>
                        <a:stCxn id="9" idx="1"/>
                        <a:endCxn id="4" idx="5"/>
                      </p:cNvCxnSpPr>
                      <p:nvPr/>
                    </p:nvCxnSpPr>
                    <p:spPr>
                      <a:xfrm flipH="1" flipV="1">
                        <a:off x="4639616" y="2286074"/>
                        <a:ext cx="1725318" cy="159243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stCxn id="9" idx="3"/>
                        <a:endCxn id="7" idx="7"/>
                      </p:cNvCxnSpPr>
                      <p:nvPr/>
                    </p:nvCxnSpPr>
                    <p:spPr>
                      <a:xfrm flipH="1">
                        <a:off x="4950766" y="4318544"/>
                        <a:ext cx="1414168" cy="110936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092450" y="2256382"/>
                    <a:ext cx="3447170" cy="3727986"/>
                    <a:chOff x="3092450" y="2256382"/>
                    <a:chExt cx="3447170" cy="3727986"/>
                  </a:xfrm>
                </p:grpSpPr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092450" y="2256382"/>
                      <a:ext cx="88900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237934" y="2921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365750" y="5535862"/>
                      <a:ext cx="3365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3440582" y="5378994"/>
                      <a:ext cx="34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293416" y="3302136"/>
                      <a:ext cx="3002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387850" y="2593034"/>
                      <a:ext cx="3111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858229" y="2941435"/>
                      <a:ext cx="249885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187949" y="4219177"/>
                      <a:ext cx="510234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138959" y="4778866"/>
                      <a:ext cx="165623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</p:grpSp>
          <p:sp>
            <p:nvSpPr>
              <p:cNvPr id="24" name="Arc 23"/>
              <p:cNvSpPr/>
              <p:nvPr/>
            </p:nvSpPr>
            <p:spPr>
              <a:xfrm>
                <a:off x="2512404" y="2046310"/>
                <a:ext cx="2798266" cy="3899835"/>
              </a:xfrm>
              <a:prstGeom prst="arc">
                <a:avLst>
                  <a:gd name="adj1" fmla="val 13641226"/>
                  <a:gd name="adj2" fmla="val 4359044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814196" y="238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02804" y="707001"/>
            <a:ext cx="4289196" cy="1093511"/>
            <a:chOff x="7902804" y="1093508"/>
            <a:chExt cx="4289196" cy="1093511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/>
            <a:srcRect l="13376" t="77466" r="46939" b="17417"/>
            <a:stretch>
              <a:fillRect/>
            </a:stretch>
          </p:blipFill>
          <p:spPr bwMode="auto">
            <a:xfrm>
              <a:off x="7902804" y="1828800"/>
              <a:ext cx="4289196" cy="35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/>
            <a:srcRect l="14844" t="59764" r="63874" b="35430"/>
            <a:stretch>
              <a:fillRect/>
            </a:stretch>
          </p:blipFill>
          <p:spPr bwMode="auto">
            <a:xfrm>
              <a:off x="9292699" y="1093508"/>
              <a:ext cx="2745330" cy="34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/>
            <a:srcRect l="15716" t="68292" r="47302" b="26436"/>
            <a:stretch>
              <a:fillRect/>
            </a:stretch>
          </p:blipFill>
          <p:spPr bwMode="auto">
            <a:xfrm>
              <a:off x="8195035" y="1442301"/>
              <a:ext cx="3996965" cy="39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482052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PRIM’S ALGORITHM</a:t>
            </a:r>
            <a:endParaRPr lang="en-US" b="1" dirty="0">
              <a:latin typeface="+mn-lt"/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316045" y="1543475"/>
            <a:ext cx="11229472" cy="46857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      Update distances of adjacent, unselected nodes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/>
              <a:t>						</a:t>
            </a:r>
          </a:p>
          <a:p>
            <a:pPr marL="0" indent="0">
              <a:buNone/>
            </a:pPr>
            <a:r>
              <a:rPr lang="en-US" sz="2000" dirty="0"/>
              <a:t>					               			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96794"/>
              </p:ext>
            </p:extLst>
          </p:nvPr>
        </p:nvGraphicFramePr>
        <p:xfrm>
          <a:off x="7487578" y="1857333"/>
          <a:ext cx="3185624" cy="416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4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834">
                <a:tc>
                  <a:txBody>
                    <a:bodyPr/>
                    <a:lstStyle/>
                    <a:p>
                      <a:r>
                        <a:rPr lang="en-US" sz="2400" dirty="0"/>
                        <a:t>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796811" y="2213810"/>
            <a:ext cx="4486154" cy="3983519"/>
            <a:chOff x="824516" y="2351110"/>
            <a:chExt cx="4486154" cy="4197516"/>
          </a:xfrm>
        </p:grpSpPr>
        <p:sp>
          <p:nvSpPr>
            <p:cNvPr id="57" name="TextBox 56"/>
            <p:cNvSpPr txBox="1"/>
            <p:nvPr/>
          </p:nvSpPr>
          <p:spPr>
            <a:xfrm>
              <a:off x="3213099" y="2849884"/>
              <a:ext cx="34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3450" y="4804706"/>
              <a:ext cx="254451" cy="37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2851" y="5015838"/>
              <a:ext cx="19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2949" y="4172402"/>
              <a:ext cx="42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24516" y="2351110"/>
              <a:ext cx="4486154" cy="4197516"/>
              <a:chOff x="824516" y="2046310"/>
              <a:chExt cx="4486154" cy="41975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24516" y="2760986"/>
                <a:ext cx="3989680" cy="3482840"/>
                <a:chOff x="2159000" y="1754908"/>
                <a:chExt cx="4844951" cy="4229460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445249" y="4676378"/>
                  <a:ext cx="558702" cy="448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159000" y="1754908"/>
                  <a:ext cx="4737100" cy="4229460"/>
                  <a:chOff x="2159000" y="1754908"/>
                  <a:chExt cx="4737100" cy="4229460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159000" y="1754908"/>
                    <a:ext cx="4737100" cy="4204170"/>
                    <a:chOff x="2159000" y="1754908"/>
                    <a:chExt cx="4737100" cy="4204170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4108450" y="175490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p:txBody>
                </p: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159000" y="2066058"/>
                      <a:ext cx="4737100" cy="3893020"/>
                      <a:chOff x="2159000" y="2066058"/>
                      <a:chExt cx="4737100" cy="389302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159000" y="28737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A</a:t>
                        </a: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2451100" y="47779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H</a:t>
                        </a: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4419600" y="53367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G</a:t>
                        </a: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5943600" y="502562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E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6273800" y="37873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D</a:t>
                        </a:r>
                      </a:p>
                    </p:txBody>
                  </p:sp>
                  <p:sp>
                    <p:nvSpPr>
                      <p:cNvPr id="10" name="Oval 9"/>
                      <p:cNvSpPr/>
                      <p:nvPr/>
                    </p:nvSpPr>
                    <p:spPr>
                      <a:xfrm>
                        <a:off x="5607050" y="2222500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C</a:t>
                        </a:r>
                      </a:p>
                    </p:txBody>
                  </p:sp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4216400" y="34960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B</a:t>
                        </a:r>
                      </a:p>
                    </p:txBody>
                  </p:sp>
                  <p:cxnSp>
                    <p:nvCxnSpPr>
                      <p:cNvPr id="15" name="Straight Connector 14"/>
                      <p:cNvCxnSpPr>
                        <a:stCxn id="4" idx="2"/>
                        <a:endCxn id="5" idx="7"/>
                      </p:cNvCxnSpPr>
                      <p:nvPr/>
                    </p:nvCxnSpPr>
                    <p:spPr>
                      <a:xfrm flipH="1">
                        <a:off x="2690166" y="2066058"/>
                        <a:ext cx="1418284" cy="89884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>
                        <a:stCxn id="5" idx="4"/>
                        <a:endCxn id="6" idx="0"/>
                      </p:cNvCxnSpPr>
                      <p:nvPr/>
                    </p:nvCxnSpPr>
                    <p:spPr>
                      <a:xfrm>
                        <a:off x="2470150" y="3496072"/>
                        <a:ext cx="292100" cy="128190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>
                        <a:stCxn id="6" idx="5"/>
                        <a:endCxn id="7" idx="2"/>
                      </p:cNvCxnSpPr>
                      <p:nvPr/>
                    </p:nvCxnSpPr>
                    <p:spPr>
                      <a:xfrm>
                        <a:off x="2982266" y="5309144"/>
                        <a:ext cx="1437334" cy="3387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>
                        <a:stCxn id="7" idx="6"/>
                        <a:endCxn id="8" idx="3"/>
                      </p:cNvCxnSpPr>
                      <p:nvPr/>
                    </p:nvCxnSpPr>
                    <p:spPr>
                      <a:xfrm flipV="1">
                        <a:off x="5041900" y="5556794"/>
                        <a:ext cx="992834" cy="9113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>
                        <a:stCxn id="8" idx="7"/>
                        <a:endCxn id="9" idx="4"/>
                      </p:cNvCxnSpPr>
                      <p:nvPr/>
                    </p:nvCxnSpPr>
                    <p:spPr>
                      <a:xfrm flipV="1">
                        <a:off x="6474766" y="4409678"/>
                        <a:ext cx="110184" cy="7070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>
                        <a:stCxn id="9" idx="0"/>
                        <a:endCxn id="10" idx="5"/>
                      </p:cNvCxnSpPr>
                      <p:nvPr/>
                    </p:nvCxnSpPr>
                    <p:spPr>
                      <a:xfrm flipH="1" flipV="1">
                        <a:off x="6138216" y="2753666"/>
                        <a:ext cx="446734" cy="103371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>
                        <a:stCxn id="10" idx="1"/>
                        <a:endCxn id="4" idx="6"/>
                      </p:cNvCxnSpPr>
                      <p:nvPr/>
                    </p:nvCxnSpPr>
                    <p:spPr>
                      <a:xfrm flipH="1" flipV="1">
                        <a:off x="4730750" y="2066058"/>
                        <a:ext cx="967434" cy="247576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>
                        <a:stCxn id="11" idx="7"/>
                        <a:endCxn id="10" idx="3"/>
                      </p:cNvCxnSpPr>
                      <p:nvPr/>
                    </p:nvCxnSpPr>
                    <p:spPr>
                      <a:xfrm flipV="1">
                        <a:off x="4747566" y="2753666"/>
                        <a:ext cx="950618" cy="83354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>
                        <a:stCxn id="11" idx="0"/>
                        <a:endCxn id="4" idx="4"/>
                      </p:cNvCxnSpPr>
                      <p:nvPr/>
                    </p:nvCxnSpPr>
                    <p:spPr>
                      <a:xfrm flipH="1" flipV="1">
                        <a:off x="4419600" y="2377208"/>
                        <a:ext cx="107950" cy="111886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stCxn id="11" idx="2"/>
                        <a:endCxn id="5" idx="5"/>
                      </p:cNvCxnSpPr>
                      <p:nvPr/>
                    </p:nvCxnSpPr>
                    <p:spPr>
                      <a:xfrm flipH="1" flipV="1">
                        <a:off x="2690166" y="3404938"/>
                        <a:ext cx="1526234" cy="4022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11" idx="3"/>
                        <a:endCxn id="6" idx="7"/>
                      </p:cNvCxnSpPr>
                      <p:nvPr/>
                    </p:nvCxnSpPr>
                    <p:spPr>
                      <a:xfrm flipH="1">
                        <a:off x="2982266" y="4027238"/>
                        <a:ext cx="1325268" cy="84187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>
                        <a:stCxn id="11" idx="5"/>
                        <a:endCxn id="8" idx="1"/>
                      </p:cNvCxnSpPr>
                      <p:nvPr/>
                    </p:nvCxnSpPr>
                    <p:spPr>
                      <a:xfrm>
                        <a:off x="4747566" y="4027238"/>
                        <a:ext cx="1287168" cy="108952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>
                        <a:stCxn id="9" idx="1"/>
                        <a:endCxn id="4" idx="5"/>
                      </p:cNvCxnSpPr>
                      <p:nvPr/>
                    </p:nvCxnSpPr>
                    <p:spPr>
                      <a:xfrm flipH="1" flipV="1">
                        <a:off x="4639616" y="2286074"/>
                        <a:ext cx="1725318" cy="159243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stCxn id="9" idx="3"/>
                        <a:endCxn id="7" idx="7"/>
                      </p:cNvCxnSpPr>
                      <p:nvPr/>
                    </p:nvCxnSpPr>
                    <p:spPr>
                      <a:xfrm flipH="1">
                        <a:off x="4950766" y="4318544"/>
                        <a:ext cx="1414168" cy="110936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092450" y="2256382"/>
                    <a:ext cx="3447170" cy="3727986"/>
                    <a:chOff x="3092450" y="2256382"/>
                    <a:chExt cx="3447170" cy="3727986"/>
                  </a:xfrm>
                </p:grpSpPr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092450" y="2256382"/>
                      <a:ext cx="88900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237934" y="2921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365750" y="5535862"/>
                      <a:ext cx="3365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3440582" y="5378994"/>
                      <a:ext cx="34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293416" y="3302136"/>
                      <a:ext cx="3002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387850" y="2593034"/>
                      <a:ext cx="3111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858229" y="2941435"/>
                      <a:ext cx="249885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187949" y="4219177"/>
                      <a:ext cx="510234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138959" y="4778866"/>
                      <a:ext cx="165623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</p:grpSp>
          <p:sp>
            <p:nvSpPr>
              <p:cNvPr id="24" name="Arc 23"/>
              <p:cNvSpPr/>
              <p:nvPr/>
            </p:nvSpPr>
            <p:spPr>
              <a:xfrm>
                <a:off x="2512404" y="2046310"/>
                <a:ext cx="2798266" cy="3899835"/>
              </a:xfrm>
              <a:prstGeom prst="arc">
                <a:avLst>
                  <a:gd name="adj1" fmla="val 13641226"/>
                  <a:gd name="adj2" fmla="val 4359044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814196" y="238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02804" y="707001"/>
            <a:ext cx="4289196" cy="1093511"/>
            <a:chOff x="7902804" y="1093508"/>
            <a:chExt cx="4289196" cy="1093511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/>
            <a:srcRect l="13376" t="77466" r="46939" b="17417"/>
            <a:stretch>
              <a:fillRect/>
            </a:stretch>
          </p:blipFill>
          <p:spPr bwMode="auto">
            <a:xfrm>
              <a:off x="7902804" y="1828800"/>
              <a:ext cx="4289196" cy="35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/>
            <a:srcRect l="14844" t="59764" r="63874" b="35430"/>
            <a:stretch>
              <a:fillRect/>
            </a:stretch>
          </p:blipFill>
          <p:spPr bwMode="auto">
            <a:xfrm>
              <a:off x="9292699" y="1093508"/>
              <a:ext cx="2745330" cy="34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/>
            <a:srcRect l="15716" t="68292" r="47302" b="26436"/>
            <a:stretch>
              <a:fillRect/>
            </a:stretch>
          </p:blipFill>
          <p:spPr bwMode="auto">
            <a:xfrm>
              <a:off x="8195035" y="1442301"/>
              <a:ext cx="3996965" cy="39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0" name="Rectangle 69"/>
          <p:cNvSpPr/>
          <p:nvPr/>
        </p:nvSpPr>
        <p:spPr>
          <a:xfrm>
            <a:off x="8006682" y="6251484"/>
            <a:ext cx="247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Table entries unchanged</a:t>
            </a:r>
          </a:p>
        </p:txBody>
      </p:sp>
    </p:spTree>
    <p:extLst>
      <p:ext uri="{BB962C8B-B14F-4D97-AF65-F5344CB8AC3E}">
        <p14:creationId xmlns:p14="http://schemas.microsoft.com/office/powerpoint/2010/main" val="1111571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PRIM’S ALGORITHM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1233588" y="1760562"/>
            <a:ext cx="10820400" cy="4422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Select node with minimum distance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             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41508"/>
              </p:ext>
            </p:extLst>
          </p:nvPr>
        </p:nvGraphicFramePr>
        <p:xfrm>
          <a:off x="7576182" y="1990252"/>
          <a:ext cx="3185624" cy="416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4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834">
                <a:tc>
                  <a:txBody>
                    <a:bodyPr/>
                    <a:lstStyle/>
                    <a:p>
                      <a:r>
                        <a:rPr lang="en-US" sz="2400" dirty="0"/>
                        <a:t>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233588" y="2202972"/>
            <a:ext cx="4486154" cy="4035387"/>
            <a:chOff x="824516" y="2351110"/>
            <a:chExt cx="4486154" cy="4197516"/>
          </a:xfrm>
        </p:grpSpPr>
        <p:sp>
          <p:nvSpPr>
            <p:cNvPr id="57" name="TextBox 56"/>
            <p:cNvSpPr txBox="1"/>
            <p:nvPr/>
          </p:nvSpPr>
          <p:spPr>
            <a:xfrm>
              <a:off x="3213099" y="2849884"/>
              <a:ext cx="34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3450" y="4804706"/>
              <a:ext cx="254451" cy="37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2851" y="5015838"/>
              <a:ext cx="19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2949" y="4172402"/>
              <a:ext cx="42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24516" y="2351110"/>
              <a:ext cx="4486154" cy="4197516"/>
              <a:chOff x="824516" y="2046310"/>
              <a:chExt cx="4486154" cy="41975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24516" y="2760986"/>
                <a:ext cx="3989680" cy="3482840"/>
                <a:chOff x="2159000" y="1754908"/>
                <a:chExt cx="4844951" cy="4229460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445249" y="4676378"/>
                  <a:ext cx="558702" cy="448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159000" y="1754908"/>
                  <a:ext cx="4737100" cy="4229460"/>
                  <a:chOff x="2159000" y="1754908"/>
                  <a:chExt cx="4737100" cy="4229460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159000" y="1754908"/>
                    <a:ext cx="4737100" cy="4204170"/>
                    <a:chOff x="2159000" y="1754908"/>
                    <a:chExt cx="4737100" cy="4204170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4108450" y="175490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p:txBody>
                </p: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159000" y="2066058"/>
                      <a:ext cx="4737100" cy="3893020"/>
                      <a:chOff x="2159000" y="2066058"/>
                      <a:chExt cx="4737100" cy="389302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159000" y="28737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A</a:t>
                        </a: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2451100" y="47779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H</a:t>
                        </a: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4419600" y="53367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G</a:t>
                        </a: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5943600" y="502562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E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6273800" y="37873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D</a:t>
                        </a:r>
                      </a:p>
                    </p:txBody>
                  </p:sp>
                  <p:sp>
                    <p:nvSpPr>
                      <p:cNvPr id="10" name="Oval 9"/>
                      <p:cNvSpPr/>
                      <p:nvPr/>
                    </p:nvSpPr>
                    <p:spPr>
                      <a:xfrm>
                        <a:off x="5607050" y="2222500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C</a:t>
                        </a:r>
                      </a:p>
                    </p:txBody>
                  </p:sp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4216400" y="34960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B</a:t>
                        </a:r>
                      </a:p>
                    </p:txBody>
                  </p:sp>
                  <p:cxnSp>
                    <p:nvCxnSpPr>
                      <p:cNvPr id="15" name="Straight Connector 14"/>
                      <p:cNvCxnSpPr>
                        <a:stCxn id="4" idx="2"/>
                        <a:endCxn id="5" idx="7"/>
                      </p:cNvCxnSpPr>
                      <p:nvPr/>
                    </p:nvCxnSpPr>
                    <p:spPr>
                      <a:xfrm flipH="1">
                        <a:off x="2690166" y="2066058"/>
                        <a:ext cx="1418284" cy="89884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>
                        <a:stCxn id="5" idx="4"/>
                        <a:endCxn id="6" idx="0"/>
                      </p:cNvCxnSpPr>
                      <p:nvPr/>
                    </p:nvCxnSpPr>
                    <p:spPr>
                      <a:xfrm>
                        <a:off x="2470150" y="3496072"/>
                        <a:ext cx="292100" cy="128190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>
                        <a:stCxn id="6" idx="5"/>
                        <a:endCxn id="7" idx="2"/>
                      </p:cNvCxnSpPr>
                      <p:nvPr/>
                    </p:nvCxnSpPr>
                    <p:spPr>
                      <a:xfrm>
                        <a:off x="2982266" y="5309144"/>
                        <a:ext cx="1437334" cy="338784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>
                        <a:stCxn id="7" idx="6"/>
                        <a:endCxn id="8" idx="3"/>
                      </p:cNvCxnSpPr>
                      <p:nvPr/>
                    </p:nvCxnSpPr>
                    <p:spPr>
                      <a:xfrm flipV="1">
                        <a:off x="5041900" y="5556794"/>
                        <a:ext cx="992834" cy="9113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>
                        <a:stCxn id="8" idx="7"/>
                        <a:endCxn id="9" idx="4"/>
                      </p:cNvCxnSpPr>
                      <p:nvPr/>
                    </p:nvCxnSpPr>
                    <p:spPr>
                      <a:xfrm flipV="1">
                        <a:off x="6474766" y="4409678"/>
                        <a:ext cx="110184" cy="7070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>
                        <a:stCxn id="9" idx="0"/>
                        <a:endCxn id="10" idx="5"/>
                      </p:cNvCxnSpPr>
                      <p:nvPr/>
                    </p:nvCxnSpPr>
                    <p:spPr>
                      <a:xfrm flipH="1" flipV="1">
                        <a:off x="6138216" y="2753666"/>
                        <a:ext cx="446734" cy="103371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>
                        <a:stCxn id="10" idx="1"/>
                        <a:endCxn id="4" idx="6"/>
                      </p:cNvCxnSpPr>
                      <p:nvPr/>
                    </p:nvCxnSpPr>
                    <p:spPr>
                      <a:xfrm flipH="1" flipV="1">
                        <a:off x="4730750" y="2066058"/>
                        <a:ext cx="967434" cy="247576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>
                        <a:stCxn id="11" idx="7"/>
                        <a:endCxn id="10" idx="3"/>
                      </p:cNvCxnSpPr>
                      <p:nvPr/>
                    </p:nvCxnSpPr>
                    <p:spPr>
                      <a:xfrm flipV="1">
                        <a:off x="4747566" y="2753666"/>
                        <a:ext cx="950618" cy="83354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>
                        <a:stCxn id="11" idx="0"/>
                        <a:endCxn id="4" idx="4"/>
                      </p:cNvCxnSpPr>
                      <p:nvPr/>
                    </p:nvCxnSpPr>
                    <p:spPr>
                      <a:xfrm flipH="1" flipV="1">
                        <a:off x="4419600" y="2377208"/>
                        <a:ext cx="107950" cy="111886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stCxn id="11" idx="2"/>
                        <a:endCxn id="5" idx="5"/>
                      </p:cNvCxnSpPr>
                      <p:nvPr/>
                    </p:nvCxnSpPr>
                    <p:spPr>
                      <a:xfrm flipH="1" flipV="1">
                        <a:off x="2690166" y="3404938"/>
                        <a:ext cx="1526234" cy="4022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11" idx="3"/>
                        <a:endCxn id="6" idx="7"/>
                      </p:cNvCxnSpPr>
                      <p:nvPr/>
                    </p:nvCxnSpPr>
                    <p:spPr>
                      <a:xfrm flipH="1">
                        <a:off x="2982266" y="4027238"/>
                        <a:ext cx="1325268" cy="84187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>
                        <a:stCxn id="11" idx="5"/>
                        <a:endCxn id="8" idx="1"/>
                      </p:cNvCxnSpPr>
                      <p:nvPr/>
                    </p:nvCxnSpPr>
                    <p:spPr>
                      <a:xfrm>
                        <a:off x="4747566" y="4027238"/>
                        <a:ext cx="1287168" cy="108952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>
                        <a:stCxn id="9" idx="1"/>
                        <a:endCxn id="4" idx="5"/>
                      </p:cNvCxnSpPr>
                      <p:nvPr/>
                    </p:nvCxnSpPr>
                    <p:spPr>
                      <a:xfrm flipH="1" flipV="1">
                        <a:off x="4639616" y="2286074"/>
                        <a:ext cx="1725318" cy="159243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stCxn id="9" idx="3"/>
                        <a:endCxn id="7" idx="7"/>
                      </p:cNvCxnSpPr>
                      <p:nvPr/>
                    </p:nvCxnSpPr>
                    <p:spPr>
                      <a:xfrm flipH="1">
                        <a:off x="4950766" y="4318544"/>
                        <a:ext cx="1414168" cy="110936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092450" y="2256382"/>
                    <a:ext cx="3447170" cy="3727986"/>
                    <a:chOff x="3092450" y="2256382"/>
                    <a:chExt cx="3447170" cy="3727986"/>
                  </a:xfrm>
                </p:grpSpPr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092450" y="2256382"/>
                      <a:ext cx="88900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237934" y="2921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365750" y="5535862"/>
                      <a:ext cx="3365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3440582" y="5378994"/>
                      <a:ext cx="34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293416" y="3302136"/>
                      <a:ext cx="3002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387850" y="2593034"/>
                      <a:ext cx="3111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858229" y="2941435"/>
                      <a:ext cx="249885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187949" y="4219177"/>
                      <a:ext cx="510234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138959" y="4778866"/>
                      <a:ext cx="165623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</p:grpSp>
          <p:sp>
            <p:nvSpPr>
              <p:cNvPr id="24" name="Arc 23"/>
              <p:cNvSpPr/>
              <p:nvPr/>
            </p:nvSpPr>
            <p:spPr>
              <a:xfrm>
                <a:off x="2512404" y="2046310"/>
                <a:ext cx="2798266" cy="3899835"/>
              </a:xfrm>
              <a:prstGeom prst="arc">
                <a:avLst>
                  <a:gd name="adj1" fmla="val 13641226"/>
                  <a:gd name="adj2" fmla="val 4359044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814196" y="238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02804" y="707001"/>
            <a:ext cx="4289196" cy="1093511"/>
            <a:chOff x="7902804" y="1093508"/>
            <a:chExt cx="4289196" cy="1093511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/>
            <a:srcRect l="13376" t="77466" r="46939" b="17417"/>
            <a:stretch>
              <a:fillRect/>
            </a:stretch>
          </p:blipFill>
          <p:spPr bwMode="auto">
            <a:xfrm>
              <a:off x="7902804" y="1828800"/>
              <a:ext cx="4289196" cy="35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/>
            <a:srcRect l="14844" t="59764" r="63874" b="35430"/>
            <a:stretch>
              <a:fillRect/>
            </a:stretch>
          </p:blipFill>
          <p:spPr bwMode="auto">
            <a:xfrm>
              <a:off x="9292699" y="1093508"/>
              <a:ext cx="2745330" cy="34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/>
            <a:srcRect l="15716" t="68292" r="47302" b="26436"/>
            <a:stretch>
              <a:fillRect/>
            </a:stretch>
          </p:blipFill>
          <p:spPr bwMode="auto">
            <a:xfrm>
              <a:off x="8195035" y="1442301"/>
              <a:ext cx="3996965" cy="39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768771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PRIM’S ALGORITHM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1233588" y="1753631"/>
            <a:ext cx="10820400" cy="4665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Update distances of adjacent, unselected nodes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             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97137"/>
              </p:ext>
            </p:extLst>
          </p:nvPr>
        </p:nvGraphicFramePr>
        <p:xfrm>
          <a:off x="7516565" y="1954493"/>
          <a:ext cx="3185624" cy="416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4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834">
                <a:tc>
                  <a:txBody>
                    <a:bodyPr/>
                    <a:lstStyle/>
                    <a:p>
                      <a:r>
                        <a:rPr lang="en-US" sz="2400" dirty="0"/>
                        <a:t>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233588" y="2163235"/>
            <a:ext cx="4486154" cy="4033296"/>
            <a:chOff x="824516" y="2351110"/>
            <a:chExt cx="4486154" cy="4197516"/>
          </a:xfrm>
        </p:grpSpPr>
        <p:sp>
          <p:nvSpPr>
            <p:cNvPr id="57" name="TextBox 56"/>
            <p:cNvSpPr txBox="1"/>
            <p:nvPr/>
          </p:nvSpPr>
          <p:spPr>
            <a:xfrm>
              <a:off x="3213099" y="2849884"/>
              <a:ext cx="34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3450" y="4804706"/>
              <a:ext cx="254451" cy="37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2851" y="5015838"/>
              <a:ext cx="19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2949" y="4172402"/>
              <a:ext cx="42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24516" y="2351110"/>
              <a:ext cx="4486154" cy="4197516"/>
              <a:chOff x="824516" y="2046310"/>
              <a:chExt cx="4486154" cy="41975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24516" y="2760986"/>
                <a:ext cx="3989680" cy="3482840"/>
                <a:chOff x="2159000" y="1754908"/>
                <a:chExt cx="4844951" cy="4229460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445249" y="4676378"/>
                  <a:ext cx="558702" cy="448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159000" y="1754908"/>
                  <a:ext cx="4737100" cy="4229460"/>
                  <a:chOff x="2159000" y="1754908"/>
                  <a:chExt cx="4737100" cy="4229460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159000" y="1754908"/>
                    <a:ext cx="4737100" cy="4204170"/>
                    <a:chOff x="2159000" y="1754908"/>
                    <a:chExt cx="4737100" cy="4204170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4108450" y="175490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p:txBody>
                </p: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159000" y="2066058"/>
                      <a:ext cx="4737100" cy="3893020"/>
                      <a:chOff x="2159000" y="2066058"/>
                      <a:chExt cx="4737100" cy="389302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159000" y="28737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A</a:t>
                        </a: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2451100" y="47779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H</a:t>
                        </a: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4419600" y="53367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G</a:t>
                        </a: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5943600" y="502562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E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6273800" y="37873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D</a:t>
                        </a:r>
                      </a:p>
                    </p:txBody>
                  </p:sp>
                  <p:sp>
                    <p:nvSpPr>
                      <p:cNvPr id="10" name="Oval 9"/>
                      <p:cNvSpPr/>
                      <p:nvPr/>
                    </p:nvSpPr>
                    <p:spPr>
                      <a:xfrm>
                        <a:off x="5607050" y="2222500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C</a:t>
                        </a:r>
                      </a:p>
                    </p:txBody>
                  </p:sp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4216400" y="34960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B</a:t>
                        </a:r>
                      </a:p>
                    </p:txBody>
                  </p:sp>
                  <p:cxnSp>
                    <p:nvCxnSpPr>
                      <p:cNvPr id="15" name="Straight Connector 14"/>
                      <p:cNvCxnSpPr>
                        <a:stCxn id="4" idx="2"/>
                        <a:endCxn id="5" idx="7"/>
                      </p:cNvCxnSpPr>
                      <p:nvPr/>
                    </p:nvCxnSpPr>
                    <p:spPr>
                      <a:xfrm flipH="1">
                        <a:off x="2690166" y="2066058"/>
                        <a:ext cx="1418284" cy="89884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>
                        <a:stCxn id="5" idx="4"/>
                        <a:endCxn id="6" idx="0"/>
                      </p:cNvCxnSpPr>
                      <p:nvPr/>
                    </p:nvCxnSpPr>
                    <p:spPr>
                      <a:xfrm>
                        <a:off x="2470150" y="3496072"/>
                        <a:ext cx="292100" cy="128190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>
                        <a:stCxn id="6" idx="5"/>
                        <a:endCxn id="7" idx="2"/>
                      </p:cNvCxnSpPr>
                      <p:nvPr/>
                    </p:nvCxnSpPr>
                    <p:spPr>
                      <a:xfrm>
                        <a:off x="2982266" y="5309144"/>
                        <a:ext cx="1437334" cy="338784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>
                        <a:stCxn id="7" idx="6"/>
                        <a:endCxn id="8" idx="3"/>
                      </p:cNvCxnSpPr>
                      <p:nvPr/>
                    </p:nvCxnSpPr>
                    <p:spPr>
                      <a:xfrm flipV="1">
                        <a:off x="5041900" y="5556794"/>
                        <a:ext cx="992834" cy="9113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>
                        <a:stCxn id="8" idx="7"/>
                        <a:endCxn id="9" idx="4"/>
                      </p:cNvCxnSpPr>
                      <p:nvPr/>
                    </p:nvCxnSpPr>
                    <p:spPr>
                      <a:xfrm flipV="1">
                        <a:off x="6474766" y="4409678"/>
                        <a:ext cx="110184" cy="7070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>
                        <a:stCxn id="9" idx="0"/>
                        <a:endCxn id="10" idx="5"/>
                      </p:cNvCxnSpPr>
                      <p:nvPr/>
                    </p:nvCxnSpPr>
                    <p:spPr>
                      <a:xfrm flipH="1" flipV="1">
                        <a:off x="6138216" y="2753666"/>
                        <a:ext cx="446734" cy="103371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>
                        <a:stCxn id="10" idx="1"/>
                        <a:endCxn id="4" idx="6"/>
                      </p:cNvCxnSpPr>
                      <p:nvPr/>
                    </p:nvCxnSpPr>
                    <p:spPr>
                      <a:xfrm flipH="1" flipV="1">
                        <a:off x="4730750" y="2066058"/>
                        <a:ext cx="967434" cy="247576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>
                        <a:stCxn id="11" idx="7"/>
                        <a:endCxn id="10" idx="3"/>
                      </p:cNvCxnSpPr>
                      <p:nvPr/>
                    </p:nvCxnSpPr>
                    <p:spPr>
                      <a:xfrm flipV="1">
                        <a:off x="4747566" y="2753666"/>
                        <a:ext cx="950618" cy="83354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>
                        <a:stCxn id="11" idx="0"/>
                        <a:endCxn id="4" idx="4"/>
                      </p:cNvCxnSpPr>
                      <p:nvPr/>
                    </p:nvCxnSpPr>
                    <p:spPr>
                      <a:xfrm flipH="1" flipV="1">
                        <a:off x="4419600" y="2377208"/>
                        <a:ext cx="107950" cy="111886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stCxn id="11" idx="2"/>
                        <a:endCxn id="5" idx="5"/>
                      </p:cNvCxnSpPr>
                      <p:nvPr/>
                    </p:nvCxnSpPr>
                    <p:spPr>
                      <a:xfrm flipH="1" flipV="1">
                        <a:off x="2690166" y="3404938"/>
                        <a:ext cx="1526234" cy="4022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11" idx="3"/>
                        <a:endCxn id="6" idx="7"/>
                      </p:cNvCxnSpPr>
                      <p:nvPr/>
                    </p:nvCxnSpPr>
                    <p:spPr>
                      <a:xfrm flipH="1">
                        <a:off x="2982266" y="4027238"/>
                        <a:ext cx="1325268" cy="84187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>
                        <a:stCxn id="11" idx="5"/>
                        <a:endCxn id="8" idx="1"/>
                      </p:cNvCxnSpPr>
                      <p:nvPr/>
                    </p:nvCxnSpPr>
                    <p:spPr>
                      <a:xfrm>
                        <a:off x="4747566" y="4027238"/>
                        <a:ext cx="1287168" cy="108952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>
                        <a:stCxn id="9" idx="1"/>
                        <a:endCxn id="4" idx="5"/>
                      </p:cNvCxnSpPr>
                      <p:nvPr/>
                    </p:nvCxnSpPr>
                    <p:spPr>
                      <a:xfrm flipH="1" flipV="1">
                        <a:off x="4639616" y="2286074"/>
                        <a:ext cx="1725318" cy="159243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stCxn id="9" idx="3"/>
                        <a:endCxn id="7" idx="7"/>
                      </p:cNvCxnSpPr>
                      <p:nvPr/>
                    </p:nvCxnSpPr>
                    <p:spPr>
                      <a:xfrm flipH="1">
                        <a:off x="4950766" y="4318544"/>
                        <a:ext cx="1414168" cy="110936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092450" y="2256382"/>
                    <a:ext cx="3447170" cy="3727986"/>
                    <a:chOff x="3092450" y="2256382"/>
                    <a:chExt cx="3447170" cy="3727986"/>
                  </a:xfrm>
                </p:grpSpPr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092450" y="2256382"/>
                      <a:ext cx="88900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237934" y="2921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365750" y="5535862"/>
                      <a:ext cx="3365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3440582" y="5378994"/>
                      <a:ext cx="34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293416" y="3302136"/>
                      <a:ext cx="3002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387850" y="2593034"/>
                      <a:ext cx="3111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858229" y="2941435"/>
                      <a:ext cx="249885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187949" y="4219177"/>
                      <a:ext cx="510234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138959" y="4778866"/>
                      <a:ext cx="165623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</p:grpSp>
          <p:sp>
            <p:nvSpPr>
              <p:cNvPr id="24" name="Arc 23"/>
              <p:cNvSpPr/>
              <p:nvPr/>
            </p:nvSpPr>
            <p:spPr>
              <a:xfrm>
                <a:off x="2512404" y="2046310"/>
                <a:ext cx="2798266" cy="3899835"/>
              </a:xfrm>
              <a:prstGeom prst="arc">
                <a:avLst>
                  <a:gd name="adj1" fmla="val 13641226"/>
                  <a:gd name="adj2" fmla="val 4359044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814196" y="238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02804" y="707001"/>
            <a:ext cx="4289196" cy="1093511"/>
            <a:chOff x="7902804" y="1093508"/>
            <a:chExt cx="4289196" cy="1093511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/>
            <a:srcRect l="13376" t="77466" r="46939" b="17417"/>
            <a:stretch>
              <a:fillRect/>
            </a:stretch>
          </p:blipFill>
          <p:spPr bwMode="auto">
            <a:xfrm>
              <a:off x="7902804" y="1828800"/>
              <a:ext cx="4289196" cy="35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/>
            <a:srcRect l="14844" t="59764" r="63874" b="35430"/>
            <a:stretch>
              <a:fillRect/>
            </a:stretch>
          </p:blipFill>
          <p:spPr bwMode="auto">
            <a:xfrm>
              <a:off x="9292699" y="1093508"/>
              <a:ext cx="2745330" cy="34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/>
            <a:srcRect l="15716" t="68292" r="47302" b="26436"/>
            <a:stretch>
              <a:fillRect/>
            </a:stretch>
          </p:blipFill>
          <p:spPr bwMode="auto">
            <a:xfrm>
              <a:off x="8195035" y="1442301"/>
              <a:ext cx="3996965" cy="39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086647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229" y="108695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PRIM’S ALGORITHM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1217901" y="1729353"/>
            <a:ext cx="10820400" cy="4665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Select node with minimum distance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             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847175"/>
              </p:ext>
            </p:extLst>
          </p:nvPr>
        </p:nvGraphicFramePr>
        <p:xfrm>
          <a:off x="7140859" y="1940634"/>
          <a:ext cx="3185624" cy="416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4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834">
                <a:tc>
                  <a:txBody>
                    <a:bodyPr/>
                    <a:lstStyle/>
                    <a:p>
                      <a:r>
                        <a:rPr lang="en-US" sz="2400" dirty="0"/>
                        <a:t>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824516" y="2351110"/>
            <a:ext cx="4486154" cy="3754268"/>
            <a:chOff x="824516" y="2351110"/>
            <a:chExt cx="4486154" cy="4197516"/>
          </a:xfrm>
        </p:grpSpPr>
        <p:sp>
          <p:nvSpPr>
            <p:cNvPr id="57" name="TextBox 56"/>
            <p:cNvSpPr txBox="1"/>
            <p:nvPr/>
          </p:nvSpPr>
          <p:spPr>
            <a:xfrm>
              <a:off x="3213099" y="2849884"/>
              <a:ext cx="34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3450" y="4804706"/>
              <a:ext cx="254451" cy="37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2851" y="5015838"/>
              <a:ext cx="19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2949" y="4172402"/>
              <a:ext cx="42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24516" y="2351110"/>
              <a:ext cx="4486154" cy="4197516"/>
              <a:chOff x="824516" y="2046310"/>
              <a:chExt cx="4486154" cy="41975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24516" y="2760986"/>
                <a:ext cx="3989680" cy="3482840"/>
                <a:chOff x="2159000" y="1754908"/>
                <a:chExt cx="4844951" cy="4229460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445249" y="4676378"/>
                  <a:ext cx="558702" cy="448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159000" y="1754908"/>
                  <a:ext cx="4737100" cy="4229460"/>
                  <a:chOff x="2159000" y="1754908"/>
                  <a:chExt cx="4737100" cy="4229460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159000" y="1754908"/>
                    <a:ext cx="4737100" cy="4204170"/>
                    <a:chOff x="2159000" y="1754908"/>
                    <a:chExt cx="4737100" cy="4204170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4108450" y="175490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p:txBody>
                </p: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159000" y="2066058"/>
                      <a:ext cx="4737100" cy="3893020"/>
                      <a:chOff x="2159000" y="2066058"/>
                      <a:chExt cx="4737100" cy="389302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159000" y="28737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A</a:t>
                        </a: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2451100" y="47779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H</a:t>
                        </a: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4419600" y="53367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G</a:t>
                        </a: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5943600" y="502562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E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6273800" y="37873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D</a:t>
                        </a:r>
                      </a:p>
                    </p:txBody>
                  </p:sp>
                  <p:sp>
                    <p:nvSpPr>
                      <p:cNvPr id="10" name="Oval 9"/>
                      <p:cNvSpPr/>
                      <p:nvPr/>
                    </p:nvSpPr>
                    <p:spPr>
                      <a:xfrm>
                        <a:off x="5607050" y="2222500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C</a:t>
                        </a:r>
                      </a:p>
                    </p:txBody>
                  </p:sp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4216400" y="34960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B</a:t>
                        </a:r>
                      </a:p>
                    </p:txBody>
                  </p:sp>
                  <p:cxnSp>
                    <p:nvCxnSpPr>
                      <p:cNvPr id="15" name="Straight Connector 14"/>
                      <p:cNvCxnSpPr>
                        <a:stCxn id="4" idx="2"/>
                        <a:endCxn id="5" idx="7"/>
                      </p:cNvCxnSpPr>
                      <p:nvPr/>
                    </p:nvCxnSpPr>
                    <p:spPr>
                      <a:xfrm flipH="1">
                        <a:off x="2690166" y="2066058"/>
                        <a:ext cx="1418284" cy="89884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>
                        <a:stCxn id="5" idx="4"/>
                        <a:endCxn id="6" idx="0"/>
                      </p:cNvCxnSpPr>
                      <p:nvPr/>
                    </p:nvCxnSpPr>
                    <p:spPr>
                      <a:xfrm>
                        <a:off x="2470150" y="3496072"/>
                        <a:ext cx="292100" cy="1281906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>
                        <a:stCxn id="6" idx="5"/>
                        <a:endCxn id="7" idx="2"/>
                      </p:cNvCxnSpPr>
                      <p:nvPr/>
                    </p:nvCxnSpPr>
                    <p:spPr>
                      <a:xfrm>
                        <a:off x="2982266" y="5309144"/>
                        <a:ext cx="1437334" cy="338784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>
                        <a:stCxn id="7" idx="6"/>
                        <a:endCxn id="8" idx="3"/>
                      </p:cNvCxnSpPr>
                      <p:nvPr/>
                    </p:nvCxnSpPr>
                    <p:spPr>
                      <a:xfrm flipV="1">
                        <a:off x="5041900" y="5556794"/>
                        <a:ext cx="992834" cy="9113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>
                        <a:stCxn id="8" idx="7"/>
                        <a:endCxn id="9" idx="4"/>
                      </p:cNvCxnSpPr>
                      <p:nvPr/>
                    </p:nvCxnSpPr>
                    <p:spPr>
                      <a:xfrm flipV="1">
                        <a:off x="6474766" y="4409678"/>
                        <a:ext cx="110184" cy="7070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>
                        <a:stCxn id="9" idx="0"/>
                        <a:endCxn id="10" idx="5"/>
                      </p:cNvCxnSpPr>
                      <p:nvPr/>
                    </p:nvCxnSpPr>
                    <p:spPr>
                      <a:xfrm flipH="1" flipV="1">
                        <a:off x="6138216" y="2753666"/>
                        <a:ext cx="446734" cy="103371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>
                        <a:stCxn id="10" idx="1"/>
                        <a:endCxn id="4" idx="6"/>
                      </p:cNvCxnSpPr>
                      <p:nvPr/>
                    </p:nvCxnSpPr>
                    <p:spPr>
                      <a:xfrm flipH="1" flipV="1">
                        <a:off x="4730750" y="2066058"/>
                        <a:ext cx="967434" cy="247576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>
                        <a:stCxn id="11" idx="7"/>
                        <a:endCxn id="10" idx="3"/>
                      </p:cNvCxnSpPr>
                      <p:nvPr/>
                    </p:nvCxnSpPr>
                    <p:spPr>
                      <a:xfrm flipV="1">
                        <a:off x="4747566" y="2753666"/>
                        <a:ext cx="950618" cy="83354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>
                        <a:stCxn id="11" idx="0"/>
                        <a:endCxn id="4" idx="4"/>
                      </p:cNvCxnSpPr>
                      <p:nvPr/>
                    </p:nvCxnSpPr>
                    <p:spPr>
                      <a:xfrm flipH="1" flipV="1">
                        <a:off x="4419600" y="2377208"/>
                        <a:ext cx="107950" cy="111886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stCxn id="11" idx="2"/>
                        <a:endCxn id="5" idx="5"/>
                      </p:cNvCxnSpPr>
                      <p:nvPr/>
                    </p:nvCxnSpPr>
                    <p:spPr>
                      <a:xfrm flipH="1" flipV="1">
                        <a:off x="2690166" y="3404938"/>
                        <a:ext cx="1526234" cy="4022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11" idx="3"/>
                        <a:endCxn id="6" idx="7"/>
                      </p:cNvCxnSpPr>
                      <p:nvPr/>
                    </p:nvCxnSpPr>
                    <p:spPr>
                      <a:xfrm flipH="1">
                        <a:off x="2982266" y="4027238"/>
                        <a:ext cx="1325268" cy="84187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>
                        <a:stCxn id="11" idx="5"/>
                        <a:endCxn id="8" idx="1"/>
                      </p:cNvCxnSpPr>
                      <p:nvPr/>
                    </p:nvCxnSpPr>
                    <p:spPr>
                      <a:xfrm>
                        <a:off x="4747566" y="4027238"/>
                        <a:ext cx="1287168" cy="108952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>
                        <a:stCxn id="9" idx="1"/>
                        <a:endCxn id="4" idx="5"/>
                      </p:cNvCxnSpPr>
                      <p:nvPr/>
                    </p:nvCxnSpPr>
                    <p:spPr>
                      <a:xfrm flipH="1" flipV="1">
                        <a:off x="4639616" y="2286074"/>
                        <a:ext cx="1725318" cy="159243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stCxn id="9" idx="3"/>
                        <a:endCxn id="7" idx="7"/>
                      </p:cNvCxnSpPr>
                      <p:nvPr/>
                    </p:nvCxnSpPr>
                    <p:spPr>
                      <a:xfrm flipH="1">
                        <a:off x="4950766" y="4318544"/>
                        <a:ext cx="1414168" cy="110936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092450" y="2256382"/>
                    <a:ext cx="3447170" cy="3727986"/>
                    <a:chOff x="3092450" y="2256382"/>
                    <a:chExt cx="3447170" cy="3727986"/>
                  </a:xfrm>
                </p:grpSpPr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092450" y="2256382"/>
                      <a:ext cx="88900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237934" y="2921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365750" y="5535862"/>
                      <a:ext cx="3365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3440582" y="5378994"/>
                      <a:ext cx="34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293416" y="3302136"/>
                      <a:ext cx="3002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387850" y="2593034"/>
                      <a:ext cx="3111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858229" y="2941435"/>
                      <a:ext cx="249885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187949" y="4219177"/>
                      <a:ext cx="510234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138959" y="4778866"/>
                      <a:ext cx="165623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</p:grpSp>
          <p:sp>
            <p:nvSpPr>
              <p:cNvPr id="24" name="Arc 23"/>
              <p:cNvSpPr/>
              <p:nvPr/>
            </p:nvSpPr>
            <p:spPr>
              <a:xfrm>
                <a:off x="2512404" y="2046310"/>
                <a:ext cx="2798266" cy="3899835"/>
              </a:xfrm>
              <a:prstGeom prst="arc">
                <a:avLst>
                  <a:gd name="adj1" fmla="val 13641226"/>
                  <a:gd name="adj2" fmla="val 4359044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814196" y="238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02804" y="707001"/>
            <a:ext cx="4289196" cy="1093511"/>
            <a:chOff x="7902804" y="1093508"/>
            <a:chExt cx="4289196" cy="1093511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/>
            <a:srcRect l="13376" t="77466" r="46939" b="17417"/>
            <a:stretch>
              <a:fillRect/>
            </a:stretch>
          </p:blipFill>
          <p:spPr bwMode="auto">
            <a:xfrm>
              <a:off x="7902804" y="1828800"/>
              <a:ext cx="4289196" cy="35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/>
            <a:srcRect l="14844" t="59764" r="63874" b="35430"/>
            <a:stretch>
              <a:fillRect/>
            </a:stretch>
          </p:blipFill>
          <p:spPr bwMode="auto">
            <a:xfrm>
              <a:off x="9292699" y="1093508"/>
              <a:ext cx="2745330" cy="34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/>
            <a:srcRect l="15716" t="68292" r="47302" b="26436"/>
            <a:stretch>
              <a:fillRect/>
            </a:stretch>
          </p:blipFill>
          <p:spPr bwMode="auto">
            <a:xfrm>
              <a:off x="8195035" y="1442301"/>
              <a:ext cx="3996965" cy="39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197820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PRIM’S ALGORITHM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1236214" y="1738685"/>
            <a:ext cx="10272358" cy="7223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Update distances of adjacent, unselected nodes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30649"/>
              </p:ext>
            </p:extLst>
          </p:nvPr>
        </p:nvGraphicFramePr>
        <p:xfrm>
          <a:off x="7551933" y="1827854"/>
          <a:ext cx="3185624" cy="4104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5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59">
                <a:tc>
                  <a:txBody>
                    <a:bodyPr/>
                    <a:lstStyle/>
                    <a:p>
                      <a:r>
                        <a:rPr lang="en-US" sz="2400" dirty="0"/>
                        <a:t>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559">
                <a:tc>
                  <a:txBody>
                    <a:bodyPr/>
                    <a:lstStyle/>
                    <a:p>
                      <a:r>
                        <a:rPr lang="en-US" sz="2400" dirty="0"/>
                        <a:t>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559">
                <a:tc>
                  <a:txBody>
                    <a:bodyPr/>
                    <a:lstStyle/>
                    <a:p>
                      <a:r>
                        <a:rPr lang="en-US" sz="2400" dirty="0"/>
                        <a:t>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559">
                <a:tc>
                  <a:txBody>
                    <a:bodyPr/>
                    <a:lstStyle/>
                    <a:p>
                      <a:r>
                        <a:rPr lang="en-US" sz="2400" dirty="0"/>
                        <a:t>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559">
                <a:tc>
                  <a:txBody>
                    <a:bodyPr/>
                    <a:lstStyle/>
                    <a:p>
                      <a:r>
                        <a:rPr lang="en-US" sz="2400" dirty="0"/>
                        <a:t>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543">
                <a:tc>
                  <a:txBody>
                    <a:bodyPr/>
                    <a:lstStyle/>
                    <a:p>
                      <a:r>
                        <a:rPr lang="en-US" sz="2400" dirty="0"/>
                        <a:t>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559">
                <a:tc>
                  <a:txBody>
                    <a:bodyPr/>
                    <a:lstStyle/>
                    <a:p>
                      <a:r>
                        <a:rPr lang="en-US" sz="2400" dirty="0"/>
                        <a:t>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559">
                <a:tc>
                  <a:txBody>
                    <a:bodyPr/>
                    <a:lstStyle/>
                    <a:p>
                      <a:r>
                        <a:rPr lang="en-US" sz="2400" dirty="0"/>
                        <a:t>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097280" y="2176576"/>
            <a:ext cx="4486154" cy="4104159"/>
            <a:chOff x="824516" y="2351110"/>
            <a:chExt cx="4486154" cy="4197516"/>
          </a:xfrm>
        </p:grpSpPr>
        <p:sp>
          <p:nvSpPr>
            <p:cNvPr id="57" name="TextBox 56"/>
            <p:cNvSpPr txBox="1"/>
            <p:nvPr/>
          </p:nvSpPr>
          <p:spPr>
            <a:xfrm>
              <a:off x="3213099" y="2849884"/>
              <a:ext cx="34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3450" y="4804706"/>
              <a:ext cx="254451" cy="37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2851" y="5015838"/>
              <a:ext cx="19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2949" y="4172402"/>
              <a:ext cx="42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24516" y="2351110"/>
              <a:ext cx="4486154" cy="4197516"/>
              <a:chOff x="824516" y="2046310"/>
              <a:chExt cx="4486154" cy="41975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24516" y="2760986"/>
                <a:ext cx="3989680" cy="3482840"/>
                <a:chOff x="2159000" y="1754908"/>
                <a:chExt cx="4844951" cy="4229460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445249" y="4676378"/>
                  <a:ext cx="558702" cy="448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159000" y="1754908"/>
                  <a:ext cx="4737100" cy="4229460"/>
                  <a:chOff x="2159000" y="1754908"/>
                  <a:chExt cx="4737100" cy="4229460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159000" y="1754908"/>
                    <a:ext cx="4737100" cy="4204170"/>
                    <a:chOff x="2159000" y="1754908"/>
                    <a:chExt cx="4737100" cy="4204170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4108450" y="175490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p:txBody>
                </p: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159000" y="2066058"/>
                      <a:ext cx="4737100" cy="3893020"/>
                      <a:chOff x="2159000" y="2066058"/>
                      <a:chExt cx="4737100" cy="389302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159000" y="28737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A</a:t>
                        </a: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2451100" y="47779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H</a:t>
                        </a: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4419600" y="53367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G</a:t>
                        </a: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5943600" y="502562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E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6273800" y="37873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D</a:t>
                        </a:r>
                      </a:p>
                    </p:txBody>
                  </p:sp>
                  <p:sp>
                    <p:nvSpPr>
                      <p:cNvPr id="10" name="Oval 9"/>
                      <p:cNvSpPr/>
                      <p:nvPr/>
                    </p:nvSpPr>
                    <p:spPr>
                      <a:xfrm>
                        <a:off x="5607050" y="2222500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C</a:t>
                        </a:r>
                      </a:p>
                    </p:txBody>
                  </p:sp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4216400" y="34960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B</a:t>
                        </a:r>
                      </a:p>
                    </p:txBody>
                  </p:sp>
                  <p:cxnSp>
                    <p:nvCxnSpPr>
                      <p:cNvPr id="15" name="Straight Connector 14"/>
                      <p:cNvCxnSpPr>
                        <a:stCxn id="4" idx="2"/>
                        <a:endCxn id="5" idx="7"/>
                      </p:cNvCxnSpPr>
                      <p:nvPr/>
                    </p:nvCxnSpPr>
                    <p:spPr>
                      <a:xfrm flipH="1">
                        <a:off x="2690166" y="2066058"/>
                        <a:ext cx="1418284" cy="89884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>
                        <a:stCxn id="5" idx="4"/>
                        <a:endCxn id="6" idx="0"/>
                      </p:cNvCxnSpPr>
                      <p:nvPr/>
                    </p:nvCxnSpPr>
                    <p:spPr>
                      <a:xfrm>
                        <a:off x="2470150" y="3496072"/>
                        <a:ext cx="292100" cy="1281906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>
                        <a:stCxn id="6" idx="5"/>
                        <a:endCxn id="7" idx="2"/>
                      </p:cNvCxnSpPr>
                      <p:nvPr/>
                    </p:nvCxnSpPr>
                    <p:spPr>
                      <a:xfrm>
                        <a:off x="2982266" y="5309144"/>
                        <a:ext cx="1437334" cy="338784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>
                        <a:stCxn id="7" idx="6"/>
                        <a:endCxn id="8" idx="3"/>
                      </p:cNvCxnSpPr>
                      <p:nvPr/>
                    </p:nvCxnSpPr>
                    <p:spPr>
                      <a:xfrm flipV="1">
                        <a:off x="5041900" y="5556794"/>
                        <a:ext cx="992834" cy="9113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>
                        <a:stCxn id="8" idx="7"/>
                        <a:endCxn id="9" idx="4"/>
                      </p:cNvCxnSpPr>
                      <p:nvPr/>
                    </p:nvCxnSpPr>
                    <p:spPr>
                      <a:xfrm flipV="1">
                        <a:off x="6474766" y="4409678"/>
                        <a:ext cx="110184" cy="7070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>
                        <a:stCxn id="9" idx="0"/>
                        <a:endCxn id="10" idx="5"/>
                      </p:cNvCxnSpPr>
                      <p:nvPr/>
                    </p:nvCxnSpPr>
                    <p:spPr>
                      <a:xfrm flipH="1" flipV="1">
                        <a:off x="6138216" y="2753666"/>
                        <a:ext cx="446734" cy="103371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>
                        <a:stCxn id="10" idx="1"/>
                        <a:endCxn id="4" idx="6"/>
                      </p:cNvCxnSpPr>
                      <p:nvPr/>
                    </p:nvCxnSpPr>
                    <p:spPr>
                      <a:xfrm flipH="1" flipV="1">
                        <a:off x="4730750" y="2066058"/>
                        <a:ext cx="967434" cy="247576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>
                        <a:stCxn id="11" idx="7"/>
                        <a:endCxn id="10" idx="3"/>
                      </p:cNvCxnSpPr>
                      <p:nvPr/>
                    </p:nvCxnSpPr>
                    <p:spPr>
                      <a:xfrm flipV="1">
                        <a:off x="4747566" y="2753666"/>
                        <a:ext cx="950618" cy="83354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>
                        <a:stCxn id="11" idx="0"/>
                        <a:endCxn id="4" idx="4"/>
                      </p:cNvCxnSpPr>
                      <p:nvPr/>
                    </p:nvCxnSpPr>
                    <p:spPr>
                      <a:xfrm flipH="1" flipV="1">
                        <a:off x="4419600" y="2377208"/>
                        <a:ext cx="107950" cy="111886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stCxn id="11" idx="2"/>
                        <a:endCxn id="5" idx="5"/>
                      </p:cNvCxnSpPr>
                      <p:nvPr/>
                    </p:nvCxnSpPr>
                    <p:spPr>
                      <a:xfrm flipH="1" flipV="1">
                        <a:off x="2690166" y="3404938"/>
                        <a:ext cx="1526234" cy="4022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11" idx="3"/>
                        <a:endCxn id="6" idx="7"/>
                      </p:cNvCxnSpPr>
                      <p:nvPr/>
                    </p:nvCxnSpPr>
                    <p:spPr>
                      <a:xfrm flipH="1">
                        <a:off x="2982266" y="4027238"/>
                        <a:ext cx="1325268" cy="84187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>
                        <a:stCxn id="11" idx="5"/>
                        <a:endCxn id="8" idx="1"/>
                      </p:cNvCxnSpPr>
                      <p:nvPr/>
                    </p:nvCxnSpPr>
                    <p:spPr>
                      <a:xfrm>
                        <a:off x="4747566" y="4027238"/>
                        <a:ext cx="1287168" cy="108952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>
                        <a:stCxn id="9" idx="1"/>
                        <a:endCxn id="4" idx="5"/>
                      </p:cNvCxnSpPr>
                      <p:nvPr/>
                    </p:nvCxnSpPr>
                    <p:spPr>
                      <a:xfrm flipH="1" flipV="1">
                        <a:off x="4639616" y="2286074"/>
                        <a:ext cx="1725318" cy="159243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stCxn id="9" idx="3"/>
                        <a:endCxn id="7" idx="7"/>
                      </p:cNvCxnSpPr>
                      <p:nvPr/>
                    </p:nvCxnSpPr>
                    <p:spPr>
                      <a:xfrm flipH="1">
                        <a:off x="4950766" y="4318544"/>
                        <a:ext cx="1414168" cy="110936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092450" y="2256382"/>
                    <a:ext cx="3447170" cy="3727986"/>
                    <a:chOff x="3092450" y="2256382"/>
                    <a:chExt cx="3447170" cy="3727986"/>
                  </a:xfrm>
                </p:grpSpPr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092450" y="2256382"/>
                      <a:ext cx="88900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237934" y="2921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365750" y="5535862"/>
                      <a:ext cx="3365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3440582" y="5378994"/>
                      <a:ext cx="34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293416" y="3302136"/>
                      <a:ext cx="3002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387850" y="2593034"/>
                      <a:ext cx="3111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858229" y="2941435"/>
                      <a:ext cx="249885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187949" y="4219177"/>
                      <a:ext cx="510234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138959" y="4778866"/>
                      <a:ext cx="165623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</p:grpSp>
          <p:sp>
            <p:nvSpPr>
              <p:cNvPr id="24" name="Arc 23"/>
              <p:cNvSpPr/>
              <p:nvPr/>
            </p:nvSpPr>
            <p:spPr>
              <a:xfrm>
                <a:off x="2512404" y="2046310"/>
                <a:ext cx="2798266" cy="3899835"/>
              </a:xfrm>
              <a:prstGeom prst="arc">
                <a:avLst>
                  <a:gd name="adj1" fmla="val 13641226"/>
                  <a:gd name="adj2" fmla="val 4359044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814196" y="238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02804" y="707001"/>
            <a:ext cx="4289196" cy="1093511"/>
            <a:chOff x="7902804" y="1093508"/>
            <a:chExt cx="4289196" cy="1093511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/>
            <a:srcRect l="13376" t="77466" r="46939" b="17417"/>
            <a:stretch>
              <a:fillRect/>
            </a:stretch>
          </p:blipFill>
          <p:spPr bwMode="auto">
            <a:xfrm>
              <a:off x="7902804" y="1828800"/>
              <a:ext cx="4289196" cy="35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/>
            <a:srcRect l="14844" t="59764" r="63874" b="35430"/>
            <a:stretch>
              <a:fillRect/>
            </a:stretch>
          </p:blipFill>
          <p:spPr bwMode="auto">
            <a:xfrm>
              <a:off x="9292699" y="1093508"/>
              <a:ext cx="2745330" cy="34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/>
            <a:srcRect l="15716" t="68292" r="47302" b="26436"/>
            <a:stretch>
              <a:fillRect/>
            </a:stretch>
          </p:blipFill>
          <p:spPr bwMode="auto">
            <a:xfrm>
              <a:off x="8195035" y="1442301"/>
              <a:ext cx="3996965" cy="39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8" name="Rectangle 67"/>
          <p:cNvSpPr/>
          <p:nvPr/>
        </p:nvSpPr>
        <p:spPr>
          <a:xfrm>
            <a:off x="7488024" y="6079645"/>
            <a:ext cx="33433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entries unchanged</a:t>
            </a:r>
          </a:p>
        </p:txBody>
      </p:sp>
    </p:spTree>
    <p:extLst>
      <p:ext uri="{BB962C8B-B14F-4D97-AF65-F5344CB8AC3E}">
        <p14:creationId xmlns:p14="http://schemas.microsoft.com/office/powerpoint/2010/main" val="379846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PRIM’S ALGORITHM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1097280" y="1792500"/>
            <a:ext cx="113284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>
                <a:solidFill>
                  <a:schemeClr val="tx1"/>
                </a:solidFill>
              </a:rPr>
              <a:t>   Select node with minimum distance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15566"/>
              </p:ext>
            </p:extLst>
          </p:nvPr>
        </p:nvGraphicFramePr>
        <p:xfrm>
          <a:off x="7417674" y="1904766"/>
          <a:ext cx="3185624" cy="416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4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834">
                <a:tc>
                  <a:txBody>
                    <a:bodyPr/>
                    <a:lstStyle/>
                    <a:p>
                      <a:r>
                        <a:rPr lang="en-US" sz="2400" dirty="0"/>
                        <a:t>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097280" y="2459414"/>
            <a:ext cx="4486154" cy="3791531"/>
            <a:chOff x="824516" y="2351110"/>
            <a:chExt cx="4486154" cy="4197516"/>
          </a:xfrm>
        </p:grpSpPr>
        <p:sp>
          <p:nvSpPr>
            <p:cNvPr id="57" name="TextBox 56"/>
            <p:cNvSpPr txBox="1"/>
            <p:nvPr/>
          </p:nvSpPr>
          <p:spPr>
            <a:xfrm>
              <a:off x="3213099" y="2849884"/>
              <a:ext cx="34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3450" y="4804706"/>
              <a:ext cx="254451" cy="37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2851" y="5015838"/>
              <a:ext cx="193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2949" y="4172402"/>
              <a:ext cx="42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24516" y="2351110"/>
              <a:ext cx="4486154" cy="4197516"/>
              <a:chOff x="824516" y="2046310"/>
              <a:chExt cx="4486154" cy="419751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24516" y="2760986"/>
                <a:ext cx="3989680" cy="3482840"/>
                <a:chOff x="2159000" y="1754908"/>
                <a:chExt cx="4844951" cy="4229460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6445249" y="4676378"/>
                  <a:ext cx="558702" cy="4485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159000" y="1754908"/>
                  <a:ext cx="4737100" cy="4229460"/>
                  <a:chOff x="2159000" y="1754908"/>
                  <a:chExt cx="4737100" cy="4229460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159000" y="1754908"/>
                    <a:ext cx="4737100" cy="4204170"/>
                    <a:chOff x="2159000" y="1754908"/>
                    <a:chExt cx="4737100" cy="4204170"/>
                  </a:xfrm>
                </p:grpSpPr>
                <p:sp>
                  <p:nvSpPr>
                    <p:cNvPr id="4" name="Oval 3"/>
                    <p:cNvSpPr/>
                    <p:nvPr/>
                  </p:nvSpPr>
                  <p:spPr>
                    <a:xfrm>
                      <a:off x="4108450" y="175490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F</a:t>
                      </a:r>
                    </a:p>
                  </p:txBody>
                </p:sp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2159000" y="2066058"/>
                      <a:ext cx="4737100" cy="3893020"/>
                      <a:chOff x="2159000" y="2066058"/>
                      <a:chExt cx="4737100" cy="3893020"/>
                    </a:xfrm>
                  </p:grpSpPr>
                  <p:sp>
                    <p:nvSpPr>
                      <p:cNvPr id="5" name="Oval 4"/>
                      <p:cNvSpPr/>
                      <p:nvPr/>
                    </p:nvSpPr>
                    <p:spPr>
                      <a:xfrm>
                        <a:off x="2159000" y="28737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A</a:t>
                        </a:r>
                      </a:p>
                    </p:txBody>
                  </p:sp>
                  <p:sp>
                    <p:nvSpPr>
                      <p:cNvPr id="6" name="Oval 5"/>
                      <p:cNvSpPr/>
                      <p:nvPr/>
                    </p:nvSpPr>
                    <p:spPr>
                      <a:xfrm>
                        <a:off x="2451100" y="47779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H</a:t>
                        </a:r>
                      </a:p>
                    </p:txBody>
                  </p:sp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4419600" y="53367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G</a:t>
                        </a:r>
                      </a:p>
                    </p:txBody>
                  </p:sp>
                  <p:sp>
                    <p:nvSpPr>
                      <p:cNvPr id="8" name="Oval 7"/>
                      <p:cNvSpPr/>
                      <p:nvPr/>
                    </p:nvSpPr>
                    <p:spPr>
                      <a:xfrm>
                        <a:off x="5943600" y="502562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E</a:t>
                        </a:r>
                      </a:p>
                    </p:txBody>
                  </p:sp>
                  <p:sp>
                    <p:nvSpPr>
                      <p:cNvPr id="9" name="Oval 8"/>
                      <p:cNvSpPr/>
                      <p:nvPr/>
                    </p:nvSpPr>
                    <p:spPr>
                      <a:xfrm>
                        <a:off x="6273800" y="3787378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D</a:t>
                        </a:r>
                      </a:p>
                    </p:txBody>
                  </p:sp>
                  <p:sp>
                    <p:nvSpPr>
                      <p:cNvPr id="10" name="Oval 9"/>
                      <p:cNvSpPr/>
                      <p:nvPr/>
                    </p:nvSpPr>
                    <p:spPr>
                      <a:xfrm>
                        <a:off x="5607050" y="2222500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C</a:t>
                        </a:r>
                      </a:p>
                    </p:txBody>
                  </p:sp>
                  <p:sp>
                    <p:nvSpPr>
                      <p:cNvPr id="11" name="Oval 10"/>
                      <p:cNvSpPr/>
                      <p:nvPr/>
                    </p:nvSpPr>
                    <p:spPr>
                      <a:xfrm>
                        <a:off x="4216400" y="3496072"/>
                        <a:ext cx="622300" cy="622300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2">
                          <a:shade val="50000"/>
                        </a:schemeClr>
                      </a:lnRef>
                      <a:fillRef idx="1">
                        <a:schemeClr val="accent2"/>
                      </a:fillRef>
                      <a:effectRef idx="0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B</a:t>
                        </a:r>
                      </a:p>
                    </p:txBody>
                  </p:sp>
                  <p:cxnSp>
                    <p:nvCxnSpPr>
                      <p:cNvPr id="15" name="Straight Connector 14"/>
                      <p:cNvCxnSpPr>
                        <a:stCxn id="4" idx="2"/>
                        <a:endCxn id="5" idx="7"/>
                      </p:cNvCxnSpPr>
                      <p:nvPr/>
                    </p:nvCxnSpPr>
                    <p:spPr>
                      <a:xfrm flipH="1">
                        <a:off x="2690166" y="2066058"/>
                        <a:ext cx="1418284" cy="89884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/>
                      <p:cNvCxnSpPr>
                        <a:stCxn id="5" idx="4"/>
                        <a:endCxn id="6" idx="0"/>
                      </p:cNvCxnSpPr>
                      <p:nvPr/>
                    </p:nvCxnSpPr>
                    <p:spPr>
                      <a:xfrm>
                        <a:off x="2470150" y="3496072"/>
                        <a:ext cx="292100" cy="1281906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/>
                      <p:cNvCxnSpPr>
                        <a:stCxn id="6" idx="5"/>
                        <a:endCxn id="7" idx="2"/>
                      </p:cNvCxnSpPr>
                      <p:nvPr/>
                    </p:nvCxnSpPr>
                    <p:spPr>
                      <a:xfrm>
                        <a:off x="2982266" y="5309144"/>
                        <a:ext cx="1437334" cy="338784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/>
                      <p:cNvCxnSpPr>
                        <a:stCxn id="7" idx="6"/>
                        <a:endCxn id="8" idx="3"/>
                      </p:cNvCxnSpPr>
                      <p:nvPr/>
                    </p:nvCxnSpPr>
                    <p:spPr>
                      <a:xfrm flipV="1">
                        <a:off x="5041900" y="5556794"/>
                        <a:ext cx="992834" cy="9113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/>
                      <p:cNvCxnSpPr>
                        <a:stCxn id="8" idx="7"/>
                        <a:endCxn id="9" idx="4"/>
                      </p:cNvCxnSpPr>
                      <p:nvPr/>
                    </p:nvCxnSpPr>
                    <p:spPr>
                      <a:xfrm flipV="1">
                        <a:off x="6474766" y="4409678"/>
                        <a:ext cx="110184" cy="7070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/>
                      <p:cNvCxnSpPr>
                        <a:stCxn id="9" idx="0"/>
                        <a:endCxn id="10" idx="5"/>
                      </p:cNvCxnSpPr>
                      <p:nvPr/>
                    </p:nvCxnSpPr>
                    <p:spPr>
                      <a:xfrm flipH="1" flipV="1">
                        <a:off x="6138216" y="2753666"/>
                        <a:ext cx="446734" cy="103371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>
                        <a:stCxn id="10" idx="1"/>
                        <a:endCxn id="4" idx="6"/>
                      </p:cNvCxnSpPr>
                      <p:nvPr/>
                    </p:nvCxnSpPr>
                    <p:spPr>
                      <a:xfrm flipH="1" flipV="1">
                        <a:off x="4730750" y="2066058"/>
                        <a:ext cx="967434" cy="247576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Straight Connector 29"/>
                      <p:cNvCxnSpPr>
                        <a:stCxn id="11" idx="7"/>
                        <a:endCxn id="10" idx="3"/>
                      </p:cNvCxnSpPr>
                      <p:nvPr/>
                    </p:nvCxnSpPr>
                    <p:spPr>
                      <a:xfrm flipV="1">
                        <a:off x="4747566" y="2753666"/>
                        <a:ext cx="950618" cy="833540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>
                        <a:stCxn id="11" idx="0"/>
                        <a:endCxn id="4" idx="4"/>
                      </p:cNvCxnSpPr>
                      <p:nvPr/>
                    </p:nvCxnSpPr>
                    <p:spPr>
                      <a:xfrm flipH="1" flipV="1">
                        <a:off x="4419600" y="2377208"/>
                        <a:ext cx="107950" cy="111886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stCxn id="11" idx="2"/>
                        <a:endCxn id="5" idx="5"/>
                      </p:cNvCxnSpPr>
                      <p:nvPr/>
                    </p:nvCxnSpPr>
                    <p:spPr>
                      <a:xfrm flipH="1" flipV="1">
                        <a:off x="2690166" y="3404938"/>
                        <a:ext cx="1526234" cy="40228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11" idx="3"/>
                        <a:endCxn id="6" idx="7"/>
                      </p:cNvCxnSpPr>
                      <p:nvPr/>
                    </p:nvCxnSpPr>
                    <p:spPr>
                      <a:xfrm flipH="1">
                        <a:off x="2982266" y="4027238"/>
                        <a:ext cx="1325268" cy="84187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>
                        <a:stCxn id="11" idx="5"/>
                        <a:endCxn id="8" idx="1"/>
                      </p:cNvCxnSpPr>
                      <p:nvPr/>
                    </p:nvCxnSpPr>
                    <p:spPr>
                      <a:xfrm>
                        <a:off x="4747566" y="4027238"/>
                        <a:ext cx="1287168" cy="108952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>
                        <a:stCxn id="9" idx="1"/>
                        <a:endCxn id="4" idx="5"/>
                      </p:cNvCxnSpPr>
                      <p:nvPr/>
                    </p:nvCxnSpPr>
                    <p:spPr>
                      <a:xfrm flipH="1" flipV="1">
                        <a:off x="4639616" y="2286074"/>
                        <a:ext cx="1725318" cy="1592438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stCxn id="9" idx="3"/>
                        <a:endCxn id="7" idx="7"/>
                      </p:cNvCxnSpPr>
                      <p:nvPr/>
                    </p:nvCxnSpPr>
                    <p:spPr>
                      <a:xfrm flipH="1">
                        <a:off x="4950766" y="4318544"/>
                        <a:ext cx="1414168" cy="110936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accent2"/>
                      </a:lnRef>
                      <a:fillRef idx="0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092450" y="2256382"/>
                    <a:ext cx="3447170" cy="3727986"/>
                    <a:chOff x="3092450" y="2256382"/>
                    <a:chExt cx="3447170" cy="3727986"/>
                  </a:xfrm>
                </p:grpSpPr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092450" y="2256382"/>
                      <a:ext cx="88900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6237934" y="2921000"/>
                      <a:ext cx="30168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5365750" y="5535862"/>
                      <a:ext cx="3365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3440582" y="5378994"/>
                      <a:ext cx="3440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293416" y="3302136"/>
                      <a:ext cx="3002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4387850" y="2593034"/>
                      <a:ext cx="311150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7</a:t>
                      </a:r>
                    </a:p>
                  </p:txBody>
                </p: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858229" y="2941435"/>
                      <a:ext cx="249885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5187949" y="4219177"/>
                      <a:ext cx="510234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5138959" y="4778866"/>
                      <a:ext cx="165623" cy="44850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</a:t>
                      </a:r>
                    </a:p>
                  </p:txBody>
                </p:sp>
              </p:grpSp>
            </p:grpSp>
          </p:grpSp>
          <p:sp>
            <p:nvSpPr>
              <p:cNvPr id="24" name="Arc 23"/>
              <p:cNvSpPr/>
              <p:nvPr/>
            </p:nvSpPr>
            <p:spPr>
              <a:xfrm>
                <a:off x="2512404" y="2046310"/>
                <a:ext cx="2798266" cy="3899835"/>
              </a:xfrm>
              <a:prstGeom prst="arc">
                <a:avLst>
                  <a:gd name="adj1" fmla="val 13641226"/>
                  <a:gd name="adj2" fmla="val 4359044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814196" y="238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902804" y="707001"/>
            <a:ext cx="4289196" cy="1093511"/>
            <a:chOff x="7902804" y="1093508"/>
            <a:chExt cx="4289196" cy="1093511"/>
          </a:xfrm>
        </p:grpSpPr>
        <p:pic>
          <p:nvPicPr>
            <p:cNvPr id="53" name="Picture 2"/>
            <p:cNvPicPr>
              <a:picLocks noChangeAspect="1" noChangeArrowheads="1"/>
            </p:cNvPicPr>
            <p:nvPr/>
          </p:nvPicPr>
          <p:blipFill>
            <a:blip r:embed="rId2"/>
            <a:srcRect l="13376" t="77466" r="46939" b="17417"/>
            <a:stretch>
              <a:fillRect/>
            </a:stretch>
          </p:blipFill>
          <p:spPr bwMode="auto">
            <a:xfrm>
              <a:off x="7902804" y="1828800"/>
              <a:ext cx="4289196" cy="35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/>
            <a:srcRect l="14844" t="59764" r="63874" b="35430"/>
            <a:stretch>
              <a:fillRect/>
            </a:stretch>
          </p:blipFill>
          <p:spPr bwMode="auto">
            <a:xfrm>
              <a:off x="9292699" y="1093508"/>
              <a:ext cx="2745330" cy="34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/>
            <a:srcRect l="15716" t="68292" r="47302" b="26436"/>
            <a:stretch>
              <a:fillRect/>
            </a:stretch>
          </p:blipFill>
          <p:spPr bwMode="auto">
            <a:xfrm>
              <a:off x="8195035" y="1442301"/>
              <a:ext cx="3996965" cy="39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226371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PRIM’S ALGORITHM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241300" y="1796086"/>
            <a:ext cx="11709400" cy="495219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tx1"/>
                </a:solidFill>
              </a:rPr>
              <a:t>               Cost of Minimum Spanning Tree =21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/>
              <a:t>									           </a:t>
            </a:r>
            <a:r>
              <a:rPr lang="en-US" sz="7200" dirty="0"/>
              <a:t>DONE</a:t>
            </a:r>
            <a:endParaRPr lang="en-US" sz="62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52798"/>
              </p:ext>
            </p:extLst>
          </p:nvPr>
        </p:nvGraphicFramePr>
        <p:xfrm>
          <a:off x="7570592" y="1832585"/>
          <a:ext cx="3185624" cy="4164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4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834">
                <a:tc>
                  <a:txBody>
                    <a:bodyPr/>
                    <a:lstStyle/>
                    <a:p>
                      <a:r>
                        <a:rPr lang="en-US" sz="2400" dirty="0"/>
                        <a:t> 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443">
                <a:tc>
                  <a:txBody>
                    <a:bodyPr/>
                    <a:lstStyle/>
                    <a:p>
                      <a:r>
                        <a:rPr lang="en-US" sz="2400" dirty="0"/>
                        <a:t> 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958127" y="2199815"/>
            <a:ext cx="4486154" cy="4028741"/>
            <a:chOff x="824516" y="2351110"/>
            <a:chExt cx="4486154" cy="4176690"/>
          </a:xfrm>
        </p:grpSpPr>
        <p:sp>
          <p:nvSpPr>
            <p:cNvPr id="57" name="TextBox 56"/>
            <p:cNvSpPr txBox="1"/>
            <p:nvPr/>
          </p:nvSpPr>
          <p:spPr>
            <a:xfrm>
              <a:off x="3213099" y="2849884"/>
              <a:ext cx="342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63450" y="4804706"/>
              <a:ext cx="254451" cy="373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24516" y="2351110"/>
              <a:ext cx="4486154" cy="4176690"/>
              <a:chOff x="824516" y="2046310"/>
              <a:chExt cx="4486154" cy="417669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824516" y="2760986"/>
                <a:ext cx="3900868" cy="3462014"/>
                <a:chOff x="2159000" y="1754908"/>
                <a:chExt cx="4737100" cy="4204170"/>
              </a:xfrm>
            </p:grpSpPr>
            <p:grpSp>
              <p:nvGrpSpPr>
                <p:cNvPr id="55" name="Group 54"/>
                <p:cNvGrpSpPr/>
                <p:nvPr/>
              </p:nvGrpSpPr>
              <p:grpSpPr>
                <a:xfrm>
                  <a:off x="2159000" y="1754908"/>
                  <a:ext cx="4737100" cy="4204170"/>
                  <a:chOff x="2159000" y="1754908"/>
                  <a:chExt cx="4737100" cy="4204170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4108450" y="1754908"/>
                    <a:ext cx="622300" cy="622300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F</a:t>
                    </a:r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159000" y="2066058"/>
                    <a:ext cx="4737100" cy="3893020"/>
                    <a:chOff x="2159000" y="2066058"/>
                    <a:chExt cx="4737100" cy="3893020"/>
                  </a:xfrm>
                </p:grpSpPr>
                <p:sp>
                  <p:nvSpPr>
                    <p:cNvPr id="5" name="Oval 4"/>
                    <p:cNvSpPr/>
                    <p:nvPr/>
                  </p:nvSpPr>
                  <p:spPr>
                    <a:xfrm>
                      <a:off x="2159000" y="28737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p:txBody>
                </p:sp>
                <p:sp>
                  <p:nvSpPr>
                    <p:cNvPr id="6" name="Oval 5"/>
                    <p:cNvSpPr/>
                    <p:nvPr/>
                  </p:nvSpPr>
                  <p:spPr>
                    <a:xfrm>
                      <a:off x="2451100" y="47779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H</a:t>
                      </a:r>
                    </a:p>
                  </p:txBody>
                </p:sp>
                <p:sp>
                  <p:nvSpPr>
                    <p:cNvPr id="7" name="Oval 6"/>
                    <p:cNvSpPr/>
                    <p:nvPr/>
                  </p:nvSpPr>
                  <p:spPr>
                    <a:xfrm>
                      <a:off x="4419600" y="53367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G</a:t>
                      </a:r>
                    </a:p>
                  </p:txBody>
                </p:sp>
                <p:sp>
                  <p:nvSpPr>
                    <p:cNvPr id="8" name="Oval 7"/>
                    <p:cNvSpPr/>
                    <p:nvPr/>
                  </p:nvSpPr>
                  <p:spPr>
                    <a:xfrm>
                      <a:off x="5943600" y="502562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E</a:t>
                      </a:r>
                    </a:p>
                  </p:txBody>
                </p:sp>
                <p:sp>
                  <p:nvSpPr>
                    <p:cNvPr id="9" name="Oval 8"/>
                    <p:cNvSpPr/>
                    <p:nvPr/>
                  </p:nvSpPr>
                  <p:spPr>
                    <a:xfrm>
                      <a:off x="6273800" y="3787378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p:txBody>
                </p:sp>
                <p:sp>
                  <p:nvSpPr>
                    <p:cNvPr id="10" name="Oval 9"/>
                    <p:cNvSpPr/>
                    <p:nvPr/>
                  </p:nvSpPr>
                  <p:spPr>
                    <a:xfrm>
                      <a:off x="5607050" y="2222500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p:txBody>
                </p:sp>
                <p:sp>
                  <p:nvSpPr>
                    <p:cNvPr id="11" name="Oval 10"/>
                    <p:cNvSpPr/>
                    <p:nvPr/>
                  </p:nvSpPr>
                  <p:spPr>
                    <a:xfrm>
                      <a:off x="4216400" y="3496072"/>
                      <a:ext cx="622300" cy="6223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p:txBody>
                </p:sp>
                <p:cxnSp>
                  <p:nvCxnSpPr>
                    <p:cNvPr id="17" name="Straight Connector 16"/>
                    <p:cNvCxnSpPr>
                      <a:stCxn id="5" idx="4"/>
                      <a:endCxn id="6" idx="0"/>
                    </p:cNvCxnSpPr>
                    <p:nvPr/>
                  </p:nvCxnSpPr>
                  <p:spPr>
                    <a:xfrm>
                      <a:off x="2470150" y="3496072"/>
                      <a:ext cx="292100" cy="128190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/>
                    <p:cNvCxnSpPr>
                      <a:stCxn id="6" idx="5"/>
                      <a:endCxn id="7" idx="2"/>
                    </p:cNvCxnSpPr>
                    <p:nvPr/>
                  </p:nvCxnSpPr>
                  <p:spPr>
                    <a:xfrm>
                      <a:off x="2982266" y="5309144"/>
                      <a:ext cx="1437334" cy="33878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>
                      <a:stCxn id="9" idx="0"/>
                      <a:endCxn id="10" idx="5"/>
                    </p:cNvCxnSpPr>
                    <p:nvPr/>
                  </p:nvCxnSpPr>
                  <p:spPr>
                    <a:xfrm flipH="1" flipV="1">
                      <a:off x="6138216" y="2753666"/>
                      <a:ext cx="446734" cy="103371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>
                      <a:stCxn id="10" idx="1"/>
                      <a:endCxn id="4" idx="6"/>
                    </p:cNvCxnSpPr>
                    <p:nvPr/>
                  </p:nvCxnSpPr>
                  <p:spPr>
                    <a:xfrm flipH="1" flipV="1">
                      <a:off x="4730750" y="2066058"/>
                      <a:ext cx="967434" cy="247576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>
                      <a:stCxn id="11" idx="7"/>
                      <a:endCxn id="10" idx="3"/>
                    </p:cNvCxnSpPr>
                    <p:nvPr/>
                  </p:nvCxnSpPr>
                  <p:spPr>
                    <a:xfrm flipV="1">
                      <a:off x="4747566" y="2753666"/>
                      <a:ext cx="950618" cy="83354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stCxn id="9" idx="3"/>
                      <a:endCxn id="7" idx="7"/>
                    </p:cNvCxnSpPr>
                    <p:nvPr/>
                  </p:nvCxnSpPr>
                  <p:spPr>
                    <a:xfrm flipH="1">
                      <a:off x="4950766" y="4318544"/>
                      <a:ext cx="1414168" cy="110936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3092450" y="2256382"/>
                  <a:ext cx="3447170" cy="3491944"/>
                  <a:chOff x="3092450" y="2256382"/>
                  <a:chExt cx="3447170" cy="3491944"/>
                </a:xfrm>
              </p:grpSpPr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092450" y="2256382"/>
                    <a:ext cx="889000" cy="448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6237934" y="2921000"/>
                    <a:ext cx="3016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40582" y="5378994"/>
                    <a:ext cx="3440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3293416" y="3302137"/>
                    <a:ext cx="300288" cy="448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4858229" y="2941435"/>
                    <a:ext cx="249885" cy="448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5187949" y="4219177"/>
                    <a:ext cx="510234" cy="448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5138959" y="4778866"/>
                    <a:ext cx="165623" cy="448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</a:p>
                </p:txBody>
              </p:sp>
            </p:grpSp>
          </p:grpSp>
          <p:sp>
            <p:nvSpPr>
              <p:cNvPr id="24" name="Arc 23"/>
              <p:cNvSpPr/>
              <p:nvPr/>
            </p:nvSpPr>
            <p:spPr>
              <a:xfrm>
                <a:off x="2512404" y="2046310"/>
                <a:ext cx="2798266" cy="3899835"/>
              </a:xfrm>
              <a:prstGeom prst="arc">
                <a:avLst>
                  <a:gd name="adj1" fmla="val 13641226"/>
                  <a:gd name="adj2" fmla="val 4359044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814196" y="2387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902804" y="707001"/>
            <a:ext cx="4289196" cy="1093511"/>
            <a:chOff x="7902804" y="1093508"/>
            <a:chExt cx="4289196" cy="1093511"/>
          </a:xfrm>
        </p:grpSpPr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/>
            <a:srcRect l="13376" t="77466" r="46939" b="17417"/>
            <a:stretch>
              <a:fillRect/>
            </a:stretch>
          </p:blipFill>
          <p:spPr bwMode="auto">
            <a:xfrm>
              <a:off x="7902804" y="1828800"/>
              <a:ext cx="4289196" cy="358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/>
            <a:srcRect l="14844" t="59764" r="63874" b="35430"/>
            <a:stretch>
              <a:fillRect/>
            </a:stretch>
          </p:blipFill>
          <p:spPr bwMode="auto">
            <a:xfrm>
              <a:off x="9292699" y="1093508"/>
              <a:ext cx="2745330" cy="348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/>
            <a:srcRect l="15716" t="68292" r="47302" b="26436"/>
            <a:stretch>
              <a:fillRect/>
            </a:stretch>
          </p:blipFill>
          <p:spPr bwMode="auto">
            <a:xfrm>
              <a:off x="8195035" y="1442301"/>
              <a:ext cx="3996965" cy="395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41497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Difference between Prim’s and Kruskal’s algorithm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36293B9-637C-4F64-BB21-C52E1411C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006266"/>
              </p:ext>
            </p:extLst>
          </p:nvPr>
        </p:nvGraphicFramePr>
        <p:xfrm>
          <a:off x="1154113" y="1955040"/>
          <a:ext cx="10058400" cy="3026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35675779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088847792"/>
                    </a:ext>
                  </a:extLst>
                </a:gridCol>
              </a:tblGrid>
              <a:tr h="7245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Prims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Kruskal’s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2819232"/>
                  </a:ext>
                </a:extLst>
              </a:tr>
              <a:tr h="686472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Prim’s algorithm initializes with a node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Kruskal’s algorithm initiates with an edge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80795871"/>
                  </a:ext>
                </a:extLst>
              </a:tr>
              <a:tr h="7951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Prim’s algorithms span from one node to another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Kruskal’s algorithm select the edges in a way that the position of the edge is not based on the last step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603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In prim’s algorithm, graph must be a connected graph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Kruskal’s can function on disconnected graphs too.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3790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7478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333" y="1941987"/>
            <a:ext cx="10058400" cy="4023360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Topology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bn-BD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Geometry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Clustering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Routing Algorithms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Generation of Mazes</a:t>
            </a:r>
          </a:p>
          <a:p>
            <a:pPr fontAlgn="base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57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50" charset="-128"/>
              </a:rPr>
              <a:t>Minimum Spanning Tree (MST)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1359647" y="2909069"/>
            <a:ext cx="940646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it is a tree (i.e., it is acyclic)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it covers all the vertices </a:t>
            </a:r>
            <a:r>
              <a:rPr lang="en-US" sz="2400" b="1" i="1" dirty="0"/>
              <a:t>V</a:t>
            </a:r>
            <a:endParaRPr lang="en-US" sz="2400" dirty="0"/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/>
              <a:t>contains </a:t>
            </a:r>
            <a:r>
              <a:rPr lang="en-US" sz="2400" b="1" i="1" dirty="0"/>
              <a:t>|V| - 1</a:t>
            </a:r>
            <a:r>
              <a:rPr lang="en-US" sz="2400" dirty="0"/>
              <a:t> edges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the total cost associated with tree edges is the minimum among all possible spanning trees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/>
              <a:t>not necessarily unique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422400" y="1835716"/>
            <a:ext cx="9448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/>
              <a:t>A </a:t>
            </a:r>
            <a:r>
              <a:rPr lang="en-US" sz="2400" b="1" dirty="0">
                <a:solidFill>
                  <a:srgbClr val="008000"/>
                </a:solidFill>
              </a:rPr>
              <a:t>minimum spanning tree</a:t>
            </a:r>
            <a:r>
              <a:rPr lang="en-US" sz="2400" dirty="0"/>
              <a:t> is a </a:t>
            </a:r>
            <a:r>
              <a:rPr lang="en-US" sz="2400" dirty="0" err="1"/>
              <a:t>subgraph</a:t>
            </a:r>
            <a:r>
              <a:rPr lang="en-US" sz="2400" dirty="0"/>
              <a:t> of an undirected weighted graph </a:t>
            </a:r>
            <a:r>
              <a:rPr lang="en-US" sz="2400" b="1" i="1" dirty="0"/>
              <a:t>G</a:t>
            </a:r>
            <a:r>
              <a:rPr lang="en-US" sz="2400" dirty="0"/>
              <a:t>, such that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50" charset="-128"/>
              </a:rPr>
              <a:t>How Can We Generate a MST?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27200" y="2209800"/>
            <a:ext cx="3251200" cy="2057400"/>
            <a:chOff x="2160" y="1344"/>
            <a:chExt cx="1536" cy="1296"/>
          </a:xfrm>
        </p:grpSpPr>
        <p:sp>
          <p:nvSpPr>
            <p:cNvPr id="8221" name="Oval 4"/>
            <p:cNvSpPr>
              <a:spLocks noChangeArrowheads="1"/>
            </p:cNvSpPr>
            <p:nvPr/>
          </p:nvSpPr>
          <p:spPr bwMode="auto">
            <a:xfrm>
              <a:off x="2160" y="1584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a</a:t>
              </a:r>
            </a:p>
          </p:txBody>
        </p:sp>
        <p:sp>
          <p:nvSpPr>
            <p:cNvPr id="8222" name="Oval 5"/>
            <p:cNvSpPr>
              <a:spLocks noChangeArrowheads="1"/>
            </p:cNvSpPr>
            <p:nvPr/>
          </p:nvSpPr>
          <p:spPr bwMode="auto">
            <a:xfrm>
              <a:off x="2304" y="2400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c</a:t>
              </a:r>
            </a:p>
          </p:txBody>
        </p:sp>
        <p:sp>
          <p:nvSpPr>
            <p:cNvPr id="8223" name="Oval 6"/>
            <p:cNvSpPr>
              <a:spLocks noChangeArrowheads="1"/>
            </p:cNvSpPr>
            <p:nvPr/>
          </p:nvSpPr>
          <p:spPr bwMode="auto">
            <a:xfrm>
              <a:off x="3216" y="2256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e</a:t>
              </a:r>
            </a:p>
          </p:txBody>
        </p:sp>
        <p:sp>
          <p:nvSpPr>
            <p:cNvPr id="8224" name="Oval 7"/>
            <p:cNvSpPr>
              <a:spLocks noChangeArrowheads="1"/>
            </p:cNvSpPr>
            <p:nvPr/>
          </p:nvSpPr>
          <p:spPr bwMode="auto">
            <a:xfrm>
              <a:off x="2640" y="1728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d</a:t>
              </a:r>
            </a:p>
          </p:txBody>
        </p:sp>
        <p:sp>
          <p:nvSpPr>
            <p:cNvPr id="8225" name="Oval 8"/>
            <p:cNvSpPr>
              <a:spLocks noChangeArrowheads="1"/>
            </p:cNvSpPr>
            <p:nvPr/>
          </p:nvSpPr>
          <p:spPr bwMode="auto">
            <a:xfrm>
              <a:off x="3456" y="139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b</a:t>
              </a:r>
            </a:p>
          </p:txBody>
        </p:sp>
        <p:cxnSp>
          <p:nvCxnSpPr>
            <p:cNvPr id="8226" name="AutoShape 9"/>
            <p:cNvCxnSpPr>
              <a:cxnSpLocks noChangeShapeType="1"/>
              <a:stCxn id="8221" idx="7"/>
              <a:endCxn id="8225" idx="2"/>
            </p:cNvCxnSpPr>
            <p:nvPr/>
          </p:nvCxnSpPr>
          <p:spPr bwMode="auto">
            <a:xfrm flipV="1">
              <a:off x="2365" y="1512"/>
              <a:ext cx="1091" cy="1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27" name="AutoShape 10"/>
            <p:cNvCxnSpPr>
              <a:cxnSpLocks noChangeShapeType="1"/>
              <a:stCxn id="8224" idx="6"/>
              <a:endCxn id="8225" idx="3"/>
            </p:cNvCxnSpPr>
            <p:nvPr/>
          </p:nvCxnSpPr>
          <p:spPr bwMode="auto">
            <a:xfrm flipV="1">
              <a:off x="2880" y="1597"/>
              <a:ext cx="611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28" name="AutoShape 11"/>
            <p:cNvCxnSpPr>
              <a:cxnSpLocks noChangeShapeType="1"/>
              <a:stCxn id="8221" idx="4"/>
              <a:endCxn id="8222" idx="0"/>
            </p:cNvCxnSpPr>
            <p:nvPr/>
          </p:nvCxnSpPr>
          <p:spPr bwMode="auto">
            <a:xfrm>
              <a:off x="2280" y="1824"/>
              <a:ext cx="144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29" name="AutoShape 12"/>
            <p:cNvCxnSpPr>
              <a:cxnSpLocks noChangeShapeType="1"/>
              <a:stCxn id="8221" idx="5"/>
              <a:endCxn id="8224" idx="2"/>
            </p:cNvCxnSpPr>
            <p:nvPr/>
          </p:nvCxnSpPr>
          <p:spPr bwMode="auto">
            <a:xfrm>
              <a:off x="2365" y="1789"/>
              <a:ext cx="275" cy="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30" name="AutoShape 13"/>
            <p:cNvCxnSpPr>
              <a:cxnSpLocks noChangeShapeType="1"/>
              <a:stCxn id="8222" idx="7"/>
              <a:endCxn id="8224" idx="3"/>
            </p:cNvCxnSpPr>
            <p:nvPr/>
          </p:nvCxnSpPr>
          <p:spPr bwMode="auto">
            <a:xfrm flipV="1">
              <a:off x="2509" y="1933"/>
              <a:ext cx="166" cy="5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31" name="AutoShape 14"/>
            <p:cNvCxnSpPr>
              <a:cxnSpLocks noChangeShapeType="1"/>
              <a:stCxn id="8224" idx="5"/>
              <a:endCxn id="8223" idx="1"/>
            </p:cNvCxnSpPr>
            <p:nvPr/>
          </p:nvCxnSpPr>
          <p:spPr bwMode="auto">
            <a:xfrm>
              <a:off x="2845" y="1933"/>
              <a:ext cx="406" cy="3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32" name="AutoShape 15"/>
            <p:cNvCxnSpPr>
              <a:cxnSpLocks noChangeShapeType="1"/>
              <a:stCxn id="8225" idx="4"/>
              <a:endCxn id="8223" idx="0"/>
            </p:cNvCxnSpPr>
            <p:nvPr/>
          </p:nvCxnSpPr>
          <p:spPr bwMode="auto">
            <a:xfrm flipH="1">
              <a:off x="3336" y="1632"/>
              <a:ext cx="240" cy="6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33" name="AutoShape 16"/>
            <p:cNvCxnSpPr>
              <a:cxnSpLocks noChangeShapeType="1"/>
              <a:stCxn id="8223" idx="2"/>
              <a:endCxn id="8222" idx="6"/>
            </p:cNvCxnSpPr>
            <p:nvPr/>
          </p:nvCxnSpPr>
          <p:spPr bwMode="auto">
            <a:xfrm flipH="1">
              <a:off x="2544" y="2376"/>
              <a:ext cx="67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34" name="Text Box 17"/>
            <p:cNvSpPr txBox="1">
              <a:spLocks noChangeArrowheads="1"/>
            </p:cNvSpPr>
            <p:nvPr/>
          </p:nvSpPr>
          <p:spPr bwMode="auto">
            <a:xfrm>
              <a:off x="2438" y="1617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2</a:t>
              </a:r>
            </a:p>
          </p:txBody>
        </p:sp>
        <p:sp>
          <p:nvSpPr>
            <p:cNvPr id="8235" name="Text Box 18"/>
            <p:cNvSpPr txBox="1">
              <a:spLocks noChangeArrowheads="1"/>
            </p:cNvSpPr>
            <p:nvPr/>
          </p:nvSpPr>
          <p:spPr bwMode="auto">
            <a:xfrm>
              <a:off x="2448" y="1977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4</a:t>
              </a:r>
            </a:p>
          </p:txBody>
        </p:sp>
        <p:sp>
          <p:nvSpPr>
            <p:cNvPr id="8236" name="Text Box 19"/>
            <p:cNvSpPr txBox="1">
              <a:spLocks noChangeArrowheads="1"/>
            </p:cNvSpPr>
            <p:nvPr/>
          </p:nvSpPr>
          <p:spPr bwMode="auto">
            <a:xfrm>
              <a:off x="2172" y="1977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5</a:t>
              </a:r>
            </a:p>
          </p:txBody>
        </p:sp>
        <p:sp>
          <p:nvSpPr>
            <p:cNvPr id="8237" name="Text Box 20"/>
            <p:cNvSpPr txBox="1">
              <a:spLocks noChangeArrowheads="1"/>
            </p:cNvSpPr>
            <p:nvPr/>
          </p:nvSpPr>
          <p:spPr bwMode="auto">
            <a:xfrm>
              <a:off x="2780" y="1344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9</a:t>
              </a:r>
            </a:p>
          </p:txBody>
        </p:sp>
        <p:sp>
          <p:nvSpPr>
            <p:cNvPr id="8238" name="Text Box 21"/>
            <p:cNvSpPr txBox="1">
              <a:spLocks noChangeArrowheads="1"/>
            </p:cNvSpPr>
            <p:nvPr/>
          </p:nvSpPr>
          <p:spPr bwMode="auto">
            <a:xfrm>
              <a:off x="2972" y="1593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6</a:t>
              </a:r>
            </a:p>
          </p:txBody>
        </p:sp>
        <p:sp>
          <p:nvSpPr>
            <p:cNvPr id="8239" name="Text Box 22"/>
            <p:cNvSpPr txBox="1">
              <a:spLocks noChangeArrowheads="1"/>
            </p:cNvSpPr>
            <p:nvPr/>
          </p:nvSpPr>
          <p:spPr bwMode="auto">
            <a:xfrm>
              <a:off x="2972" y="1881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4</a:t>
              </a:r>
            </a:p>
          </p:txBody>
        </p:sp>
        <p:sp>
          <p:nvSpPr>
            <p:cNvPr id="8240" name="Text Box 23"/>
            <p:cNvSpPr txBox="1">
              <a:spLocks noChangeArrowheads="1"/>
            </p:cNvSpPr>
            <p:nvPr/>
          </p:nvSpPr>
          <p:spPr bwMode="auto">
            <a:xfrm>
              <a:off x="2780" y="2265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5</a:t>
              </a:r>
            </a:p>
          </p:txBody>
        </p:sp>
        <p:sp>
          <p:nvSpPr>
            <p:cNvPr id="8241" name="Text Box 24"/>
            <p:cNvSpPr txBox="1">
              <a:spLocks noChangeArrowheads="1"/>
            </p:cNvSpPr>
            <p:nvPr/>
          </p:nvSpPr>
          <p:spPr bwMode="auto">
            <a:xfrm>
              <a:off x="3456" y="1881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5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112000" y="2209800"/>
            <a:ext cx="3251200" cy="2057400"/>
            <a:chOff x="3360" y="1392"/>
            <a:chExt cx="1536" cy="1296"/>
          </a:xfrm>
        </p:grpSpPr>
        <p:sp>
          <p:nvSpPr>
            <p:cNvPr id="8200" name="Oval 26"/>
            <p:cNvSpPr>
              <a:spLocks noChangeArrowheads="1"/>
            </p:cNvSpPr>
            <p:nvPr/>
          </p:nvSpPr>
          <p:spPr bwMode="auto">
            <a:xfrm>
              <a:off x="3360" y="163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a</a:t>
              </a:r>
            </a:p>
          </p:txBody>
        </p:sp>
        <p:sp>
          <p:nvSpPr>
            <p:cNvPr id="8201" name="Oval 27"/>
            <p:cNvSpPr>
              <a:spLocks noChangeArrowheads="1"/>
            </p:cNvSpPr>
            <p:nvPr/>
          </p:nvSpPr>
          <p:spPr bwMode="auto">
            <a:xfrm>
              <a:off x="3504" y="2448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c</a:t>
              </a:r>
            </a:p>
          </p:txBody>
        </p:sp>
        <p:sp>
          <p:nvSpPr>
            <p:cNvPr id="8202" name="Oval 28"/>
            <p:cNvSpPr>
              <a:spLocks noChangeArrowheads="1"/>
            </p:cNvSpPr>
            <p:nvPr/>
          </p:nvSpPr>
          <p:spPr bwMode="auto">
            <a:xfrm>
              <a:off x="4416" y="2304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e</a:t>
              </a:r>
            </a:p>
          </p:txBody>
        </p:sp>
        <p:sp>
          <p:nvSpPr>
            <p:cNvPr id="8203" name="Oval 29"/>
            <p:cNvSpPr>
              <a:spLocks noChangeArrowheads="1"/>
            </p:cNvSpPr>
            <p:nvPr/>
          </p:nvSpPr>
          <p:spPr bwMode="auto">
            <a:xfrm>
              <a:off x="3840" y="1776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d</a:t>
              </a:r>
            </a:p>
          </p:txBody>
        </p:sp>
        <p:sp>
          <p:nvSpPr>
            <p:cNvPr id="8204" name="Oval 30"/>
            <p:cNvSpPr>
              <a:spLocks noChangeArrowheads="1"/>
            </p:cNvSpPr>
            <p:nvPr/>
          </p:nvSpPr>
          <p:spPr bwMode="auto">
            <a:xfrm>
              <a:off x="4656" y="1440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b</a:t>
              </a:r>
            </a:p>
          </p:txBody>
        </p:sp>
        <p:cxnSp>
          <p:nvCxnSpPr>
            <p:cNvPr id="8205" name="AutoShape 31"/>
            <p:cNvCxnSpPr>
              <a:cxnSpLocks noChangeShapeType="1"/>
              <a:stCxn id="8200" idx="7"/>
              <a:endCxn id="8204" idx="2"/>
            </p:cNvCxnSpPr>
            <p:nvPr/>
          </p:nvCxnSpPr>
          <p:spPr bwMode="auto">
            <a:xfrm flipV="1">
              <a:off x="3565" y="1560"/>
              <a:ext cx="1091" cy="1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6" name="AutoShape 32"/>
            <p:cNvCxnSpPr>
              <a:cxnSpLocks noChangeShapeType="1"/>
              <a:stCxn id="8203" idx="6"/>
              <a:endCxn id="8204" idx="3"/>
            </p:cNvCxnSpPr>
            <p:nvPr/>
          </p:nvCxnSpPr>
          <p:spPr bwMode="auto">
            <a:xfrm flipV="1">
              <a:off x="4080" y="1645"/>
              <a:ext cx="611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7" name="AutoShape 33"/>
            <p:cNvCxnSpPr>
              <a:cxnSpLocks noChangeShapeType="1"/>
              <a:stCxn id="8200" idx="4"/>
              <a:endCxn id="8201" idx="0"/>
            </p:cNvCxnSpPr>
            <p:nvPr/>
          </p:nvCxnSpPr>
          <p:spPr bwMode="auto">
            <a:xfrm>
              <a:off x="3480" y="1872"/>
              <a:ext cx="144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8" name="AutoShape 34"/>
            <p:cNvCxnSpPr>
              <a:cxnSpLocks noChangeShapeType="1"/>
              <a:stCxn id="8200" idx="5"/>
              <a:endCxn id="8203" idx="2"/>
            </p:cNvCxnSpPr>
            <p:nvPr/>
          </p:nvCxnSpPr>
          <p:spPr bwMode="auto">
            <a:xfrm>
              <a:off x="3565" y="1837"/>
              <a:ext cx="275" cy="59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09" name="AutoShape 35"/>
            <p:cNvCxnSpPr>
              <a:cxnSpLocks noChangeShapeType="1"/>
              <a:stCxn id="8201" idx="7"/>
              <a:endCxn id="8203" idx="3"/>
            </p:cNvCxnSpPr>
            <p:nvPr/>
          </p:nvCxnSpPr>
          <p:spPr bwMode="auto">
            <a:xfrm flipV="1">
              <a:off x="3709" y="1981"/>
              <a:ext cx="166" cy="502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10" name="AutoShape 36"/>
            <p:cNvCxnSpPr>
              <a:cxnSpLocks noChangeShapeType="1"/>
              <a:stCxn id="8203" idx="5"/>
              <a:endCxn id="8202" idx="1"/>
            </p:cNvCxnSpPr>
            <p:nvPr/>
          </p:nvCxnSpPr>
          <p:spPr bwMode="auto">
            <a:xfrm>
              <a:off x="4045" y="1981"/>
              <a:ext cx="406" cy="358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11" name="AutoShape 37"/>
            <p:cNvCxnSpPr>
              <a:cxnSpLocks noChangeShapeType="1"/>
              <a:stCxn id="8204" idx="4"/>
              <a:endCxn id="8202" idx="0"/>
            </p:cNvCxnSpPr>
            <p:nvPr/>
          </p:nvCxnSpPr>
          <p:spPr bwMode="auto">
            <a:xfrm flipH="1">
              <a:off x="4536" y="1680"/>
              <a:ext cx="240" cy="624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8212" name="AutoShape 38"/>
            <p:cNvCxnSpPr>
              <a:cxnSpLocks noChangeShapeType="1"/>
              <a:stCxn id="8202" idx="2"/>
              <a:endCxn id="8201" idx="6"/>
            </p:cNvCxnSpPr>
            <p:nvPr/>
          </p:nvCxnSpPr>
          <p:spPr bwMode="auto">
            <a:xfrm flipH="1">
              <a:off x="3744" y="2424"/>
              <a:ext cx="67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13" name="Text Box 39"/>
            <p:cNvSpPr txBox="1">
              <a:spLocks noChangeArrowheads="1"/>
            </p:cNvSpPr>
            <p:nvPr/>
          </p:nvSpPr>
          <p:spPr bwMode="auto">
            <a:xfrm>
              <a:off x="3638" y="1665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2</a:t>
              </a:r>
            </a:p>
          </p:txBody>
        </p:sp>
        <p:sp>
          <p:nvSpPr>
            <p:cNvPr id="8214" name="Text Box 40"/>
            <p:cNvSpPr txBox="1">
              <a:spLocks noChangeArrowheads="1"/>
            </p:cNvSpPr>
            <p:nvPr/>
          </p:nvSpPr>
          <p:spPr bwMode="auto">
            <a:xfrm>
              <a:off x="3648" y="2025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4</a:t>
              </a:r>
            </a:p>
          </p:txBody>
        </p:sp>
        <p:sp>
          <p:nvSpPr>
            <p:cNvPr id="8215" name="Text Box 41"/>
            <p:cNvSpPr txBox="1">
              <a:spLocks noChangeArrowheads="1"/>
            </p:cNvSpPr>
            <p:nvPr/>
          </p:nvSpPr>
          <p:spPr bwMode="auto">
            <a:xfrm>
              <a:off x="3372" y="2025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5</a:t>
              </a:r>
            </a:p>
          </p:txBody>
        </p:sp>
        <p:sp>
          <p:nvSpPr>
            <p:cNvPr id="8216" name="Text Box 42"/>
            <p:cNvSpPr txBox="1">
              <a:spLocks noChangeArrowheads="1"/>
            </p:cNvSpPr>
            <p:nvPr/>
          </p:nvSpPr>
          <p:spPr bwMode="auto">
            <a:xfrm>
              <a:off x="3980" y="1392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9</a:t>
              </a:r>
            </a:p>
          </p:txBody>
        </p:sp>
        <p:sp>
          <p:nvSpPr>
            <p:cNvPr id="8217" name="Text Box 43"/>
            <p:cNvSpPr txBox="1">
              <a:spLocks noChangeArrowheads="1"/>
            </p:cNvSpPr>
            <p:nvPr/>
          </p:nvSpPr>
          <p:spPr bwMode="auto">
            <a:xfrm>
              <a:off x="4172" y="1641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6</a:t>
              </a:r>
            </a:p>
          </p:txBody>
        </p:sp>
        <p:sp>
          <p:nvSpPr>
            <p:cNvPr id="8218" name="Text Box 44"/>
            <p:cNvSpPr txBox="1">
              <a:spLocks noChangeArrowheads="1"/>
            </p:cNvSpPr>
            <p:nvPr/>
          </p:nvSpPr>
          <p:spPr bwMode="auto">
            <a:xfrm>
              <a:off x="4172" y="1929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4</a:t>
              </a:r>
            </a:p>
          </p:txBody>
        </p:sp>
        <p:sp>
          <p:nvSpPr>
            <p:cNvPr id="8219" name="Text Box 45"/>
            <p:cNvSpPr txBox="1">
              <a:spLocks noChangeArrowheads="1"/>
            </p:cNvSpPr>
            <p:nvPr/>
          </p:nvSpPr>
          <p:spPr bwMode="auto">
            <a:xfrm>
              <a:off x="3980" y="2313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5</a:t>
              </a:r>
            </a:p>
          </p:txBody>
        </p:sp>
        <p:sp>
          <p:nvSpPr>
            <p:cNvPr id="8220" name="Text Box 46"/>
            <p:cNvSpPr txBox="1">
              <a:spLocks noChangeArrowheads="1"/>
            </p:cNvSpPr>
            <p:nvPr/>
          </p:nvSpPr>
          <p:spPr bwMode="auto">
            <a:xfrm>
              <a:off x="4656" y="1929"/>
              <a:ext cx="14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/>
                <a:t>5</a:t>
              </a:r>
            </a:p>
          </p:txBody>
        </p:sp>
      </p:grpSp>
      <p:sp>
        <p:nvSpPr>
          <p:cNvPr id="8198" name="AutoShape 47"/>
          <p:cNvSpPr>
            <a:spLocks noChangeArrowheads="1"/>
          </p:cNvSpPr>
          <p:nvPr/>
        </p:nvSpPr>
        <p:spPr bwMode="auto">
          <a:xfrm>
            <a:off x="5384800" y="3200400"/>
            <a:ext cx="1422400" cy="381000"/>
          </a:xfrm>
          <a:prstGeom prst="rightArrow">
            <a:avLst>
              <a:gd name="adj1" fmla="val 50000"/>
              <a:gd name="adj2" fmla="val 105000"/>
            </a:avLst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48"/>
          <p:cNvSpPr>
            <a:spLocks noChangeArrowheads="1"/>
          </p:cNvSpPr>
          <p:nvPr/>
        </p:nvSpPr>
        <p:spPr bwMode="auto">
          <a:xfrm>
            <a:off x="624417" y="4479925"/>
            <a:ext cx="10589683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50" charset="-128"/>
              </a:rPr>
              <a:t>Greedy Choice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17700"/>
            <a:ext cx="10363200" cy="4114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sz="2400">
                <a:ea typeface="ＭＳ Ｐゴシック" pitchFamily="50" charset="-128"/>
              </a:rPr>
              <a:t>We will show two ways to build a minimum spanning tree.</a:t>
            </a:r>
          </a:p>
          <a:p>
            <a:pPr algn="just" eaLnBrk="1" hangingPunct="1"/>
            <a:r>
              <a:rPr lang="en-US" sz="2400">
                <a:ea typeface="ＭＳ Ｐゴシック" pitchFamily="50" charset="-128"/>
              </a:rPr>
              <a:t>A MST can be grown </a:t>
            </a:r>
            <a:r>
              <a:rPr lang="en-US" sz="2400">
                <a:solidFill>
                  <a:srgbClr val="008080"/>
                </a:solidFill>
                <a:ea typeface="ＭＳ Ｐゴシック" pitchFamily="50" charset="-128"/>
              </a:rPr>
              <a:t>from the current spanning tree</a:t>
            </a:r>
            <a:r>
              <a:rPr lang="en-US" sz="2400">
                <a:ea typeface="ＭＳ Ｐゴシック" pitchFamily="50" charset="-128"/>
              </a:rPr>
              <a:t> by </a:t>
            </a:r>
            <a:r>
              <a:rPr lang="en-US" sz="2400">
                <a:solidFill>
                  <a:srgbClr val="0000FF"/>
                </a:solidFill>
                <a:ea typeface="ＭＳ Ｐゴシック" pitchFamily="50" charset="-128"/>
              </a:rPr>
              <a:t>adding the nearest vertex </a:t>
            </a:r>
            <a:r>
              <a:rPr lang="en-US" sz="2400">
                <a:ea typeface="ＭＳ Ｐゴシック" pitchFamily="50" charset="-128"/>
              </a:rPr>
              <a:t>and the edge connecting the nearest vertex to the MST. </a:t>
            </a:r>
          </a:p>
          <a:p>
            <a:pPr eaLnBrk="1" hangingPunct="1">
              <a:buFontTx/>
              <a:buNone/>
            </a:pPr>
            <a:r>
              <a:rPr lang="en-US" sz="2400">
                <a:solidFill>
                  <a:srgbClr val="CC0000"/>
                </a:solidFill>
                <a:ea typeface="ＭＳ Ｐゴシック" pitchFamily="50" charset="-128"/>
              </a:rPr>
              <a:t>    (Prim‘salgorithm)</a:t>
            </a:r>
            <a:br>
              <a:rPr lang="en-US" sz="2400">
                <a:solidFill>
                  <a:srgbClr val="CC0000"/>
                </a:solidFill>
                <a:ea typeface="ＭＳ Ｐゴシック" pitchFamily="50" charset="-128"/>
              </a:rPr>
            </a:br>
            <a:endParaRPr lang="en-US" sz="2400">
              <a:solidFill>
                <a:srgbClr val="CC0000"/>
              </a:solidFill>
              <a:ea typeface="ＭＳ Ｐゴシック" pitchFamily="50" charset="-128"/>
            </a:endParaRPr>
          </a:p>
          <a:p>
            <a:pPr algn="just" eaLnBrk="1" hangingPunct="1"/>
            <a:r>
              <a:rPr lang="en-US" sz="2400">
                <a:ea typeface="ＭＳ Ｐゴシック" pitchFamily="50" charset="-128"/>
              </a:rPr>
              <a:t>A MST can be grown </a:t>
            </a:r>
            <a:r>
              <a:rPr lang="en-US" sz="2400">
                <a:solidFill>
                  <a:srgbClr val="008080"/>
                </a:solidFill>
                <a:ea typeface="ＭＳ Ｐゴシック" pitchFamily="50" charset="-128"/>
              </a:rPr>
              <a:t>from a forest </a:t>
            </a:r>
            <a:r>
              <a:rPr lang="en-US" sz="2400">
                <a:ea typeface="ＭＳ Ｐゴシック" pitchFamily="50" charset="-128"/>
              </a:rPr>
              <a:t>of spanning trees by </a:t>
            </a:r>
            <a:r>
              <a:rPr lang="en-US" sz="2400">
                <a:solidFill>
                  <a:srgbClr val="0000FF"/>
                </a:solidFill>
                <a:ea typeface="ＭＳ Ｐゴシック" pitchFamily="50" charset="-128"/>
              </a:rPr>
              <a:t>adding the smallest edge </a:t>
            </a:r>
            <a:r>
              <a:rPr lang="en-US" sz="2400">
                <a:ea typeface="ＭＳ Ｐゴシック" pitchFamily="50" charset="-128"/>
              </a:rPr>
              <a:t>connecting two spanning trees. </a:t>
            </a:r>
            <a:r>
              <a:rPr lang="en-US" sz="2400">
                <a:solidFill>
                  <a:srgbClr val="CC0000"/>
                </a:solidFill>
                <a:ea typeface="ＭＳ Ｐゴシック" pitchFamily="50" charset="-128"/>
              </a:rPr>
              <a:t>(Kruskal's algorithm)</a:t>
            </a:r>
          </a:p>
          <a:p>
            <a:pPr algn="just" eaLnBrk="1" hangingPunct="1"/>
            <a:endParaRPr lang="en-US" sz="2400"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</TotalTime>
  <Words>4747</Words>
  <Application>Microsoft Office PowerPoint</Application>
  <PresentationFormat>Widescreen</PresentationFormat>
  <Paragraphs>2434</Paragraphs>
  <Slides>69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Arial</vt:lpstr>
      <vt:lpstr>Arial Narrow</vt:lpstr>
      <vt:lpstr>Calibri</vt:lpstr>
      <vt:lpstr>Symbol</vt:lpstr>
      <vt:lpstr>Tahoma</vt:lpstr>
      <vt:lpstr>Times New Roman</vt:lpstr>
      <vt:lpstr>Verdana</vt:lpstr>
      <vt:lpstr>Wingdings</vt:lpstr>
      <vt:lpstr>Office Theme</vt:lpstr>
      <vt:lpstr>Photo Editor Photo</vt:lpstr>
      <vt:lpstr>Equation</vt:lpstr>
      <vt:lpstr>CSE-207 </vt:lpstr>
      <vt:lpstr>                       </vt:lpstr>
      <vt:lpstr>Wiring: Naïve Approach</vt:lpstr>
      <vt:lpstr>Wiring: Better Approach</vt:lpstr>
      <vt:lpstr>Spanning Tree</vt:lpstr>
      <vt:lpstr>Minimum Spanning Trees</vt:lpstr>
      <vt:lpstr>Minimum Spanning Tree (MST)</vt:lpstr>
      <vt:lpstr>How Can We Generate a MST? </vt:lpstr>
      <vt:lpstr>Greedy Choice</vt:lpstr>
      <vt:lpstr>Notation</vt:lpstr>
      <vt:lpstr>Finding Spanning Trees </vt:lpstr>
      <vt:lpstr>             Algorithm  Characteristics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A cable company want to connect five villages to their network which currently extends to the market town of Avonford. What is the minimum length of cable needed?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Prim’s Algorithm</vt:lpstr>
      <vt:lpstr>Prim – Step 1</vt:lpstr>
      <vt:lpstr>Prim – Step 2</vt:lpstr>
      <vt:lpstr>Prim – Step 3</vt:lpstr>
      <vt:lpstr>Prim – Step 4</vt:lpstr>
      <vt:lpstr>Prim – Step 5</vt:lpstr>
      <vt:lpstr>Prim – Step 6</vt:lpstr>
      <vt:lpstr>Prim – Step 7    Done!!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Difference between Prim’s and Kruskal’s algorithm</vt:lpstr>
      <vt:lpstr>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 Using  Kruskal’s Algorithm &amp; Prim’s Algorithm</dc:title>
  <dc:creator>MIM BAOA DIM</dc:creator>
  <cp:lastModifiedBy>Md Manowarul Islam</cp:lastModifiedBy>
  <cp:revision>157</cp:revision>
  <dcterms:created xsi:type="dcterms:W3CDTF">2019-04-29T04:54:53Z</dcterms:created>
  <dcterms:modified xsi:type="dcterms:W3CDTF">2022-04-22T19:23:27Z</dcterms:modified>
</cp:coreProperties>
</file>