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94" r:id="rId2"/>
    <p:sldId id="282" r:id="rId3"/>
    <p:sldId id="281" r:id="rId4"/>
    <p:sldId id="279" r:id="rId5"/>
    <p:sldId id="283" r:id="rId6"/>
    <p:sldId id="284" r:id="rId7"/>
    <p:sldId id="288" r:id="rId8"/>
    <p:sldId id="289" r:id="rId9"/>
    <p:sldId id="290" r:id="rId10"/>
    <p:sldId id="291" r:id="rId11"/>
    <p:sldId id="285" r:id="rId12"/>
    <p:sldId id="286" r:id="rId13"/>
    <p:sldId id="29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66"/>
    <a:srgbClr val="969696"/>
    <a:srgbClr val="FF33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-97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A8E80E-189B-4086-9062-504314F79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955A6F-332D-4DD5-BB9C-6CF3B3D7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C8F93-EAC5-4A4A-AEB5-65C943DAEF88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C8F93-EAC5-4A4A-AEB5-65C943DAEF8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47916" y="6243638"/>
            <a:ext cx="3071884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Md. </a:t>
            </a:r>
            <a:r>
              <a:rPr lang="en-US" altLang="en-US" dirty="0" err="1"/>
              <a:t>Manowarul</a:t>
            </a:r>
            <a:r>
              <a:rPr lang="en-US" altLang="en-US" dirty="0"/>
              <a:t> Islam, Dept. of ICT, MBSTU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0DC49-2440-467C-965B-178E2559CC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10A09-0DDE-4548-A59E-FA46F3398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AC2A9-C9E9-4701-BBD2-9566E394A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9B5D-3569-4BA3-9695-3D82ACBCB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3D177-44A9-4A69-86FD-3435505AE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519D1-D6BE-4171-9A66-FB4A7453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4154-19EC-4804-9DFB-D42A95DBDB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676BC-F9A9-45FD-9C74-0CC251356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11FF8-EF36-4C4B-82A4-15B648147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E158-7348-4ED2-B235-ECDCEA567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Md. Manowarul Islam, Dept. of ICT, MBSTU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5C83-AA96-47ED-91C3-DDD749C6B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7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7663" y="6337300"/>
            <a:ext cx="86153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200" dirty="0">
                <a:latin typeface="+mn-lt"/>
              </a:rPr>
              <a:t>Md. </a:t>
            </a:r>
            <a:r>
              <a:rPr lang="en-US" altLang="en-US" sz="1200" dirty="0" err="1">
                <a:latin typeface="+mn-lt"/>
              </a:rPr>
              <a:t>Manowarul</a:t>
            </a:r>
            <a:r>
              <a:rPr lang="en-US" altLang="en-US" sz="1200" dirty="0">
                <a:latin typeface="+mn-lt"/>
              </a:rPr>
              <a:t> Islam, Dept. of CSE, </a:t>
            </a:r>
            <a:r>
              <a:rPr lang="en-US" altLang="en-US" sz="1200" dirty="0" err="1">
                <a:latin typeface="+mn-lt"/>
              </a:rPr>
              <a:t>Jagannath</a:t>
            </a:r>
            <a:r>
              <a:rPr lang="en-US" altLang="en-US" sz="1200" dirty="0">
                <a:latin typeface="+mn-lt"/>
              </a:rPr>
              <a:t> University, Dhaka-1100.</a:t>
            </a:r>
            <a:endParaRPr 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Structures</a:t>
            </a:r>
            <a:br>
              <a:rPr lang="en-US" dirty="0"/>
            </a:br>
            <a:r>
              <a:rPr lang="en-US" dirty="0"/>
              <a:t>CSE-207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Md. Manowarul Islam</a:t>
            </a:r>
          </a:p>
          <a:p>
            <a:pPr algn="ctr"/>
            <a:r>
              <a:rPr lang="en-US"/>
              <a:t>Dept. of CSE, Jagannath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 Let do it…..</a:t>
            </a:r>
          </a:p>
        </p:txBody>
      </p:sp>
      <p:sp>
        <p:nvSpPr>
          <p:cNvPr id="51219" name="TextBox 4"/>
          <p:cNvSpPr txBox="1">
            <a:spLocks noChangeArrowheads="1"/>
          </p:cNvSpPr>
          <p:nvPr/>
        </p:nvSpPr>
        <p:spPr bwMode="auto">
          <a:xfrm>
            <a:off x="3995738" y="1500189"/>
            <a:ext cx="4933950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Set J:=N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Repeat  Step 3 and 4 While J&gt;=K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Set LA[J+1]:=LA[J]</a:t>
            </a:r>
          </a:p>
          <a:p>
            <a:pPr marL="457200" indent="-457200"/>
            <a:r>
              <a:rPr lang="en-US" dirty="0"/>
              <a:t>4.   Set J:=J-1</a:t>
            </a:r>
          </a:p>
          <a:p>
            <a:pPr marL="457200" indent="-457200"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Set LA[K]:=ITEM</a:t>
            </a:r>
          </a:p>
          <a:p>
            <a:pPr marL="457200" indent="-457200">
              <a:buAutoNum type="arabicPeriod" startAt="5"/>
            </a:pPr>
            <a:r>
              <a:rPr lang="en-US" dirty="0">
                <a:solidFill>
                  <a:srgbClr val="FF0000"/>
                </a:solidFill>
              </a:rPr>
              <a:t>Set N=N+1</a:t>
            </a:r>
          </a:p>
          <a:p>
            <a:pPr marL="457200" indent="-457200">
              <a:buFontTx/>
              <a:buAutoNum type="arabicPeriod" startAt="5"/>
            </a:pPr>
            <a:r>
              <a:rPr lang="en-US" dirty="0"/>
              <a:t>Exit.</a:t>
            </a:r>
          </a:p>
          <a:p>
            <a:pPr marL="457200" indent="-457200">
              <a:buFontTx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3709988" y="4724400"/>
            <a:ext cx="40973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LA[3]:=ITEM=15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221" name="TextBox 10"/>
          <p:cNvSpPr txBox="1">
            <a:spLocks noChangeArrowheads="1"/>
          </p:cNvSpPr>
          <p:nvPr/>
        </p:nvSpPr>
        <p:spPr bwMode="auto">
          <a:xfrm>
            <a:off x="2357438" y="1571625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K=3, N=5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8313" y="5373688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Finally</a:t>
            </a:r>
          </a:p>
          <a:p>
            <a:r>
              <a:rPr lang="en-US" dirty="0"/>
              <a:t>N=6</a:t>
            </a:r>
          </a:p>
        </p:txBody>
      </p:sp>
      <p:graphicFrame>
        <p:nvGraphicFramePr>
          <p:cNvPr id="51255" name="Group 55"/>
          <p:cNvGraphicFramePr>
            <a:graphicFrameLocks noGrp="1"/>
          </p:cNvGraphicFramePr>
          <p:nvPr/>
        </p:nvGraphicFramePr>
        <p:xfrm>
          <a:off x="812956" y="2205038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271" name="Group 71"/>
          <p:cNvGraphicFramePr>
            <a:graphicFrameLocks noGrp="1"/>
          </p:cNvGraphicFramePr>
          <p:nvPr/>
        </p:nvGraphicFramePr>
        <p:xfrm>
          <a:off x="812254" y="2205039"/>
          <a:ext cx="1214437" cy="2743200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Deleting an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400" dirty="0"/>
              <a:t>Deleting an element from end location is not a difficult.</a:t>
            </a:r>
          </a:p>
          <a:p>
            <a:r>
              <a:rPr lang="en-US" sz="2400" dirty="0"/>
              <a:t>Deleting from middle need to move upward one location for subsequence element</a:t>
            </a:r>
          </a:p>
          <a:p>
            <a:r>
              <a:rPr lang="en-US" sz="2400" dirty="0"/>
              <a:t>We have an array LA</a:t>
            </a:r>
          </a:p>
          <a:p>
            <a:pPr lvl="4">
              <a:buFontTx/>
              <a:buNone/>
            </a:pPr>
            <a:r>
              <a:rPr lang="en-US" sz="2400" dirty="0"/>
              <a:t>                </a:t>
            </a:r>
            <a:r>
              <a:rPr lang="en-US" sz="2400" dirty="0">
                <a:solidFill>
                  <a:srgbClr val="FF0000"/>
                </a:solidFill>
              </a:rPr>
              <a:t>K=3, N=6, K&lt;=N</a:t>
            </a:r>
          </a:p>
          <a:p>
            <a:pPr lvl="4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	            We want to delete </a:t>
            </a:r>
            <a:r>
              <a:rPr lang="en-US" sz="2400" dirty="0" err="1">
                <a:solidFill>
                  <a:srgbClr val="FF0000"/>
                </a:solidFill>
              </a:rPr>
              <a:t>Kth</a:t>
            </a:r>
            <a:r>
              <a:rPr lang="en-US" sz="2400" dirty="0">
                <a:solidFill>
                  <a:srgbClr val="FF0000"/>
                </a:solidFill>
              </a:rPr>
              <a:t> Element.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6072" y="3243028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4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 Let do it…..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75" y="2214563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67" name="TextBox 4"/>
          <p:cNvSpPr txBox="1">
            <a:spLocks noChangeArrowheads="1"/>
          </p:cNvSpPr>
          <p:nvPr/>
        </p:nvSpPr>
        <p:spPr bwMode="auto">
          <a:xfrm>
            <a:off x="5286375" y="1500188"/>
            <a:ext cx="3643313" cy="1938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Set ITEM=LA[k]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Repeat for J= K to N-1</a:t>
            </a:r>
          </a:p>
          <a:p>
            <a:pPr marL="457200" indent="-457200"/>
            <a:r>
              <a:rPr lang="en-US" dirty="0"/>
              <a:t>		Set LA[J]=LA[J+1]</a:t>
            </a:r>
          </a:p>
          <a:p>
            <a:pPr marL="457200" indent="-457200"/>
            <a:r>
              <a:rPr lang="en-US" dirty="0"/>
              <a:t>3.Set N=N-1</a:t>
            </a:r>
          </a:p>
          <a:p>
            <a:pPr marL="457200" indent="-457200"/>
            <a:r>
              <a:rPr lang="en-US" dirty="0"/>
              <a:t>4.Exit.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3617912" y="4000501"/>
            <a:ext cx="4097337" cy="20405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1st: J=K=3 So LA[3]=LA[4]</a:t>
            </a:r>
          </a:p>
          <a:p>
            <a:r>
              <a:rPr lang="en-US" dirty="0"/>
              <a:t>2nd: J=K=4 So LA[4]=LA[5]</a:t>
            </a:r>
          </a:p>
          <a:p>
            <a:r>
              <a:rPr lang="en-US" dirty="0"/>
              <a:t>3rd: J=K=5 So LA[5]=LA[6]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375" y="2214563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75" y="2214563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4375" y="2214563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17" name="TextBox 10"/>
          <p:cNvSpPr txBox="1">
            <a:spLocks noChangeArrowheads="1"/>
          </p:cNvSpPr>
          <p:nvPr/>
        </p:nvSpPr>
        <p:spPr bwMode="auto">
          <a:xfrm>
            <a:off x="2357438" y="1571625"/>
            <a:ext cx="2143125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K=3, N=6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57750" y="5357813"/>
            <a:ext cx="2143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Finally</a:t>
            </a:r>
          </a:p>
          <a:p>
            <a:r>
              <a:rPr lang="en-US"/>
              <a:t>N=5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49" y="2601288"/>
            <a:ext cx="8229600" cy="1139825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Array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060" y="1405330"/>
            <a:ext cx="8229600" cy="45307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Comic Sans MS" pitchFamily="66" charset="0"/>
              </a:rPr>
              <a:t>Data Structure can be classified as: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Linear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non-linear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Comic Sans MS" pitchFamily="66" charset="0"/>
              </a:rPr>
              <a:t>Linear (elements arranged in sequential in memory location) i.e. array &amp; linear link-list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Comic Sans MS" pitchFamily="66" charset="0"/>
              </a:rPr>
              <a:t>Non-linear such as a tree and graph.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Comic Sans MS" pitchFamily="66" charset="0"/>
              </a:rPr>
              <a:t>Operations: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Traversing, Searching, Inserting, Deleting, Sorting, Merging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>
                <a:latin typeface="Comic Sans MS" pitchFamily="66" charset="0"/>
              </a:rPr>
              <a:t>Array is used to store a fix size for data and a link-list the data can be varies in size.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102" y="1300403"/>
            <a:ext cx="8229600" cy="421598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Linear array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A linear array is a list of a finite number of homogeneous data elements such that: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The elements are referenced by an index set.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Elements are stored in successive memory locations.</a:t>
            </a:r>
          </a:p>
          <a:p>
            <a:pPr lvl="2">
              <a:buNone/>
            </a:pPr>
            <a:endParaRPr lang="en-US" altLang="zh-CN" sz="1600" dirty="0">
              <a:ea typeface="宋体" pitchFamily="2" charset="-122"/>
            </a:endParaRPr>
          </a:p>
          <a:p>
            <a:pPr lvl="1"/>
            <a:r>
              <a:rPr lang="en-US" altLang="zh-CN" sz="2000" dirty="0">
                <a:ea typeface="宋体" pitchFamily="2" charset="-122"/>
              </a:rPr>
              <a:t>The number n of element is called length or size of the array</a:t>
            </a:r>
            <a:endParaRPr lang="en-US" altLang="zh-CN" sz="16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How we calculate the size?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Length=UB-LB+1	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UB=largest index called upper bound 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 LB=smallest index called lower bound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102" y="1300403"/>
            <a:ext cx="8229600" cy="421598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How we calculate the size?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Suppose a company uses an array AUTO to record the number of automobile sold by each year from 1932 to 1984.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AUTO[K] is the no. of automobile sold in year K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Let the index start with 1932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So LB= 1932 and UB=1984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So length=UB-LB+1</a:t>
            </a:r>
            <a:endParaRPr lang="en-US" altLang="zh-CN" dirty="0">
              <a:ea typeface="宋体" pitchFamily="2" charset="-122"/>
            </a:endParaRPr>
          </a:p>
          <a:p>
            <a:pPr lvl="2">
              <a:buNone/>
            </a:pPr>
            <a:r>
              <a:rPr lang="en-US" altLang="zh-CN" sz="1800" dirty="0">
                <a:ea typeface="宋体" pitchFamily="2" charset="-122"/>
              </a:rPr>
              <a:t>		   =1984-1932+1</a:t>
            </a:r>
          </a:p>
          <a:p>
            <a:pPr lvl="2">
              <a:buNone/>
            </a:pPr>
            <a:r>
              <a:rPr lang="en-US" altLang="zh-CN" sz="1800" dirty="0">
                <a:ea typeface="宋体" pitchFamily="2" charset="-122"/>
              </a:rPr>
              <a:t>		   =55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Inserting an Element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1625" y="1524000"/>
            <a:ext cx="6502400" cy="4598988"/>
          </a:xfrm>
        </p:spPr>
        <p:txBody>
          <a:bodyPr/>
          <a:lstStyle/>
          <a:p>
            <a:r>
              <a:rPr lang="en-US" sz="2600" dirty="0"/>
              <a:t>Inserting element at the end is easy.</a:t>
            </a:r>
          </a:p>
          <a:p>
            <a:r>
              <a:rPr lang="en-US" sz="2600" dirty="0"/>
              <a:t>Inserting in middle is difficult.</a:t>
            </a:r>
          </a:p>
          <a:p>
            <a:r>
              <a:rPr lang="en-US" sz="2600" dirty="0"/>
              <a:t>Half of the elements need to move downward!!!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We have an array LA</a:t>
            </a:r>
          </a:p>
          <a:p>
            <a:pPr lvl="4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K=3, N=5, K&lt;=N, </a:t>
            </a:r>
          </a:p>
          <a:p>
            <a:pPr lvl="4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ITEM</a:t>
            </a:r>
            <a:r>
              <a:rPr lang="en-US" sz="2400" dirty="0"/>
              <a:t>=Inserting Element=15</a:t>
            </a:r>
          </a:p>
          <a:p>
            <a:pPr lvl="4">
              <a:buFontTx/>
              <a:buNone/>
            </a:pPr>
            <a:r>
              <a:rPr lang="en-US" sz="2400" dirty="0"/>
              <a:t>We want to Insert </a:t>
            </a:r>
            <a:r>
              <a:rPr lang="en-US" sz="2400" dirty="0">
                <a:solidFill>
                  <a:srgbClr val="FF0000"/>
                </a:solidFill>
              </a:rPr>
              <a:t>ITEM </a:t>
            </a:r>
            <a:r>
              <a:rPr lang="en-US" sz="2400" dirty="0"/>
              <a:t> </a:t>
            </a:r>
            <a:r>
              <a:rPr lang="en-US" sz="2400" dirty="0" err="1"/>
              <a:t>kth</a:t>
            </a:r>
            <a:r>
              <a:rPr lang="en-US" sz="2400" dirty="0"/>
              <a:t> Position.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</p:nvPr>
        </p:nvGraphicFramePr>
        <p:xfrm>
          <a:off x="7380288" y="1557338"/>
          <a:ext cx="1223962" cy="459899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 Let do it…..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/>
        </p:nvGraphicFramePr>
        <p:xfrm>
          <a:off x="714375" y="2214563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19" name="TextBox 4"/>
          <p:cNvSpPr txBox="1">
            <a:spLocks noChangeArrowheads="1"/>
          </p:cNvSpPr>
          <p:nvPr/>
        </p:nvSpPr>
        <p:spPr bwMode="auto">
          <a:xfrm>
            <a:off x="3995738" y="1500189"/>
            <a:ext cx="4933950" cy="23822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J:=N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Repeat  Step 3 and 4 While J&gt;=K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LA[J+1]:=LA[J]</a:t>
            </a:r>
          </a:p>
          <a:p>
            <a:pPr marL="457200" indent="-457200"/>
            <a:r>
              <a:rPr lang="en-US" dirty="0"/>
              <a:t>4.   Set J:=J-1</a:t>
            </a:r>
          </a:p>
          <a:p>
            <a:pPr marL="457200" indent="-457200"/>
            <a:r>
              <a:rPr lang="en-US" dirty="0"/>
              <a:t>5.   Set LA[K]:=ITEM</a:t>
            </a:r>
          </a:p>
          <a:p>
            <a:pPr marL="457200" indent="-457200"/>
            <a:r>
              <a:rPr lang="en-US" dirty="0"/>
              <a:t>6.	Set N=N+1</a:t>
            </a:r>
          </a:p>
          <a:p>
            <a:pPr marL="457200" indent="-457200"/>
            <a:r>
              <a:rPr lang="en-US" dirty="0"/>
              <a:t>7.	Exit.</a:t>
            </a:r>
          </a:p>
          <a:p>
            <a:pPr marL="457200" indent="-457200">
              <a:buFontTx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3709988" y="4724400"/>
            <a:ext cx="40973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J=5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221" name="TextBox 10"/>
          <p:cNvSpPr txBox="1">
            <a:spLocks noChangeArrowheads="1"/>
          </p:cNvSpPr>
          <p:nvPr/>
        </p:nvSpPr>
        <p:spPr bwMode="auto">
          <a:xfrm>
            <a:off x="2357438" y="1571625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K=3, N=5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 Let do it…..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/>
        </p:nvGraphicFramePr>
        <p:xfrm>
          <a:off x="714375" y="2214563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19" name="TextBox 4"/>
          <p:cNvSpPr txBox="1">
            <a:spLocks noChangeArrowheads="1"/>
          </p:cNvSpPr>
          <p:nvPr/>
        </p:nvSpPr>
        <p:spPr bwMode="auto">
          <a:xfrm>
            <a:off x="3995738" y="1500189"/>
            <a:ext cx="4933950" cy="23822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Set J:=N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Repeat  Step 3 and 4 While J&gt;=K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LA[J+1]:=LA[J]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4.   Set J:=J-1</a:t>
            </a:r>
          </a:p>
          <a:p>
            <a:pPr marL="457200" indent="-457200"/>
            <a:r>
              <a:rPr lang="en-US" dirty="0"/>
              <a:t>5.   Set LA[K]:=ITEM</a:t>
            </a:r>
          </a:p>
          <a:p>
            <a:pPr marL="457200" indent="-457200"/>
            <a:r>
              <a:rPr lang="en-US" dirty="0"/>
              <a:t>6.	Set N=N+1</a:t>
            </a:r>
          </a:p>
          <a:p>
            <a:pPr marL="457200" indent="-457200"/>
            <a:r>
              <a:rPr lang="en-US" dirty="0"/>
              <a:t>7.	Exit.</a:t>
            </a:r>
          </a:p>
          <a:p>
            <a:pPr marL="457200" indent="-457200">
              <a:buFontTx/>
              <a:buAutoNum type="arabicPeriod" startAt="5"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3709988" y="4724400"/>
            <a:ext cx="40973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J=5</a:t>
            </a:r>
          </a:p>
          <a:p>
            <a:r>
              <a:rPr lang="en-US" dirty="0"/>
              <a:t>LA[6]=LA[5]</a:t>
            </a:r>
          </a:p>
          <a:p>
            <a:r>
              <a:rPr lang="en-US" dirty="0"/>
              <a:t>J=4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221" name="TextBox 10"/>
          <p:cNvSpPr txBox="1">
            <a:spLocks noChangeArrowheads="1"/>
          </p:cNvSpPr>
          <p:nvPr/>
        </p:nvSpPr>
        <p:spPr bwMode="auto">
          <a:xfrm>
            <a:off x="2357438" y="1571625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K=3, N=5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708025" y="2205038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 Let do it…..</a:t>
            </a:r>
          </a:p>
        </p:txBody>
      </p:sp>
      <p:sp>
        <p:nvSpPr>
          <p:cNvPr id="51219" name="TextBox 4"/>
          <p:cNvSpPr txBox="1">
            <a:spLocks noChangeArrowheads="1"/>
          </p:cNvSpPr>
          <p:nvPr/>
        </p:nvSpPr>
        <p:spPr bwMode="auto">
          <a:xfrm>
            <a:off x="3995738" y="1500189"/>
            <a:ext cx="4933950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Set J:=N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Repeat  Step 3 and 4 While J&gt;=K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LA[J+1]:=LA[J]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4.   Set J:=J-1</a:t>
            </a:r>
          </a:p>
          <a:p>
            <a:pPr marL="457200" indent="-457200">
              <a:buAutoNum type="arabicPeriod" startAt="5"/>
            </a:pPr>
            <a:r>
              <a:rPr lang="en-US" dirty="0"/>
              <a:t>Set LA[K]:=ITEM</a:t>
            </a:r>
          </a:p>
          <a:p>
            <a:pPr marL="457200" indent="-457200">
              <a:buAutoNum type="arabicPeriod" startAt="5"/>
            </a:pPr>
            <a:r>
              <a:rPr lang="en-US" dirty="0"/>
              <a:t>Set N=N+1</a:t>
            </a:r>
          </a:p>
          <a:p>
            <a:pPr marL="457200" indent="-457200">
              <a:buFontTx/>
              <a:buAutoNum type="arabicPeriod" startAt="5"/>
            </a:pPr>
            <a:r>
              <a:rPr lang="en-US" dirty="0"/>
              <a:t>Exit.</a:t>
            </a:r>
          </a:p>
          <a:p>
            <a:pPr marL="457200" indent="-457200">
              <a:buFontTx/>
              <a:buAutoNum type="arabicPeriod" startAt="5"/>
            </a:pPr>
            <a:endParaRPr lang="en-US" dirty="0"/>
          </a:p>
        </p:txBody>
      </p:sp>
      <p:sp>
        <p:nvSpPr>
          <p:cNvPr id="51221" name="TextBox 10"/>
          <p:cNvSpPr txBox="1">
            <a:spLocks noChangeArrowheads="1"/>
          </p:cNvSpPr>
          <p:nvPr/>
        </p:nvSpPr>
        <p:spPr bwMode="auto">
          <a:xfrm>
            <a:off x="2357438" y="1571625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K=3, N=5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63054" y="2100106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239" name="Group 39"/>
          <p:cNvGraphicFramePr>
            <a:graphicFrameLocks noGrp="1"/>
          </p:cNvGraphicFramePr>
          <p:nvPr/>
        </p:nvGraphicFramePr>
        <p:xfrm>
          <a:off x="653529" y="2085117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 flipH="1">
            <a:off x="3709988" y="4724400"/>
            <a:ext cx="40973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J=4</a:t>
            </a:r>
          </a:p>
          <a:p>
            <a:r>
              <a:rPr lang="en-US" dirty="0"/>
              <a:t>LA[5]=LA[4]</a:t>
            </a:r>
          </a:p>
          <a:p>
            <a:r>
              <a:rPr lang="en-US" dirty="0"/>
              <a:t>J=3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 Let do it…..</a:t>
            </a:r>
          </a:p>
        </p:txBody>
      </p:sp>
      <p:sp>
        <p:nvSpPr>
          <p:cNvPr id="51219" name="TextBox 4"/>
          <p:cNvSpPr txBox="1">
            <a:spLocks noChangeArrowheads="1"/>
          </p:cNvSpPr>
          <p:nvPr/>
        </p:nvSpPr>
        <p:spPr bwMode="auto">
          <a:xfrm>
            <a:off x="3995738" y="1500189"/>
            <a:ext cx="4933950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/>
              <a:t>Set J:=N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Repeat  Step 3 and 4 While J&gt;=K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LA[J+1]:=LA[J]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4.   Set J:=J-1</a:t>
            </a:r>
          </a:p>
          <a:p>
            <a:pPr marL="457200" indent="-457200">
              <a:buAutoNum type="arabicPeriod" startAt="5"/>
            </a:pPr>
            <a:r>
              <a:rPr lang="en-US" dirty="0"/>
              <a:t>Set LA[K]:=ITEM</a:t>
            </a:r>
          </a:p>
          <a:p>
            <a:pPr marL="457200" indent="-457200">
              <a:buAutoNum type="arabicPeriod" startAt="5"/>
            </a:pPr>
            <a:r>
              <a:rPr lang="en-US" dirty="0"/>
              <a:t>Set N=N+1</a:t>
            </a:r>
          </a:p>
          <a:p>
            <a:pPr marL="457200" indent="-457200">
              <a:buFontTx/>
              <a:buAutoNum type="arabicPeriod" startAt="5"/>
            </a:pPr>
            <a:r>
              <a:rPr lang="en-US" dirty="0"/>
              <a:t>Exit.</a:t>
            </a:r>
          </a:p>
          <a:p>
            <a:pPr marL="457200" indent="-457200">
              <a:buFontTx/>
              <a:buAutoNum type="arabicPeriod" startAt="5"/>
            </a:pPr>
            <a:endParaRPr lang="en-US" dirty="0"/>
          </a:p>
        </p:txBody>
      </p:sp>
      <p:sp>
        <p:nvSpPr>
          <p:cNvPr id="51221" name="TextBox 10"/>
          <p:cNvSpPr txBox="1">
            <a:spLocks noChangeArrowheads="1"/>
          </p:cNvSpPr>
          <p:nvPr/>
        </p:nvSpPr>
        <p:spPr bwMode="auto">
          <a:xfrm>
            <a:off x="2357438" y="1571625"/>
            <a:ext cx="2143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K=3, N=5</a:t>
            </a:r>
          </a:p>
        </p:txBody>
      </p:sp>
      <p:graphicFrame>
        <p:nvGraphicFramePr>
          <p:cNvPr id="51239" name="Group 39"/>
          <p:cNvGraphicFramePr>
            <a:graphicFrameLocks noGrp="1"/>
          </p:cNvGraphicFramePr>
          <p:nvPr/>
        </p:nvGraphicFramePr>
        <p:xfrm>
          <a:off x="653530" y="2220028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255" name="Group 55"/>
          <p:cNvGraphicFramePr>
            <a:graphicFrameLocks noGrp="1"/>
          </p:cNvGraphicFramePr>
          <p:nvPr/>
        </p:nvGraphicFramePr>
        <p:xfrm>
          <a:off x="663067" y="2205038"/>
          <a:ext cx="1214438" cy="27432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 flipH="1">
            <a:off x="3709988" y="4724400"/>
            <a:ext cx="40973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J=3</a:t>
            </a:r>
          </a:p>
          <a:p>
            <a:r>
              <a:rPr lang="en-US" dirty="0"/>
              <a:t>LA[4</a:t>
            </a:r>
            <a:r>
              <a:rPr lang="en-US"/>
              <a:t>]=LA[3]</a:t>
            </a:r>
            <a:endParaRPr lang="en-US" dirty="0"/>
          </a:p>
          <a:p>
            <a:r>
              <a:rPr lang="en-US" dirty="0"/>
              <a:t>J=2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298</TotalTime>
  <Words>886</Words>
  <Application>Microsoft Office PowerPoint</Application>
  <PresentationFormat>On-screen Show (4:3)</PresentationFormat>
  <Paragraphs>215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Comic Sans MS</vt:lpstr>
      <vt:lpstr>Garamond</vt:lpstr>
      <vt:lpstr>Georgia</vt:lpstr>
      <vt:lpstr>Times New Roman</vt:lpstr>
      <vt:lpstr>Wingdings</vt:lpstr>
      <vt:lpstr>Wingdings 2</vt:lpstr>
      <vt:lpstr>master</vt:lpstr>
      <vt:lpstr>Data Structures CSE-207</vt:lpstr>
      <vt:lpstr>Array</vt:lpstr>
      <vt:lpstr>Array</vt:lpstr>
      <vt:lpstr>Array</vt:lpstr>
      <vt:lpstr>Inserting an Element</vt:lpstr>
      <vt:lpstr>So Let do it…..</vt:lpstr>
      <vt:lpstr>So Let do it…..</vt:lpstr>
      <vt:lpstr>So Let do it…..</vt:lpstr>
      <vt:lpstr>So Let do it…..</vt:lpstr>
      <vt:lpstr>So Let do it…..</vt:lpstr>
      <vt:lpstr>Deleting an element </vt:lpstr>
      <vt:lpstr>So Let do it…..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Md Manowarul Islam</cp:lastModifiedBy>
  <cp:revision>82</cp:revision>
  <cp:lastPrinted>1601-01-01T00:00:00Z</cp:lastPrinted>
  <dcterms:created xsi:type="dcterms:W3CDTF">2012-07-27T05:36:49Z</dcterms:created>
  <dcterms:modified xsi:type="dcterms:W3CDTF">2022-02-13T09:02:11Z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