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8"/>
  </p:notesMasterIdLst>
  <p:handoutMasterIdLst>
    <p:handoutMasterId r:id="rId29"/>
  </p:handoutMasterIdLst>
  <p:sldIdLst>
    <p:sldId id="322" r:id="rId2"/>
    <p:sldId id="318" r:id="rId3"/>
    <p:sldId id="312" r:id="rId4"/>
    <p:sldId id="313" r:id="rId5"/>
    <p:sldId id="314" r:id="rId6"/>
    <p:sldId id="316" r:id="rId7"/>
    <p:sldId id="317" r:id="rId8"/>
    <p:sldId id="319" r:id="rId9"/>
    <p:sldId id="320" r:id="rId10"/>
    <p:sldId id="293" r:id="rId11"/>
    <p:sldId id="294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9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66"/>
    <a:srgbClr val="969696"/>
    <a:srgbClr val="FF33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36" d="100"/>
          <a:sy n="36" d="100"/>
        </p:scale>
        <p:origin x="-97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A8E80E-189B-4086-9062-504314F79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955A6F-332D-4DD5-BB9C-6CF3B3D7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C8F93-EAC5-4A4A-AEB5-65C943DAEF88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85B2D-A250-4194-ABE8-E1DC8BD323C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5B894-B58E-4618-8B7C-781B41D68892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CDB92-97FA-4594-881B-88BC66339DB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47916" y="6243638"/>
            <a:ext cx="3071884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Md. </a:t>
            </a:r>
            <a:r>
              <a:rPr lang="en-US" altLang="en-US" dirty="0" err="1"/>
              <a:t>Manowarul</a:t>
            </a:r>
            <a:r>
              <a:rPr lang="en-US" altLang="en-US" dirty="0"/>
              <a:t> Islam, Dept. of ICT, MBSTU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0DC49-2440-467C-965B-178E2559CC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10A09-0DDE-4548-A59E-FA46F3398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AC2A9-C9E9-4701-BBD2-9566E394A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9B5D-3569-4BA3-9695-3D82ACBCB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3D177-44A9-4A69-86FD-3435505AE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519D1-D6BE-4171-9A66-FB4A74532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4154-19EC-4804-9DFB-D42A95DBDB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676BC-F9A9-45FD-9C74-0CC2513560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11FF8-EF36-4C4B-82A4-15B648147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3E158-7348-4ED2-B235-ECDCEA567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5C83-AA96-47ED-91C3-DDD749C6B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7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7663" y="6337300"/>
            <a:ext cx="86153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200" dirty="0">
                <a:latin typeface="+mn-lt"/>
              </a:rPr>
              <a:t>Md. </a:t>
            </a:r>
            <a:r>
              <a:rPr lang="en-US" altLang="en-US" sz="1200" dirty="0" err="1">
                <a:latin typeface="+mn-lt"/>
              </a:rPr>
              <a:t>Manowarul</a:t>
            </a:r>
            <a:r>
              <a:rPr lang="en-US" altLang="en-US" sz="1200" dirty="0">
                <a:latin typeface="+mn-lt"/>
              </a:rPr>
              <a:t> Islam, Dept. of CSE, </a:t>
            </a:r>
            <a:r>
              <a:rPr lang="en-US" altLang="en-US" sz="1200" dirty="0" err="1">
                <a:latin typeface="+mn-lt"/>
              </a:rPr>
              <a:t>Jagannath</a:t>
            </a:r>
            <a:r>
              <a:rPr lang="en-US" altLang="en-US" sz="1200" dirty="0">
                <a:latin typeface="+mn-lt"/>
              </a:rPr>
              <a:t> University, Dhaka-1100.</a:t>
            </a:r>
            <a:endParaRPr lang="en-US" sz="12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Structures</a:t>
            </a:r>
            <a:br>
              <a:rPr lang="en-US" dirty="0"/>
            </a:br>
            <a:r>
              <a:rPr lang="en-US" dirty="0"/>
              <a:t>CSE-207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Md. Manowarul Islam</a:t>
            </a:r>
          </a:p>
          <a:p>
            <a:pPr algn="ctr"/>
            <a:r>
              <a:rPr lang="en-US"/>
              <a:t>Dept. of CSE, Jagannath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102" y="1300403"/>
            <a:ext cx="8229600" cy="4215984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Data structures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Methods of organizing data in order to facilitate access and modification.</a:t>
            </a:r>
          </a:p>
          <a:p>
            <a:r>
              <a:rPr lang="en-US" altLang="zh-CN" sz="2400" dirty="0">
                <a:ea typeface="宋体" pitchFamily="2" charset="-122"/>
              </a:rPr>
              <a:t>What is Algorithm? 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a clearly specified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set of simple instructions on the data</a:t>
            </a:r>
            <a:r>
              <a:rPr lang="en-US" altLang="zh-CN" sz="2000" dirty="0">
                <a:ea typeface="宋体" pitchFamily="2" charset="-122"/>
              </a:rPr>
              <a:t> to be followed to solve a problem	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Takes a set of values, as input and 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 produces a value, or set of values, as output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May be specified 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In English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As a computer program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As a pseudo-code</a:t>
            </a:r>
          </a:p>
          <a:p>
            <a:r>
              <a:rPr lang="en-US" altLang="zh-CN" sz="2400" dirty="0">
                <a:ea typeface="宋体" pitchFamily="2" charset="-122"/>
              </a:rPr>
              <a:t>Program = data structures + algorithms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Algorithm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Why need algorithm analysis ?</a:t>
            </a:r>
          </a:p>
          <a:p>
            <a:pPr lvl="1"/>
            <a:r>
              <a:rPr lang="en-US" altLang="zh-CN">
                <a:ea typeface="宋体" pitchFamily="2" charset="-122"/>
              </a:rPr>
              <a:t>writing a working program is not good enough</a:t>
            </a:r>
          </a:p>
          <a:p>
            <a:pPr lvl="1"/>
            <a:r>
              <a:rPr lang="en-US" altLang="zh-CN">
                <a:ea typeface="宋体" pitchFamily="2" charset="-122"/>
              </a:rPr>
              <a:t>The program may be inefficient!</a:t>
            </a:r>
          </a:p>
          <a:p>
            <a:pPr lvl="1"/>
            <a:r>
              <a:rPr lang="en-US" altLang="zh-CN">
                <a:ea typeface="宋体" pitchFamily="2" charset="-122"/>
              </a:rPr>
              <a:t>If the program is run on a </a:t>
            </a:r>
            <a:r>
              <a:rPr lang="en-US" altLang="zh-CN">
                <a:solidFill>
                  <a:srgbClr val="00FF00"/>
                </a:solidFill>
                <a:ea typeface="宋体" pitchFamily="2" charset="-122"/>
              </a:rPr>
              <a:t>large data set</a:t>
            </a:r>
            <a:r>
              <a:rPr lang="en-US" altLang="zh-CN">
                <a:ea typeface="宋体" pitchFamily="2" charset="-122"/>
              </a:rPr>
              <a:t>, then the running time becomes an issue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Algorithm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Algorithm Analysis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806908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We only analyze </a:t>
            </a:r>
            <a:r>
              <a:rPr lang="en-US" altLang="zh-CN" sz="2400" i="1" dirty="0">
                <a:solidFill>
                  <a:srgbClr val="00CC00"/>
                </a:solidFill>
                <a:ea typeface="宋体" pitchFamily="2" charset="-122"/>
              </a:rPr>
              <a:t>correct</a:t>
            </a:r>
            <a:r>
              <a:rPr lang="en-US" altLang="zh-CN" sz="2400" dirty="0">
                <a:ea typeface="宋体" pitchFamily="2" charset="-122"/>
              </a:rPr>
              <a:t> algorithms</a:t>
            </a:r>
          </a:p>
          <a:p>
            <a:r>
              <a:rPr lang="en-US" altLang="zh-CN" sz="2400" dirty="0">
                <a:ea typeface="宋体" pitchFamily="2" charset="-122"/>
              </a:rPr>
              <a:t>An algorithm is correct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If, for every input instance, it halts with the correct output</a:t>
            </a:r>
          </a:p>
          <a:p>
            <a:r>
              <a:rPr lang="en-US" altLang="zh-CN" sz="2400" dirty="0">
                <a:ea typeface="宋体" pitchFamily="2" charset="-122"/>
              </a:rPr>
              <a:t>Incorrect algorithms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Might not halt at all on some input instances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Might halt with other than the desired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Complexity..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0838" y="1008063"/>
            <a:ext cx="8556625" cy="48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 the amount of resources required: </a:t>
            </a:r>
          </a:p>
          <a:p>
            <a:pPr marL="914400" marR="0" lvl="1" indent="-4572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+mn-lt"/>
              </a:rPr>
              <a:t>memory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how much space is needed? </a:t>
            </a:r>
          </a:p>
          <a:p>
            <a:pPr marL="914400" marR="0" lvl="1" indent="-4572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+mn-lt"/>
              </a:rPr>
              <a:t>computational time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how fast the algorithm runs?</a:t>
            </a:r>
          </a:p>
          <a:p>
            <a:pPr marL="533400" marR="0" lvl="0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FACT: running time grows with the size of the input </a:t>
            </a:r>
          </a:p>
          <a:p>
            <a:pPr marL="533400" marR="0" lvl="0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size (number of elements in the input)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  <a:p>
            <a:pPr marL="914400" marR="0" lvl="1" indent="-457200" algn="just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Size of an array, polynomial degree, # of elements in a matrix, # of bits in the binary representation of the input, vertices and edges in a graph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Def: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Running time = the number of primitive operations (steps) executed before termination</a:t>
            </a:r>
          </a:p>
          <a:p>
            <a:pPr marL="914400" marR="0" lvl="1" indent="-4572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Arithmetic operations (+, -, *), data movement, control, decision making (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if, while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), comparison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0818" y="1394090"/>
            <a:ext cx="8229600" cy="35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 define complexity as a function f(n)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 Complexity:</a:t>
            </a:r>
          </a:p>
          <a:p>
            <a:pPr marL="669925" marR="0" lvl="1" indent="-3254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function defined by the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maximum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number of steps taken on any instance of size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 Complexity:</a:t>
            </a:r>
          </a:p>
          <a:p>
            <a:pPr marL="669925" marR="0" lvl="1" indent="-3254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function defined by the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minimum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number of steps taken on any instance of size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Case Complexity:</a:t>
            </a:r>
          </a:p>
          <a:p>
            <a:pPr marL="669925" marR="0" lvl="1" indent="-3254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function defined by the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average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number of steps taken on any instance of size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Searching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2130425"/>
          </a:xfrm>
        </p:spPr>
        <p:txBody>
          <a:bodyPr/>
          <a:lstStyle/>
          <a:p>
            <a:r>
              <a:rPr lang="en-US" sz="2400" dirty="0"/>
              <a:t>Depends on the way the information in DATA is organized.</a:t>
            </a:r>
          </a:p>
          <a:p>
            <a:r>
              <a:rPr lang="en-US" sz="2400" dirty="0"/>
              <a:t>Linear Search: when the data is unsorted or sorted</a:t>
            </a:r>
          </a:p>
          <a:p>
            <a:r>
              <a:rPr lang="en-US" sz="2400" dirty="0"/>
              <a:t>Binary Search: when the data is </a:t>
            </a:r>
            <a:r>
              <a:rPr lang="en-US" sz="2400" dirty="0">
                <a:solidFill>
                  <a:srgbClr val="FF0000"/>
                </a:solidFill>
              </a:rPr>
              <a:t>sorted </a:t>
            </a:r>
            <a:r>
              <a:rPr lang="en-US" dirty="0">
                <a:solidFill>
                  <a:srgbClr val="FF0000"/>
                </a:solidFill>
              </a:rPr>
              <a:t>only!!!</a:t>
            </a:r>
          </a:p>
          <a:p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4"/>
            <a:endParaRPr lang="en-US" dirty="0"/>
          </a:p>
          <a:p>
            <a:pPr lvl="4">
              <a:buNone/>
            </a:pPr>
            <a:r>
              <a:rPr lang="en-US" dirty="0"/>
              <a:t>                                                   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4336" y="3503951"/>
          <a:ext cx="1214446" cy="243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6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47210" y="3453359"/>
          <a:ext cx="1214446" cy="248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3614" y="4137285"/>
            <a:ext cx="2248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sz="2400" dirty="0">
                <a:latin typeface="+mn-lt"/>
              </a:rPr>
              <a:t>Linear Search                                                  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7108" y="4169764"/>
            <a:ext cx="4544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400" dirty="0">
                <a:latin typeface="+mn-lt"/>
              </a:rPr>
              <a:t>Binary  Search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algn="just"/>
            <a:r>
              <a:rPr lang="en-US" sz="2400" dirty="0"/>
              <a:t>We have an array DATA with N elements.</a:t>
            </a:r>
          </a:p>
          <a:p>
            <a:pPr algn="just"/>
            <a:r>
              <a:rPr lang="en-US" sz="2400" dirty="0"/>
              <a:t>We have to find the LOC of ITEM (</a:t>
            </a:r>
            <a:r>
              <a:rPr lang="en-US" sz="2400" dirty="0">
                <a:solidFill>
                  <a:srgbClr val="FF0000"/>
                </a:solidFill>
              </a:rPr>
              <a:t>Say ITEM=15</a:t>
            </a:r>
            <a:r>
              <a:rPr lang="en-US" sz="2400" dirty="0"/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2800" dirty="0"/>
              <a:t>				</a:t>
            </a:r>
            <a:r>
              <a:rPr lang="en-US" sz="2400" dirty="0"/>
              <a:t>Working Process: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				-check element one by one.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				-DATA[1]=ITEM  ???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				-If YES then OK.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				-Otherwise DATA[2]=ITEM  ???</a:t>
            </a:r>
          </a:p>
          <a:p>
            <a:pPr>
              <a:buFont typeface="Wingdings 2" pitchFamily="18" charset="2"/>
              <a:buNone/>
            </a:pPr>
            <a:r>
              <a:rPr lang="en-US" sz="2800" dirty="0"/>
              <a:t>					……So on.                     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88" y="285750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Linear Search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59260" y="17266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285750" y="1571625"/>
            <a:ext cx="4286250" cy="3614972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K:=1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Repeat Steps 3 and 4 while K&lt;=N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 ITEM=DATA[K],then LOC:=K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Set K:=K+1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LOC=0 then</a:t>
            </a:r>
          </a:p>
          <a:p>
            <a:pPr marL="457200" indent="-457200"/>
            <a:r>
              <a:rPr lang="en-US" sz="2000" dirty="0"/>
              <a:t>	-Write :ITEM is not Found</a:t>
            </a:r>
          </a:p>
          <a:p>
            <a:pPr marL="457200" indent="-457200"/>
            <a:r>
              <a:rPr lang="en-US" sz="2000" dirty="0"/>
              <a:t>6. Else</a:t>
            </a:r>
          </a:p>
          <a:p>
            <a:pPr marL="457200" indent="-457200"/>
            <a:r>
              <a:rPr lang="en-US" sz="2000" dirty="0"/>
              <a:t>	-Write : ITEM Found at LOC</a:t>
            </a:r>
          </a:p>
          <a:p>
            <a:pPr marL="457200" indent="-457200"/>
            <a:r>
              <a:rPr lang="en-US" sz="2000" dirty="0"/>
              <a:t>7.Exit.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5046663" y="4651636"/>
            <a:ext cx="409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1st: K=1 DATA[1]=10.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15!=10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LOC=0</a:t>
            </a:r>
            <a:r>
              <a:rPr lang="en-US" dirty="0"/>
              <a:t> so</a:t>
            </a:r>
            <a:r>
              <a:rPr lang="en-US" dirty="0">
                <a:solidFill>
                  <a:srgbClr val="FF0000"/>
                </a:solidFill>
              </a:rPr>
              <a:t> K=2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61759" y="17291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Linear Search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59260" y="17266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285750" y="1571625"/>
            <a:ext cx="4286250" cy="3614972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K:=1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Repeat Steps 3 and 4 while K&lt;=N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 ITEM=DATA[K],then LOC:=K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Set K:=K+1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LOC=0 then</a:t>
            </a:r>
          </a:p>
          <a:p>
            <a:pPr marL="457200" indent="-457200"/>
            <a:r>
              <a:rPr lang="en-US" sz="2000" dirty="0"/>
              <a:t>	-Write :ITEM is not Found</a:t>
            </a:r>
          </a:p>
          <a:p>
            <a:pPr marL="457200" indent="-457200"/>
            <a:r>
              <a:rPr lang="en-US" sz="2000" dirty="0"/>
              <a:t>6. Else</a:t>
            </a:r>
          </a:p>
          <a:p>
            <a:pPr marL="457200" indent="-457200"/>
            <a:r>
              <a:rPr lang="en-US" sz="2000" dirty="0"/>
              <a:t>	-Write : ITEM Found at LOC</a:t>
            </a:r>
          </a:p>
          <a:p>
            <a:pPr marL="457200" indent="-457200"/>
            <a:r>
              <a:rPr lang="en-US" sz="2000" dirty="0"/>
              <a:t>7.Exit.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61759" y="17291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5046663" y="4651636"/>
            <a:ext cx="409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2nd: K=2 DATA[2]=25.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15!=25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LOC=0</a:t>
            </a:r>
            <a:r>
              <a:rPr lang="en-US" dirty="0"/>
              <a:t> so</a:t>
            </a:r>
            <a:r>
              <a:rPr lang="en-US" dirty="0">
                <a:solidFill>
                  <a:srgbClr val="FF0000"/>
                </a:solidFill>
              </a:rPr>
              <a:t> K=3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Linear Search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59260" y="17266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285750" y="1571625"/>
            <a:ext cx="4286250" cy="3614972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K:=1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Repeat Steps 3 and 4 while K&lt;=N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 ITEM=DATA[K],then LOC:=K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Set K:=K+1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LOC=0 then</a:t>
            </a:r>
          </a:p>
          <a:p>
            <a:pPr marL="457200" indent="-457200"/>
            <a:r>
              <a:rPr lang="en-US" sz="2000" dirty="0"/>
              <a:t>	-Write :ITEM is not Found</a:t>
            </a:r>
          </a:p>
          <a:p>
            <a:pPr marL="457200" indent="-457200"/>
            <a:r>
              <a:rPr lang="en-US" sz="2000" dirty="0"/>
              <a:t>6. Else</a:t>
            </a:r>
          </a:p>
          <a:p>
            <a:pPr marL="457200" indent="-457200"/>
            <a:r>
              <a:rPr lang="en-US" sz="2000" dirty="0"/>
              <a:t>	-Write : ITEM Found at LOC</a:t>
            </a:r>
          </a:p>
          <a:p>
            <a:pPr marL="457200" indent="-457200"/>
            <a:r>
              <a:rPr lang="en-US" sz="2000" dirty="0"/>
              <a:t>7.Exit.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61759" y="17291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5046663" y="4651636"/>
            <a:ext cx="409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3rd: K=3 DATA[3]=35.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15!=35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LOC=0</a:t>
            </a:r>
            <a:r>
              <a:rPr lang="en-US" dirty="0"/>
              <a:t> so</a:t>
            </a:r>
            <a:r>
              <a:rPr lang="en-US" dirty="0">
                <a:solidFill>
                  <a:srgbClr val="FF0000"/>
                </a:solidFill>
              </a:rPr>
              <a:t> K=4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Consideration….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Linear Search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59260" y="17266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285750" y="1571625"/>
            <a:ext cx="4286250" cy="3614972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K:=1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Repeat Steps 3 and 4 while K&lt;=N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 ITEM=DATA[K],then LOC:=K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Set K:=K+1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LOC=0 then</a:t>
            </a:r>
          </a:p>
          <a:p>
            <a:pPr marL="457200" indent="-457200"/>
            <a:r>
              <a:rPr lang="en-US" sz="2000" dirty="0"/>
              <a:t>	-Write :ITEM is not Found</a:t>
            </a:r>
          </a:p>
          <a:p>
            <a:pPr marL="457200" indent="-457200"/>
            <a:r>
              <a:rPr lang="en-US" sz="2000" dirty="0"/>
              <a:t>6. Else</a:t>
            </a:r>
          </a:p>
          <a:p>
            <a:pPr marL="457200" indent="-457200"/>
            <a:r>
              <a:rPr lang="en-US" sz="2000" dirty="0"/>
              <a:t>	-Write : ITEM Found at LOC</a:t>
            </a:r>
          </a:p>
          <a:p>
            <a:pPr marL="457200" indent="-457200"/>
            <a:r>
              <a:rPr lang="en-US" sz="2000" dirty="0"/>
              <a:t>7.Exit.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61759" y="17291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5046663" y="4651636"/>
            <a:ext cx="409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4th: K=4 DATA[4]=68.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15!=68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LOC=0</a:t>
            </a:r>
            <a:r>
              <a:rPr lang="en-US" dirty="0"/>
              <a:t> so</a:t>
            </a:r>
            <a:r>
              <a:rPr lang="en-US" dirty="0">
                <a:solidFill>
                  <a:srgbClr val="FF0000"/>
                </a:solidFill>
              </a:rPr>
              <a:t> K=5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Linear Search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59260" y="17266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285750" y="1571625"/>
            <a:ext cx="4286250" cy="3614972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K:=1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Repeat Steps 3 and 4 while K&lt;=N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 ITEM=DATA[K],then LOC:=K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Set K:=K+1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LOC=0 then</a:t>
            </a:r>
          </a:p>
          <a:p>
            <a:pPr marL="457200" indent="-457200"/>
            <a:r>
              <a:rPr lang="en-US" sz="2000" dirty="0"/>
              <a:t>	-Write :ITEM is not Found</a:t>
            </a:r>
          </a:p>
          <a:p>
            <a:pPr marL="457200" indent="-457200"/>
            <a:r>
              <a:rPr lang="en-US" sz="2000" dirty="0"/>
              <a:t>6. Else</a:t>
            </a:r>
          </a:p>
          <a:p>
            <a:pPr marL="457200" indent="-457200"/>
            <a:r>
              <a:rPr lang="en-US" sz="2000" dirty="0"/>
              <a:t>	-Write : ITEM Found at LOC</a:t>
            </a:r>
          </a:p>
          <a:p>
            <a:pPr marL="457200" indent="-457200"/>
            <a:r>
              <a:rPr lang="en-US" sz="2000" dirty="0"/>
              <a:t>7.Exit.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61759" y="17291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5046663" y="4651636"/>
            <a:ext cx="409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4th: K=5 DATA[5]=78.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15!=78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LOC=0</a:t>
            </a:r>
            <a:r>
              <a:rPr lang="en-US" dirty="0"/>
              <a:t> so</a:t>
            </a:r>
            <a:r>
              <a:rPr lang="en-US" dirty="0">
                <a:solidFill>
                  <a:srgbClr val="FF0000"/>
                </a:solidFill>
              </a:rPr>
              <a:t> K=6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Linear Search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59260" y="17266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285750" y="1571625"/>
            <a:ext cx="4286250" cy="3614972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K:=1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Repeat Steps 3 and 4 while K&lt;=N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If  ITEM=DATA[K],then LOC:=K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Set K:=K+1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LOC=0 then</a:t>
            </a:r>
          </a:p>
          <a:p>
            <a:pPr marL="457200" indent="-457200"/>
            <a:r>
              <a:rPr lang="en-US" sz="2000" dirty="0"/>
              <a:t>	-Write :ITEM is not Found</a:t>
            </a:r>
          </a:p>
          <a:p>
            <a:pPr marL="457200" indent="-457200"/>
            <a:r>
              <a:rPr lang="en-US" sz="2000" dirty="0"/>
              <a:t>6. Else</a:t>
            </a:r>
          </a:p>
          <a:p>
            <a:pPr marL="457200" indent="-457200"/>
            <a:r>
              <a:rPr lang="en-US" sz="2000" dirty="0"/>
              <a:t>	-Write : ITEM Found at LOC</a:t>
            </a:r>
          </a:p>
          <a:p>
            <a:pPr marL="457200" indent="-457200"/>
            <a:r>
              <a:rPr lang="en-US" sz="2000" dirty="0"/>
              <a:t>7.Exit.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61759" y="17291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5046663" y="4651636"/>
            <a:ext cx="409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4th: K=6 DATA[6]=15.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15==15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LOC=6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Linear Search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59260" y="17266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285750" y="1571625"/>
            <a:ext cx="4286250" cy="3614972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K:=1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Repeat Steps 3 and 4 while K&lt;=N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 ITEM=DATA[K],then LOC:=K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Set K:=K+1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If LOC=0 then</a:t>
            </a:r>
          </a:p>
          <a:p>
            <a:pPr marL="457200" indent="-457200"/>
            <a:r>
              <a:rPr lang="en-US" sz="2000" dirty="0"/>
              <a:t>	-Write :ITEM is not Found</a:t>
            </a:r>
          </a:p>
          <a:p>
            <a:pPr marL="457200" indent="-457200"/>
            <a:r>
              <a:rPr lang="en-US" sz="2000" dirty="0"/>
              <a:t>6. Else</a:t>
            </a:r>
          </a:p>
          <a:p>
            <a:pPr marL="457200" indent="-457200"/>
            <a:r>
              <a:rPr lang="en-US" sz="2000" dirty="0"/>
              <a:t>	-</a:t>
            </a:r>
            <a:r>
              <a:rPr lang="en-US" sz="2000" dirty="0">
                <a:solidFill>
                  <a:srgbClr val="FF0000"/>
                </a:solidFill>
              </a:rPr>
              <a:t>Write : ITEM Found at LOC</a:t>
            </a:r>
          </a:p>
          <a:p>
            <a:pPr marL="457200" indent="-457200"/>
            <a:r>
              <a:rPr lang="en-US" sz="2000" dirty="0"/>
              <a:t>7.Exit.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61759" y="172919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5046663" y="4651636"/>
            <a:ext cx="409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4th: K=6 DATA[6]=15.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15==15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LOC=6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Worst case:</a:t>
            </a:r>
          </a:p>
          <a:p>
            <a:pPr lvl="1"/>
            <a:r>
              <a:rPr lang="en-US" sz="2000" dirty="0"/>
              <a:t>Occurs when item is in last location of the array.</a:t>
            </a:r>
          </a:p>
          <a:p>
            <a:pPr lvl="2"/>
            <a:r>
              <a:rPr lang="en-US" sz="2000" dirty="0"/>
              <a:t>C(n)=n</a:t>
            </a:r>
          </a:p>
          <a:p>
            <a:r>
              <a:rPr lang="en-US" sz="2400" dirty="0"/>
              <a:t>Average case:</a:t>
            </a:r>
          </a:p>
          <a:p>
            <a:pPr lvl="1"/>
            <a:r>
              <a:rPr lang="en-US" sz="2000" dirty="0"/>
              <a:t>We assume ITEM is in the array.</a:t>
            </a:r>
          </a:p>
          <a:p>
            <a:pPr lvl="1"/>
            <a:r>
              <a:rPr lang="en-US" sz="2000" dirty="0"/>
              <a:t>So it can be found at any location.</a:t>
            </a:r>
          </a:p>
          <a:p>
            <a:pPr lvl="1"/>
            <a:r>
              <a:rPr lang="en-US" sz="2000" dirty="0"/>
              <a:t>Number of comparison be any of 1,2,3,…n.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Average case:</a:t>
            </a:r>
          </a:p>
          <a:p>
            <a:pPr lvl="1"/>
            <a:r>
              <a:rPr lang="en-US" sz="2000" dirty="0"/>
              <a:t>Each number occurs with probability </a:t>
            </a:r>
            <a:r>
              <a:rPr lang="en-US" sz="2000" dirty="0">
                <a:solidFill>
                  <a:srgbClr val="FF0000"/>
                </a:solidFill>
              </a:rPr>
              <a:t>1/n</a:t>
            </a:r>
          </a:p>
          <a:p>
            <a:pPr lvl="1"/>
            <a:r>
              <a:rPr lang="en-US" sz="2000" dirty="0"/>
              <a:t>Number of comparison be any of 1,2,3,…n.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Comparison is about half of total element. </a:t>
            </a:r>
          </a:p>
          <a:p>
            <a:pPr lvl="2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68840" y="2818151"/>
          <a:ext cx="5591330" cy="260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625400" imgH="1625400" progId="Equation.3">
                  <p:embed/>
                </p:oleObj>
              </mc:Choice>
              <mc:Fallback>
                <p:oleObj name="Equation" r:id="rId3" imgW="1625400" imgH="1625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40" y="2818151"/>
                        <a:ext cx="5591330" cy="2608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9219" y="2953065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C(n)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49" y="2601288"/>
            <a:ext cx="8229600" cy="1139825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One-Dimensional Arrays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2600" dirty="0"/>
              <a:t>An </a:t>
            </a:r>
            <a:r>
              <a:rPr lang="en-US" sz="2600" b="1" i="1" dirty="0"/>
              <a:t>array</a:t>
            </a:r>
            <a:r>
              <a:rPr lang="en-US" sz="2600" dirty="0"/>
              <a:t> is a data structure containing a number of data values, all of which have the same type.</a:t>
            </a:r>
          </a:p>
          <a:p>
            <a:r>
              <a:rPr lang="en-US" sz="2600" dirty="0"/>
              <a:t>The simplest kind of array has just one dimension.</a:t>
            </a:r>
          </a:p>
          <a:p>
            <a:r>
              <a:rPr lang="en-US" sz="2600" dirty="0"/>
              <a:t>The elements of a one-dimensional array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600" dirty="0"/>
              <a:t> are conceptually arranged one after another in a single row (or column):</a:t>
            </a:r>
          </a:p>
          <a:p>
            <a:endParaRPr lang="en-US" dirty="0"/>
          </a:p>
        </p:txBody>
      </p:sp>
      <p:pic>
        <p:nvPicPr>
          <p:cNvPr id="15366" name="Picture 7" descr="c8-1-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0059" y="4731434"/>
            <a:ext cx="5551488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ko-KR">
                <a:ea typeface="굴림" pitchFamily="34" charset="-127"/>
              </a:rPr>
              <a:t>Defining Arrays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625" y="1302087"/>
            <a:ext cx="8504238" cy="457200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When defining arrays, specify</a:t>
            </a:r>
          </a:p>
          <a:p>
            <a:pPr lvl="1"/>
            <a:r>
              <a:rPr lang="en-US" altLang="ko-KR" sz="2000" dirty="0">
                <a:solidFill>
                  <a:schemeClr val="accent2"/>
                </a:solidFill>
                <a:ea typeface="굴림" pitchFamily="34" charset="-127"/>
              </a:rPr>
              <a:t>Name</a:t>
            </a:r>
          </a:p>
          <a:p>
            <a:pPr lvl="1"/>
            <a:r>
              <a:rPr lang="en-US" altLang="ko-KR" sz="2000" dirty="0">
                <a:solidFill>
                  <a:schemeClr val="accent2"/>
                </a:solidFill>
                <a:ea typeface="굴림" pitchFamily="34" charset="-127"/>
              </a:rPr>
              <a:t>Type of array </a:t>
            </a:r>
            <a:r>
              <a:rPr lang="en-US" altLang="ko-KR" sz="2000" dirty="0">
                <a:ea typeface="굴림" pitchFamily="34" charset="-127"/>
              </a:rPr>
              <a:t>(Array can be defined over </a:t>
            </a:r>
            <a:r>
              <a:rPr lang="en-US" altLang="ko-KR" sz="2000" b="1" u="sng" dirty="0">
                <a:solidFill>
                  <a:srgbClr val="CC0000"/>
                </a:solidFill>
                <a:ea typeface="굴림" pitchFamily="34" charset="-127"/>
              </a:rPr>
              <a:t>any</a:t>
            </a:r>
            <a:r>
              <a:rPr lang="en-US" altLang="ko-KR" sz="2000" u="sng" dirty="0">
                <a:solidFill>
                  <a:srgbClr val="CC0000"/>
                </a:solidFill>
                <a:ea typeface="굴림" pitchFamily="34" charset="-127"/>
              </a:rPr>
              <a:t> type</a:t>
            </a:r>
            <a:r>
              <a:rPr lang="en-US" altLang="ko-KR" sz="2000" dirty="0">
                <a:ea typeface="굴림" pitchFamily="34" charset="-127"/>
              </a:rPr>
              <a:t>)</a:t>
            </a:r>
          </a:p>
          <a:p>
            <a:pPr lvl="1"/>
            <a:r>
              <a:rPr lang="en-US" altLang="ko-KR" sz="2000" dirty="0">
                <a:solidFill>
                  <a:schemeClr val="accent2"/>
                </a:solidFill>
                <a:ea typeface="굴림" pitchFamily="34" charset="-127"/>
              </a:rPr>
              <a:t>Number of elements</a:t>
            </a:r>
          </a:p>
          <a:p>
            <a:pPr lvl="2">
              <a:buFontTx/>
              <a:buNone/>
            </a:pPr>
            <a:r>
              <a:rPr lang="en-US" altLang="ko-KR" sz="1800" dirty="0" err="1">
                <a:latin typeface="Lucida Console" pitchFamily="49" charset="0"/>
                <a:ea typeface="굴림" pitchFamily="34" charset="-127"/>
              </a:rPr>
              <a:t>arrayType</a:t>
            </a:r>
            <a:r>
              <a:rPr lang="en-US" altLang="ko-KR" sz="1800" dirty="0">
                <a:latin typeface="Lucida Console" pitchFamily="49" charset="0"/>
                <a:ea typeface="굴림" pitchFamily="34" charset="-127"/>
              </a:rPr>
              <a:t> </a:t>
            </a:r>
            <a:r>
              <a:rPr lang="en-US" altLang="ko-KR" sz="1800" dirty="0" err="1">
                <a:latin typeface="Lucida Console" pitchFamily="49" charset="0"/>
                <a:ea typeface="굴림" pitchFamily="34" charset="-127"/>
              </a:rPr>
              <a:t>arrayName</a:t>
            </a:r>
            <a:r>
              <a:rPr lang="en-US" altLang="ko-KR" sz="1800" dirty="0">
                <a:latin typeface="Lucida Console" pitchFamily="49" charset="0"/>
                <a:ea typeface="굴림" pitchFamily="34" charset="-127"/>
              </a:rPr>
              <a:t>[ </a:t>
            </a:r>
            <a:r>
              <a:rPr lang="en-US" altLang="ko-KR" sz="1800" dirty="0" err="1">
                <a:latin typeface="Lucida Console" pitchFamily="49" charset="0"/>
                <a:ea typeface="굴림" pitchFamily="34" charset="-127"/>
              </a:rPr>
              <a:t>numberOfElements</a:t>
            </a:r>
            <a:r>
              <a:rPr lang="en-US" altLang="ko-KR" sz="1800" dirty="0">
                <a:latin typeface="Lucida Console" pitchFamily="49" charset="0"/>
                <a:ea typeface="굴림" pitchFamily="34" charset="-127"/>
              </a:rPr>
              <a:t> ];</a:t>
            </a:r>
          </a:p>
          <a:p>
            <a:pPr lvl="1"/>
            <a:r>
              <a:rPr lang="en-US" altLang="ko-KR" sz="2000" dirty="0">
                <a:ea typeface="굴림" pitchFamily="34" charset="-127"/>
              </a:rPr>
              <a:t>Examples:</a:t>
            </a:r>
            <a:r>
              <a:rPr lang="en-US" altLang="ko-KR" dirty="0">
                <a:ea typeface="굴림" pitchFamily="34" charset="-127"/>
              </a:rPr>
              <a:t>	</a:t>
            </a:r>
            <a:endParaRPr lang="en-US" altLang="ko-KR" sz="2000" dirty="0">
              <a:latin typeface="Lucida Console" pitchFamily="49" charset="0"/>
              <a:ea typeface="굴림" pitchFamily="34" charset="-127"/>
            </a:endParaRPr>
          </a:p>
          <a:p>
            <a:pPr lvl="2">
              <a:buFontTx/>
              <a:buNone/>
            </a:pPr>
            <a:r>
              <a:rPr lang="en-US" altLang="ko-KR" sz="1800" dirty="0">
                <a:latin typeface="Lucida Console" pitchFamily="49" charset="0"/>
                <a:ea typeface="굴림" pitchFamily="34" charset="-127"/>
              </a:rPr>
              <a:t>float grade[ 7 ];</a:t>
            </a:r>
          </a:p>
          <a:p>
            <a:pPr lvl="2">
              <a:buFontTx/>
              <a:buNone/>
            </a:pPr>
            <a:r>
              <a:rPr lang="en-US" altLang="ko-KR" sz="1800" dirty="0" err="1">
                <a:latin typeface="Lucida Console" pitchFamily="49" charset="0"/>
                <a:ea typeface="굴림" pitchFamily="34" charset="-127"/>
              </a:rPr>
              <a:t>int</a:t>
            </a:r>
            <a:r>
              <a:rPr lang="en-US" altLang="ko-KR" sz="1800" dirty="0">
                <a:latin typeface="Lucida Console" pitchFamily="49" charset="0"/>
                <a:ea typeface="굴림" pitchFamily="34" charset="-127"/>
              </a:rPr>
              <a:t> c[ 10 ];</a:t>
            </a:r>
          </a:p>
          <a:p>
            <a:r>
              <a:rPr lang="en-US" altLang="ko-KR" dirty="0">
                <a:ea typeface="굴림" pitchFamily="34" charset="-127"/>
              </a:rPr>
              <a:t>Defining multiple arrays of same type</a:t>
            </a:r>
          </a:p>
          <a:p>
            <a:pPr lvl="1"/>
            <a:r>
              <a:rPr lang="en-US" altLang="ko-KR" sz="2000" dirty="0">
                <a:ea typeface="굴림" pitchFamily="34" charset="-127"/>
              </a:rPr>
              <a:t>Format similar to regular variables</a:t>
            </a:r>
          </a:p>
          <a:p>
            <a:pPr lvl="1"/>
            <a:r>
              <a:rPr lang="en-US" altLang="ko-KR" sz="2000" dirty="0">
                <a:ea typeface="굴림" pitchFamily="34" charset="-127"/>
              </a:rPr>
              <a:t>Example:</a:t>
            </a:r>
          </a:p>
          <a:p>
            <a:pPr lvl="2">
              <a:buFontTx/>
              <a:buNone/>
            </a:pPr>
            <a:r>
              <a:rPr lang="en-US" altLang="ko-KR" sz="1800" dirty="0" err="1">
                <a:latin typeface="Lucida Console" pitchFamily="49" charset="0"/>
                <a:ea typeface="굴림" pitchFamily="34" charset="-127"/>
              </a:rPr>
              <a:t>int</a:t>
            </a:r>
            <a:r>
              <a:rPr lang="en-US" altLang="ko-KR" sz="1800" dirty="0">
                <a:latin typeface="Lucida Console" pitchFamily="49" charset="0"/>
                <a:ea typeface="굴림" pitchFamily="34" charset="-127"/>
              </a:rPr>
              <a:t> b[ 100 ], x[ 27 ];</a:t>
            </a:r>
            <a:r>
              <a:rPr lang="en-US" altLang="ko-KR" b="1" dirty="0">
                <a:latin typeface="Lucida Console" pitchFamily="49" charset="0"/>
                <a:ea typeface="굴림" pitchFamily="34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ko-KR">
                <a:ea typeface="굴림" pitchFamily="34" charset="-127"/>
              </a:rPr>
              <a:t>Array Elements</a:t>
            </a:r>
          </a:p>
        </p:txBody>
      </p:sp>
      <p:sp>
        <p:nvSpPr>
          <p:cNvPr id="15363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ko-KR">
                <a:ea typeface="굴림" pitchFamily="34" charset="-127"/>
              </a:rPr>
              <a:t>To refer to an element, specify</a:t>
            </a:r>
          </a:p>
          <a:p>
            <a:pPr lvl="1"/>
            <a:r>
              <a:rPr lang="en-US" altLang="ko-KR">
                <a:solidFill>
                  <a:schemeClr val="accent2"/>
                </a:solidFill>
                <a:ea typeface="굴림" pitchFamily="34" charset="-127"/>
              </a:rPr>
              <a:t>Array name</a:t>
            </a:r>
            <a:r>
              <a:rPr lang="en-US" altLang="ko-KR">
                <a:ea typeface="굴림" pitchFamily="34" charset="-127"/>
              </a:rPr>
              <a:t> for the collection</a:t>
            </a:r>
          </a:p>
          <a:p>
            <a:pPr lvl="1"/>
            <a:r>
              <a:rPr lang="en-US" altLang="ko-KR">
                <a:solidFill>
                  <a:schemeClr val="accent2"/>
                </a:solidFill>
                <a:ea typeface="굴림" pitchFamily="34" charset="-127"/>
              </a:rPr>
              <a:t>Position number</a:t>
            </a:r>
            <a:r>
              <a:rPr lang="en-US" altLang="ko-KR">
                <a:ea typeface="굴림" pitchFamily="34" charset="-127"/>
              </a:rPr>
              <a:t> for the member</a:t>
            </a:r>
          </a:p>
          <a:p>
            <a:r>
              <a:rPr lang="en-US" altLang="ko-KR">
                <a:ea typeface="굴림" pitchFamily="34" charset="-127"/>
              </a:rPr>
              <a:t>Format:</a:t>
            </a:r>
          </a:p>
          <a:p>
            <a:pPr lvl="2">
              <a:buFontTx/>
              <a:buNone/>
            </a:pPr>
            <a:r>
              <a:rPr lang="en-US" altLang="ko-KR" i="1">
                <a:solidFill>
                  <a:schemeClr val="accent2"/>
                </a:solidFill>
                <a:ea typeface="굴림" pitchFamily="34" charset="-127"/>
              </a:rPr>
              <a:t>arrayname</a:t>
            </a:r>
            <a:r>
              <a:rPr lang="en-US" altLang="ko-KR" sz="1800">
                <a:latin typeface="Lucida Console" pitchFamily="49" charset="0"/>
                <a:ea typeface="굴림" pitchFamily="34" charset="-127"/>
              </a:rPr>
              <a:t>[</a:t>
            </a:r>
            <a:r>
              <a:rPr lang="en-US" altLang="ko-KR">
                <a:ea typeface="굴림" pitchFamily="34" charset="-127"/>
              </a:rPr>
              <a:t> </a:t>
            </a:r>
            <a:r>
              <a:rPr lang="en-US" altLang="ko-KR" i="1">
                <a:solidFill>
                  <a:schemeClr val="accent2"/>
                </a:solidFill>
                <a:ea typeface="굴림" pitchFamily="34" charset="-127"/>
              </a:rPr>
              <a:t>position number</a:t>
            </a:r>
            <a:r>
              <a:rPr lang="en-US" altLang="ko-KR">
                <a:ea typeface="굴림" pitchFamily="34" charset="-127"/>
              </a:rPr>
              <a:t> </a:t>
            </a:r>
            <a:r>
              <a:rPr lang="en-US" altLang="ko-KR" sz="1800">
                <a:latin typeface="Lucida Console" pitchFamily="49" charset="0"/>
                <a:ea typeface="굴림" pitchFamily="34" charset="-127"/>
              </a:rPr>
              <a:t>]</a:t>
            </a:r>
          </a:p>
          <a:p>
            <a:pPr lvl="1"/>
            <a:r>
              <a:rPr lang="en-US" altLang="ko-KR">
                <a:ea typeface="굴림" pitchFamily="34" charset="-127"/>
              </a:rPr>
              <a:t>First element at position </a:t>
            </a:r>
            <a:r>
              <a:rPr lang="en-US" altLang="ko-KR" sz="2000">
                <a:latin typeface="Lucida Console" pitchFamily="49" charset="0"/>
                <a:ea typeface="굴림" pitchFamily="34" charset="-127"/>
              </a:rPr>
              <a:t>0</a:t>
            </a:r>
          </a:p>
          <a:p>
            <a:pPr lvl="1"/>
            <a:r>
              <a:rPr lang="en-US" altLang="ko-KR" sz="2000">
                <a:latin typeface="Lucida Console" pitchFamily="49" charset="0"/>
                <a:ea typeface="굴림" pitchFamily="34" charset="-127"/>
              </a:rPr>
              <a:t>n</a:t>
            </a:r>
            <a:r>
              <a:rPr lang="en-US" altLang="ko-KR">
                <a:ea typeface="굴림" pitchFamily="34" charset="-127"/>
              </a:rPr>
              <a:t> element array named </a:t>
            </a:r>
            <a:r>
              <a:rPr lang="en-US" altLang="ko-KR" sz="2000">
                <a:latin typeface="Lucida Console" pitchFamily="49" charset="0"/>
                <a:ea typeface="굴림" pitchFamily="34" charset="-127"/>
              </a:rPr>
              <a:t>c:</a:t>
            </a:r>
          </a:p>
          <a:p>
            <a:pPr lvl="2"/>
            <a:r>
              <a:rPr lang="en-US" altLang="ko-KR" sz="1800">
                <a:latin typeface="Lucida Console" pitchFamily="49" charset="0"/>
                <a:ea typeface="굴림" pitchFamily="34" charset="-127"/>
              </a:rPr>
              <a:t>c[ 0 ], c[ 1 ]...c[ n – 1 ]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248400" y="152400"/>
            <a:ext cx="2743200" cy="5813425"/>
            <a:chOff x="3936" y="220"/>
            <a:chExt cx="1728" cy="3662"/>
          </a:xfrm>
        </p:grpSpPr>
        <p:sp>
          <p:nvSpPr>
            <p:cNvPr id="15366" name="Rectangle 32"/>
            <p:cNvSpPr>
              <a:spLocks noChangeArrowheads="1"/>
            </p:cNvSpPr>
            <p:nvPr/>
          </p:nvSpPr>
          <p:spPr bwMode="auto">
            <a:xfrm>
              <a:off x="4055" y="220"/>
              <a:ext cx="1609" cy="30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34" charset="-127"/>
                </a:rPr>
                <a:t>Name of array (Note that all elements of this array have the same name, c)</a:t>
              </a:r>
            </a:p>
            <a:p>
              <a:endParaRPr lang="ko-KR" altLang="en-US" sz="1600">
                <a:latin typeface="Lucida Console" pitchFamily="49" charset="0"/>
                <a:ea typeface="굴림" pitchFamily="34" charset="-127"/>
              </a:endParaRPr>
            </a:p>
          </p:txBody>
        </p:sp>
        <p:sp>
          <p:nvSpPr>
            <p:cNvPr id="15367" name="Rectangle 45"/>
            <p:cNvSpPr>
              <a:spLocks noChangeArrowheads="1"/>
            </p:cNvSpPr>
            <p:nvPr/>
          </p:nvSpPr>
          <p:spPr bwMode="auto">
            <a:xfrm>
              <a:off x="3936" y="3675"/>
              <a:ext cx="1513" cy="2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latin typeface="Lucida Console" pitchFamily="49" charset="0"/>
                  <a:ea typeface="굴림" pitchFamily="34" charset="-127"/>
                </a:rPr>
                <a:t>Position number of the element within array c</a:t>
              </a:r>
            </a:p>
          </p:txBody>
        </p:sp>
        <p:sp>
          <p:nvSpPr>
            <p:cNvPr id="15368" name="Freeform 46"/>
            <p:cNvSpPr>
              <a:spLocks/>
            </p:cNvSpPr>
            <p:nvPr/>
          </p:nvSpPr>
          <p:spPr bwMode="auto">
            <a:xfrm>
              <a:off x="4320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3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5410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5412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14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15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16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371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c[6]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72" name="Rectangle 20"/>
              <p:cNvSpPr>
                <a:spLocks noChangeArrowheads="1"/>
              </p:cNvSpPr>
              <p:nvPr/>
            </p:nvSpPr>
            <p:spPr bwMode="auto">
              <a:xfrm>
                <a:off x="4800" y="1558"/>
                <a:ext cx="432" cy="11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-45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73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6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74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0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75" name="Rectangle 23"/>
              <p:cNvSpPr>
                <a:spLocks noChangeArrowheads="1"/>
              </p:cNvSpPr>
              <p:nvPr/>
            </p:nvSpPr>
            <p:spPr bwMode="auto">
              <a:xfrm>
                <a:off x="4868" y="2038"/>
                <a:ext cx="364" cy="15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72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76" name="Rectangle 24"/>
              <p:cNvSpPr>
                <a:spLocks noChangeArrowheads="1"/>
              </p:cNvSpPr>
              <p:nvPr/>
            </p:nvSpPr>
            <p:spPr bwMode="auto">
              <a:xfrm>
                <a:off x="4732" y="2230"/>
                <a:ext cx="500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1543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77" name="Rectangle 25"/>
              <p:cNvSpPr>
                <a:spLocks noChangeArrowheads="1"/>
              </p:cNvSpPr>
              <p:nvPr/>
            </p:nvSpPr>
            <p:spPr bwMode="auto">
              <a:xfrm>
                <a:off x="4800" y="2374"/>
                <a:ext cx="480" cy="1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-89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78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0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79" name="Rectangle 27"/>
              <p:cNvSpPr>
                <a:spLocks noChangeArrowheads="1"/>
              </p:cNvSpPr>
              <p:nvPr/>
            </p:nvSpPr>
            <p:spPr bwMode="auto">
              <a:xfrm>
                <a:off x="4868" y="2710"/>
                <a:ext cx="364" cy="17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62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4868" y="2902"/>
                <a:ext cx="364" cy="1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-3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4935" y="3094"/>
                <a:ext cx="297" cy="1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1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4732" y="3286"/>
                <a:ext cx="548" cy="12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6453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83" name="Rectangle 31"/>
              <p:cNvSpPr>
                <a:spLocks noChangeArrowheads="1"/>
              </p:cNvSpPr>
              <p:nvPr/>
            </p:nvSpPr>
            <p:spPr bwMode="auto">
              <a:xfrm>
                <a:off x="4868" y="3430"/>
                <a:ext cx="412" cy="15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78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84" name="Freeform 33"/>
              <p:cNvSpPr>
                <a:spLocks/>
              </p:cNvSpPr>
              <p:nvPr/>
            </p:nvSpPr>
            <p:spPr bwMode="auto">
              <a:xfrm>
                <a:off x="4173" y="1304"/>
                <a:ext cx="0" cy="231"/>
              </a:xfrm>
              <a:custGeom>
                <a:avLst/>
                <a:gdLst>
                  <a:gd name="T0" fmla="*/ 0 w 20000"/>
                  <a:gd name="T1" fmla="*/ 23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c[0]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86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c[1]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87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c[2]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88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c[3]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89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c[11]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90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c[10]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91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c[9]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92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c[8]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93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c[7]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94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c[5]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sp>
            <p:nvSpPr>
              <p:cNvPr id="15395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>
                    <a:latin typeface="Lucida Console" pitchFamily="49" charset="0"/>
                    <a:ea typeface="굴림" pitchFamily="34" charset="-127"/>
                  </a:rPr>
                  <a:t>c[4]</a:t>
                </a:r>
              </a:p>
              <a:p>
                <a:endParaRPr lang="ko-KR" altLang="en-US">
                  <a:latin typeface="Lucida Console" pitchFamily="49" charset="0"/>
                  <a:ea typeface="굴림" pitchFamily="34" charset="-127"/>
                </a:endParaRPr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5397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662 h 20000"/>
                    <a:gd name="T4" fmla="*/ 0 w 20000"/>
                    <a:gd name="T5" fmla="*/ 1662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5399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1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2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3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662 h 20000"/>
                      <a:gd name="T4" fmla="*/ 0 w 20000"/>
                      <a:gd name="T5" fmla="*/ 1662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Array Subscripting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1625" y="908183"/>
            <a:ext cx="8504238" cy="4572000"/>
          </a:xfrm>
        </p:spPr>
        <p:txBody>
          <a:bodyPr/>
          <a:lstStyle/>
          <a:p>
            <a:pPr algn="just"/>
            <a:r>
              <a:rPr lang="en-US" sz="2800" dirty="0"/>
              <a:t>To access an array element, write the array name followed by an integer value in square brackets.</a:t>
            </a:r>
          </a:p>
          <a:p>
            <a:pPr algn="just"/>
            <a:r>
              <a:rPr lang="en-US" sz="2800" dirty="0"/>
              <a:t>This is referred to as </a:t>
            </a:r>
            <a:r>
              <a:rPr lang="en-US" sz="2800" b="1" i="1" dirty="0"/>
              <a:t>subscripting</a:t>
            </a:r>
            <a:r>
              <a:rPr lang="en-US" sz="2800" dirty="0"/>
              <a:t> or </a:t>
            </a:r>
            <a:r>
              <a:rPr lang="en-US" sz="2800" b="1" i="1" dirty="0"/>
              <a:t>indexing</a:t>
            </a:r>
            <a:r>
              <a:rPr lang="en-US" sz="2800" dirty="0"/>
              <a:t> the array.</a:t>
            </a:r>
          </a:p>
          <a:p>
            <a:pPr algn="just"/>
            <a:r>
              <a:rPr lang="en-US" sz="2800" dirty="0"/>
              <a:t>The elements of an array of length </a:t>
            </a:r>
            <a:r>
              <a:rPr lang="en-US" sz="2800" i="1" dirty="0"/>
              <a:t>n</a:t>
            </a:r>
            <a:r>
              <a:rPr lang="en-US" sz="2800" dirty="0"/>
              <a:t> are indexed from 0 to </a:t>
            </a:r>
            <a:r>
              <a:rPr lang="en-US" sz="2800" i="1" dirty="0"/>
              <a:t>n</a:t>
            </a:r>
            <a:r>
              <a:rPr lang="en-US" sz="2800" dirty="0"/>
              <a:t> – 1.</a:t>
            </a:r>
          </a:p>
          <a:p>
            <a:pPr algn="just"/>
            <a:r>
              <a:rPr lang="en-US" sz="2800" dirty="0"/>
              <a:t>If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/>
              <a:t> is an array of length 10, its elements are designated by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a[0]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a[1]</a:t>
            </a:r>
            <a:r>
              <a:rPr lang="en-US" sz="2800" dirty="0"/>
              <a:t>, …,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a[9]</a:t>
            </a:r>
            <a:r>
              <a:rPr lang="en-US" sz="2800" dirty="0"/>
              <a:t>:</a:t>
            </a:r>
          </a:p>
        </p:txBody>
      </p:sp>
      <p:pic>
        <p:nvPicPr>
          <p:cNvPr id="17414" name="Picture 7" descr="c8-1-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5244120"/>
            <a:ext cx="5311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Array Subscripting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/>
              <a:t>Expressions of the form </a:t>
            </a:r>
            <a:r>
              <a:rPr lang="en-US">
                <a:latin typeface="Courier New" pitchFamily="49" charset="0"/>
                <a:cs typeface="Courier New" pitchFamily="49" charset="0"/>
              </a:rPr>
              <a:t>a[i]</a:t>
            </a:r>
            <a:r>
              <a:rPr lang="en-US"/>
              <a:t> can be used in the same way as ordinary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a[0]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printf("%d\n", a[5]);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++a[i];</a:t>
            </a:r>
          </a:p>
          <a:p>
            <a:r>
              <a:rPr lang="en-US"/>
              <a:t>In general, if an array contains elements of type </a:t>
            </a:r>
            <a:r>
              <a:rPr lang="en-US" i="1"/>
              <a:t>T</a:t>
            </a:r>
            <a:r>
              <a:rPr lang="en-US"/>
              <a:t>, then each element of the array is treated as if it were a variable of type </a:t>
            </a:r>
            <a:r>
              <a:rPr lang="en-US" i="1"/>
              <a:t>T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/>
              <a:t>Array Subscripting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sz="2400"/>
              <a:t>Many programs contain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/>
              <a:t> loops whose job is to perform some operation on every element in an array.</a:t>
            </a:r>
          </a:p>
          <a:p>
            <a:r>
              <a:rPr lang="en-US" sz="2400"/>
              <a:t>Examples of typical operations on an array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/>
              <a:t> of length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	for (i = 0; i &lt; N;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	  a[i] = 0;             /* clears a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	for (i = 0; i &lt; N;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	  scanf("%d", &amp;a[i]);   /* reads data into a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	for (i = 0; i &lt; N;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	  sum += a[i];          /* sums the elements of a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4686"/>
          </a:xfrm>
        </p:spPr>
        <p:txBody>
          <a:bodyPr/>
          <a:lstStyle/>
          <a:p>
            <a:r>
              <a:rPr lang="en-US" dirty="0"/>
              <a:t>Find sum</a:t>
            </a:r>
          </a:p>
          <a:p>
            <a:r>
              <a:rPr lang="en-US" dirty="0"/>
              <a:t>Find average</a:t>
            </a:r>
          </a:p>
          <a:p>
            <a:r>
              <a:rPr lang="en-US" dirty="0"/>
              <a:t>Find max</a:t>
            </a:r>
          </a:p>
          <a:p>
            <a:r>
              <a:rPr lang="en-US" dirty="0"/>
              <a:t>Find min</a:t>
            </a:r>
          </a:p>
          <a:p>
            <a:r>
              <a:rPr lang="en-US" dirty="0"/>
              <a:t>Print in reverse order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293</TotalTime>
  <Words>1862</Words>
  <Application>Microsoft Office PowerPoint</Application>
  <PresentationFormat>On-screen Show (4:3)</PresentationFormat>
  <Paragraphs>360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Comic Sans MS</vt:lpstr>
      <vt:lpstr>Courier New</vt:lpstr>
      <vt:lpstr>Garamond</vt:lpstr>
      <vt:lpstr>Lucida Console</vt:lpstr>
      <vt:lpstr>Monotype Corsiva</vt:lpstr>
      <vt:lpstr>Wingdings</vt:lpstr>
      <vt:lpstr>Wingdings 2</vt:lpstr>
      <vt:lpstr>master</vt:lpstr>
      <vt:lpstr>Equation</vt:lpstr>
      <vt:lpstr>Data Structures CSE-207</vt:lpstr>
      <vt:lpstr>Programming Consideration….</vt:lpstr>
      <vt:lpstr>One-Dimensional Arrays</vt:lpstr>
      <vt:lpstr>Defining Arrays</vt:lpstr>
      <vt:lpstr>Array Elements</vt:lpstr>
      <vt:lpstr>Array Subscripting</vt:lpstr>
      <vt:lpstr>Array Subscripting</vt:lpstr>
      <vt:lpstr>Array Subscripting</vt:lpstr>
      <vt:lpstr>Array</vt:lpstr>
      <vt:lpstr>Algorithm Analysis</vt:lpstr>
      <vt:lpstr>Algorithm Analysis</vt:lpstr>
      <vt:lpstr>Algorithm Analysis</vt:lpstr>
      <vt:lpstr>Complexity..</vt:lpstr>
      <vt:lpstr>Complexity..</vt:lpstr>
      <vt:lpstr>Searching Algorithm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Complexity of linear Search</vt:lpstr>
      <vt:lpstr>Complexity of linear Search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Md Manowarul Islam</cp:lastModifiedBy>
  <cp:revision>86</cp:revision>
  <cp:lastPrinted>1601-01-01T00:00:00Z</cp:lastPrinted>
  <dcterms:created xsi:type="dcterms:W3CDTF">2012-07-27T05:36:49Z</dcterms:created>
  <dcterms:modified xsi:type="dcterms:W3CDTF">2022-02-13T09:02:52Z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