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91" r:id="rId2"/>
    <p:sldId id="286" r:id="rId3"/>
    <p:sldId id="292" r:id="rId4"/>
    <p:sldId id="293" r:id="rId5"/>
    <p:sldId id="296" r:id="rId6"/>
    <p:sldId id="297" r:id="rId7"/>
    <p:sldId id="305" r:id="rId8"/>
    <p:sldId id="298" r:id="rId9"/>
    <p:sldId id="299" r:id="rId10"/>
    <p:sldId id="306" r:id="rId11"/>
    <p:sldId id="307" r:id="rId12"/>
    <p:sldId id="308" r:id="rId13"/>
    <p:sldId id="310" r:id="rId14"/>
    <p:sldId id="371" r:id="rId15"/>
    <p:sldId id="372" r:id="rId16"/>
    <p:sldId id="373" r:id="rId17"/>
    <p:sldId id="370" r:id="rId18"/>
    <p:sldId id="369" r:id="rId19"/>
    <p:sldId id="311" r:id="rId20"/>
    <p:sldId id="343" r:id="rId21"/>
    <p:sldId id="259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04" r:id="rId54"/>
    <p:sldId id="289" r:id="rId5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 autoAdjust="0"/>
    <p:restoredTop sz="90929"/>
  </p:normalViewPr>
  <p:slideViewPr>
    <p:cSldViewPr>
      <p:cViewPr varScale="1">
        <p:scale>
          <a:sx n="71" d="100"/>
          <a:sy n="71" d="100"/>
        </p:scale>
        <p:origin x="142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43A08-05C3-418D-953F-453F73060325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8438D-3E58-4DBF-BF4E-621DB5CB31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E29153-1A08-47B2-BA40-C930B57B68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AF7B63-0CE5-4FEC-954C-A3EEFF43F92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F8888A-B991-4C36-A9E1-660C2ACDB969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975859-A866-42AF-B499-34CB9F43C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85C3F5-7ACD-4856-988F-BE2AAAFE2ED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11298" name="Rectangle 2">
            <a:extLst>
              <a:ext uri="{FF2B5EF4-FFF2-40B4-BE49-F238E27FC236}">
                <a16:creationId xmlns:a16="http://schemas.microsoft.com/office/drawing/2014/main" id="{98569D8C-F9D7-403B-9493-10FAECC158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D0D3C864-DA78-43CE-80E6-1933DFC06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31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508C2A-6A34-43F6-9307-D43EA2919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8AA00-1158-4B3E-9602-D411F11F009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C0AEF5FC-538D-423C-A7A0-9E4A180242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0C11A67E-7C75-4152-82C8-AE068197B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84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8412EA-1C27-4856-A319-54CBF8A27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D3702-12D7-4675-B79F-BF6C1114CBF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4762CB9F-4123-40C2-84DD-68E9E35B10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3A24503A-F15F-46D6-A4BF-18BADD316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81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096645-7460-4FA4-A507-1D47F43DB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1A4B88-BF8C-4A45-87F7-659157EC72C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95486A64-51CB-4597-930F-DF24391790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AA25E726-392A-40F3-9F8D-9BED88FD9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82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896143-9EF3-4957-8BD3-035B75F0A5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5758C-5344-49E6-8CF3-D6988120194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6FBA59C4-14E1-4A1A-8C98-2DAFDEA60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53B3111C-842A-448E-A2A1-6AC4A6A27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026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68FF67-90C2-40FA-8E47-F14AA0ED1219}" type="slidenum">
              <a:rPr lang="en-US"/>
              <a:pPr/>
              <a:t>19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169E38-B572-45FF-89DC-9A4605B55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C646C-CABC-47E0-8873-AD85B814D7C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A52C90C-5AC7-41FD-A060-3C68ED1DA8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70B614E-EC31-4292-87E0-3F2C25C05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14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45F5CB6-B74B-420B-AD2B-58A500DEC7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41FD3-EB00-40F9-B31D-99B9224E1BF6}" type="datetime1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8624918" cy="447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David Luebke             29                 6/14/2015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BE859-E5B8-4E8E-92D8-B7222C897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F4AD-D284-4859-9E27-493D5B045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48693-B146-4E15-A5B1-689B794F4522}" type="datetime1">
              <a:rPr lang="en-US" smtClean="0"/>
              <a:t>2/20/2022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04800" y="6410325"/>
            <a:ext cx="8624918" cy="447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David Luebke             29                 6/14/2015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4D72A-4874-4D75-B190-29D5BDB7B091}" type="datetime1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8624918" cy="447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David Luebke             29                 6/14/2015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D5AEC-C8B3-4A27-AE33-796E8C2243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8624918" cy="447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David Luebke             29                 6/14/2015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E99BE-9DBC-4DB5-8206-9DFA19AADE3D}" type="datetime1">
              <a:rPr lang="en-US" smtClean="0"/>
              <a:t>2/20/2022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4026F11-8A89-44E8-B24D-FE20D7F2F5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4F90B-895C-47EF-9AFC-3E007CB62780}" type="datetime1">
              <a:rPr lang="en-US" smtClean="0"/>
              <a:t>2/20/2022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8624918" cy="447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David Luebke             29                 6/14/2015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F8B05-E022-470B-A09F-4CF26EBF5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13518-3F51-4434-A6E8-544BC4FCED22}" type="datetime1">
              <a:rPr lang="en-US" smtClean="0"/>
              <a:t>2/20/2022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David Luebke             29                 6/14/2015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7A0ED67-6C07-423A-8D9F-5C0607368F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B78CE-05C5-4D59-9FF9-4A4DAEC38FEE}" type="datetime1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8624918" cy="447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David Luebke             29                 6/14/2015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C8CE6-A54C-4F4A-9401-D9AABEE0CC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003B0-BEA1-4BE6-A9CC-6AA5F59B46A8}" type="datetime1">
              <a:rPr lang="en-US" smtClean="0"/>
              <a:t>2/20/2022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8624918" cy="447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David Luebke             29                 6/14/2015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2C26B8-CB5A-4F96-9A8F-3F0267457E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E517138-114B-458A-BD2D-70D124BD5D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B089-9C6D-411D-84F5-D81198CFA752}" type="datetime1">
              <a:rPr lang="en-US" smtClean="0"/>
              <a:t>2/20/2022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David Luebke             29                 6/14/2015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8A081-2CB0-47B2-8A34-512D583D18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864F6-3255-4A0C-8343-89A906362C87}" type="datetime1">
              <a:rPr lang="en-US" smtClean="0"/>
              <a:t>2/20/2022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David Luebke             29                 6/14/2015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47FBC94-BD98-4E2E-A692-FE21ACD56F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7663" y="6437335"/>
            <a:ext cx="86153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1400" dirty="0">
                <a:latin typeface="+mn-lt"/>
              </a:rPr>
              <a:t>Md. </a:t>
            </a:r>
            <a:r>
              <a:rPr lang="en-US" altLang="en-US" sz="1400" dirty="0" err="1">
                <a:latin typeface="+mn-lt"/>
              </a:rPr>
              <a:t>Manowarul</a:t>
            </a:r>
            <a:r>
              <a:rPr lang="en-US" altLang="en-US" sz="1400" dirty="0">
                <a:latin typeface="+mn-lt"/>
              </a:rPr>
              <a:t> Islam, Dept. of CSE, </a:t>
            </a:r>
            <a:r>
              <a:rPr lang="en-US" altLang="en-US" sz="1400" dirty="0" err="1">
                <a:latin typeface="+mn-lt"/>
              </a:rPr>
              <a:t>Jagannath</a:t>
            </a:r>
            <a:r>
              <a:rPr lang="en-US" altLang="en-US" sz="1400" dirty="0">
                <a:latin typeface="+mn-lt"/>
              </a:rPr>
              <a:t> University, Dhaka-1100.</a:t>
            </a:r>
            <a:endParaRPr lang="en-US" sz="14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png"/><Relationship Id="rId4" Type="http://schemas.openxmlformats.org/officeDocument/2006/relationships/image" Target="../media/image3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973638"/>
          </a:xfrm>
        </p:spPr>
        <p:txBody>
          <a:bodyPr/>
          <a:lstStyle/>
          <a:p>
            <a:r>
              <a:rPr lang="en-US" sz="2400"/>
              <a:t>Searching refers to the operation for finding something </a:t>
            </a:r>
          </a:p>
          <a:p>
            <a:r>
              <a:rPr lang="en-US" sz="2400"/>
              <a:t>We have an array DATA, specific ITEM of information</a:t>
            </a:r>
          </a:p>
          <a:p>
            <a:r>
              <a:rPr lang="en-US" sz="2400"/>
              <a:t>Searching will give us the LOC of ITEM</a:t>
            </a:r>
          </a:p>
          <a:p>
            <a:r>
              <a:rPr lang="en-US" sz="2400"/>
              <a:t>Successful </a:t>
            </a:r>
          </a:p>
          <a:p>
            <a:pPr>
              <a:buFont typeface="Wingdings 2" pitchFamily="18" charset="2"/>
              <a:buNone/>
            </a:pPr>
            <a:r>
              <a:rPr lang="en-US" sz="2400"/>
              <a:t>		-ITEM appears in DATA</a:t>
            </a:r>
          </a:p>
          <a:p>
            <a:r>
              <a:rPr lang="en-US" sz="2400"/>
              <a:t>Unsuccessful</a:t>
            </a:r>
          </a:p>
          <a:p>
            <a:pPr>
              <a:buFont typeface="Wingdings 2" pitchFamily="18" charset="2"/>
              <a:buNone/>
            </a:pPr>
            <a:r>
              <a:rPr lang="en-US" sz="2400"/>
              <a:t>		-ITEM does not appears in DATA</a:t>
            </a:r>
          </a:p>
          <a:p>
            <a:pPr>
              <a:buFont typeface="Wingdings 2" pitchFamily="18" charset="2"/>
              <a:buNone/>
            </a:pPr>
            <a:endParaRPr lang="en-US" sz="2400"/>
          </a:p>
          <a:p>
            <a:pPr>
              <a:buFont typeface="Wingdings 2" pitchFamily="18" charset="2"/>
              <a:buNone/>
            </a:pPr>
            <a:r>
              <a:rPr lang="en-US" sz="2400"/>
              <a:t>35=?---------------Successful</a:t>
            </a:r>
          </a:p>
          <a:p>
            <a:pPr>
              <a:buFont typeface="Wingdings 2" pitchFamily="18" charset="2"/>
              <a:buNone/>
            </a:pPr>
            <a:r>
              <a:rPr lang="en-US" sz="2400"/>
              <a:t>100=?--------------Unsuccessful</a:t>
            </a:r>
          </a:p>
          <a:p>
            <a:pPr lvl="4">
              <a:buFontTx/>
              <a:buNone/>
            </a:pPr>
            <a:r>
              <a:rPr lang="en-US" sz="2800"/>
              <a:t>                          </a:t>
            </a:r>
            <a:endParaRPr lang="en-US" sz="280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15188" y="2757488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Binary  Search</a:t>
            </a:r>
          </a:p>
        </p:txBody>
      </p:sp>
      <p:sp>
        <p:nvSpPr>
          <p:cNvPr id="20499" name="TextBox 4"/>
          <p:cNvSpPr txBox="1">
            <a:spLocks noChangeArrowheads="1"/>
          </p:cNvSpPr>
          <p:nvPr/>
        </p:nvSpPr>
        <p:spPr bwMode="auto">
          <a:xfrm>
            <a:off x="357188" y="2357430"/>
            <a:ext cx="507206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Set  LOC=0 MID:=INT((BEG+END)/2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Repeat Steps 3 and 4 while </a:t>
            </a:r>
            <a:r>
              <a:rPr lang="en-US" sz="2000" dirty="0">
                <a:solidFill>
                  <a:srgbClr val="FF0000"/>
                </a:solidFill>
              </a:rPr>
              <a:t>BEG&lt;=END</a:t>
            </a:r>
          </a:p>
          <a:p>
            <a:pPr marL="457200" indent="-457200">
              <a:defRPr/>
            </a:pPr>
            <a:r>
              <a:rPr lang="en-US" sz="2000" dirty="0"/>
              <a:t>              and </a:t>
            </a:r>
            <a:r>
              <a:rPr lang="en-US" sz="2000" dirty="0">
                <a:solidFill>
                  <a:srgbClr val="FF0000"/>
                </a:solidFill>
              </a:rPr>
              <a:t>DATA[MID]!=ITEM</a:t>
            </a: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3.   </a:t>
            </a:r>
            <a:r>
              <a:rPr lang="en-US" sz="2000" dirty="0"/>
              <a:t>If ITEM&gt;DATA[MID]</a:t>
            </a:r>
          </a:p>
          <a:p>
            <a:pPr>
              <a:defRPr/>
            </a:pPr>
            <a:r>
              <a:rPr lang="en-US" sz="2000" dirty="0"/>
              <a:t>	 Set </a:t>
            </a:r>
            <a:r>
              <a:rPr lang="en-US" sz="2000" dirty="0">
                <a:solidFill>
                  <a:srgbClr val="FF0000"/>
                </a:solidFill>
              </a:rPr>
              <a:t>BEG:=MID+1</a:t>
            </a:r>
            <a:r>
              <a:rPr lang="en-US" sz="2000" dirty="0"/>
              <a:t> </a:t>
            </a:r>
          </a:p>
          <a:p>
            <a:pPr marL="457200" indent="-457200">
              <a:defRPr/>
            </a:pPr>
            <a:r>
              <a:rPr lang="en-US" sz="2000" dirty="0"/>
              <a:t>	Else: Set </a:t>
            </a:r>
            <a:r>
              <a:rPr lang="en-US" sz="2000" dirty="0">
                <a:solidFill>
                  <a:srgbClr val="FF0000"/>
                </a:solidFill>
              </a:rPr>
              <a:t>END:=MID-1</a:t>
            </a: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4.   MID:=INT((BEG+END)/2</a:t>
            </a:r>
          </a:p>
          <a:p>
            <a:pPr marL="457200" indent="-457200">
              <a:defRPr/>
            </a:pPr>
            <a:r>
              <a:rPr lang="en-US" sz="2000" dirty="0"/>
              <a:t>5.   IF </a:t>
            </a:r>
            <a:r>
              <a:rPr lang="en-US" sz="2000" dirty="0">
                <a:solidFill>
                  <a:srgbClr val="FF0000"/>
                </a:solidFill>
              </a:rPr>
              <a:t>DATA[MID]=ITEM</a:t>
            </a:r>
          </a:p>
          <a:p>
            <a:pPr marL="457200" indent="-457200">
              <a:defRPr/>
            </a:pPr>
            <a:r>
              <a:rPr lang="en-US" sz="2000" dirty="0">
                <a:solidFill>
                  <a:srgbClr val="FF0000"/>
                </a:solidFill>
              </a:rPr>
              <a:t>		</a:t>
            </a:r>
            <a:r>
              <a:rPr lang="en-US" sz="2000" dirty="0"/>
              <a:t> Set </a:t>
            </a:r>
            <a:r>
              <a:rPr lang="en-US" sz="2000" dirty="0">
                <a:solidFill>
                  <a:srgbClr val="FF0000"/>
                </a:solidFill>
              </a:rPr>
              <a:t>LOC:=MID</a:t>
            </a:r>
          </a:p>
          <a:p>
            <a:pPr marL="457200" indent="-457200">
              <a:defRPr/>
            </a:pPr>
            <a:r>
              <a:rPr lang="en-US" sz="2000" dirty="0"/>
              <a:t>      Else LOC:=NULL;</a:t>
            </a:r>
          </a:p>
          <a:p>
            <a:pPr marL="457200" indent="-457200">
              <a:defRPr/>
            </a:pPr>
            <a:r>
              <a:rPr lang="en-US" sz="2000" dirty="0"/>
              <a:t>6   .Exit.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flipH="1">
            <a:off x="5143503" y="2928938"/>
            <a:ext cx="3740146" cy="31700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i="1" dirty="0">
                <a:latin typeface="Tw Cen MT" pitchFamily="34" charset="0"/>
              </a:rPr>
              <a:t>BEG=1, END=10, MID=5</a:t>
            </a:r>
          </a:p>
          <a:p>
            <a:r>
              <a:rPr lang="en-US" sz="2000" i="1" dirty="0">
                <a:latin typeface="Tw Cen MT" pitchFamily="34" charset="0"/>
              </a:rPr>
              <a:t> 1st:   DATA[MID]=DATA[5]=50</a:t>
            </a:r>
          </a:p>
          <a:p>
            <a:endParaRPr lang="en-US" sz="2000" i="1" dirty="0">
              <a:latin typeface="Tw Cen MT" pitchFamily="34" charset="0"/>
            </a:endParaRPr>
          </a:p>
          <a:p>
            <a:r>
              <a:rPr lang="en-US" sz="2000" i="1" dirty="0">
                <a:latin typeface="Tw Cen MT" pitchFamily="34" charset="0"/>
              </a:rPr>
              <a:t>	50!=60  </a:t>
            </a:r>
          </a:p>
          <a:p>
            <a:r>
              <a:rPr lang="en-US" sz="2000" i="1" dirty="0">
                <a:latin typeface="Tw Cen MT" pitchFamily="34" charset="0"/>
              </a:rPr>
              <a:t>           and 60&gt;50</a:t>
            </a:r>
          </a:p>
          <a:p>
            <a:r>
              <a:rPr lang="en-US" sz="2000" i="1" dirty="0">
                <a:latin typeface="Tw Cen MT" pitchFamily="34" charset="0"/>
              </a:rPr>
              <a:t>  So</a:t>
            </a:r>
          </a:p>
          <a:p>
            <a:r>
              <a:rPr lang="en-US" sz="2000" i="1" dirty="0">
                <a:latin typeface="Tw Cen MT" pitchFamily="34" charset="0"/>
              </a:rPr>
              <a:t>	BEG=MID+1=5+1=6</a:t>
            </a:r>
          </a:p>
          <a:p>
            <a:r>
              <a:rPr lang="en-US" sz="2000" i="1" dirty="0">
                <a:latin typeface="Tw Cen MT" pitchFamily="34" charset="0"/>
              </a:rPr>
              <a:t>	END=10</a:t>
            </a:r>
          </a:p>
          <a:p>
            <a:r>
              <a:rPr lang="en-US" sz="2000" i="1" dirty="0">
                <a:latin typeface="Tw Cen MT" pitchFamily="34" charset="0"/>
              </a:rPr>
              <a:t>           MID:=8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57750" y="5357813"/>
            <a:ext cx="2143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42844" y="1500174"/>
          <a:ext cx="8858282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5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20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500430" y="1500174"/>
            <a:ext cx="857256" cy="7143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Binary  Search</a:t>
            </a:r>
          </a:p>
        </p:txBody>
      </p:sp>
      <p:sp>
        <p:nvSpPr>
          <p:cNvPr id="20499" name="TextBox 4"/>
          <p:cNvSpPr txBox="1">
            <a:spLocks noChangeArrowheads="1"/>
          </p:cNvSpPr>
          <p:nvPr/>
        </p:nvSpPr>
        <p:spPr bwMode="auto">
          <a:xfrm>
            <a:off x="357188" y="2357430"/>
            <a:ext cx="507206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Set  LOC=0 MID:=INT((BEG+END)/2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Repeat Steps 3 and 4 while </a:t>
            </a:r>
            <a:r>
              <a:rPr lang="en-US" sz="2000" dirty="0">
                <a:solidFill>
                  <a:srgbClr val="FF0000"/>
                </a:solidFill>
              </a:rPr>
              <a:t>BEG&lt;=END</a:t>
            </a:r>
          </a:p>
          <a:p>
            <a:pPr marL="457200" indent="-457200">
              <a:defRPr/>
            </a:pPr>
            <a:r>
              <a:rPr lang="en-US" sz="2000" dirty="0"/>
              <a:t>              and </a:t>
            </a:r>
            <a:r>
              <a:rPr lang="en-US" sz="2000" dirty="0">
                <a:solidFill>
                  <a:srgbClr val="FF0000"/>
                </a:solidFill>
              </a:rPr>
              <a:t>DATA[MID]!=ITEM</a:t>
            </a: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3.   </a:t>
            </a:r>
            <a:r>
              <a:rPr lang="en-US" sz="2000" dirty="0"/>
              <a:t>If ITEM&gt;DATA[MID]</a:t>
            </a:r>
          </a:p>
          <a:p>
            <a:pPr>
              <a:defRPr/>
            </a:pPr>
            <a:r>
              <a:rPr lang="en-US" sz="2000" dirty="0"/>
              <a:t>	 Set </a:t>
            </a:r>
            <a:r>
              <a:rPr lang="en-US" sz="2000" dirty="0">
                <a:solidFill>
                  <a:srgbClr val="FF0000"/>
                </a:solidFill>
              </a:rPr>
              <a:t>BEG:=MID+1</a:t>
            </a:r>
            <a:r>
              <a:rPr lang="en-US" sz="2000" dirty="0"/>
              <a:t> </a:t>
            </a:r>
          </a:p>
          <a:p>
            <a:pPr marL="457200" indent="-457200">
              <a:defRPr/>
            </a:pPr>
            <a:r>
              <a:rPr lang="en-US" sz="2000" dirty="0"/>
              <a:t>	Else: Set </a:t>
            </a:r>
            <a:r>
              <a:rPr lang="en-US" sz="2000" dirty="0">
                <a:solidFill>
                  <a:srgbClr val="FF0000"/>
                </a:solidFill>
              </a:rPr>
              <a:t>END:=MID-1</a:t>
            </a: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4.   MID:=INT((BEG+END)/2</a:t>
            </a:r>
          </a:p>
          <a:p>
            <a:pPr marL="457200" indent="-457200">
              <a:defRPr/>
            </a:pPr>
            <a:r>
              <a:rPr lang="en-US" sz="2000" dirty="0"/>
              <a:t>5.   IF </a:t>
            </a:r>
            <a:r>
              <a:rPr lang="en-US" sz="2000" dirty="0">
                <a:solidFill>
                  <a:srgbClr val="FF0000"/>
                </a:solidFill>
              </a:rPr>
              <a:t>DATA[MID]=ITEM</a:t>
            </a:r>
          </a:p>
          <a:p>
            <a:pPr marL="457200" indent="-457200">
              <a:defRPr/>
            </a:pPr>
            <a:r>
              <a:rPr lang="en-US" sz="2000" dirty="0">
                <a:solidFill>
                  <a:srgbClr val="FF0000"/>
                </a:solidFill>
              </a:rPr>
              <a:t>		</a:t>
            </a:r>
            <a:r>
              <a:rPr lang="en-US" sz="2000" dirty="0"/>
              <a:t> Set </a:t>
            </a:r>
            <a:r>
              <a:rPr lang="en-US" sz="2000" dirty="0">
                <a:solidFill>
                  <a:srgbClr val="FF0000"/>
                </a:solidFill>
              </a:rPr>
              <a:t>LOC:=MID</a:t>
            </a:r>
          </a:p>
          <a:p>
            <a:pPr marL="457200" indent="-457200">
              <a:defRPr/>
            </a:pPr>
            <a:r>
              <a:rPr lang="en-US" sz="2000" dirty="0"/>
              <a:t>      Else LOC:=NULL;</a:t>
            </a:r>
          </a:p>
          <a:p>
            <a:pPr marL="457200" indent="-457200">
              <a:defRPr/>
            </a:pPr>
            <a:r>
              <a:rPr lang="en-US" sz="2000" dirty="0"/>
              <a:t>6   .Exit.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flipH="1">
            <a:off x="5143503" y="2928938"/>
            <a:ext cx="3740146" cy="32316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i="1" dirty="0">
                <a:latin typeface="Tw Cen MT" pitchFamily="34" charset="0"/>
              </a:rPr>
              <a:t> BEG=6, END=10, MID=8</a:t>
            </a:r>
          </a:p>
          <a:p>
            <a:r>
              <a:rPr lang="en-US" sz="2000" i="1" dirty="0">
                <a:latin typeface="Tw Cen MT" pitchFamily="34" charset="0"/>
              </a:rPr>
              <a:t>2st:   DATA[MID]=DATA[8]=80</a:t>
            </a:r>
          </a:p>
          <a:p>
            <a:endParaRPr lang="en-US" sz="2000" i="1" dirty="0">
              <a:latin typeface="Tw Cen MT" pitchFamily="34" charset="0"/>
            </a:endParaRPr>
          </a:p>
          <a:p>
            <a:r>
              <a:rPr lang="en-US" sz="2000" i="1" dirty="0">
                <a:latin typeface="Tw Cen MT" pitchFamily="34" charset="0"/>
              </a:rPr>
              <a:t>	80!=60  </a:t>
            </a:r>
          </a:p>
          <a:p>
            <a:r>
              <a:rPr lang="en-US" sz="2000" i="1" dirty="0">
                <a:latin typeface="Tw Cen MT" pitchFamily="34" charset="0"/>
              </a:rPr>
              <a:t>           and 60&lt;80</a:t>
            </a:r>
          </a:p>
          <a:p>
            <a:r>
              <a:rPr lang="en-US" sz="2000" i="1" dirty="0">
                <a:latin typeface="Tw Cen MT" pitchFamily="34" charset="0"/>
              </a:rPr>
              <a:t>  So</a:t>
            </a:r>
          </a:p>
          <a:p>
            <a:r>
              <a:rPr lang="en-US" sz="2000" i="1" dirty="0">
                <a:latin typeface="Tw Cen MT" pitchFamily="34" charset="0"/>
              </a:rPr>
              <a:t>	END=MID-1=8-1=7</a:t>
            </a:r>
          </a:p>
          <a:p>
            <a:r>
              <a:rPr lang="en-US" sz="2000" i="1" dirty="0">
                <a:latin typeface="Tw Cen MT" pitchFamily="34" charset="0"/>
              </a:rPr>
              <a:t>	BEG=6</a:t>
            </a:r>
          </a:p>
          <a:p>
            <a:r>
              <a:rPr lang="en-US" sz="2000" i="1" dirty="0">
                <a:latin typeface="Tw Cen MT" pitchFamily="34" charset="0"/>
              </a:rPr>
              <a:t>           MID:=6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57750" y="5357813"/>
            <a:ext cx="2143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42844" y="1500174"/>
          <a:ext cx="8858282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5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20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2844" y="1500174"/>
          <a:ext cx="8858282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5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20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143636" y="1500174"/>
            <a:ext cx="857256" cy="7143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Binary  Search</a:t>
            </a:r>
          </a:p>
        </p:txBody>
      </p:sp>
      <p:sp>
        <p:nvSpPr>
          <p:cNvPr id="20499" name="TextBox 4"/>
          <p:cNvSpPr txBox="1">
            <a:spLocks noChangeArrowheads="1"/>
          </p:cNvSpPr>
          <p:nvPr/>
        </p:nvSpPr>
        <p:spPr bwMode="auto">
          <a:xfrm>
            <a:off x="357188" y="2357430"/>
            <a:ext cx="507206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Set  LOC=0 MID:=INT((BEG+END)/2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dirty="0"/>
              <a:t>Repeat Steps 3 and 4 while </a:t>
            </a:r>
            <a:r>
              <a:rPr lang="en-US" sz="2000" dirty="0">
                <a:solidFill>
                  <a:srgbClr val="FF0000"/>
                </a:solidFill>
              </a:rPr>
              <a:t>BEG&lt;=END</a:t>
            </a:r>
          </a:p>
          <a:p>
            <a:pPr marL="457200" indent="-457200">
              <a:defRPr/>
            </a:pPr>
            <a:r>
              <a:rPr lang="en-US" sz="2000" dirty="0"/>
              <a:t>              and </a:t>
            </a:r>
            <a:r>
              <a:rPr lang="en-US" sz="2000" dirty="0">
                <a:solidFill>
                  <a:srgbClr val="FF0000"/>
                </a:solidFill>
              </a:rPr>
              <a:t>DATA[MID]!=ITEM</a:t>
            </a: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3.   </a:t>
            </a:r>
            <a:r>
              <a:rPr lang="en-US" sz="2000" dirty="0"/>
              <a:t>If ITEM&gt;DATA[MID]</a:t>
            </a:r>
          </a:p>
          <a:p>
            <a:pPr>
              <a:defRPr/>
            </a:pPr>
            <a:r>
              <a:rPr lang="en-US" sz="2000" dirty="0"/>
              <a:t>	 Set </a:t>
            </a:r>
            <a:r>
              <a:rPr lang="en-US" sz="2000" dirty="0">
                <a:solidFill>
                  <a:srgbClr val="FF0000"/>
                </a:solidFill>
              </a:rPr>
              <a:t>BEG:=MID+1</a:t>
            </a:r>
            <a:r>
              <a:rPr lang="en-US" sz="2000" dirty="0"/>
              <a:t> </a:t>
            </a:r>
          </a:p>
          <a:p>
            <a:pPr marL="457200" indent="-457200">
              <a:defRPr/>
            </a:pPr>
            <a:r>
              <a:rPr lang="en-US" sz="2000" dirty="0"/>
              <a:t>	Else: Set </a:t>
            </a:r>
            <a:r>
              <a:rPr lang="en-US" sz="2000" dirty="0">
                <a:solidFill>
                  <a:srgbClr val="FF0000"/>
                </a:solidFill>
              </a:rPr>
              <a:t>END:=MID-1</a:t>
            </a:r>
            <a:endParaRPr lang="en-US" sz="2000" dirty="0"/>
          </a:p>
          <a:p>
            <a:pPr marL="457200" indent="-457200">
              <a:defRPr/>
            </a:pPr>
            <a:r>
              <a:rPr lang="en-US" sz="2000" dirty="0"/>
              <a:t>4.   MID:=INT((BEG+END)/2</a:t>
            </a:r>
          </a:p>
          <a:p>
            <a:pPr marL="457200" indent="-457200">
              <a:defRPr/>
            </a:pPr>
            <a:r>
              <a:rPr lang="en-US" sz="2000" dirty="0"/>
              <a:t>5.   IF </a:t>
            </a:r>
            <a:r>
              <a:rPr lang="en-US" sz="2000" dirty="0">
                <a:solidFill>
                  <a:srgbClr val="FF0000"/>
                </a:solidFill>
              </a:rPr>
              <a:t>DATA[MID]=ITEM</a:t>
            </a:r>
          </a:p>
          <a:p>
            <a:pPr marL="457200" indent="-457200">
              <a:defRPr/>
            </a:pPr>
            <a:r>
              <a:rPr lang="en-US" sz="2000" dirty="0">
                <a:solidFill>
                  <a:srgbClr val="FF0000"/>
                </a:solidFill>
              </a:rPr>
              <a:t>		</a:t>
            </a:r>
            <a:r>
              <a:rPr lang="en-US" sz="2000" dirty="0"/>
              <a:t> Set </a:t>
            </a:r>
            <a:r>
              <a:rPr lang="en-US" sz="2000" dirty="0">
                <a:solidFill>
                  <a:srgbClr val="FF0000"/>
                </a:solidFill>
              </a:rPr>
              <a:t>LOC:=MID</a:t>
            </a:r>
          </a:p>
          <a:p>
            <a:pPr marL="457200" indent="-457200">
              <a:defRPr/>
            </a:pPr>
            <a:r>
              <a:rPr lang="en-US" sz="2000" dirty="0"/>
              <a:t>      Else LOC:=NULL;</a:t>
            </a:r>
          </a:p>
          <a:p>
            <a:pPr marL="457200" indent="-457200">
              <a:defRPr/>
            </a:pPr>
            <a:r>
              <a:rPr lang="en-US" sz="2000" dirty="0"/>
              <a:t>6   .Exit.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flipH="1">
            <a:off x="5143503" y="2928939"/>
            <a:ext cx="3740146" cy="25545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i="1" dirty="0">
                <a:latin typeface="Tw Cen MT" pitchFamily="34" charset="0"/>
              </a:rPr>
              <a:t>  BEG=6, END=7, MID=6</a:t>
            </a:r>
          </a:p>
          <a:p>
            <a:r>
              <a:rPr lang="en-US" sz="2000" i="1">
                <a:latin typeface="Tw Cen MT" pitchFamily="34" charset="0"/>
              </a:rPr>
              <a:t>3rd:   </a:t>
            </a:r>
            <a:r>
              <a:rPr lang="en-US" sz="2000" i="1" dirty="0">
                <a:latin typeface="Tw Cen MT" pitchFamily="34" charset="0"/>
              </a:rPr>
              <a:t>DATA[MID]=DATA[6]=60</a:t>
            </a:r>
          </a:p>
          <a:p>
            <a:endParaRPr lang="en-US" sz="2000" i="1" dirty="0">
              <a:latin typeface="Tw Cen MT" pitchFamily="34" charset="0"/>
            </a:endParaRPr>
          </a:p>
          <a:p>
            <a:r>
              <a:rPr lang="en-US" sz="2000" i="1" dirty="0">
                <a:latin typeface="Tw Cen MT" pitchFamily="34" charset="0"/>
              </a:rPr>
              <a:t>	60=60 </a:t>
            </a:r>
          </a:p>
          <a:p>
            <a:r>
              <a:rPr lang="en-US" sz="2000" i="1" dirty="0">
                <a:latin typeface="Tw Cen MT" pitchFamily="34" charset="0"/>
              </a:rPr>
              <a:t>  So</a:t>
            </a:r>
          </a:p>
          <a:p>
            <a:r>
              <a:rPr lang="en-US" sz="2000" i="1" dirty="0">
                <a:latin typeface="Tw Cen MT" pitchFamily="34" charset="0"/>
              </a:rPr>
              <a:t>	LOC=6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57750" y="5357813"/>
            <a:ext cx="2143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42844" y="1500174"/>
          <a:ext cx="8858282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5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20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2844" y="1500174"/>
          <a:ext cx="8858282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5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20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42874" y="1500174"/>
          <a:ext cx="8858282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5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20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val Callout 15"/>
          <p:cNvSpPr/>
          <p:nvPr/>
        </p:nvSpPr>
        <p:spPr>
          <a:xfrm>
            <a:off x="4286248" y="1571612"/>
            <a:ext cx="1143000" cy="571500"/>
          </a:xfrm>
          <a:prstGeom prst="wedgeEllipseCallout">
            <a:avLst>
              <a:gd name="adj1" fmla="val 112936"/>
              <a:gd name="adj2" fmla="val 395618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Insertion Sort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Insertion sort is a simple sorting algorithm that is appropriate for small inputs.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Most common sorting technique used by card players.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The list is divided into two parts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: sorted and unsorted.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In each pass, the first element of the unsorted part is picked up, transferred to the sorted </a:t>
            </a:r>
            <a:r>
              <a:rPr lang="en-US" sz="2800" dirty="0" err="1">
                <a:cs typeface="Times New Roman" pitchFamily="18" charset="0"/>
              </a:rPr>
              <a:t>sublist</a:t>
            </a:r>
            <a:r>
              <a:rPr lang="en-US" sz="2800" dirty="0">
                <a:cs typeface="Times New Roman" pitchFamily="18" charset="0"/>
              </a:rPr>
              <a:t>, and inserted at the appropriate place.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A list of 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 elements will take at most </a:t>
            </a:r>
            <a:r>
              <a:rPr lang="en-US" sz="2800" i="1" dirty="0">
                <a:cs typeface="Times New Roman" pitchFamily="18" charset="0"/>
              </a:rPr>
              <a:t>n-1</a:t>
            </a:r>
            <a:r>
              <a:rPr lang="en-US" sz="2800" dirty="0">
                <a:cs typeface="Times New Roman" pitchFamily="18" charset="0"/>
              </a:rPr>
              <a:t> passes to sort the data.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02222E70-B605-4A0D-BB95-D797FD953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1989138"/>
            <a:ext cx="42592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en-US" sz="2400" b="1">
                <a:solidFill>
                  <a:srgbClr val="990033"/>
                </a:solidFill>
              </a:rPr>
              <a:t>To insert 12, we need to make room for it by moving first 36 and then 24.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84095FAF-8DE9-4CF3-9501-000E10659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0" y="617538"/>
            <a:ext cx="6327775" cy="258762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Insertion Sort</a:t>
            </a:r>
          </a:p>
        </p:txBody>
      </p:sp>
      <p:grpSp>
        <p:nvGrpSpPr>
          <p:cNvPr id="310276" name="Group 4">
            <a:extLst>
              <a:ext uri="{FF2B5EF4-FFF2-40B4-BE49-F238E27FC236}">
                <a16:creationId xmlns:a16="http://schemas.microsoft.com/office/drawing/2014/main" id="{50C24DBF-2236-4973-B0D0-7D1385049179}"/>
              </a:ext>
            </a:extLst>
          </p:cNvPr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310277" name="AutoShape 5">
              <a:extLst>
                <a:ext uri="{FF2B5EF4-FFF2-40B4-BE49-F238E27FC236}">
                  <a16:creationId xmlns:a16="http://schemas.microsoft.com/office/drawing/2014/main" id="{EECA3434-52C4-4542-9680-6088989DBA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78" name="AutoShape 6">
              <a:extLst>
                <a:ext uri="{FF2B5EF4-FFF2-40B4-BE49-F238E27FC236}">
                  <a16:creationId xmlns:a16="http://schemas.microsoft.com/office/drawing/2014/main" id="{90382029-DBDC-40D5-B644-1197334464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79" name="AutoShape 7">
              <a:extLst>
                <a:ext uri="{FF2B5EF4-FFF2-40B4-BE49-F238E27FC236}">
                  <a16:creationId xmlns:a16="http://schemas.microsoft.com/office/drawing/2014/main" id="{1F30C98C-70C5-4820-A952-80880A708A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0" name="Rectangle 8">
              <a:extLst>
                <a:ext uri="{FF2B5EF4-FFF2-40B4-BE49-F238E27FC236}">
                  <a16:creationId xmlns:a16="http://schemas.microsoft.com/office/drawing/2014/main" id="{79683BC2-8C2B-4C95-B761-8477432459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60000">
              <a:off x="556" y="198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6</a:t>
              </a:r>
            </a:p>
          </p:txBody>
        </p:sp>
        <p:sp>
          <p:nvSpPr>
            <p:cNvPr id="310281" name="Rectangle 9">
              <a:extLst>
                <a:ext uri="{FF2B5EF4-FFF2-40B4-BE49-F238E27FC236}">
                  <a16:creationId xmlns:a16="http://schemas.microsoft.com/office/drawing/2014/main" id="{1ADFD237-9307-48C3-9FA6-FEE7737D77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8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10</a:t>
              </a:r>
            </a:p>
          </p:txBody>
        </p:sp>
        <p:sp>
          <p:nvSpPr>
            <p:cNvPr id="310282" name="Rectangle 10">
              <a:extLst>
                <a:ext uri="{FF2B5EF4-FFF2-40B4-BE49-F238E27FC236}">
                  <a16:creationId xmlns:a16="http://schemas.microsoft.com/office/drawing/2014/main" id="{9A016096-A272-44B0-9D93-6FAAEAF9FC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24</a:t>
              </a:r>
            </a:p>
          </p:txBody>
        </p:sp>
      </p:grpSp>
      <p:sp>
        <p:nvSpPr>
          <p:cNvPr id="310283" name="AutoShape 11">
            <a:extLst>
              <a:ext uri="{FF2B5EF4-FFF2-40B4-BE49-F238E27FC236}">
                <a16:creationId xmlns:a16="http://schemas.microsoft.com/office/drawing/2014/main" id="{4D91F2D2-2E9F-4E90-BF74-B3615D537B19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4" name="Rectangle 12">
            <a:extLst>
              <a:ext uri="{FF2B5EF4-FFF2-40B4-BE49-F238E27FC236}">
                <a16:creationId xmlns:a16="http://schemas.microsoft.com/office/drawing/2014/main" id="{A2B96FD6-5B83-4CF1-8D4E-997BAB7CF56E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12</a:t>
            </a:r>
          </a:p>
        </p:txBody>
      </p:sp>
      <p:sp>
        <p:nvSpPr>
          <p:cNvPr id="310285" name="AutoShape 13">
            <a:extLst>
              <a:ext uri="{FF2B5EF4-FFF2-40B4-BE49-F238E27FC236}">
                <a16:creationId xmlns:a16="http://schemas.microsoft.com/office/drawing/2014/main" id="{563182DD-DA3D-416B-A25B-A7DD32C09293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2784475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6" name="Rectangle 14">
            <a:extLst>
              <a:ext uri="{FF2B5EF4-FFF2-40B4-BE49-F238E27FC236}">
                <a16:creationId xmlns:a16="http://schemas.microsoft.com/office/drawing/2014/main" id="{BFDF5940-651B-401C-81F0-BE62CAE134C1}"/>
              </a:ext>
            </a:extLst>
          </p:cNvPr>
          <p:cNvSpPr>
            <a:spLocks noChangeArrowheads="1"/>
          </p:cNvSpPr>
          <p:nvPr/>
        </p:nvSpPr>
        <p:spPr bwMode="auto">
          <a:xfrm rot="1500000">
            <a:off x="2913063" y="3317875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929545460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22" name="Group 2">
            <a:extLst>
              <a:ext uri="{FF2B5EF4-FFF2-40B4-BE49-F238E27FC236}">
                <a16:creationId xmlns:a16="http://schemas.microsoft.com/office/drawing/2014/main" id="{B2CF6AB6-3A24-4367-8B50-6931461841D9}"/>
              </a:ext>
            </a:extLst>
          </p:cNvPr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312323" name="AutoShape 3">
              <a:extLst>
                <a:ext uri="{FF2B5EF4-FFF2-40B4-BE49-F238E27FC236}">
                  <a16:creationId xmlns:a16="http://schemas.microsoft.com/office/drawing/2014/main" id="{8DFF8841-EE0C-4890-99F0-5E16F28007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4" name="AutoShape 4">
              <a:extLst>
                <a:ext uri="{FF2B5EF4-FFF2-40B4-BE49-F238E27FC236}">
                  <a16:creationId xmlns:a16="http://schemas.microsoft.com/office/drawing/2014/main" id="{57968D22-E645-402E-8051-069965C8DD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5" name="AutoShape 5">
              <a:extLst>
                <a:ext uri="{FF2B5EF4-FFF2-40B4-BE49-F238E27FC236}">
                  <a16:creationId xmlns:a16="http://schemas.microsoft.com/office/drawing/2014/main" id="{A78B8F50-3DF5-404B-8459-274C9A28E8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6" name="Rectangle 6">
              <a:extLst>
                <a:ext uri="{FF2B5EF4-FFF2-40B4-BE49-F238E27FC236}">
                  <a16:creationId xmlns:a16="http://schemas.microsoft.com/office/drawing/2014/main" id="{178BC3F9-7358-4B5F-90EB-3649966C58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60000">
              <a:off x="556" y="198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6</a:t>
              </a:r>
            </a:p>
          </p:txBody>
        </p:sp>
        <p:sp>
          <p:nvSpPr>
            <p:cNvPr id="312327" name="Rectangle 7">
              <a:extLst>
                <a:ext uri="{FF2B5EF4-FFF2-40B4-BE49-F238E27FC236}">
                  <a16:creationId xmlns:a16="http://schemas.microsoft.com/office/drawing/2014/main" id="{E2E4C2A1-9DFF-45B5-9C17-BB3AEFA5EE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8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10</a:t>
              </a:r>
            </a:p>
          </p:txBody>
        </p:sp>
        <p:sp>
          <p:nvSpPr>
            <p:cNvPr id="312328" name="Rectangle 8">
              <a:extLst>
                <a:ext uri="{FF2B5EF4-FFF2-40B4-BE49-F238E27FC236}">
                  <a16:creationId xmlns:a16="http://schemas.microsoft.com/office/drawing/2014/main" id="{907DE822-FE27-43CF-9C73-5EABBE1B44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24</a:t>
              </a:r>
            </a:p>
          </p:txBody>
        </p:sp>
      </p:grpSp>
      <p:sp>
        <p:nvSpPr>
          <p:cNvPr id="312330" name="Rectangle 10">
            <a:extLst>
              <a:ext uri="{FF2B5EF4-FFF2-40B4-BE49-F238E27FC236}">
                <a16:creationId xmlns:a16="http://schemas.microsoft.com/office/drawing/2014/main" id="{ADCA3AF9-CC1A-4FB0-A9F0-C6C197ED5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3863" y="358775"/>
            <a:ext cx="6424612" cy="388938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Insertion Sort</a:t>
            </a:r>
          </a:p>
        </p:txBody>
      </p:sp>
      <p:sp>
        <p:nvSpPr>
          <p:cNvPr id="312331" name="AutoShape 11">
            <a:extLst>
              <a:ext uri="{FF2B5EF4-FFF2-40B4-BE49-F238E27FC236}">
                <a16:creationId xmlns:a16="http://schemas.microsoft.com/office/drawing/2014/main" id="{89A73233-2219-4007-BF3D-788AC295E42E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3506788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2" name="Rectangle 12">
            <a:extLst>
              <a:ext uri="{FF2B5EF4-FFF2-40B4-BE49-F238E27FC236}">
                <a16:creationId xmlns:a16="http://schemas.microsoft.com/office/drawing/2014/main" id="{9B007847-06E0-4CAF-BD8D-A464E872F936}"/>
              </a:ext>
            </a:extLst>
          </p:cNvPr>
          <p:cNvSpPr>
            <a:spLocks noChangeArrowheads="1"/>
          </p:cNvSpPr>
          <p:nvPr/>
        </p:nvSpPr>
        <p:spPr bwMode="auto">
          <a:xfrm rot="1500000">
            <a:off x="3635375" y="3317875"/>
            <a:ext cx="636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36</a:t>
            </a:r>
          </a:p>
        </p:txBody>
      </p:sp>
      <p:sp>
        <p:nvSpPr>
          <p:cNvPr id="312333" name="AutoShape 13">
            <a:extLst>
              <a:ext uri="{FF2B5EF4-FFF2-40B4-BE49-F238E27FC236}">
                <a16:creationId xmlns:a16="http://schemas.microsoft.com/office/drawing/2014/main" id="{612649E1-D335-4627-AD95-A2F4B1934ADF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34" name="Rectangle 14">
            <a:extLst>
              <a:ext uri="{FF2B5EF4-FFF2-40B4-BE49-F238E27FC236}">
                <a16:creationId xmlns:a16="http://schemas.microsoft.com/office/drawing/2014/main" id="{E0E7D0B3-A0E5-40C7-90B1-F0A198165A60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89582637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>
            <a:extLst>
              <a:ext uri="{FF2B5EF4-FFF2-40B4-BE49-F238E27FC236}">
                <a16:creationId xmlns:a16="http://schemas.microsoft.com/office/drawing/2014/main" id="{6F0C4E97-15F1-4985-9D8B-78DC6C19E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230188"/>
            <a:ext cx="6494462" cy="517525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Insertion Sort</a:t>
            </a:r>
          </a:p>
        </p:txBody>
      </p:sp>
      <p:sp>
        <p:nvSpPr>
          <p:cNvPr id="314372" name="AutoShape 4">
            <a:extLst>
              <a:ext uri="{FF2B5EF4-FFF2-40B4-BE49-F238E27FC236}">
                <a16:creationId xmlns:a16="http://schemas.microsoft.com/office/drawing/2014/main" id="{F158A80A-1B3E-4DB4-A8D1-2A44C5BBA629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779463" y="3081338"/>
            <a:ext cx="728662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73" name="AutoShape 5">
            <a:extLst>
              <a:ext uri="{FF2B5EF4-FFF2-40B4-BE49-F238E27FC236}">
                <a16:creationId xmlns:a16="http://schemas.microsoft.com/office/drawing/2014/main" id="{1B247119-A55E-4106-BC9D-4B3353994275}"/>
              </a:ext>
            </a:extLst>
          </p:cNvPr>
          <p:cNvSpPr>
            <a:spLocks noChangeArrowheads="1"/>
          </p:cNvSpPr>
          <p:nvPr/>
        </p:nvSpPr>
        <p:spPr bwMode="auto">
          <a:xfrm rot="21180000">
            <a:off x="1477963" y="2933700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74" name="Rectangle 6">
            <a:extLst>
              <a:ext uri="{FF2B5EF4-FFF2-40B4-BE49-F238E27FC236}">
                <a16:creationId xmlns:a16="http://schemas.microsoft.com/office/drawing/2014/main" id="{D51E30AF-F378-4404-BF40-77EA942B9E26}"/>
              </a:ext>
            </a:extLst>
          </p:cNvPr>
          <p:cNvSpPr>
            <a:spLocks noChangeArrowheads="1"/>
          </p:cNvSpPr>
          <p:nvPr/>
        </p:nvSpPr>
        <p:spPr bwMode="auto">
          <a:xfrm rot="20460000">
            <a:off x="882650" y="3144838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6</a:t>
            </a:r>
          </a:p>
        </p:txBody>
      </p:sp>
      <p:sp>
        <p:nvSpPr>
          <p:cNvPr id="314375" name="Rectangle 7">
            <a:extLst>
              <a:ext uri="{FF2B5EF4-FFF2-40B4-BE49-F238E27FC236}">
                <a16:creationId xmlns:a16="http://schemas.microsoft.com/office/drawing/2014/main" id="{F7C10DA6-6FFC-4E22-9170-B21283420F0D}"/>
              </a:ext>
            </a:extLst>
          </p:cNvPr>
          <p:cNvSpPr>
            <a:spLocks noChangeArrowheads="1"/>
          </p:cNvSpPr>
          <p:nvPr/>
        </p:nvSpPr>
        <p:spPr bwMode="auto">
          <a:xfrm rot="21180000">
            <a:off x="1489075" y="3070225"/>
            <a:ext cx="636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10</a:t>
            </a:r>
          </a:p>
        </p:txBody>
      </p:sp>
      <p:grpSp>
        <p:nvGrpSpPr>
          <p:cNvPr id="314376" name="Group 8">
            <a:extLst>
              <a:ext uri="{FF2B5EF4-FFF2-40B4-BE49-F238E27FC236}">
                <a16:creationId xmlns:a16="http://schemas.microsoft.com/office/drawing/2014/main" id="{9EDF5CD2-9B9A-4957-9806-86A00931DC1E}"/>
              </a:ext>
            </a:extLst>
          </p:cNvPr>
          <p:cNvGrpSpPr>
            <a:grpSpLocks/>
          </p:cNvGrpSpPr>
          <p:nvPr/>
        </p:nvGrpSpPr>
        <p:grpSpPr bwMode="auto">
          <a:xfrm>
            <a:off x="2851150" y="2935288"/>
            <a:ext cx="1420813" cy="1300162"/>
            <a:chOff x="1796" y="1849"/>
            <a:chExt cx="895" cy="819"/>
          </a:xfrm>
        </p:grpSpPr>
        <p:sp>
          <p:nvSpPr>
            <p:cNvPr id="314377" name="AutoShape 9">
              <a:extLst>
                <a:ext uri="{FF2B5EF4-FFF2-40B4-BE49-F238E27FC236}">
                  <a16:creationId xmlns:a16="http://schemas.microsoft.com/office/drawing/2014/main" id="{7E4CCABE-9574-4028-BA0A-E569324CC2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78" name="AutoShape 10">
              <a:extLst>
                <a:ext uri="{FF2B5EF4-FFF2-40B4-BE49-F238E27FC236}">
                  <a16:creationId xmlns:a16="http://schemas.microsoft.com/office/drawing/2014/main" id="{7C94903B-FB8C-49CC-A25F-B6063166E7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79" name="Rectangle 11">
              <a:extLst>
                <a:ext uri="{FF2B5EF4-FFF2-40B4-BE49-F238E27FC236}">
                  <a16:creationId xmlns:a16="http://schemas.microsoft.com/office/drawing/2014/main" id="{7798DBEA-1DF9-4250-999B-D1F4ABB3BB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">
              <a:off x="1860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24</a:t>
              </a:r>
            </a:p>
          </p:txBody>
        </p:sp>
        <p:sp>
          <p:nvSpPr>
            <p:cNvPr id="314380" name="Rectangle 12">
              <a:extLst>
                <a:ext uri="{FF2B5EF4-FFF2-40B4-BE49-F238E27FC236}">
                  <a16:creationId xmlns:a16="http://schemas.microsoft.com/office/drawing/2014/main" id="{FEEB1C35-A859-4133-BE61-90BEEFD3C5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0000">
              <a:off x="2290" y="2090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36</a:t>
              </a:r>
            </a:p>
          </p:txBody>
        </p:sp>
      </p:grpSp>
      <p:sp>
        <p:nvSpPr>
          <p:cNvPr id="314381" name="AutoShape 13">
            <a:extLst>
              <a:ext uri="{FF2B5EF4-FFF2-40B4-BE49-F238E27FC236}">
                <a16:creationId xmlns:a16="http://schemas.microsoft.com/office/drawing/2014/main" id="{8BD26978-FF4E-4100-AEEB-C70B01F2FDFF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82" name="Rectangle 14">
            <a:extLst>
              <a:ext uri="{FF2B5EF4-FFF2-40B4-BE49-F238E27FC236}">
                <a16:creationId xmlns:a16="http://schemas.microsoft.com/office/drawing/2014/main" id="{81686C77-F610-4B3B-9C02-1AE6D0E551A3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17689220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276C239E-4242-4DAB-BC19-E090A1BD7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</a:t>
            </a:r>
          </a:p>
        </p:txBody>
      </p:sp>
      <p:pic>
        <p:nvPicPr>
          <p:cNvPr id="280579" name="Picture 3">
            <a:extLst>
              <a:ext uri="{FF2B5EF4-FFF2-40B4-BE49-F238E27FC236}">
                <a16:creationId xmlns:a16="http://schemas.microsoft.com/office/drawing/2014/main" id="{4ADACACD-D763-44B5-A86B-318F4D0BC310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18683" r="5267" b="65454"/>
          <a:stretch>
            <a:fillRect/>
          </a:stretch>
        </p:blipFill>
        <p:spPr>
          <a:xfrm>
            <a:off x="1992313" y="3756025"/>
            <a:ext cx="5068887" cy="855663"/>
          </a:xfrm>
          <a:noFill/>
          <a:ln/>
        </p:spPr>
      </p:pic>
      <p:sp>
        <p:nvSpPr>
          <p:cNvPr id="280587" name="Line 11">
            <a:extLst>
              <a:ext uri="{FF2B5EF4-FFF2-40B4-BE49-F238E27FC236}">
                <a16:creationId xmlns:a16="http://schemas.microsoft.com/office/drawing/2014/main" id="{50712E58-20F8-439B-9654-07F939EAC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3611563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90" name="Text Box 14">
            <a:extLst>
              <a:ext uri="{FF2B5EF4-FFF2-40B4-BE49-F238E27FC236}">
                <a16:creationId xmlns:a16="http://schemas.microsoft.com/office/drawing/2014/main" id="{99D10C85-CCD8-4A85-9E49-D243BE54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1960563"/>
            <a:ext cx="4335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5      2      4      6      1      3</a:t>
            </a:r>
          </a:p>
        </p:txBody>
      </p:sp>
      <p:sp>
        <p:nvSpPr>
          <p:cNvPr id="280591" name="Text Box 15">
            <a:extLst>
              <a:ext uri="{FF2B5EF4-FFF2-40B4-BE49-F238E27FC236}">
                <a16:creationId xmlns:a16="http://schemas.microsoft.com/office/drawing/2014/main" id="{6D4A2B76-D1E4-4886-89AD-BA6F51662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149542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 array </a:t>
            </a:r>
          </a:p>
        </p:txBody>
      </p:sp>
      <p:sp>
        <p:nvSpPr>
          <p:cNvPr id="280592" name="Text Box 16">
            <a:extLst>
              <a:ext uri="{FF2B5EF4-FFF2-40B4-BE49-F238E27FC236}">
                <a16:creationId xmlns:a16="http://schemas.microsoft.com/office/drawing/2014/main" id="{FF9E9657-0974-4028-A2C1-96B38F681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306763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left sub-array</a:t>
            </a:r>
          </a:p>
        </p:txBody>
      </p:sp>
      <p:sp>
        <p:nvSpPr>
          <p:cNvPr id="280593" name="Text Box 17">
            <a:extLst>
              <a:ext uri="{FF2B5EF4-FFF2-40B4-BE49-F238E27FC236}">
                <a16:creationId xmlns:a16="http://schemas.microsoft.com/office/drawing/2014/main" id="{199C7598-C255-4C78-BE90-39B687528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3322638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right sub-array</a:t>
            </a:r>
          </a:p>
        </p:txBody>
      </p:sp>
      <p:sp>
        <p:nvSpPr>
          <p:cNvPr id="280594" name="Text Box 18">
            <a:extLst>
              <a:ext uri="{FF2B5EF4-FFF2-40B4-BE49-F238E27FC236}">
                <a16:creationId xmlns:a16="http://schemas.microsoft.com/office/drawing/2014/main" id="{7DD432B8-DA31-4D30-A3FF-F11AB940E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832100"/>
            <a:ext cx="572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DD0111"/>
                </a:solidFill>
              </a:rPr>
              <a:t>at each iteration, the array is divided in two sub-arrays:</a:t>
            </a:r>
          </a:p>
        </p:txBody>
      </p:sp>
      <p:sp>
        <p:nvSpPr>
          <p:cNvPr id="280595" name="Text Box 19">
            <a:extLst>
              <a:ext uri="{FF2B5EF4-FFF2-40B4-BE49-F238E27FC236}">
                <a16:creationId xmlns:a16="http://schemas.microsoft.com/office/drawing/2014/main" id="{8D323751-D4B9-467F-A890-6F064CD0E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4587875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sorted</a:t>
            </a:r>
          </a:p>
        </p:txBody>
      </p:sp>
      <p:sp>
        <p:nvSpPr>
          <p:cNvPr id="280596" name="Text Box 20">
            <a:extLst>
              <a:ext uri="{FF2B5EF4-FFF2-40B4-BE49-F238E27FC236}">
                <a16:creationId xmlns:a16="http://schemas.microsoft.com/office/drawing/2014/main" id="{5EA2FB9C-799B-4B5D-BD1D-DB9E0CC32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4491038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unsorted</a:t>
            </a:r>
          </a:p>
        </p:txBody>
      </p:sp>
    </p:spTree>
    <p:extLst>
      <p:ext uri="{BB962C8B-B14F-4D97-AF65-F5344CB8AC3E}">
        <p14:creationId xmlns:p14="http://schemas.microsoft.com/office/powerpoint/2010/main" val="2793770804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39EE4B87-46DA-4546-9ADE-099553301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</a:t>
            </a:r>
          </a:p>
        </p:txBody>
      </p:sp>
      <p:pic>
        <p:nvPicPr>
          <p:cNvPr id="279556" name="Picture 4">
            <a:extLst>
              <a:ext uri="{FF2B5EF4-FFF2-40B4-BE49-F238E27FC236}">
                <a16:creationId xmlns:a16="http://schemas.microsoft.com/office/drawing/2014/main" id="{677F1E82-5DBA-40DA-9428-43F9DE3674D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4437" r="5267" b="9506"/>
          <a:stretch>
            <a:fillRect/>
          </a:stretch>
        </p:blipFill>
        <p:spPr>
          <a:xfrm>
            <a:off x="501650" y="1552575"/>
            <a:ext cx="5068888" cy="4641850"/>
          </a:xfrm>
          <a:noFill/>
          <a:ln/>
        </p:spPr>
      </p:pic>
      <p:graphicFrame>
        <p:nvGraphicFramePr>
          <p:cNvPr id="279557" name="Object 5">
            <a:extLst>
              <a:ext uri="{FF2B5EF4-FFF2-40B4-BE49-F238E27FC236}">
                <a16:creationId xmlns:a16="http://schemas.microsoft.com/office/drawing/2014/main" id="{B7F8A028-5096-4ED8-BBFA-A21AE368D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0" y="1290638"/>
          <a:ext cx="19891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aint Shop Pro Image" r:id="rId5" imgW="2526829" imgH="1395500" progId="PaintShopPro">
                  <p:embed/>
                </p:oleObj>
              </mc:Choice>
              <mc:Fallback>
                <p:oleObj name="Paint Shop Pro Image" r:id="rId5" imgW="2526829" imgH="1395500" progId="PaintShopPro">
                  <p:embed/>
                  <p:pic>
                    <p:nvPicPr>
                      <p:cNvPr id="279557" name="Object 5">
                        <a:extLst>
                          <a:ext uri="{FF2B5EF4-FFF2-40B4-BE49-F238E27FC236}">
                            <a16:creationId xmlns:a16="http://schemas.microsoft.com/office/drawing/2014/main" id="{B7F8A028-5096-4ED8-BBFA-A21AE368D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290638"/>
                        <a:ext cx="198913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>
            <a:extLst>
              <a:ext uri="{FF2B5EF4-FFF2-40B4-BE49-F238E27FC236}">
                <a16:creationId xmlns:a16="http://schemas.microsoft.com/office/drawing/2014/main" id="{CFAB597C-9400-4571-BF78-EDEFB576F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7213" y="2127250"/>
          <a:ext cx="2108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aint Shop Pro Image" r:id="rId7" imgW="2575610" imgH="1385741" progId="PaintShopPro">
                  <p:embed/>
                </p:oleObj>
              </mc:Choice>
              <mc:Fallback>
                <p:oleObj name="Paint Shop Pro Image" r:id="rId7" imgW="2575610" imgH="1385741" progId="PaintShopPro">
                  <p:embed/>
                  <p:pic>
                    <p:nvPicPr>
                      <p:cNvPr id="279558" name="Object 6">
                        <a:extLst>
                          <a:ext uri="{FF2B5EF4-FFF2-40B4-BE49-F238E27FC236}">
                            <a16:creationId xmlns:a16="http://schemas.microsoft.com/office/drawing/2014/main" id="{CFAB597C-9400-4571-BF78-EDEFB576FC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2127250"/>
                        <a:ext cx="21082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>
            <a:extLst>
              <a:ext uri="{FF2B5EF4-FFF2-40B4-BE49-F238E27FC236}">
                <a16:creationId xmlns:a16="http://schemas.microsoft.com/office/drawing/2014/main" id="{7CBD2ECC-4579-4C7E-9D52-C33143F31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7838" y="3032125"/>
          <a:ext cx="21383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int Shop Pro Image" r:id="rId9" imgW="2526829" imgH="1414634" progId="PaintShopPro">
                  <p:embed/>
                </p:oleObj>
              </mc:Choice>
              <mc:Fallback>
                <p:oleObj name="Paint Shop Pro Image" r:id="rId9" imgW="2526829" imgH="1414634" progId="PaintShopPro">
                  <p:embed/>
                  <p:pic>
                    <p:nvPicPr>
                      <p:cNvPr id="279559" name="Object 7">
                        <a:extLst>
                          <a:ext uri="{FF2B5EF4-FFF2-40B4-BE49-F238E27FC236}">
                            <a16:creationId xmlns:a16="http://schemas.microsoft.com/office/drawing/2014/main" id="{7CBD2ECC-4579-4C7E-9D52-C33143F31D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3032125"/>
                        <a:ext cx="21383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>
            <a:extLst>
              <a:ext uri="{FF2B5EF4-FFF2-40B4-BE49-F238E27FC236}">
                <a16:creationId xmlns:a16="http://schemas.microsoft.com/office/drawing/2014/main" id="{BC3D75E8-723C-431B-9AE4-8EDDCE8CF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6088" y="3976688"/>
          <a:ext cx="22717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int Shop Pro Image" r:id="rId11" imgW="2712195" imgH="1453659" progId="PaintShopPro">
                  <p:embed/>
                </p:oleObj>
              </mc:Choice>
              <mc:Fallback>
                <p:oleObj name="Paint Shop Pro Image" r:id="rId11" imgW="2712195" imgH="1453659" progId="PaintShopPro">
                  <p:embed/>
                  <p:pic>
                    <p:nvPicPr>
                      <p:cNvPr id="279560" name="Object 8">
                        <a:extLst>
                          <a:ext uri="{FF2B5EF4-FFF2-40B4-BE49-F238E27FC236}">
                            <a16:creationId xmlns:a16="http://schemas.microsoft.com/office/drawing/2014/main" id="{BC3D75E8-723C-431B-9AE4-8EDDCE8CFA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976688"/>
                        <a:ext cx="22717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>
            <a:extLst>
              <a:ext uri="{FF2B5EF4-FFF2-40B4-BE49-F238E27FC236}">
                <a16:creationId xmlns:a16="http://schemas.microsoft.com/office/drawing/2014/main" id="{D9441502-945C-4208-AAAB-DF5E5C231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75" y="4879975"/>
          <a:ext cx="2108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aint Shop Pro Image" r:id="rId13" imgW="2546341" imgH="1424390" progId="PaintShopPro">
                  <p:embed/>
                </p:oleObj>
              </mc:Choice>
              <mc:Fallback>
                <p:oleObj name="Paint Shop Pro Image" r:id="rId13" imgW="2546341" imgH="1424390" progId="PaintShopPro">
                  <p:embed/>
                  <p:pic>
                    <p:nvPicPr>
                      <p:cNvPr id="279561" name="Object 9">
                        <a:extLst>
                          <a:ext uri="{FF2B5EF4-FFF2-40B4-BE49-F238E27FC236}">
                            <a16:creationId xmlns:a16="http://schemas.microsoft.com/office/drawing/2014/main" id="{D9441502-945C-4208-AAAB-DF5E5C231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879975"/>
                        <a:ext cx="2108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2" name="Line 10">
            <a:extLst>
              <a:ext uri="{FF2B5EF4-FFF2-40B4-BE49-F238E27FC236}">
                <a16:creationId xmlns:a16="http://schemas.microsoft.com/office/drawing/2014/main" id="{CE6991B9-E0E9-4799-97D7-152886868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8575" y="1325563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3" name="Line 11">
            <a:extLst>
              <a:ext uri="{FF2B5EF4-FFF2-40B4-BE49-F238E27FC236}">
                <a16:creationId xmlns:a16="http://schemas.microsoft.com/office/drawing/2014/main" id="{8070F11D-C3E2-4EC7-9E05-99400249B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3288" y="2209800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4" name="Line 12">
            <a:extLst>
              <a:ext uri="{FF2B5EF4-FFF2-40B4-BE49-F238E27FC236}">
                <a16:creationId xmlns:a16="http://schemas.microsoft.com/office/drawing/2014/main" id="{1BCEA5A5-BF5B-4E92-81F0-6F9E2AF75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5625" y="29876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5" name="Line 13">
            <a:extLst>
              <a:ext uri="{FF2B5EF4-FFF2-40B4-BE49-F238E27FC236}">
                <a16:creationId xmlns:a16="http://schemas.microsoft.com/office/drawing/2014/main" id="{A5B56555-F96A-47C6-9A60-E5455E428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9538" y="38639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9566" name="Line 14">
            <a:extLst>
              <a:ext uri="{FF2B5EF4-FFF2-40B4-BE49-F238E27FC236}">
                <a16:creationId xmlns:a16="http://schemas.microsoft.com/office/drawing/2014/main" id="{FDB49740-E510-434A-9BE9-0336C257F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75" y="47148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54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One step of insertion sort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838200" y="1746250"/>
            <a:ext cx="7162800" cy="996950"/>
            <a:chOff x="528" y="956"/>
            <a:chExt cx="4512" cy="628"/>
          </a:xfrm>
        </p:grpSpPr>
        <p:sp>
          <p:nvSpPr>
            <p:cNvPr id="14392" name="Rectangle 4"/>
            <p:cNvSpPr>
              <a:spLocks noChangeArrowheads="1"/>
            </p:cNvSpPr>
            <p:nvPr/>
          </p:nvSpPr>
          <p:spPr bwMode="auto">
            <a:xfrm>
              <a:off x="529" y="1385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14393" name="Rectangle 5"/>
            <p:cNvSpPr>
              <a:spLocks noChangeArrowheads="1"/>
            </p:cNvSpPr>
            <p:nvPr/>
          </p:nvSpPr>
          <p:spPr bwMode="auto">
            <a:xfrm>
              <a:off x="766" y="1388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14394" name="Rectangle 6"/>
            <p:cNvSpPr>
              <a:spLocks noChangeArrowheads="1"/>
            </p:cNvSpPr>
            <p:nvPr/>
          </p:nvSpPr>
          <p:spPr bwMode="auto">
            <a:xfrm>
              <a:off x="1006" y="1388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7</a:t>
              </a:r>
            </a:p>
          </p:txBody>
        </p:sp>
        <p:sp>
          <p:nvSpPr>
            <p:cNvPr id="14395" name="Rectangle 7"/>
            <p:cNvSpPr>
              <a:spLocks noChangeArrowheads="1"/>
            </p:cNvSpPr>
            <p:nvPr/>
          </p:nvSpPr>
          <p:spPr bwMode="auto">
            <a:xfrm>
              <a:off x="1249" y="1388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12</a:t>
              </a:r>
            </a:p>
          </p:txBody>
        </p:sp>
        <p:sp>
          <p:nvSpPr>
            <p:cNvPr id="14396" name="Rectangle 10"/>
            <p:cNvSpPr>
              <a:spLocks noChangeArrowheads="1"/>
            </p:cNvSpPr>
            <p:nvPr/>
          </p:nvSpPr>
          <p:spPr bwMode="auto">
            <a:xfrm>
              <a:off x="1486" y="1388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14</a:t>
              </a:r>
            </a:p>
          </p:txBody>
        </p:sp>
        <p:sp>
          <p:nvSpPr>
            <p:cNvPr id="14397" name="Rectangle 11"/>
            <p:cNvSpPr>
              <a:spLocks noChangeArrowheads="1"/>
            </p:cNvSpPr>
            <p:nvPr/>
          </p:nvSpPr>
          <p:spPr bwMode="auto">
            <a:xfrm>
              <a:off x="1723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14</a:t>
              </a:r>
            </a:p>
          </p:txBody>
        </p:sp>
        <p:sp>
          <p:nvSpPr>
            <p:cNvPr id="14398" name="Rectangle 12"/>
            <p:cNvSpPr>
              <a:spLocks noChangeArrowheads="1"/>
            </p:cNvSpPr>
            <p:nvPr/>
          </p:nvSpPr>
          <p:spPr bwMode="auto">
            <a:xfrm>
              <a:off x="1963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20</a:t>
              </a:r>
            </a:p>
          </p:txBody>
        </p:sp>
        <p:sp>
          <p:nvSpPr>
            <p:cNvPr id="14399" name="Rectangle 13"/>
            <p:cNvSpPr>
              <a:spLocks noChangeArrowheads="1"/>
            </p:cNvSpPr>
            <p:nvPr/>
          </p:nvSpPr>
          <p:spPr bwMode="auto">
            <a:xfrm>
              <a:off x="2206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21</a:t>
              </a:r>
            </a:p>
          </p:txBody>
        </p:sp>
        <p:sp>
          <p:nvSpPr>
            <p:cNvPr id="14400" name="Rectangle 14"/>
            <p:cNvSpPr>
              <a:spLocks noChangeArrowheads="1"/>
            </p:cNvSpPr>
            <p:nvPr/>
          </p:nvSpPr>
          <p:spPr bwMode="auto">
            <a:xfrm>
              <a:off x="2448" y="1388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33</a:t>
              </a:r>
            </a:p>
          </p:txBody>
        </p:sp>
        <p:sp>
          <p:nvSpPr>
            <p:cNvPr id="14401" name="Rectangle 15"/>
            <p:cNvSpPr>
              <a:spLocks noChangeArrowheads="1"/>
            </p:cNvSpPr>
            <p:nvPr/>
          </p:nvSpPr>
          <p:spPr bwMode="auto">
            <a:xfrm>
              <a:off x="2685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38</a:t>
              </a:r>
            </a:p>
          </p:txBody>
        </p:sp>
        <p:sp>
          <p:nvSpPr>
            <p:cNvPr id="14402" name="Rectangle 16"/>
            <p:cNvSpPr>
              <a:spLocks noChangeArrowheads="1"/>
            </p:cNvSpPr>
            <p:nvPr/>
          </p:nvSpPr>
          <p:spPr bwMode="auto">
            <a:xfrm>
              <a:off x="2925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Trebuchet MS" pitchFamily="34" charset="0"/>
                </a:rPr>
                <a:t>10</a:t>
              </a:r>
            </a:p>
          </p:txBody>
        </p:sp>
        <p:sp>
          <p:nvSpPr>
            <p:cNvPr id="14403" name="Rectangle 17"/>
            <p:cNvSpPr>
              <a:spLocks noChangeArrowheads="1"/>
            </p:cNvSpPr>
            <p:nvPr/>
          </p:nvSpPr>
          <p:spPr bwMode="auto">
            <a:xfrm>
              <a:off x="3168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55</a:t>
              </a:r>
            </a:p>
          </p:txBody>
        </p:sp>
        <p:sp>
          <p:nvSpPr>
            <p:cNvPr id="14404" name="Rectangle 18"/>
            <p:cNvSpPr>
              <a:spLocks noChangeArrowheads="1"/>
            </p:cNvSpPr>
            <p:nvPr/>
          </p:nvSpPr>
          <p:spPr bwMode="auto">
            <a:xfrm>
              <a:off x="3405" y="139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9</a:t>
              </a:r>
            </a:p>
          </p:txBody>
        </p:sp>
        <p:sp>
          <p:nvSpPr>
            <p:cNvPr id="14405" name="Rectangle 19"/>
            <p:cNvSpPr>
              <a:spLocks noChangeArrowheads="1"/>
            </p:cNvSpPr>
            <p:nvPr/>
          </p:nvSpPr>
          <p:spPr bwMode="auto">
            <a:xfrm>
              <a:off x="3642" y="139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23</a:t>
              </a:r>
            </a:p>
          </p:txBody>
        </p:sp>
        <p:sp>
          <p:nvSpPr>
            <p:cNvPr id="14406" name="Rectangle 20"/>
            <p:cNvSpPr>
              <a:spLocks noChangeArrowheads="1"/>
            </p:cNvSpPr>
            <p:nvPr/>
          </p:nvSpPr>
          <p:spPr bwMode="auto">
            <a:xfrm>
              <a:off x="3882" y="139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28</a:t>
              </a:r>
            </a:p>
          </p:txBody>
        </p:sp>
        <p:sp>
          <p:nvSpPr>
            <p:cNvPr id="14407" name="Rectangle 21"/>
            <p:cNvSpPr>
              <a:spLocks noChangeArrowheads="1"/>
            </p:cNvSpPr>
            <p:nvPr/>
          </p:nvSpPr>
          <p:spPr bwMode="auto">
            <a:xfrm>
              <a:off x="4125" y="139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16</a:t>
              </a:r>
            </a:p>
          </p:txBody>
        </p:sp>
        <p:sp>
          <p:nvSpPr>
            <p:cNvPr id="14408" name="AutoShape 22"/>
            <p:cNvSpPr>
              <a:spLocks/>
            </p:cNvSpPr>
            <p:nvPr/>
          </p:nvSpPr>
          <p:spPr bwMode="auto">
            <a:xfrm rot="5400000">
              <a:off x="1632" y="92"/>
              <a:ext cx="144" cy="2352"/>
            </a:xfrm>
            <a:prstGeom prst="leftBrace">
              <a:avLst>
                <a:gd name="adj1" fmla="val 136111"/>
                <a:gd name="adj2" fmla="val 50000"/>
              </a:avLst>
            </a:prstGeom>
            <a:noFill/>
            <a:ln w="19050">
              <a:solidFill>
                <a:srgbClr val="00FD00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9" name="Text Box 23"/>
            <p:cNvSpPr txBox="1">
              <a:spLocks noChangeArrowheads="1"/>
            </p:cNvSpPr>
            <p:nvPr/>
          </p:nvSpPr>
          <p:spPr bwMode="auto">
            <a:xfrm>
              <a:off x="1392" y="956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sorted</a:t>
              </a:r>
            </a:p>
          </p:txBody>
        </p:sp>
        <p:sp>
          <p:nvSpPr>
            <p:cNvPr id="14410" name="Text Box 24"/>
            <p:cNvSpPr txBox="1">
              <a:spLocks noChangeArrowheads="1"/>
            </p:cNvSpPr>
            <p:nvPr/>
          </p:nvSpPr>
          <p:spPr bwMode="auto">
            <a:xfrm>
              <a:off x="3312" y="956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next to be inserted</a:t>
              </a:r>
            </a:p>
          </p:txBody>
        </p:sp>
        <p:sp>
          <p:nvSpPr>
            <p:cNvPr id="14411" name="Freeform 25"/>
            <p:cNvSpPr>
              <a:spLocks/>
            </p:cNvSpPr>
            <p:nvPr/>
          </p:nvSpPr>
          <p:spPr bwMode="auto">
            <a:xfrm>
              <a:off x="3066" y="1114"/>
              <a:ext cx="280" cy="274"/>
            </a:xfrm>
            <a:custGeom>
              <a:avLst/>
              <a:gdLst>
                <a:gd name="T0" fmla="*/ 280 w 280"/>
                <a:gd name="T1" fmla="*/ 5 h 274"/>
                <a:gd name="T2" fmla="*/ 146 w 280"/>
                <a:gd name="T3" fmla="*/ 16 h 274"/>
                <a:gd name="T4" fmla="*/ 23 w 280"/>
                <a:gd name="T5" fmla="*/ 104 h 274"/>
                <a:gd name="T6" fmla="*/ 6 w 280"/>
                <a:gd name="T7" fmla="*/ 226 h 274"/>
                <a:gd name="T8" fmla="*/ 6 w 280"/>
                <a:gd name="T9" fmla="*/ 274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274"/>
                <a:gd name="T17" fmla="*/ 280 w 280"/>
                <a:gd name="T18" fmla="*/ 274 h 2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274">
                  <a:moveTo>
                    <a:pt x="280" y="5"/>
                  </a:moveTo>
                  <a:cubicBezTo>
                    <a:pt x="258" y="7"/>
                    <a:pt x="189" y="0"/>
                    <a:pt x="146" y="16"/>
                  </a:cubicBezTo>
                  <a:cubicBezTo>
                    <a:pt x="103" y="32"/>
                    <a:pt x="46" y="69"/>
                    <a:pt x="23" y="104"/>
                  </a:cubicBezTo>
                  <a:cubicBezTo>
                    <a:pt x="0" y="139"/>
                    <a:pt x="9" y="198"/>
                    <a:pt x="6" y="226"/>
                  </a:cubicBezTo>
                  <a:cubicBezTo>
                    <a:pt x="3" y="254"/>
                    <a:pt x="2" y="266"/>
                    <a:pt x="6" y="274"/>
                  </a:cubicBezTo>
                </a:path>
              </a:pathLst>
            </a:custGeom>
            <a:noFill/>
            <a:ln w="15875" cap="flat" cmpd="sng">
              <a:solidFill>
                <a:srgbClr val="FF7FFF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841375" y="3657600"/>
            <a:ext cx="6092825" cy="315913"/>
            <a:chOff x="530" y="2633"/>
            <a:chExt cx="3838" cy="199"/>
          </a:xfrm>
        </p:grpSpPr>
        <p:sp>
          <p:nvSpPr>
            <p:cNvPr id="14376" name="Rectangle 26"/>
            <p:cNvSpPr>
              <a:spLocks noChangeArrowheads="1"/>
            </p:cNvSpPr>
            <p:nvPr/>
          </p:nvSpPr>
          <p:spPr bwMode="auto">
            <a:xfrm>
              <a:off x="530" y="2633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3</a:t>
              </a:r>
            </a:p>
          </p:txBody>
        </p:sp>
        <p:sp>
          <p:nvSpPr>
            <p:cNvPr id="14377" name="Rectangle 27"/>
            <p:cNvSpPr>
              <a:spLocks noChangeArrowheads="1"/>
            </p:cNvSpPr>
            <p:nvPr/>
          </p:nvSpPr>
          <p:spPr bwMode="auto">
            <a:xfrm>
              <a:off x="767" y="2636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14378" name="Rectangle 28"/>
            <p:cNvSpPr>
              <a:spLocks noChangeArrowheads="1"/>
            </p:cNvSpPr>
            <p:nvPr/>
          </p:nvSpPr>
          <p:spPr bwMode="auto">
            <a:xfrm>
              <a:off x="1007" y="2636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7</a:t>
              </a:r>
            </a:p>
          </p:txBody>
        </p:sp>
        <p:sp>
          <p:nvSpPr>
            <p:cNvPr id="14379" name="Rectangle 29"/>
            <p:cNvSpPr>
              <a:spLocks noChangeArrowheads="1"/>
            </p:cNvSpPr>
            <p:nvPr/>
          </p:nvSpPr>
          <p:spPr bwMode="auto">
            <a:xfrm>
              <a:off x="1250" y="2636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FD00"/>
                </a:solidFill>
                <a:latin typeface="Trebuchet MS" pitchFamily="34" charset="0"/>
              </a:endParaRPr>
            </a:p>
          </p:txBody>
        </p:sp>
        <p:sp>
          <p:nvSpPr>
            <p:cNvPr id="14380" name="Rectangle 30"/>
            <p:cNvSpPr>
              <a:spLocks noChangeArrowheads="1"/>
            </p:cNvSpPr>
            <p:nvPr/>
          </p:nvSpPr>
          <p:spPr bwMode="auto">
            <a:xfrm>
              <a:off x="1487" y="2636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FD00"/>
                </a:solidFill>
                <a:latin typeface="Trebuchet MS" pitchFamily="34" charset="0"/>
              </a:endParaRPr>
            </a:p>
          </p:txBody>
        </p:sp>
        <p:sp>
          <p:nvSpPr>
            <p:cNvPr id="14381" name="Rectangle 31"/>
            <p:cNvSpPr>
              <a:spLocks noChangeArrowheads="1"/>
            </p:cNvSpPr>
            <p:nvPr/>
          </p:nvSpPr>
          <p:spPr bwMode="auto">
            <a:xfrm>
              <a:off x="1724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FD00"/>
                </a:solidFill>
                <a:latin typeface="Trebuchet MS" pitchFamily="34" charset="0"/>
              </a:endParaRPr>
            </a:p>
          </p:txBody>
        </p:sp>
        <p:sp>
          <p:nvSpPr>
            <p:cNvPr id="14382" name="Rectangle 32"/>
            <p:cNvSpPr>
              <a:spLocks noChangeArrowheads="1"/>
            </p:cNvSpPr>
            <p:nvPr/>
          </p:nvSpPr>
          <p:spPr bwMode="auto">
            <a:xfrm>
              <a:off x="1964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FD00"/>
                </a:solidFill>
                <a:latin typeface="Trebuchet MS" pitchFamily="34" charset="0"/>
              </a:endParaRPr>
            </a:p>
          </p:txBody>
        </p:sp>
        <p:sp>
          <p:nvSpPr>
            <p:cNvPr id="14383" name="Rectangle 33"/>
            <p:cNvSpPr>
              <a:spLocks noChangeArrowheads="1"/>
            </p:cNvSpPr>
            <p:nvPr/>
          </p:nvSpPr>
          <p:spPr bwMode="auto">
            <a:xfrm>
              <a:off x="2207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FD00"/>
                </a:solidFill>
                <a:latin typeface="Trebuchet MS" pitchFamily="34" charset="0"/>
              </a:endParaRPr>
            </a:p>
          </p:txBody>
        </p:sp>
        <p:sp>
          <p:nvSpPr>
            <p:cNvPr id="14384" name="Rectangle 34"/>
            <p:cNvSpPr>
              <a:spLocks noChangeArrowheads="1"/>
            </p:cNvSpPr>
            <p:nvPr/>
          </p:nvSpPr>
          <p:spPr bwMode="auto">
            <a:xfrm>
              <a:off x="2449" y="2636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FD00"/>
                </a:solidFill>
                <a:latin typeface="Trebuchet MS" pitchFamily="34" charset="0"/>
              </a:endParaRPr>
            </a:p>
          </p:txBody>
        </p:sp>
        <p:sp>
          <p:nvSpPr>
            <p:cNvPr id="14385" name="Rectangle 35"/>
            <p:cNvSpPr>
              <a:spLocks noChangeArrowheads="1"/>
            </p:cNvSpPr>
            <p:nvPr/>
          </p:nvSpPr>
          <p:spPr bwMode="auto">
            <a:xfrm>
              <a:off x="2686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FD00"/>
                </a:solidFill>
                <a:latin typeface="Trebuchet MS" pitchFamily="34" charset="0"/>
              </a:endParaRPr>
            </a:p>
          </p:txBody>
        </p:sp>
        <p:sp>
          <p:nvSpPr>
            <p:cNvPr id="14386" name="Rectangle 36"/>
            <p:cNvSpPr>
              <a:spLocks noChangeArrowheads="1"/>
            </p:cNvSpPr>
            <p:nvPr/>
          </p:nvSpPr>
          <p:spPr bwMode="auto">
            <a:xfrm>
              <a:off x="2926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FD00"/>
                </a:solidFill>
                <a:latin typeface="Trebuchet MS" pitchFamily="34" charset="0"/>
              </a:endParaRPr>
            </a:p>
          </p:txBody>
        </p:sp>
        <p:sp>
          <p:nvSpPr>
            <p:cNvPr id="14387" name="Rectangle 37"/>
            <p:cNvSpPr>
              <a:spLocks noChangeArrowheads="1"/>
            </p:cNvSpPr>
            <p:nvPr/>
          </p:nvSpPr>
          <p:spPr bwMode="auto">
            <a:xfrm>
              <a:off x="3169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55</a:t>
              </a:r>
            </a:p>
          </p:txBody>
        </p:sp>
        <p:sp>
          <p:nvSpPr>
            <p:cNvPr id="14388" name="Rectangle 38"/>
            <p:cNvSpPr>
              <a:spLocks noChangeArrowheads="1"/>
            </p:cNvSpPr>
            <p:nvPr/>
          </p:nvSpPr>
          <p:spPr bwMode="auto">
            <a:xfrm>
              <a:off x="3406" y="2639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9</a:t>
              </a:r>
            </a:p>
          </p:txBody>
        </p:sp>
        <p:sp>
          <p:nvSpPr>
            <p:cNvPr id="14389" name="Rectangle 39"/>
            <p:cNvSpPr>
              <a:spLocks noChangeArrowheads="1"/>
            </p:cNvSpPr>
            <p:nvPr/>
          </p:nvSpPr>
          <p:spPr bwMode="auto">
            <a:xfrm>
              <a:off x="3643" y="2642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23</a:t>
              </a:r>
            </a:p>
          </p:txBody>
        </p:sp>
        <p:sp>
          <p:nvSpPr>
            <p:cNvPr id="14390" name="Rectangle 40"/>
            <p:cNvSpPr>
              <a:spLocks noChangeArrowheads="1"/>
            </p:cNvSpPr>
            <p:nvPr/>
          </p:nvSpPr>
          <p:spPr bwMode="auto">
            <a:xfrm>
              <a:off x="3883" y="2642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28</a:t>
              </a:r>
            </a:p>
          </p:txBody>
        </p:sp>
        <p:sp>
          <p:nvSpPr>
            <p:cNvPr id="14391" name="Rectangle 41"/>
            <p:cNvSpPr>
              <a:spLocks noChangeArrowheads="1"/>
            </p:cNvSpPr>
            <p:nvPr/>
          </p:nvSpPr>
          <p:spPr bwMode="auto">
            <a:xfrm>
              <a:off x="4126" y="2642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16</a:t>
              </a: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4876800" y="2667000"/>
            <a:ext cx="3505200" cy="762000"/>
            <a:chOff x="3072" y="1680"/>
            <a:chExt cx="2208" cy="480"/>
          </a:xfrm>
        </p:grpSpPr>
        <p:sp>
          <p:nvSpPr>
            <p:cNvPr id="14373" name="Rectangle 43"/>
            <p:cNvSpPr>
              <a:spLocks noChangeArrowheads="1"/>
            </p:cNvSpPr>
            <p:nvPr/>
          </p:nvSpPr>
          <p:spPr bwMode="auto">
            <a:xfrm>
              <a:off x="4800" y="1968"/>
              <a:ext cx="288" cy="1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Trebuchet MS" pitchFamily="34" charset="0"/>
                </a:rPr>
                <a:t>10</a:t>
              </a:r>
            </a:p>
          </p:txBody>
        </p:sp>
        <p:sp>
          <p:nvSpPr>
            <p:cNvPr id="14374" name="Text Box 44"/>
            <p:cNvSpPr txBox="1">
              <a:spLocks noChangeArrowheads="1"/>
            </p:cNvSpPr>
            <p:nvPr/>
          </p:nvSpPr>
          <p:spPr bwMode="auto">
            <a:xfrm>
              <a:off x="4704" y="168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temp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4375" name="Freeform 55"/>
            <p:cNvSpPr>
              <a:spLocks/>
            </p:cNvSpPr>
            <p:nvPr/>
          </p:nvSpPr>
          <p:spPr bwMode="auto">
            <a:xfrm>
              <a:off x="3072" y="1728"/>
              <a:ext cx="1764" cy="342"/>
            </a:xfrm>
            <a:custGeom>
              <a:avLst/>
              <a:gdLst>
                <a:gd name="T0" fmla="*/ 0 w 1764"/>
                <a:gd name="T1" fmla="*/ 0 h 342"/>
                <a:gd name="T2" fmla="*/ 40 w 1764"/>
                <a:gd name="T3" fmla="*/ 158 h 342"/>
                <a:gd name="T4" fmla="*/ 222 w 1764"/>
                <a:gd name="T5" fmla="*/ 263 h 342"/>
                <a:gd name="T6" fmla="*/ 578 w 1764"/>
                <a:gd name="T7" fmla="*/ 298 h 342"/>
                <a:gd name="T8" fmla="*/ 1200 w 1764"/>
                <a:gd name="T9" fmla="*/ 336 h 342"/>
                <a:gd name="T10" fmla="*/ 1680 w 1764"/>
                <a:gd name="T11" fmla="*/ 336 h 342"/>
                <a:gd name="T12" fmla="*/ 1705 w 1764"/>
                <a:gd name="T13" fmla="*/ 328 h 3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64"/>
                <a:gd name="T22" fmla="*/ 0 h 342"/>
                <a:gd name="T23" fmla="*/ 1764 w 1764"/>
                <a:gd name="T24" fmla="*/ 342 h 3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64" h="342">
                  <a:moveTo>
                    <a:pt x="0" y="0"/>
                  </a:moveTo>
                  <a:cubicBezTo>
                    <a:pt x="7" y="26"/>
                    <a:pt x="3" y="114"/>
                    <a:pt x="40" y="158"/>
                  </a:cubicBezTo>
                  <a:cubicBezTo>
                    <a:pt x="77" y="202"/>
                    <a:pt x="132" y="240"/>
                    <a:pt x="222" y="263"/>
                  </a:cubicBezTo>
                  <a:cubicBezTo>
                    <a:pt x="312" y="286"/>
                    <a:pt x="415" y="286"/>
                    <a:pt x="578" y="298"/>
                  </a:cubicBezTo>
                  <a:cubicBezTo>
                    <a:pt x="741" y="310"/>
                    <a:pt x="1016" y="330"/>
                    <a:pt x="1200" y="336"/>
                  </a:cubicBezTo>
                  <a:cubicBezTo>
                    <a:pt x="1384" y="342"/>
                    <a:pt x="1596" y="337"/>
                    <a:pt x="1680" y="336"/>
                  </a:cubicBezTo>
                  <a:cubicBezTo>
                    <a:pt x="1764" y="335"/>
                    <a:pt x="1700" y="330"/>
                    <a:pt x="1705" y="328"/>
                  </a:cubicBezTo>
                </a:path>
              </a:pathLst>
            </a:custGeom>
            <a:noFill/>
            <a:ln w="15875" cap="flat" cmpd="sng">
              <a:solidFill>
                <a:srgbClr val="FF7FFF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4495800" y="2743200"/>
            <a:ext cx="536575" cy="1216025"/>
            <a:chOff x="2832" y="1728"/>
            <a:chExt cx="338" cy="766"/>
          </a:xfrm>
        </p:grpSpPr>
        <p:sp>
          <p:nvSpPr>
            <p:cNvPr id="14371" name="Rectangle 52"/>
            <p:cNvSpPr>
              <a:spLocks noChangeArrowheads="1"/>
            </p:cNvSpPr>
            <p:nvPr/>
          </p:nvSpPr>
          <p:spPr bwMode="auto">
            <a:xfrm>
              <a:off x="2928" y="230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38</a:t>
              </a:r>
            </a:p>
          </p:txBody>
        </p:sp>
        <p:sp>
          <p:nvSpPr>
            <p:cNvPr id="14372" name="Line 57"/>
            <p:cNvSpPr>
              <a:spLocks noChangeShapeType="1"/>
            </p:cNvSpPr>
            <p:nvPr/>
          </p:nvSpPr>
          <p:spPr bwMode="auto">
            <a:xfrm>
              <a:off x="283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114800" y="2743200"/>
            <a:ext cx="536575" cy="1216025"/>
            <a:chOff x="2592" y="1728"/>
            <a:chExt cx="338" cy="766"/>
          </a:xfrm>
        </p:grpSpPr>
        <p:sp>
          <p:nvSpPr>
            <p:cNvPr id="14369" name="Rectangle 51"/>
            <p:cNvSpPr>
              <a:spLocks noChangeArrowheads="1"/>
            </p:cNvSpPr>
            <p:nvPr/>
          </p:nvSpPr>
          <p:spPr bwMode="auto">
            <a:xfrm>
              <a:off x="2688" y="230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33</a:t>
              </a:r>
            </a:p>
          </p:txBody>
        </p:sp>
        <p:sp>
          <p:nvSpPr>
            <p:cNvPr id="14370" name="Line 58"/>
            <p:cNvSpPr>
              <a:spLocks noChangeShapeType="1"/>
            </p:cNvSpPr>
            <p:nvPr/>
          </p:nvSpPr>
          <p:spPr bwMode="auto">
            <a:xfrm>
              <a:off x="259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3733800" y="2743200"/>
            <a:ext cx="541338" cy="1211263"/>
            <a:chOff x="2352" y="1728"/>
            <a:chExt cx="341" cy="763"/>
          </a:xfrm>
        </p:grpSpPr>
        <p:sp>
          <p:nvSpPr>
            <p:cNvPr id="14367" name="Rectangle 50"/>
            <p:cNvSpPr>
              <a:spLocks noChangeArrowheads="1"/>
            </p:cNvSpPr>
            <p:nvPr/>
          </p:nvSpPr>
          <p:spPr bwMode="auto">
            <a:xfrm>
              <a:off x="2451" y="230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21</a:t>
              </a:r>
            </a:p>
          </p:txBody>
        </p:sp>
        <p:sp>
          <p:nvSpPr>
            <p:cNvPr id="14368" name="Line 59"/>
            <p:cNvSpPr>
              <a:spLocks noChangeShapeType="1"/>
            </p:cNvSpPr>
            <p:nvPr/>
          </p:nvSpPr>
          <p:spPr bwMode="auto">
            <a:xfrm>
              <a:off x="235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3352800" y="2743200"/>
            <a:ext cx="538163" cy="1216025"/>
            <a:chOff x="2112" y="1728"/>
            <a:chExt cx="339" cy="766"/>
          </a:xfrm>
        </p:grpSpPr>
        <p:sp>
          <p:nvSpPr>
            <p:cNvPr id="14365" name="Rectangle 49"/>
            <p:cNvSpPr>
              <a:spLocks noChangeArrowheads="1"/>
            </p:cNvSpPr>
            <p:nvPr/>
          </p:nvSpPr>
          <p:spPr bwMode="auto">
            <a:xfrm>
              <a:off x="2209" y="230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20</a:t>
              </a:r>
            </a:p>
          </p:txBody>
        </p:sp>
        <p:sp>
          <p:nvSpPr>
            <p:cNvPr id="14366" name="Line 60"/>
            <p:cNvSpPr>
              <a:spLocks noChangeShapeType="1"/>
            </p:cNvSpPr>
            <p:nvPr/>
          </p:nvSpPr>
          <p:spPr bwMode="auto">
            <a:xfrm>
              <a:off x="211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2971800" y="2743200"/>
            <a:ext cx="533400" cy="1216025"/>
            <a:chOff x="1872" y="1728"/>
            <a:chExt cx="336" cy="766"/>
          </a:xfrm>
        </p:grpSpPr>
        <p:sp>
          <p:nvSpPr>
            <p:cNvPr id="14363" name="Rectangle 48"/>
            <p:cNvSpPr>
              <a:spLocks noChangeArrowheads="1"/>
            </p:cNvSpPr>
            <p:nvPr/>
          </p:nvSpPr>
          <p:spPr bwMode="auto">
            <a:xfrm>
              <a:off x="1966" y="230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14</a:t>
              </a:r>
            </a:p>
          </p:txBody>
        </p:sp>
        <p:sp>
          <p:nvSpPr>
            <p:cNvPr id="14364" name="Line 61"/>
            <p:cNvSpPr>
              <a:spLocks noChangeShapeType="1"/>
            </p:cNvSpPr>
            <p:nvPr/>
          </p:nvSpPr>
          <p:spPr bwMode="auto">
            <a:xfrm>
              <a:off x="187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2590800" y="2743200"/>
            <a:ext cx="533400" cy="1216025"/>
            <a:chOff x="1632" y="1728"/>
            <a:chExt cx="336" cy="766"/>
          </a:xfrm>
        </p:grpSpPr>
        <p:sp>
          <p:nvSpPr>
            <p:cNvPr id="14361" name="Rectangle 47"/>
            <p:cNvSpPr>
              <a:spLocks noChangeArrowheads="1"/>
            </p:cNvSpPr>
            <p:nvPr/>
          </p:nvSpPr>
          <p:spPr bwMode="auto">
            <a:xfrm>
              <a:off x="1726" y="2304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14</a:t>
              </a:r>
            </a:p>
          </p:txBody>
        </p:sp>
        <p:sp>
          <p:nvSpPr>
            <p:cNvPr id="14362" name="Line 62"/>
            <p:cNvSpPr>
              <a:spLocks noChangeShapeType="1"/>
            </p:cNvSpPr>
            <p:nvPr/>
          </p:nvSpPr>
          <p:spPr bwMode="auto">
            <a:xfrm>
              <a:off x="163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2209800" y="2743200"/>
            <a:ext cx="538163" cy="1211263"/>
            <a:chOff x="1392" y="1728"/>
            <a:chExt cx="339" cy="763"/>
          </a:xfrm>
        </p:grpSpPr>
        <p:sp>
          <p:nvSpPr>
            <p:cNvPr id="14359" name="Rectangle 46"/>
            <p:cNvSpPr>
              <a:spLocks noChangeArrowheads="1"/>
            </p:cNvSpPr>
            <p:nvPr/>
          </p:nvSpPr>
          <p:spPr bwMode="auto">
            <a:xfrm>
              <a:off x="1489" y="230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12</a:t>
              </a:r>
            </a:p>
          </p:txBody>
        </p:sp>
        <p:sp>
          <p:nvSpPr>
            <p:cNvPr id="14360" name="Line 63"/>
            <p:cNvSpPr>
              <a:spLocks noChangeShapeType="1"/>
            </p:cNvSpPr>
            <p:nvPr/>
          </p:nvSpPr>
          <p:spPr bwMode="auto">
            <a:xfrm>
              <a:off x="1392" y="1728"/>
              <a:ext cx="192" cy="576"/>
            </a:xfrm>
            <a:prstGeom prst="line">
              <a:avLst/>
            </a:prstGeom>
            <a:noFill/>
            <a:ln w="15875">
              <a:solidFill>
                <a:srgbClr val="00FD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72"/>
          <p:cNvGrpSpPr>
            <a:grpSpLocks/>
          </p:cNvGrpSpPr>
          <p:nvPr/>
        </p:nvGrpSpPr>
        <p:grpSpPr bwMode="auto">
          <a:xfrm>
            <a:off x="1987550" y="3429000"/>
            <a:ext cx="5862638" cy="1485900"/>
            <a:chOff x="1252" y="2160"/>
            <a:chExt cx="3693" cy="936"/>
          </a:xfrm>
        </p:grpSpPr>
        <p:sp>
          <p:nvSpPr>
            <p:cNvPr id="14357" name="Rectangle 45"/>
            <p:cNvSpPr>
              <a:spLocks noChangeArrowheads="1"/>
            </p:cNvSpPr>
            <p:nvPr/>
          </p:nvSpPr>
          <p:spPr bwMode="auto">
            <a:xfrm>
              <a:off x="1252" y="2301"/>
              <a:ext cx="242" cy="19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Trebuchet MS" pitchFamily="34" charset="0"/>
                </a:rPr>
                <a:t>10</a:t>
              </a:r>
            </a:p>
          </p:txBody>
        </p:sp>
        <p:sp>
          <p:nvSpPr>
            <p:cNvPr id="14358" name="Freeform 64"/>
            <p:cNvSpPr>
              <a:spLocks/>
            </p:cNvSpPr>
            <p:nvPr/>
          </p:nvSpPr>
          <p:spPr bwMode="auto">
            <a:xfrm>
              <a:off x="1344" y="2160"/>
              <a:ext cx="3601" cy="936"/>
            </a:xfrm>
            <a:custGeom>
              <a:avLst/>
              <a:gdLst>
                <a:gd name="T0" fmla="*/ 3600 w 3601"/>
                <a:gd name="T1" fmla="*/ 0 h 936"/>
                <a:gd name="T2" fmla="*/ 3550 w 3601"/>
                <a:gd name="T3" fmla="*/ 246 h 936"/>
                <a:gd name="T4" fmla="*/ 3293 w 3601"/>
                <a:gd name="T5" fmla="*/ 544 h 936"/>
                <a:gd name="T6" fmla="*/ 2615 w 3601"/>
                <a:gd name="T7" fmla="*/ 877 h 936"/>
                <a:gd name="T8" fmla="*/ 1149 w 3601"/>
                <a:gd name="T9" fmla="*/ 900 h 936"/>
                <a:gd name="T10" fmla="*/ 355 w 3601"/>
                <a:gd name="T11" fmla="*/ 830 h 936"/>
                <a:gd name="T12" fmla="*/ 57 w 3601"/>
                <a:gd name="T13" fmla="*/ 620 h 936"/>
                <a:gd name="T14" fmla="*/ 11 w 3601"/>
                <a:gd name="T15" fmla="*/ 339 h 9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01"/>
                <a:gd name="T25" fmla="*/ 0 h 936"/>
                <a:gd name="T26" fmla="*/ 3601 w 3601"/>
                <a:gd name="T27" fmla="*/ 936 h 9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01" h="936">
                  <a:moveTo>
                    <a:pt x="3600" y="0"/>
                  </a:moveTo>
                  <a:cubicBezTo>
                    <a:pt x="3592" y="41"/>
                    <a:pt x="3601" y="155"/>
                    <a:pt x="3550" y="246"/>
                  </a:cubicBezTo>
                  <a:cubicBezTo>
                    <a:pt x="3499" y="337"/>
                    <a:pt x="3449" y="439"/>
                    <a:pt x="3293" y="544"/>
                  </a:cubicBezTo>
                  <a:cubicBezTo>
                    <a:pt x="3137" y="649"/>
                    <a:pt x="2972" y="818"/>
                    <a:pt x="2615" y="877"/>
                  </a:cubicBezTo>
                  <a:cubicBezTo>
                    <a:pt x="2258" y="936"/>
                    <a:pt x="1526" y="908"/>
                    <a:pt x="1149" y="900"/>
                  </a:cubicBezTo>
                  <a:cubicBezTo>
                    <a:pt x="772" y="892"/>
                    <a:pt x="537" y="877"/>
                    <a:pt x="355" y="830"/>
                  </a:cubicBezTo>
                  <a:cubicBezTo>
                    <a:pt x="173" y="783"/>
                    <a:pt x="114" y="702"/>
                    <a:pt x="57" y="620"/>
                  </a:cubicBezTo>
                  <a:cubicBezTo>
                    <a:pt x="0" y="538"/>
                    <a:pt x="21" y="398"/>
                    <a:pt x="11" y="339"/>
                  </a:cubicBezTo>
                </a:path>
              </a:pathLst>
            </a:custGeom>
            <a:noFill/>
            <a:ln w="15875" cap="flat" cmpd="sng">
              <a:solidFill>
                <a:srgbClr val="FF7FFF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75"/>
          <p:cNvGrpSpPr>
            <a:grpSpLocks/>
          </p:cNvGrpSpPr>
          <p:nvPr/>
        </p:nvGrpSpPr>
        <p:grpSpPr bwMode="auto">
          <a:xfrm>
            <a:off x="838200" y="4038600"/>
            <a:ext cx="4191000" cy="685800"/>
            <a:chOff x="528" y="2544"/>
            <a:chExt cx="2640" cy="432"/>
          </a:xfrm>
        </p:grpSpPr>
        <p:sp>
          <p:nvSpPr>
            <p:cNvPr id="14355" name="AutoShape 73"/>
            <p:cNvSpPr>
              <a:spLocks/>
            </p:cNvSpPr>
            <p:nvPr/>
          </p:nvSpPr>
          <p:spPr bwMode="auto">
            <a:xfrm rot="-5400000">
              <a:off x="1752" y="1320"/>
              <a:ext cx="192" cy="2640"/>
            </a:xfrm>
            <a:prstGeom prst="leftBrace">
              <a:avLst>
                <a:gd name="adj1" fmla="val 114583"/>
                <a:gd name="adj2" fmla="val 50000"/>
              </a:avLst>
            </a:prstGeom>
            <a:noFill/>
            <a:ln w="15875">
              <a:solidFill>
                <a:srgbClr val="00FD00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Text Box 74"/>
            <p:cNvSpPr txBox="1">
              <a:spLocks noChangeArrowheads="1"/>
            </p:cNvSpPr>
            <p:nvPr/>
          </p:nvSpPr>
          <p:spPr bwMode="auto">
            <a:xfrm>
              <a:off x="1584" y="268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sorted</a:t>
              </a:r>
            </a:p>
          </p:txBody>
        </p:sp>
      </p:grpSp>
      <p:grpSp>
        <p:nvGrpSpPr>
          <p:cNvPr id="14" name="Group 78"/>
          <p:cNvGrpSpPr>
            <a:grpSpLocks/>
          </p:cNvGrpSpPr>
          <p:nvPr/>
        </p:nvGrpSpPr>
        <p:grpSpPr bwMode="auto">
          <a:xfrm>
            <a:off x="990600" y="2743200"/>
            <a:ext cx="1447800" cy="549275"/>
            <a:chOff x="624" y="1728"/>
            <a:chExt cx="912" cy="346"/>
          </a:xfrm>
        </p:grpSpPr>
        <p:sp>
          <p:nvSpPr>
            <p:cNvPr id="14353" name="Line 76"/>
            <p:cNvSpPr>
              <a:spLocks noChangeShapeType="1"/>
            </p:cNvSpPr>
            <p:nvPr/>
          </p:nvSpPr>
          <p:spPr bwMode="auto">
            <a:xfrm flipV="1">
              <a:off x="1104" y="1728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Text Box 77"/>
            <p:cNvSpPr txBox="1">
              <a:spLocks noChangeArrowheads="1"/>
            </p:cNvSpPr>
            <p:nvPr/>
          </p:nvSpPr>
          <p:spPr bwMode="auto">
            <a:xfrm>
              <a:off x="624" y="1824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less than 10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Searching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/>
              <a:t>Depends on the way the information in DATA is organized.</a:t>
            </a:r>
          </a:p>
          <a:p>
            <a:r>
              <a:rPr lang="en-US"/>
              <a:t>Linear Search: when the data is unsorted or sorted</a:t>
            </a:r>
          </a:p>
          <a:p>
            <a:r>
              <a:rPr lang="en-US"/>
              <a:t>Binary Search: when the data is </a:t>
            </a:r>
            <a:r>
              <a:rPr lang="en-US">
                <a:solidFill>
                  <a:srgbClr val="FF0000"/>
                </a:solidFill>
              </a:rPr>
              <a:t>sorted only!!!</a:t>
            </a:r>
          </a:p>
          <a:p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 lvl="4"/>
            <a:r>
              <a:rPr lang="en-US"/>
              <a:t>         Linear   Search                                                    </a:t>
            </a:r>
          </a:p>
          <a:p>
            <a:pPr lvl="4"/>
            <a:r>
              <a:rPr lang="en-US"/>
              <a:t>                                                                                   Binary  Search</a:t>
            </a:r>
          </a:p>
          <a:p>
            <a:pPr lvl="4"/>
            <a:endParaRPr lang="en-US"/>
          </a:p>
          <a:p>
            <a:pPr lvl="4"/>
            <a:r>
              <a:rPr lang="en-US"/>
              <a:t>                                                                        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75" y="342900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72063" y="354330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insertion sort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6084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6091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6095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6100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6104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6106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6108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6109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46117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46125" name="Arc 45"/>
          <p:cNvSpPr>
            <a:spLocks/>
          </p:cNvSpPr>
          <p:nvPr/>
        </p:nvSpPr>
        <p:spPr bwMode="auto">
          <a:xfrm rot="-10800000">
            <a:off x="4572000" y="5035550"/>
            <a:ext cx="22574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21336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30480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39624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48768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57912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46131" name="Text Box 51"/>
          <p:cNvSpPr txBox="1">
            <a:spLocks noChangeArrowheads="1"/>
          </p:cNvSpPr>
          <p:nvPr/>
        </p:nvSpPr>
        <p:spPr bwMode="auto">
          <a:xfrm>
            <a:off x="67056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46132" name="Text Box 52"/>
          <p:cNvSpPr txBox="1">
            <a:spLocks noChangeArrowheads="1"/>
          </p:cNvSpPr>
          <p:nvPr/>
        </p:nvSpPr>
        <p:spPr bwMode="auto">
          <a:xfrm>
            <a:off x="7254875" y="5334000"/>
            <a:ext cx="974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251750135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0B5EA6EE-EF90-46E4-9D1C-7693AD4A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003925"/>
            <a:ext cx="906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altLang="en-US" sz="2000"/>
              <a:t>An insertion sort of an array of five integers</a:t>
            </a:r>
            <a:endParaRPr lang="en-US" altLang="en-US" sz="2400" i="1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4DD705BE-8618-4376-997B-A4CEDC4E6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67400"/>
            <a:ext cx="9144000" cy="92075"/>
          </a:xfrm>
          <a:prstGeom prst="rect">
            <a:avLst/>
          </a:prstGeom>
          <a:gradFill rotWithShape="0">
            <a:gsLst>
              <a:gs pos="0">
                <a:srgbClr val="5B74A5">
                  <a:gamma/>
                  <a:shade val="46275"/>
                  <a:invGamma/>
                </a:srgbClr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4F04D923-6799-4E49-87A4-B9B83C237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620000" cy="410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26960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152400"/>
            <a:ext cx="82296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b="1" u="sng" dirty="0">
                <a:solidFill>
                  <a:srgbClr val="000000"/>
                </a:solidFill>
              </a:rPr>
              <a:t>Algorithm: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Insertion_Sort</a:t>
            </a:r>
            <a:r>
              <a:rPr lang="en-US" b="1" dirty="0">
                <a:solidFill>
                  <a:srgbClr val="000000"/>
                </a:solidFill>
              </a:rPr>
              <a:t>( List , N)</a:t>
            </a:r>
          </a:p>
          <a:p>
            <a:pPr marL="457200" indent="-457200">
              <a:lnSpc>
                <a:spcPct val="150000"/>
              </a:lnSpc>
            </a:pPr>
            <a:endParaRPr lang="en-US" b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</a:pPr>
            <a:endParaRPr lang="en-US" b="1" dirty="0">
              <a:solidFill>
                <a:srgbClr val="000000"/>
              </a:solidFill>
            </a:endParaRPr>
          </a:p>
          <a:p>
            <a:pPr marL="457200" indent="-457200"/>
            <a:endParaRPr lang="en-US" sz="1200" dirty="0">
              <a:solidFill>
                <a:srgbClr val="000000"/>
              </a:solidFill>
            </a:endParaRPr>
          </a:p>
          <a:p>
            <a:pPr marL="457200" indent="-457200"/>
            <a:r>
              <a:rPr lang="en-US" sz="2000" dirty="0">
                <a:solidFill>
                  <a:srgbClr val="000000"/>
                </a:solidFill>
              </a:rPr>
              <a:t>Here List is the list of items and N is the total number of items.</a:t>
            </a:r>
          </a:p>
          <a:p>
            <a:pPr marL="457200" indent="-457200"/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  Repeat steps 2 to 7 f</a:t>
            </a:r>
            <a:r>
              <a:rPr lang="en-US" sz="2000" dirty="0"/>
              <a:t>or I = 2…..N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sz="2000" dirty="0"/>
              <a:t>      Set Key := List [ I ]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sz="2000" dirty="0"/>
              <a:t>      Set  J := I - 1</a:t>
            </a:r>
          </a:p>
          <a:p>
            <a:pPr marL="457200" indent="-457200">
              <a:lnSpc>
                <a:spcPct val="130000"/>
              </a:lnSpc>
            </a:pPr>
            <a:r>
              <a:rPr lang="en-US" sz="2000" dirty="0"/>
              <a:t>4.      Repeat steps  5 and 6 while j </a:t>
            </a:r>
            <a:r>
              <a:rPr lang="en-US" sz="2000" dirty="0">
                <a:cs typeface="Times New Roman" pitchFamily="18" charset="0"/>
              </a:rPr>
              <a:t>≥ 1</a:t>
            </a:r>
            <a:r>
              <a:rPr lang="en-US" sz="2000" dirty="0"/>
              <a:t> and List[ J ]  &gt; Key</a:t>
            </a:r>
          </a:p>
          <a:p>
            <a:pPr marL="457200" indent="-457200">
              <a:lnSpc>
                <a:spcPct val="130000"/>
              </a:lnSpc>
            </a:pPr>
            <a:r>
              <a:rPr lang="en-US" sz="2000" dirty="0"/>
              <a:t>5.               List [ J+1 ] := List [ J ]</a:t>
            </a:r>
          </a:p>
          <a:p>
            <a:pPr marL="457200" indent="-457200">
              <a:lnSpc>
                <a:spcPct val="130000"/>
              </a:lnSpc>
            </a:pPr>
            <a:r>
              <a:rPr lang="en-US" sz="2000" dirty="0"/>
              <a:t>6.                Decrement J</a:t>
            </a:r>
          </a:p>
          <a:p>
            <a:pPr marL="457200" indent="-457200">
              <a:lnSpc>
                <a:spcPct val="130000"/>
              </a:lnSpc>
              <a:buFontTx/>
              <a:buAutoNum type="arabicPeriod" startAt="7"/>
            </a:pPr>
            <a:r>
              <a:rPr lang="en-US" sz="2000" dirty="0"/>
              <a:t>  Set List [ J+1] := Key;</a:t>
            </a:r>
          </a:p>
          <a:p>
            <a:pPr marL="457200" indent="-457200">
              <a:lnSpc>
                <a:spcPct val="130000"/>
              </a:lnSpc>
              <a:buFontTx/>
              <a:buAutoNum type="arabicPeriod" startAt="7"/>
            </a:pPr>
            <a:r>
              <a:rPr lang="en-US" sz="2000" dirty="0"/>
              <a:t>End.</a:t>
            </a: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30000"/>
              </a:lnSpc>
              <a:spcBef>
                <a:spcPct val="50000"/>
              </a:spcBef>
            </a:pPr>
            <a:endParaRPr lang="en-US" sz="2000" dirty="0"/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InsertionSort</a:t>
            </a:r>
            <a:r>
              <a:rPr lang="en-US" sz="2400" b="1" dirty="0">
                <a:latin typeface="Courier New" pitchFamily="49" charset="0"/>
              </a:rPr>
              <a:t>(A, n) {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for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2 to n {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key = A[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]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j =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- 1;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while (j &gt; 0) and (A[j] &gt; key) {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	A[j+1] = A[j]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	j = j - 1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}	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A[j+1] = key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05540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05541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05542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05543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05544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05545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05546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05547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05548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0386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sz="2800" i="0">
                <a:latin typeface="Times New Roman" pitchFamily="18" charset="0"/>
              </a:rPr>
              <a:t> 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	key = 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 	A[j+1] = </a:t>
            </a:r>
          </a:p>
        </p:txBody>
      </p:sp>
      <p:sp>
        <p:nvSpPr>
          <p:cNvPr id="705549" name="AutoShape 13"/>
          <p:cNvSpPr>
            <a:spLocks noChangeArrowheads="1"/>
          </p:cNvSpPr>
          <p:nvPr/>
        </p:nvSpPr>
        <p:spPr bwMode="auto">
          <a:xfrm>
            <a:off x="1143000" y="2590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06565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06567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06572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2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1	key = 10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30 	A[j+1] = 10</a:t>
            </a:r>
          </a:p>
        </p:txBody>
      </p:sp>
      <p:sp>
        <p:nvSpPr>
          <p:cNvPr id="706573" name="AutoShape 13"/>
          <p:cNvSpPr>
            <a:spLocks noChangeArrowheads="1"/>
          </p:cNvSpPr>
          <p:nvPr/>
        </p:nvSpPr>
        <p:spPr bwMode="auto">
          <a:xfrm>
            <a:off x="1143000" y="41275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07589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07590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07591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07592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07593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07594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07595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07596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2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1	key = 10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30 	A[j+1] = 30</a:t>
            </a:r>
          </a:p>
        </p:txBody>
      </p:sp>
      <p:sp>
        <p:nvSpPr>
          <p:cNvPr id="707597" name="AutoShape 13"/>
          <p:cNvSpPr>
            <a:spLocks noChangeArrowheads="1"/>
          </p:cNvSpPr>
          <p:nvPr/>
        </p:nvSpPr>
        <p:spPr bwMode="auto">
          <a:xfrm>
            <a:off x="1143000" y="41275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08612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08613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08614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08618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08619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2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1	key = 10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30 	A[j+1] = 30</a:t>
            </a:r>
          </a:p>
        </p:txBody>
      </p:sp>
      <p:sp>
        <p:nvSpPr>
          <p:cNvPr id="708621" name="AutoShape 13"/>
          <p:cNvSpPr>
            <a:spLocks noChangeArrowheads="1"/>
          </p:cNvSpPr>
          <p:nvPr/>
        </p:nvSpPr>
        <p:spPr bwMode="auto">
          <a:xfrm>
            <a:off x="1066800" y="4419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09636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09637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09638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09639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09640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09641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09642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09643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09644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2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0	key = 10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 	A[j+1] = 30</a:t>
            </a:r>
          </a:p>
        </p:txBody>
      </p:sp>
      <p:sp>
        <p:nvSpPr>
          <p:cNvPr id="709645" name="AutoShape 13"/>
          <p:cNvSpPr>
            <a:spLocks noChangeArrowheads="1"/>
          </p:cNvSpPr>
          <p:nvPr/>
        </p:nvSpPr>
        <p:spPr bwMode="auto">
          <a:xfrm>
            <a:off x="1066800" y="4419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0661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0662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10663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10666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10667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10668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2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0	key = 10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 	A[j+1] = 30</a:t>
            </a:r>
          </a:p>
        </p:txBody>
      </p:sp>
      <p:sp>
        <p:nvSpPr>
          <p:cNvPr id="710669" name="AutoShape 13"/>
          <p:cNvSpPr>
            <a:spLocks noChangeArrowheads="1"/>
          </p:cNvSpPr>
          <p:nvPr/>
        </p:nvSpPr>
        <p:spPr bwMode="auto">
          <a:xfrm>
            <a:off x="1066800" y="5029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/>
              <a:t>We have an array DATA with N elements.</a:t>
            </a:r>
          </a:p>
          <a:p>
            <a:r>
              <a:rPr lang="en-US"/>
              <a:t>We have to find the LOC of ITEM(Say ITEM=68)</a:t>
            </a:r>
          </a:p>
          <a:p>
            <a:pPr>
              <a:buFont typeface="Wingdings 2" pitchFamily="18" charset="2"/>
              <a:buNone/>
            </a:pPr>
            <a:r>
              <a:rPr lang="en-US" sz="2800"/>
              <a:t>				Working Process:</a:t>
            </a:r>
          </a:p>
          <a:p>
            <a:pPr>
              <a:buFont typeface="Wingdings 2" pitchFamily="18" charset="2"/>
              <a:buNone/>
            </a:pPr>
            <a:r>
              <a:rPr lang="en-US" sz="2800"/>
              <a:t>				-check element one by one.</a:t>
            </a:r>
          </a:p>
          <a:p>
            <a:pPr>
              <a:buFont typeface="Wingdings 2" pitchFamily="18" charset="2"/>
              <a:buNone/>
            </a:pPr>
            <a:r>
              <a:rPr lang="en-US" sz="2800"/>
              <a:t>				-DATA[1]=ITEM  ???</a:t>
            </a:r>
          </a:p>
          <a:p>
            <a:pPr>
              <a:buFont typeface="Wingdings 2" pitchFamily="18" charset="2"/>
              <a:buNone/>
            </a:pPr>
            <a:r>
              <a:rPr lang="en-US" sz="2800"/>
              <a:t>				-If YES then OK.</a:t>
            </a:r>
          </a:p>
          <a:p>
            <a:pPr>
              <a:buFont typeface="Wingdings 2" pitchFamily="18" charset="2"/>
              <a:buNone/>
            </a:pPr>
            <a:r>
              <a:rPr lang="en-US" sz="2800"/>
              <a:t>				-Otherwise DATA[2]=ITEM  ???</a:t>
            </a:r>
          </a:p>
          <a:p>
            <a:pPr>
              <a:buFont typeface="Wingdings 2" pitchFamily="18" charset="2"/>
              <a:buNone/>
            </a:pPr>
            <a:r>
              <a:rPr lang="en-US" sz="2800"/>
              <a:t>					……So on.                     </a:t>
            </a:r>
            <a:endParaRPr lang="en-US" sz="280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88" y="285750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11684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11685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1686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11687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11688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11689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11690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11691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11692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2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0	key = 10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 	A[j+1] = 10</a:t>
            </a:r>
          </a:p>
        </p:txBody>
      </p:sp>
      <p:sp>
        <p:nvSpPr>
          <p:cNvPr id="711693" name="AutoShape 13"/>
          <p:cNvSpPr>
            <a:spLocks noChangeArrowheads="1"/>
          </p:cNvSpPr>
          <p:nvPr/>
        </p:nvSpPr>
        <p:spPr bwMode="auto">
          <a:xfrm>
            <a:off x="1066800" y="5029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12709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2710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12711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12712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12713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12714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12715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12716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3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0	key = 10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 	A[j+1] = 10</a:t>
            </a:r>
          </a:p>
        </p:txBody>
      </p:sp>
      <p:sp>
        <p:nvSpPr>
          <p:cNvPr id="712717" name="AutoShape 13"/>
          <p:cNvSpPr>
            <a:spLocks noChangeArrowheads="1"/>
          </p:cNvSpPr>
          <p:nvPr/>
        </p:nvSpPr>
        <p:spPr bwMode="auto">
          <a:xfrm>
            <a:off x="1066800" y="32004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13732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3734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13736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13737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13738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13739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3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0	key = 40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 	A[j+1] = 10</a:t>
            </a:r>
          </a:p>
        </p:txBody>
      </p:sp>
      <p:sp>
        <p:nvSpPr>
          <p:cNvPr id="713741" name="AutoShape 13"/>
          <p:cNvSpPr>
            <a:spLocks noChangeArrowheads="1"/>
          </p:cNvSpPr>
          <p:nvPr/>
        </p:nvSpPr>
        <p:spPr bwMode="auto">
          <a:xfrm>
            <a:off x="1066800" y="32004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14756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4758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14759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14760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14761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14762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14763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14764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3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0	key = 40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 	A[j+1] = 10</a:t>
            </a:r>
          </a:p>
        </p:txBody>
      </p:sp>
      <p:sp>
        <p:nvSpPr>
          <p:cNvPr id="714765" name="AutoShape 13"/>
          <p:cNvSpPr>
            <a:spLocks noChangeArrowheads="1"/>
          </p:cNvSpPr>
          <p:nvPr/>
        </p:nvSpPr>
        <p:spPr bwMode="auto">
          <a:xfrm>
            <a:off x="1066800" y="35814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15781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5782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15783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15784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15785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15786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15787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15788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3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2	key = 40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30 	A[j+1] = 40</a:t>
            </a:r>
          </a:p>
        </p:txBody>
      </p:sp>
      <p:sp>
        <p:nvSpPr>
          <p:cNvPr id="715789" name="AutoShape 13"/>
          <p:cNvSpPr>
            <a:spLocks noChangeArrowheads="1"/>
          </p:cNvSpPr>
          <p:nvPr/>
        </p:nvSpPr>
        <p:spPr bwMode="auto">
          <a:xfrm>
            <a:off x="1066800" y="35814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16805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6806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16807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16808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16809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16810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16811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16812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3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2	key = 40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30 	A[j+1] = 40</a:t>
            </a:r>
          </a:p>
        </p:txBody>
      </p:sp>
      <p:sp>
        <p:nvSpPr>
          <p:cNvPr id="716813" name="AutoShape 13"/>
          <p:cNvSpPr>
            <a:spLocks noChangeArrowheads="1"/>
          </p:cNvSpPr>
          <p:nvPr/>
        </p:nvSpPr>
        <p:spPr bwMode="auto">
          <a:xfrm>
            <a:off x="1066800" y="5029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17829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7830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17831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17832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17833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17834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17835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17836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3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2	key = 40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30 	A[j+1] = 40</a:t>
            </a:r>
          </a:p>
        </p:txBody>
      </p:sp>
      <p:sp>
        <p:nvSpPr>
          <p:cNvPr id="717837" name="AutoShape 13"/>
          <p:cNvSpPr>
            <a:spLocks noChangeArrowheads="1"/>
          </p:cNvSpPr>
          <p:nvPr/>
        </p:nvSpPr>
        <p:spPr bwMode="auto">
          <a:xfrm>
            <a:off x="1066800" y="5029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18853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8854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18855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18856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18857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18858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18859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18860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4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2	key = 40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30 	A[j+1] = 40</a:t>
            </a:r>
          </a:p>
        </p:txBody>
      </p:sp>
      <p:sp>
        <p:nvSpPr>
          <p:cNvPr id="718861" name="AutoShape 13"/>
          <p:cNvSpPr>
            <a:spLocks noChangeArrowheads="1"/>
          </p:cNvSpPr>
          <p:nvPr/>
        </p:nvSpPr>
        <p:spPr bwMode="auto">
          <a:xfrm>
            <a:off x="1066800" y="3225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19876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19877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9878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19879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19880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19881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19882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19883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19884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4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2	key = 20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30 	A[j+1] = 40</a:t>
            </a:r>
          </a:p>
        </p:txBody>
      </p:sp>
      <p:sp>
        <p:nvSpPr>
          <p:cNvPr id="719885" name="AutoShape 13"/>
          <p:cNvSpPr>
            <a:spLocks noChangeArrowheads="1"/>
          </p:cNvSpPr>
          <p:nvPr/>
        </p:nvSpPr>
        <p:spPr bwMode="auto">
          <a:xfrm>
            <a:off x="1066800" y="3225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20900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20901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20902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20903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20904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20905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20906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20907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20908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4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2	key = 20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30 	A[j+1] = 40</a:t>
            </a:r>
          </a:p>
        </p:txBody>
      </p:sp>
      <p:sp>
        <p:nvSpPr>
          <p:cNvPr id="720909" name="AutoShape 13"/>
          <p:cNvSpPr>
            <a:spLocks noChangeArrowheads="1"/>
          </p:cNvSpPr>
          <p:nvPr/>
        </p:nvSpPr>
        <p:spPr bwMode="auto">
          <a:xfrm>
            <a:off x="1066800" y="35433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Linear Search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00500" y="2686050"/>
          <a:ext cx="121444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27" name="TextBox 4"/>
          <p:cNvSpPr txBox="1">
            <a:spLocks noChangeArrowheads="1"/>
          </p:cNvSpPr>
          <p:nvPr/>
        </p:nvSpPr>
        <p:spPr bwMode="auto">
          <a:xfrm>
            <a:off x="285750" y="1571625"/>
            <a:ext cx="428625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/>
              <a:t>K:=1 and LOC=0.</a:t>
            </a:r>
          </a:p>
          <a:p>
            <a:pPr marL="457200" indent="-457200">
              <a:buFontTx/>
              <a:buAutoNum type="arabicPeriod"/>
            </a:pPr>
            <a:r>
              <a:rPr lang="en-US" sz="2000"/>
              <a:t>Repeat Steps 3 and 4 while K&lt;=N</a:t>
            </a:r>
          </a:p>
          <a:p>
            <a:pPr marL="457200" indent="-457200">
              <a:buFontTx/>
              <a:buAutoNum type="arabicPeriod"/>
            </a:pPr>
            <a:r>
              <a:rPr lang="en-US" sz="2000"/>
              <a:t>If  ITEM=DATA[K],then LOC:=K</a:t>
            </a:r>
          </a:p>
          <a:p>
            <a:pPr marL="457200" indent="-457200">
              <a:buFontTx/>
              <a:buAutoNum type="arabicPeriod"/>
            </a:pPr>
            <a:r>
              <a:rPr lang="en-US" sz="2000"/>
              <a:t>Set K:=K+1</a:t>
            </a:r>
          </a:p>
          <a:p>
            <a:pPr marL="457200" indent="-457200">
              <a:buFontTx/>
              <a:buAutoNum type="arabicPeriod"/>
            </a:pPr>
            <a:r>
              <a:rPr lang="en-US" sz="2000"/>
              <a:t>If LOC=0 then</a:t>
            </a:r>
          </a:p>
          <a:p>
            <a:pPr marL="457200" indent="-457200"/>
            <a:r>
              <a:rPr lang="en-US" sz="2000"/>
              <a:t>	-Write :ITEM is not Found</a:t>
            </a:r>
          </a:p>
          <a:p>
            <a:pPr marL="457200" indent="-457200"/>
            <a:r>
              <a:rPr lang="en-US" sz="2000"/>
              <a:t>6. Else</a:t>
            </a:r>
          </a:p>
          <a:p>
            <a:pPr marL="457200" indent="-457200"/>
            <a:r>
              <a:rPr lang="en-US" sz="2000"/>
              <a:t>	-Write : ITEM Found at LOC</a:t>
            </a:r>
          </a:p>
          <a:p>
            <a:pPr marL="457200" indent="-457200"/>
            <a:r>
              <a:rPr lang="en-US" sz="2000"/>
              <a:t>7.Exit.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flipH="1">
            <a:off x="5643563" y="1428750"/>
            <a:ext cx="4097337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1st: K=1 DATA[1]=10</a:t>
            </a:r>
          </a:p>
          <a:p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68!=10 so K=2</a:t>
            </a:r>
          </a:p>
          <a:p>
            <a:r>
              <a:rPr lang="en-US"/>
              <a:t>2nd: K=2 DATA[2]=25</a:t>
            </a:r>
          </a:p>
          <a:p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68!=25 so K=3</a:t>
            </a:r>
          </a:p>
          <a:p>
            <a:r>
              <a:rPr lang="en-US"/>
              <a:t>3rd: K=3 DATA[3]=35</a:t>
            </a:r>
          </a:p>
          <a:p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68!=35 so K=4</a:t>
            </a:r>
          </a:p>
          <a:p>
            <a:r>
              <a:rPr lang="en-US"/>
              <a:t>4th: K=4 DATA[4]=68</a:t>
            </a:r>
          </a:p>
          <a:p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68==68</a:t>
            </a:r>
          </a:p>
          <a:p>
            <a:r>
              <a:rPr lang="en-US"/>
              <a:t>So LOC=K=</a:t>
            </a:r>
            <a:r>
              <a:rPr lang="en-US">
                <a:solidFill>
                  <a:srgbClr val="FF0000"/>
                </a:solidFill>
              </a:rPr>
              <a:t>4</a:t>
            </a:r>
          </a:p>
          <a:p>
            <a:r>
              <a:rPr lang="en-US"/>
              <a:t>Write: ITEM found at</a:t>
            </a:r>
          </a:p>
          <a:p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Location 4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4000500" y="2643188"/>
            <a:ext cx="1143000" cy="571500"/>
          </a:xfrm>
          <a:prstGeom prst="wedgeEllipseCallout">
            <a:avLst>
              <a:gd name="adj1" fmla="val 103756"/>
              <a:gd name="adj2" fmla="val -186679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4000500" y="3143250"/>
            <a:ext cx="1143000" cy="571500"/>
          </a:xfrm>
          <a:prstGeom prst="wedgeEllipseCallout">
            <a:avLst>
              <a:gd name="adj1" fmla="val 103756"/>
              <a:gd name="adj2" fmla="val -186679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4000500" y="3571875"/>
            <a:ext cx="1143000" cy="571500"/>
          </a:xfrm>
          <a:prstGeom prst="wedgeEllipseCallout">
            <a:avLst>
              <a:gd name="adj1" fmla="val 106379"/>
              <a:gd name="adj2" fmla="val -11848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4000500" y="4000500"/>
            <a:ext cx="1143000" cy="571500"/>
          </a:xfrm>
          <a:prstGeom prst="wedgeEllipseCallout">
            <a:avLst>
              <a:gd name="adj1" fmla="val 111625"/>
              <a:gd name="adj2" fmla="val -63401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21924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21925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21926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21927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21928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21929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21930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21931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21932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4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3	key = 20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40 	A[j+1] = 20</a:t>
            </a:r>
          </a:p>
        </p:txBody>
      </p:sp>
      <p:sp>
        <p:nvSpPr>
          <p:cNvPr id="721933" name="AutoShape 13"/>
          <p:cNvSpPr>
            <a:spLocks noChangeArrowheads="1"/>
          </p:cNvSpPr>
          <p:nvPr/>
        </p:nvSpPr>
        <p:spPr bwMode="auto">
          <a:xfrm>
            <a:off x="1066800" y="35433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22948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22949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22950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22951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22952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22953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22954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22955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22956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4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3	key = 20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40 	A[j+1] = 20</a:t>
            </a:r>
          </a:p>
        </p:txBody>
      </p:sp>
      <p:sp>
        <p:nvSpPr>
          <p:cNvPr id="722957" name="AutoShape 13"/>
          <p:cNvSpPr>
            <a:spLocks noChangeArrowheads="1"/>
          </p:cNvSpPr>
          <p:nvPr/>
        </p:nvSpPr>
        <p:spPr bwMode="auto">
          <a:xfrm>
            <a:off x="1066800" y="4140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23972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23973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23974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23975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23976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23977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23978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23979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4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3	key = 20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40 	A[j+1] = 40</a:t>
            </a:r>
          </a:p>
        </p:txBody>
      </p:sp>
      <p:sp>
        <p:nvSpPr>
          <p:cNvPr id="723981" name="AutoShape 13"/>
          <p:cNvSpPr>
            <a:spLocks noChangeArrowheads="1"/>
          </p:cNvSpPr>
          <p:nvPr/>
        </p:nvSpPr>
        <p:spPr bwMode="auto">
          <a:xfrm>
            <a:off x="1066800" y="4140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24996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24997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24998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24999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25000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25002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25003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25004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4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3	key = 20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40 	A[j+1] = 40</a:t>
            </a:r>
          </a:p>
        </p:txBody>
      </p:sp>
      <p:sp>
        <p:nvSpPr>
          <p:cNvPr id="725005" name="AutoShape 13"/>
          <p:cNvSpPr>
            <a:spLocks noChangeArrowheads="1"/>
          </p:cNvSpPr>
          <p:nvPr/>
        </p:nvSpPr>
        <p:spPr bwMode="auto">
          <a:xfrm>
            <a:off x="1066800" y="4140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26020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26021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26022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26023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26024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26025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26026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26027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26028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4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3	key = 20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40 	A[j+1] = 40</a:t>
            </a:r>
          </a:p>
        </p:txBody>
      </p:sp>
      <p:sp>
        <p:nvSpPr>
          <p:cNvPr id="726029" name="AutoShape 13"/>
          <p:cNvSpPr>
            <a:spLocks noChangeArrowheads="1"/>
          </p:cNvSpPr>
          <p:nvPr/>
        </p:nvSpPr>
        <p:spPr bwMode="auto">
          <a:xfrm>
            <a:off x="1066800" y="44577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27044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27045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27046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27047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27048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27050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27051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27052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4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2	key = 20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30 	A[j+1] = 40</a:t>
            </a:r>
          </a:p>
        </p:txBody>
      </p:sp>
      <p:sp>
        <p:nvSpPr>
          <p:cNvPr id="727053" name="AutoShape 13"/>
          <p:cNvSpPr>
            <a:spLocks noChangeArrowheads="1"/>
          </p:cNvSpPr>
          <p:nvPr/>
        </p:nvSpPr>
        <p:spPr bwMode="auto">
          <a:xfrm>
            <a:off x="1066800" y="44577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28068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28069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28070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28071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28072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28073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28074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28075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28076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4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2	key = 20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30 	A[j+1] = 40</a:t>
            </a:r>
          </a:p>
        </p:txBody>
      </p:sp>
      <p:sp>
        <p:nvSpPr>
          <p:cNvPr id="728077" name="AutoShape 13"/>
          <p:cNvSpPr>
            <a:spLocks noChangeArrowheads="1"/>
          </p:cNvSpPr>
          <p:nvPr/>
        </p:nvSpPr>
        <p:spPr bwMode="auto">
          <a:xfrm>
            <a:off x="1066800" y="4140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29093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29094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29095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29096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29098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29099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29100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4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2	key = 20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30 	A[j+1] = 30</a:t>
            </a:r>
          </a:p>
        </p:txBody>
      </p:sp>
      <p:sp>
        <p:nvSpPr>
          <p:cNvPr id="729101" name="AutoShape 13"/>
          <p:cNvSpPr>
            <a:spLocks noChangeArrowheads="1"/>
          </p:cNvSpPr>
          <p:nvPr/>
        </p:nvSpPr>
        <p:spPr bwMode="auto">
          <a:xfrm>
            <a:off x="1066800" y="4140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30119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30120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30121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30122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30123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30124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4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2	key = 20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30 	A[j+1] = 30</a:t>
            </a:r>
          </a:p>
        </p:txBody>
      </p:sp>
      <p:sp>
        <p:nvSpPr>
          <p:cNvPr id="730125" name="AutoShape 13"/>
          <p:cNvSpPr>
            <a:spLocks noChangeArrowheads="1"/>
          </p:cNvSpPr>
          <p:nvPr/>
        </p:nvSpPr>
        <p:spPr bwMode="auto">
          <a:xfrm>
            <a:off x="1066800" y="44450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31141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31142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31143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31144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31145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31146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31147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31148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4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1	key = 20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10 	A[j+1] = 30</a:t>
            </a:r>
          </a:p>
        </p:txBody>
      </p:sp>
      <p:sp>
        <p:nvSpPr>
          <p:cNvPr id="731149" name="AutoShape 13"/>
          <p:cNvSpPr>
            <a:spLocks noChangeArrowheads="1"/>
          </p:cNvSpPr>
          <p:nvPr/>
        </p:nvSpPr>
        <p:spPr bwMode="auto">
          <a:xfrm>
            <a:off x="1066800" y="44450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Binary 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88" y="1500188"/>
            <a:ext cx="8504237" cy="4572000"/>
          </a:xfrm>
        </p:spPr>
        <p:txBody>
          <a:bodyPr/>
          <a:lstStyle/>
          <a:p>
            <a:r>
              <a:rPr lang="en-US"/>
              <a:t>We have an array DATA with n elements.</a:t>
            </a:r>
          </a:p>
          <a:p>
            <a:r>
              <a:rPr lang="en-US"/>
              <a:t>Data or information must be sorted.</a:t>
            </a:r>
          </a:p>
          <a:p>
            <a:r>
              <a:rPr lang="en-US"/>
              <a:t>Binary search is efficient than linear search.</a:t>
            </a:r>
          </a:p>
          <a:p>
            <a:r>
              <a:rPr lang="en-US"/>
              <a:t>Think of a telephone directory</a:t>
            </a:r>
          </a:p>
          <a:p>
            <a:pPr>
              <a:buFont typeface="Wingdings 2" pitchFamily="18" charset="2"/>
              <a:buNone/>
            </a:pPr>
            <a:r>
              <a:rPr lang="en-US"/>
              <a:t>             ----you  need to find </a:t>
            </a:r>
            <a:r>
              <a:rPr lang="en-US">
                <a:solidFill>
                  <a:srgbClr val="FF0000"/>
                </a:solidFill>
              </a:rPr>
              <a:t>Nazim</a:t>
            </a:r>
          </a:p>
          <a:p>
            <a:r>
              <a:rPr lang="en-US"/>
              <a:t>Do you need to search a name from A to Z </a:t>
            </a:r>
          </a:p>
          <a:p>
            <a:r>
              <a:rPr lang="en-US">
                <a:solidFill>
                  <a:srgbClr val="FF0000"/>
                </a:solidFill>
              </a:rPr>
              <a:t>Obviously not!!!!!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00938" y="1714500"/>
          <a:ext cx="1214446" cy="4500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32165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32167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32168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32169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32170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32171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32172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4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1	key = 20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10 	A[j+1] = 30</a:t>
            </a:r>
          </a:p>
        </p:txBody>
      </p:sp>
      <p:sp>
        <p:nvSpPr>
          <p:cNvPr id="732173" name="AutoShape 13"/>
          <p:cNvSpPr>
            <a:spLocks noChangeArrowheads="1"/>
          </p:cNvSpPr>
          <p:nvPr/>
        </p:nvSpPr>
        <p:spPr bwMode="auto">
          <a:xfrm>
            <a:off x="1066800" y="5003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33190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33191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33192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33193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33194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33195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33196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4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1	key = 20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10 	A[j+1] = 20</a:t>
            </a:r>
          </a:p>
        </p:txBody>
      </p:sp>
      <p:sp>
        <p:nvSpPr>
          <p:cNvPr id="733197" name="AutoShape 13"/>
          <p:cNvSpPr>
            <a:spLocks noChangeArrowheads="1"/>
          </p:cNvSpPr>
          <p:nvPr/>
        </p:nvSpPr>
        <p:spPr bwMode="auto">
          <a:xfrm>
            <a:off x="1066800" y="5003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Insertion Sort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67818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InsertionSort(A, n)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for i = 2 to n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key = A[i]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j = i - 1;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while (j &gt; 0) and (A[j] &gt; key) {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A[j+1] = A[j]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	j = j - 1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}	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	A[j+1] = key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}		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6096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734213" name="Rectangle 5"/>
          <p:cNvSpPr>
            <a:spLocks noChangeArrowheads="1"/>
          </p:cNvSpPr>
          <p:nvPr/>
        </p:nvSpPr>
        <p:spPr bwMode="auto">
          <a:xfrm>
            <a:off x="12954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734214" name="Rectangle 6"/>
          <p:cNvSpPr>
            <a:spLocks noChangeArrowheads="1"/>
          </p:cNvSpPr>
          <p:nvPr/>
        </p:nvSpPr>
        <p:spPr bwMode="auto">
          <a:xfrm>
            <a:off x="19812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34215" name="Rectangle 7"/>
          <p:cNvSpPr>
            <a:spLocks noChangeArrowheads="1"/>
          </p:cNvSpPr>
          <p:nvPr/>
        </p:nvSpPr>
        <p:spPr bwMode="auto">
          <a:xfrm>
            <a:off x="2667000" y="1295400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734216" name="Rectangle 8"/>
          <p:cNvSpPr>
            <a:spLocks noChangeArrowheads="1"/>
          </p:cNvSpPr>
          <p:nvPr/>
        </p:nvSpPr>
        <p:spPr bwMode="auto">
          <a:xfrm>
            <a:off x="6096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734217" name="Rectangle 9"/>
          <p:cNvSpPr>
            <a:spLocks noChangeArrowheads="1"/>
          </p:cNvSpPr>
          <p:nvPr/>
        </p:nvSpPr>
        <p:spPr bwMode="auto">
          <a:xfrm>
            <a:off x="12954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2</a:t>
            </a:r>
          </a:p>
        </p:txBody>
      </p:sp>
      <p:sp>
        <p:nvSpPr>
          <p:cNvPr id="734218" name="Rectangle 10"/>
          <p:cNvSpPr>
            <a:spLocks noChangeArrowheads="1"/>
          </p:cNvSpPr>
          <p:nvPr/>
        </p:nvSpPr>
        <p:spPr bwMode="auto">
          <a:xfrm>
            <a:off x="19812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3</a:t>
            </a:r>
          </a:p>
        </p:txBody>
      </p:sp>
      <p:sp>
        <p:nvSpPr>
          <p:cNvPr id="734219" name="Rectangle 11"/>
          <p:cNvSpPr>
            <a:spLocks noChangeArrowheads="1"/>
          </p:cNvSpPr>
          <p:nvPr/>
        </p:nvSpPr>
        <p:spPr bwMode="auto">
          <a:xfrm>
            <a:off x="2667000" y="2057400"/>
            <a:ext cx="685800" cy="3048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4</a:t>
            </a:r>
          </a:p>
        </p:txBody>
      </p:sp>
      <p:sp>
        <p:nvSpPr>
          <p:cNvPr id="734220" name="Text Box 12"/>
          <p:cNvSpPr txBox="1">
            <a:spLocks noChangeArrowheads="1"/>
          </p:cNvSpPr>
          <p:nvPr/>
        </p:nvSpPr>
        <p:spPr bwMode="auto">
          <a:xfrm>
            <a:off x="4114800" y="1258888"/>
            <a:ext cx="42672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tabLst>
                <a:tab pos="1082675" algn="l"/>
                <a:tab pos="2165350" algn="l"/>
              </a:tabLst>
            </a:pPr>
            <a:r>
              <a:rPr lang="en-US" sz="2800" i="0">
                <a:latin typeface="Times New Roman" pitchFamily="18" charset="0"/>
              </a:rPr>
              <a:t>i = 4	j = </a:t>
            </a:r>
            <a:r>
              <a:rPr lang="en-US" sz="2800" i="0">
                <a:latin typeface="Times New Roman" pitchFamily="18" charset="0"/>
                <a:sym typeface="Symbol" pitchFamily="18" charset="2"/>
              </a:rPr>
              <a:t>1	key = 20</a:t>
            </a:r>
            <a:br>
              <a:rPr lang="en-US" sz="2800" i="0">
                <a:latin typeface="Times New Roman" pitchFamily="18" charset="0"/>
                <a:sym typeface="Symbol" pitchFamily="18" charset="2"/>
              </a:rPr>
            </a:br>
            <a:r>
              <a:rPr lang="en-US" sz="2800" i="0">
                <a:latin typeface="Times New Roman" pitchFamily="18" charset="0"/>
                <a:sym typeface="Symbol" pitchFamily="18" charset="2"/>
              </a:rPr>
              <a:t>A[j] = 10 	A[j+1] = 20</a:t>
            </a:r>
          </a:p>
        </p:txBody>
      </p:sp>
      <p:sp>
        <p:nvSpPr>
          <p:cNvPr id="734221" name="Text Box 13"/>
          <p:cNvSpPr txBox="1">
            <a:spLocks noChangeArrowheads="1"/>
          </p:cNvSpPr>
          <p:nvPr/>
        </p:nvSpPr>
        <p:spPr bwMode="auto">
          <a:xfrm>
            <a:off x="3865563" y="5502275"/>
            <a:ext cx="1266825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Done!</a:t>
            </a:r>
          </a:p>
        </p:txBody>
      </p:sp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/>
              <a:t>					</a:t>
            </a:r>
          </a:p>
          <a:p>
            <a:pPr>
              <a:buFont typeface="Wingdings 2" pitchFamily="18" charset="2"/>
              <a:buNone/>
            </a:pPr>
            <a:r>
              <a:rPr lang="en-US"/>
              <a:t>				Any Questions</a:t>
            </a:r>
          </a:p>
          <a:p>
            <a:pPr>
              <a:buFont typeface="Wingdings 2" pitchFamily="18" charset="2"/>
              <a:buNone/>
            </a:pPr>
            <a:r>
              <a:rPr lang="en-US" sz="8800"/>
              <a:t>        ????????</a:t>
            </a: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endParaRPr lang="en-US" sz="6000">
              <a:solidFill>
                <a:srgbClr val="FF0000"/>
              </a:solidFill>
            </a:endParaRPr>
          </a:p>
          <a:p>
            <a:pPr algn="ctr">
              <a:buFont typeface="Wingdings 2" pitchFamily="18" charset="2"/>
              <a:buNone/>
            </a:pPr>
            <a:r>
              <a:rPr lang="en-US" sz="6000">
                <a:solidFill>
                  <a:srgbClr val="FF0000"/>
                </a:solidFill>
              </a:rPr>
              <a:t>Thanks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Binary 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88" y="1500188"/>
            <a:ext cx="8504237" cy="4572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/>
              <a:t>Conditions:</a:t>
            </a:r>
          </a:p>
          <a:p>
            <a:r>
              <a:rPr lang="en-US" dirty="0"/>
              <a:t>Data or information must be sorted.</a:t>
            </a:r>
          </a:p>
          <a:p>
            <a:r>
              <a:rPr lang="en-US" dirty="0"/>
              <a:t>Data or information must be into an array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00938" y="1714500"/>
          <a:ext cx="1214446" cy="4500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0313" y="3857625"/>
            <a:ext cx="2571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Applicable  ????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14938" y="3786188"/>
            <a:ext cx="1500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NO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Binary 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88" y="1500188"/>
            <a:ext cx="8504237" cy="4572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/>
              <a:t>Conditions:</a:t>
            </a:r>
          </a:p>
          <a:p>
            <a:r>
              <a:rPr lang="en-US" dirty="0"/>
              <a:t>Data or information must be sorted.</a:t>
            </a:r>
          </a:p>
          <a:p>
            <a:r>
              <a:rPr lang="en-US" dirty="0"/>
              <a:t>Data or information must be into an array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00938" y="1714500"/>
          <a:ext cx="1214446" cy="4500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500938" y="1714500"/>
          <a:ext cx="1214446" cy="4500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09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0313" y="4752975"/>
            <a:ext cx="2571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Applicable  ????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143500" y="4752975"/>
            <a:ext cx="1500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Yes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Binary 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88" y="1500188"/>
            <a:ext cx="8504237" cy="4572000"/>
          </a:xfrm>
        </p:spPr>
        <p:txBody>
          <a:bodyPr/>
          <a:lstStyle/>
          <a:p>
            <a:r>
              <a:rPr lang="en-US"/>
              <a:t>We have an array DATA with N elements.</a:t>
            </a:r>
          </a:p>
          <a:p>
            <a:r>
              <a:rPr lang="en-US"/>
              <a:t>We have to find the LOC of ITEM(Say ITEM=60)</a:t>
            </a:r>
          </a:p>
          <a:p>
            <a:endParaRPr lang="en-US"/>
          </a:p>
          <a:p>
            <a:pPr>
              <a:buFont typeface="Wingdings 2" pitchFamily="18" charset="2"/>
              <a:buNone/>
            </a:pPr>
            <a:endParaRPr lang="en-US" u="sng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endParaRPr lang="en-US" u="sng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endParaRPr lang="en-US" u="sng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b="1"/>
              <a:t>BEG= 1st Position=1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 END= Last Position=10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9700" y="3071813"/>
          <a:ext cx="8858282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5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20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Binary 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9763" y="2000250"/>
            <a:ext cx="8504237" cy="4857750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We calculate the MID position.</a:t>
            </a:r>
          </a:p>
          <a:p>
            <a:pPr>
              <a:buFont typeface="Wingdings 2" pitchFamily="18" charset="2"/>
              <a:buNone/>
            </a:pPr>
            <a:r>
              <a:rPr lang="en-US" sz="2400" dirty="0"/>
              <a:t>		MID=INT((BEG+END)/2)</a:t>
            </a:r>
          </a:p>
          <a:p>
            <a:r>
              <a:rPr lang="en-US" sz="2400" dirty="0"/>
              <a:t>Pick up the DATA[MID] and Compare with ITEM.</a:t>
            </a:r>
          </a:p>
          <a:p>
            <a:r>
              <a:rPr lang="en-US" sz="2400" dirty="0"/>
              <a:t>If ITEM&gt;DATA[MID] then we search the right half</a:t>
            </a:r>
          </a:p>
          <a:p>
            <a:pPr>
              <a:buFont typeface="Wingdings 2" pitchFamily="18" charset="2"/>
              <a:buNone/>
            </a:pPr>
            <a:r>
              <a:rPr lang="en-US" sz="2400" dirty="0"/>
              <a:t>			Reset </a:t>
            </a:r>
            <a:r>
              <a:rPr lang="en-US" sz="2400" dirty="0">
                <a:solidFill>
                  <a:srgbClr val="FF0000"/>
                </a:solidFill>
              </a:rPr>
              <a:t>BEG:=MID+1</a:t>
            </a:r>
            <a:r>
              <a:rPr lang="en-US" sz="2400" dirty="0"/>
              <a:t> </a:t>
            </a:r>
          </a:p>
          <a:p>
            <a:r>
              <a:rPr lang="en-US" sz="2400" dirty="0"/>
              <a:t>If ITEM&lt;DATA[MID] then we search </a:t>
            </a:r>
            <a:r>
              <a:rPr lang="en-US" sz="2400"/>
              <a:t>the left </a:t>
            </a:r>
            <a:r>
              <a:rPr lang="en-US" sz="2400" dirty="0"/>
              <a:t>half</a:t>
            </a:r>
          </a:p>
          <a:p>
            <a:pPr>
              <a:buFont typeface="Wingdings 2" pitchFamily="18" charset="2"/>
              <a:buNone/>
            </a:pPr>
            <a:r>
              <a:rPr lang="en-US" sz="2400" dirty="0"/>
              <a:t>			Reset </a:t>
            </a:r>
            <a:r>
              <a:rPr lang="en-US" sz="2400" dirty="0">
                <a:solidFill>
                  <a:srgbClr val="FF0000"/>
                </a:solidFill>
              </a:rPr>
              <a:t>END:=MID-1</a:t>
            </a:r>
          </a:p>
          <a:p>
            <a:r>
              <a:rPr lang="en-US" sz="2400" dirty="0"/>
              <a:t>If ITEM=DATA[MID] then search Complete.</a:t>
            </a:r>
          </a:p>
          <a:p>
            <a:r>
              <a:rPr lang="en-US" sz="2400" dirty="0"/>
              <a:t>Otherwise Not found.</a:t>
            </a:r>
          </a:p>
          <a:p>
            <a:pPr>
              <a:buFont typeface="Wingdings 2" pitchFamily="18" charset="2"/>
              <a:buNone/>
            </a:pPr>
            <a:r>
              <a:rPr lang="en-US" sz="2400" dirty="0"/>
              <a:t> 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 2" pitchFamily="18" charset="2"/>
              <a:buNone/>
            </a:pPr>
            <a:endParaRPr lang="en-US" u="sng" dirty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endParaRPr lang="en-US" u="sng" dirty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endParaRPr lang="en-US" u="sng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44" y="1500174"/>
          <a:ext cx="8858282" cy="78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5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20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904</TotalTime>
  <Words>5315</Words>
  <Application>Microsoft Office PowerPoint</Application>
  <PresentationFormat>On-screen Show (4:3)</PresentationFormat>
  <Paragraphs>785</Paragraphs>
  <Slides>54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Courier New</vt:lpstr>
      <vt:lpstr>Georgia</vt:lpstr>
      <vt:lpstr>Times New Roman</vt:lpstr>
      <vt:lpstr>Trebuchet MS</vt:lpstr>
      <vt:lpstr>Tw Cen MT</vt:lpstr>
      <vt:lpstr>Wingdings</vt:lpstr>
      <vt:lpstr>Wingdings 2</vt:lpstr>
      <vt:lpstr>Civic</vt:lpstr>
      <vt:lpstr>Paint Shop Pro Image</vt:lpstr>
      <vt:lpstr>Searching</vt:lpstr>
      <vt:lpstr>Searching Algorithm</vt:lpstr>
      <vt:lpstr>Linear Search</vt:lpstr>
      <vt:lpstr>Linear Search</vt:lpstr>
      <vt:lpstr>Binary  Search</vt:lpstr>
      <vt:lpstr>Binary  Search</vt:lpstr>
      <vt:lpstr>Binary  Search</vt:lpstr>
      <vt:lpstr>Binary  Search</vt:lpstr>
      <vt:lpstr>Binary  Search</vt:lpstr>
      <vt:lpstr>Binary  Search</vt:lpstr>
      <vt:lpstr>Binary  Search</vt:lpstr>
      <vt:lpstr>Binary  Search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One step of insertion sort</vt:lpstr>
      <vt:lpstr>Example of insertion sort</vt:lpstr>
      <vt:lpstr>PowerPoint Presentation</vt:lpstr>
      <vt:lpstr>PowerPoint Presentation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PowerPoint Presentation</vt:lpstr>
      <vt:lpstr>PowerPoint Presentation</vt:lpstr>
    </vt:vector>
  </TitlesOfParts>
  <Company>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 Example</dc:title>
  <dc:creator>woodhouse</dc:creator>
  <cp:lastModifiedBy>Md Manowarul Islam</cp:lastModifiedBy>
  <cp:revision>148</cp:revision>
  <dcterms:created xsi:type="dcterms:W3CDTF">2000-05-16T07:50:47Z</dcterms:created>
  <dcterms:modified xsi:type="dcterms:W3CDTF">2022-02-20T07:28:46Z</dcterms:modified>
</cp:coreProperties>
</file>