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3A5BED-7805-41E3-AF5C-92726A8274C7}">
  <a:tblStyle styleId="{0A3A5BED-7805-41E3-AF5C-92726A8274C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9EFF7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9EFF7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12192000" cy="4013735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917048" y="3041175"/>
            <a:ext cx="635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Multi Dimensional Arrays</a:t>
            </a:r>
            <a:endParaRPr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760396" y="943276"/>
            <a:ext cx="105204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CSE 103 : Structured Programming </a:t>
            </a:r>
            <a:endParaRPr/>
          </a:p>
        </p:txBody>
      </p: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0" y="-48127"/>
            <a:ext cx="12192000" cy="1170420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479135" y="183574"/>
            <a:ext cx="979233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a matrix as input and calculate its trace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92" y="1589607"/>
            <a:ext cx="2255797" cy="13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983385" y="3209451"/>
            <a:ext cx="4653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Trace of the matrix = 1 + 5 + 7 = 13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8464" y="1280655"/>
            <a:ext cx="4451664" cy="539437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/>
        </p:nvSpPr>
        <p:spPr>
          <a:xfrm>
            <a:off x="760396" y="943276"/>
            <a:ext cx="105204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CSE 103 : Structured Programming </a:t>
            </a:r>
            <a:endParaRPr/>
          </a:p>
        </p:txBody>
      </p: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0" y="-48127"/>
            <a:ext cx="12192000" cy="903804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479135" y="183574"/>
            <a:ext cx="1068661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a matrix as input and calculate its row-wise sum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856" y="943276"/>
            <a:ext cx="4836801" cy="555973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/>
        </p:nvSpPr>
        <p:spPr>
          <a:xfrm>
            <a:off x="760396" y="943276"/>
            <a:ext cx="105204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CSE 103 : Structured Programming </a:t>
            </a:r>
            <a:endParaRPr/>
          </a:p>
        </p:txBody>
      </p:sp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0" y="-48127"/>
            <a:ext cx="12192000" cy="903804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479135" y="183574"/>
            <a:ext cx="1065305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a matrix as input and calculate its column-wise sum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864066" y="1166070"/>
            <a:ext cx="36324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What’s the change from previous? </a:t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4158" y="1765668"/>
            <a:ext cx="5582429" cy="258163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/>
        </p:nvSpPr>
        <p:spPr>
          <a:xfrm>
            <a:off x="760396" y="943276"/>
            <a:ext cx="105204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CSE 103 : Structured Programming </a:t>
            </a:r>
            <a:endParaRPr/>
          </a:p>
        </p:txBody>
      </p:sp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0" y="-48127"/>
            <a:ext cx="12192000" cy="903804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479135" y="183574"/>
            <a:ext cx="1065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Problems </a:t>
            </a: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1627464" y="1233182"/>
            <a:ext cx="8254767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minimum element of the matrix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row-wise minimum of matrix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column-wise minimum of the matrix</a:t>
            </a:r>
            <a:endParaRPr/>
          </a:p>
        </p:txBody>
      </p:sp>
      <p:sp>
        <p:nvSpPr>
          <p:cNvPr id="223" name="Google Shape;223;p25"/>
          <p:cNvSpPr txBox="1"/>
          <p:nvPr/>
        </p:nvSpPr>
        <p:spPr>
          <a:xfrm>
            <a:off x="1627464" y="2461312"/>
            <a:ext cx="8254767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maximum element of the matrix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row-wise maximum of matrix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column-wise maximum of the matrix</a:t>
            </a:r>
            <a:endParaRPr/>
          </a:p>
        </p:txBody>
      </p:sp>
      <p:sp>
        <p:nvSpPr>
          <p:cNvPr id="224" name="Google Shape;224;p25"/>
          <p:cNvSpPr txBox="1"/>
          <p:nvPr/>
        </p:nvSpPr>
        <p:spPr>
          <a:xfrm>
            <a:off x="1627464" y="3947166"/>
            <a:ext cx="8254767" cy="36933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two matrices as inputs and print their summation matrix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760396" y="943276"/>
            <a:ext cx="105204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CSE 103 : Structured Programming 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0" y="-19251"/>
            <a:ext cx="12192000" cy="1299411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760396" y="358501"/>
            <a:ext cx="92595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Multi-dimensional Arrays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1049154" y="1751798"/>
            <a:ext cx="9721515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A[50], B[60] etc are all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one-dimensiona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arrays ( like a single row, multiple column or single column, multiple row )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 can have multiple dimensions ( 2 or more)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2-dimensional arrays have multiple rows and multiple columns (2-d structure)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3-dimensional arrays have multiple rows, multiple columns and multiple depths (3-d structure)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 may have higher dimension. In this course, we’ll focus only on </a:t>
            </a:r>
            <a:r>
              <a:rPr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2-dimensional arrays or matrix.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760396" y="943276"/>
            <a:ext cx="105204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CSE 103 : Structured Programming </a:t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0" y="-19251"/>
            <a:ext cx="12054254" cy="1311720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760396" y="358501"/>
            <a:ext cx="92595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2-dimensional Arrays</a:t>
            </a:r>
            <a:endParaRPr/>
          </a:p>
        </p:txBody>
      </p:sp>
      <p:graphicFrame>
        <p:nvGraphicFramePr>
          <p:cNvPr id="108" name="Google Shape;108;p15"/>
          <p:cNvGraphicFramePr/>
          <p:nvPr/>
        </p:nvGraphicFramePr>
        <p:xfrm>
          <a:off x="5776225" y="2552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{0A3A5BED-7805-41E3-AF5C-92726A8274C7}</a:tableStyleId>
              </a:tblPr>
              <a:tblGrid>
                <a:gridCol w="1263050"/>
                <a:gridCol w="1263050"/>
                <a:gridCol w="1263050"/>
                <a:gridCol w="1089800"/>
              </a:tblGrid>
              <a:tr h="56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A[0][0]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A[0][1]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A[0][2]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A[0][3]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A[1][0]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A[1][1]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A[1][2]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A[1][3]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A[2][0]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A[2][1]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A[2][2]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A[2][3]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A[3][0]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A[3][1]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A[3][2]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A[3][3]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A[4][0]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A[4][1]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A[4][2]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A[4][3]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9" name="Google Shape;109;p15"/>
          <p:cNvSpPr/>
          <p:nvPr/>
        </p:nvSpPr>
        <p:spPr>
          <a:xfrm>
            <a:off x="866194" y="1528051"/>
            <a:ext cx="192232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A[5][4]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5139891" y="2017411"/>
            <a:ext cx="360946" cy="213107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5390147" y="1946210"/>
            <a:ext cx="2763253" cy="30878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8345103" y="1915937"/>
            <a:ext cx="1674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4663439" y="4222374"/>
            <a:ext cx="1674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1309036" y="2993456"/>
            <a:ext cx="1713297" cy="707886"/>
          </a:xfrm>
          <a:prstGeom prst="rect">
            <a:avLst/>
          </a:prstGeom>
          <a:noFill/>
          <a:ln cap="flat" cmpd="sng" w="19050">
            <a:solidFill>
              <a:srgbClr val="1F38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rows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columns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760396" y="943276"/>
            <a:ext cx="105204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CSE 103 : Structured Programming </a:t>
            </a:r>
            <a:endParaRPr/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0" y="-48127"/>
            <a:ext cx="12192000" cy="1472481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566966" y="358501"/>
            <a:ext cx="92595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Declaring 2-D Array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1120047" y="5039640"/>
            <a:ext cx="89768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Declares a matrix that may have maximum 30 rows and maximum 20 columns where all elements are of type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2874355" y="2580289"/>
            <a:ext cx="298938" cy="41952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2252312" y="2968375"/>
            <a:ext cx="154939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rows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1249813" y="1788707"/>
            <a:ext cx="3548023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a[30][20]</a:t>
            </a:r>
            <a:endParaRPr b="0" sz="52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4165575" y="2576100"/>
            <a:ext cx="298938" cy="41952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3649054" y="2968375"/>
            <a:ext cx="154939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columns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2156059" y="4076371"/>
            <a:ext cx="3349592" cy="430887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Both must be constant!!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/>
        </p:nvSpPr>
        <p:spPr>
          <a:xfrm>
            <a:off x="760396" y="943276"/>
            <a:ext cx="105204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CSE 103 : Structured Programming </a:t>
            </a:r>
            <a:endParaRPr/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0" y="-48127"/>
            <a:ext cx="12192000" cy="1183908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523004" y="358501"/>
            <a:ext cx="92595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Indexing 2D Array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2107934" y="1349904"/>
            <a:ext cx="4906200" cy="50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elements are accessed using </a:t>
            </a:r>
            <a:r>
              <a:rPr b="1" i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/>
          </a:p>
          <a:p>
            <a:pPr indent="-1651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i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Arr[0] 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 1</a:t>
            </a:r>
            <a:r>
              <a:rPr baseline="30000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row of array </a:t>
            </a:r>
            <a:r>
              <a:rPr i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Arr[0][0] 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 1</a:t>
            </a:r>
            <a:r>
              <a:rPr baseline="30000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 (column) of 1</a:t>
            </a:r>
            <a:r>
              <a:rPr baseline="30000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Arr[0][N-1] 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 Nth element of 1</a:t>
            </a:r>
            <a:r>
              <a:rPr baseline="30000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row.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Arr[1] 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 2</a:t>
            </a:r>
            <a:r>
              <a:rPr baseline="30000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row of array </a:t>
            </a:r>
            <a:r>
              <a:rPr i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Arr[1][0] 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 1</a:t>
            </a:r>
            <a:r>
              <a:rPr baseline="30000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 of 2</a:t>
            </a:r>
            <a:r>
              <a:rPr baseline="30000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row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Arr[M-1] 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 M</a:t>
            </a:r>
            <a:r>
              <a:rPr baseline="30000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row of array </a:t>
            </a:r>
            <a:r>
              <a:rPr i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Arr[M-1][N-1] 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  Nth  element of Mth row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/>
        </p:nvSpPr>
        <p:spPr>
          <a:xfrm>
            <a:off x="760396" y="943276"/>
            <a:ext cx="105204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CSE 103 : Structured Programming </a:t>
            </a:r>
            <a:endParaRPr/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0" y="-48127"/>
            <a:ext cx="12192000" cy="1296635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514211" y="358501"/>
            <a:ext cx="99910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Initializing 2D Array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1559045" y="1528051"/>
            <a:ext cx="7567371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Initializing whole array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</a:t>
            </a:r>
            <a:r>
              <a:rPr b="1" lang="en-US" sz="19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int a[3][2];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		a[3][2] = {{1,2},{3,4},{5,6}};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 startAt="2"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Initializing element wise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Manually :</a:t>
            </a:r>
            <a:endParaRPr/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a[0][1] = 10;</a:t>
            </a:r>
            <a:endParaRPr/>
          </a:p>
          <a:p>
            <a:pPr indent="0" lvl="4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a[0][2]= 10;</a:t>
            </a:r>
            <a:endParaRPr/>
          </a:p>
          <a:p>
            <a:pPr indent="0" lvl="4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a[0][3] = 10;</a:t>
            </a:r>
            <a:endParaRPr/>
          </a:p>
          <a:p>
            <a:pPr indent="0" lvl="4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………………….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6872437" y="3479263"/>
            <a:ext cx="20265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Loop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0569" y="3894721"/>
            <a:ext cx="2964665" cy="1829823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/>
        </p:nvSpPr>
        <p:spPr>
          <a:xfrm>
            <a:off x="760396" y="943276"/>
            <a:ext cx="105204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CSE 103 : Structured Programming </a:t>
            </a:r>
            <a:endParaRPr/>
          </a:p>
        </p:txBody>
      </p: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0" y="-48127"/>
            <a:ext cx="12192000" cy="1170420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479134" y="183574"/>
            <a:ext cx="99910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Array Input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760396" y="1266441"/>
            <a:ext cx="30652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 wise input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6096000" y="2485487"/>
            <a:ext cx="53017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Hence,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total number of rows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total number of columns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60" name="Google Shape;1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3865" y="1933809"/>
            <a:ext cx="4211398" cy="431298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/>
        </p:nvSpPr>
        <p:spPr>
          <a:xfrm>
            <a:off x="760396" y="943276"/>
            <a:ext cx="105204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CSE 103 : Structured Programming </a:t>
            </a:r>
            <a:endParaRPr/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0" y="-48127"/>
            <a:ext cx="12192000" cy="1170420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479134" y="183574"/>
            <a:ext cx="99910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Array Print</a:t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760396" y="1266441"/>
            <a:ext cx="30652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 wise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endParaRPr b="0" sz="28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6096000" y="2485487"/>
            <a:ext cx="53017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Hence,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total number of rows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total number of columns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6383" y="2581010"/>
            <a:ext cx="4280978" cy="2635883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20"/>
          <p:cNvSpPr/>
          <p:nvPr/>
        </p:nvSpPr>
        <p:spPr>
          <a:xfrm>
            <a:off x="2175309" y="4537140"/>
            <a:ext cx="1863291" cy="294742"/>
          </a:xfrm>
          <a:prstGeom prst="rect">
            <a:avLst/>
          </a:prstGeom>
          <a:noFill/>
          <a:ln cap="flat" cmpd="sng" w="19050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20"/>
          <p:cNvCxnSpPr>
            <a:stCxn id="172" idx="3"/>
          </p:cNvCxnSpPr>
          <p:nvPr/>
        </p:nvCxnSpPr>
        <p:spPr>
          <a:xfrm>
            <a:off x="4038600" y="4684511"/>
            <a:ext cx="2535600" cy="1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4" name="Google Shape;174;p20"/>
          <p:cNvSpPr txBox="1"/>
          <p:nvPr/>
        </p:nvSpPr>
        <p:spPr>
          <a:xfrm>
            <a:off x="6574055" y="4537140"/>
            <a:ext cx="333996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this newline??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/>
        </p:nvSpPr>
        <p:spPr>
          <a:xfrm>
            <a:off x="760396" y="943276"/>
            <a:ext cx="105204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CSE 103 : Structured Programming </a:t>
            </a:r>
            <a:endParaRPr/>
          </a:p>
        </p:txBody>
      </p: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0" y="-48127"/>
            <a:ext cx="12192000" cy="1170420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479134" y="183574"/>
            <a:ext cx="999102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Taking a matrix or 2d array as input and print 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136" y="1260791"/>
            <a:ext cx="4029889" cy="55180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