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2" r:id="rId6"/>
    <p:sldMasterId id="214748366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  <p:sldId id="358" r:id="rId111"/>
    <p:sldId id="359" r:id="rId112"/>
    <p:sldId id="360" r:id="rId113"/>
    <p:sldId id="361" r:id="rId114"/>
  </p:sldIdLst>
  <p:sldSz cy="6858000" cx="9144000"/>
  <p:notesSz cx="6858000" cy="9080500"/>
  <p:embeddedFontLst>
    <p:embeddedFont>
      <p:font typeface="Corsiva"/>
      <p:regular r:id="rId115"/>
      <p:bold r:id="rId116"/>
      <p:italic r:id="rId117"/>
      <p:boldItalic r:id="rId118"/>
    </p:embeddedFont>
    <p:embeddedFont>
      <p:font typeface="Noto Sans Symbols"/>
      <p:regular r:id="rId119"/>
      <p:bold r:id="rId1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1" roundtripDataSignature="AMtx7mgFdQnWqc90xY37Tkt99B2KYqHf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C27020-D0F0-45D3-91D8-6BC28AC9E976}">
  <a:tblStyle styleId="{0CC27020-D0F0-45D3-91D8-6BC28AC9E9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B9D8344-3A28-464D-B260-BECABC9200D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07" Type="http://schemas.openxmlformats.org/officeDocument/2006/relationships/slide" Target="slides/slide99.xml"/><Relationship Id="rId106" Type="http://schemas.openxmlformats.org/officeDocument/2006/relationships/slide" Target="slides/slide98.xml"/><Relationship Id="rId105" Type="http://schemas.openxmlformats.org/officeDocument/2006/relationships/slide" Target="slides/slide97.xml"/><Relationship Id="rId104" Type="http://schemas.openxmlformats.org/officeDocument/2006/relationships/slide" Target="slides/slide96.xml"/><Relationship Id="rId109" Type="http://schemas.openxmlformats.org/officeDocument/2006/relationships/slide" Target="slides/slide101.xml"/><Relationship Id="rId108" Type="http://schemas.openxmlformats.org/officeDocument/2006/relationships/slide" Target="slides/slide100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103" Type="http://schemas.openxmlformats.org/officeDocument/2006/relationships/slide" Target="slides/slide95.xml"/><Relationship Id="rId102" Type="http://schemas.openxmlformats.org/officeDocument/2006/relationships/slide" Target="slides/slide94.xml"/><Relationship Id="rId101" Type="http://schemas.openxmlformats.org/officeDocument/2006/relationships/slide" Target="slides/slide93.xml"/><Relationship Id="rId100" Type="http://schemas.openxmlformats.org/officeDocument/2006/relationships/slide" Target="slides/slide92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121" Type="http://customschemas.google.com/relationships/presentationmetadata" Target="metadata"/><Relationship Id="rId25" Type="http://schemas.openxmlformats.org/officeDocument/2006/relationships/slide" Target="slides/slide17.xml"/><Relationship Id="rId120" Type="http://schemas.openxmlformats.org/officeDocument/2006/relationships/font" Target="fonts/NotoSansSymbols-bold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95" Type="http://schemas.openxmlformats.org/officeDocument/2006/relationships/slide" Target="slides/slide87.xml"/><Relationship Id="rId94" Type="http://schemas.openxmlformats.org/officeDocument/2006/relationships/slide" Target="slides/slide86.xml"/><Relationship Id="rId97" Type="http://schemas.openxmlformats.org/officeDocument/2006/relationships/slide" Target="slides/slide89.xml"/><Relationship Id="rId96" Type="http://schemas.openxmlformats.org/officeDocument/2006/relationships/slide" Target="slides/slide88.xml"/><Relationship Id="rId11" Type="http://schemas.openxmlformats.org/officeDocument/2006/relationships/slide" Target="slides/slide3.xml"/><Relationship Id="rId99" Type="http://schemas.openxmlformats.org/officeDocument/2006/relationships/slide" Target="slides/slide91.xml"/><Relationship Id="rId10" Type="http://schemas.openxmlformats.org/officeDocument/2006/relationships/slide" Target="slides/slide2.xml"/><Relationship Id="rId98" Type="http://schemas.openxmlformats.org/officeDocument/2006/relationships/slide" Target="slides/slide90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91" Type="http://schemas.openxmlformats.org/officeDocument/2006/relationships/slide" Target="slides/slide83.xml"/><Relationship Id="rId90" Type="http://schemas.openxmlformats.org/officeDocument/2006/relationships/slide" Target="slides/slide82.xml"/><Relationship Id="rId93" Type="http://schemas.openxmlformats.org/officeDocument/2006/relationships/slide" Target="slides/slide85.xml"/><Relationship Id="rId92" Type="http://schemas.openxmlformats.org/officeDocument/2006/relationships/slide" Target="slides/slide84.xml"/><Relationship Id="rId118" Type="http://schemas.openxmlformats.org/officeDocument/2006/relationships/font" Target="fonts/Corsiva-boldItalic.fntdata"/><Relationship Id="rId117" Type="http://schemas.openxmlformats.org/officeDocument/2006/relationships/font" Target="fonts/Corsiva-italic.fntdata"/><Relationship Id="rId116" Type="http://schemas.openxmlformats.org/officeDocument/2006/relationships/font" Target="fonts/Corsiva-bold.fntdata"/><Relationship Id="rId115" Type="http://schemas.openxmlformats.org/officeDocument/2006/relationships/font" Target="fonts/Corsiva-regular.fntdata"/><Relationship Id="rId119" Type="http://schemas.openxmlformats.org/officeDocument/2006/relationships/font" Target="fonts/NotoSansSymbols-regular.fntdata"/><Relationship Id="rId15" Type="http://schemas.openxmlformats.org/officeDocument/2006/relationships/slide" Target="slides/slide7.xml"/><Relationship Id="rId110" Type="http://schemas.openxmlformats.org/officeDocument/2006/relationships/slide" Target="slides/slide102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14" Type="http://schemas.openxmlformats.org/officeDocument/2006/relationships/slide" Target="slides/slide106.xml"/><Relationship Id="rId18" Type="http://schemas.openxmlformats.org/officeDocument/2006/relationships/slide" Target="slides/slide10.xml"/><Relationship Id="rId113" Type="http://schemas.openxmlformats.org/officeDocument/2006/relationships/slide" Target="slides/slide105.xml"/><Relationship Id="rId112" Type="http://schemas.openxmlformats.org/officeDocument/2006/relationships/slide" Target="slides/slide104.xml"/><Relationship Id="rId111" Type="http://schemas.openxmlformats.org/officeDocument/2006/relationships/slide" Target="slides/slide103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86" Type="http://schemas.openxmlformats.org/officeDocument/2006/relationships/slide" Target="slides/slide78.xml"/><Relationship Id="rId85" Type="http://schemas.openxmlformats.org/officeDocument/2006/relationships/slide" Target="slides/slide77.xml"/><Relationship Id="rId88" Type="http://schemas.openxmlformats.org/officeDocument/2006/relationships/slide" Target="slides/slide80.xml"/><Relationship Id="rId87" Type="http://schemas.openxmlformats.org/officeDocument/2006/relationships/slide" Target="slides/slide79.xml"/><Relationship Id="rId89" Type="http://schemas.openxmlformats.org/officeDocument/2006/relationships/slide" Target="slides/slide81.xml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75" Type="http://schemas.openxmlformats.org/officeDocument/2006/relationships/slide" Target="slides/slide67.xml"/><Relationship Id="rId74" Type="http://schemas.openxmlformats.org/officeDocument/2006/relationships/slide" Target="slides/slide66.xml"/><Relationship Id="rId77" Type="http://schemas.openxmlformats.org/officeDocument/2006/relationships/slide" Target="slides/slide69.xml"/><Relationship Id="rId76" Type="http://schemas.openxmlformats.org/officeDocument/2006/relationships/slide" Target="slides/slide68.xml"/><Relationship Id="rId79" Type="http://schemas.openxmlformats.org/officeDocument/2006/relationships/slide" Target="slides/slide71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69" Type="http://schemas.openxmlformats.org/officeDocument/2006/relationships/slide" Target="slides/slide6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9" Type="http://schemas.openxmlformats.org/officeDocument/2006/relationships/slide" Target="slides/slide51.xml"/><Relationship Id="rId58" Type="http://schemas.openxmlformats.org/officeDocument/2006/relationships/slide" Target="slides/slide5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fb88d2e6d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3fb88d2e6d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13fb88d2e6d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9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119c41ec8f9_0_3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119c41ec8f9_0_3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g119c41ec8f9_0_3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19c41ec8f9_0_4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19c41ec8f9_0_4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g119c41ec8f9_0_4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19c41ec8f9_0_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19c41ec8f9_0_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g119c41ec8f9_0_5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119c41ec8f9_0_6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119c41ec8f9_0_6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g119c41ec8f9_0_6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119c41ec8f9_0_7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119c41ec8f9_0_7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g119c41ec8f9_0_7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19c41ec8f9_0_8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19c41ec8f9_0_8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g119c41ec8f9_0_8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g119c41ec8f9_0_3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g119c41ec8f9_0_3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g119c41ec8f9_0_3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d729f261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3d729f261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3d729f2616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d34ea3dc4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3d34ea3dc4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3d34ea3dc4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7e7c951f6_1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7e7c951f6_1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17e7c951f6_1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7e7c951f6_1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7e7c951f6_1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17e7c951f6_1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17e7c951f6_1_2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17e7c951f6_1_2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117e7c951f6_1_2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17e7c951f6_1_3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17e7c951f6_1_3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17e7c951f6_1_33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7e7c951f6_1_5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7e7c951f6_1_5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117e7c951f6_1_5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7e7c951f6_1_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17e7c951f6_1_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17e7c951f6_1_5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9d13d6ee1_0_8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9d13d6ee1_0_8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119d13d6ee1_0_8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7e7c951f6_1_9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7e7c951f6_1_9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17e7c951f6_1_9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7e7c951f6_1_9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7e7c951f6_1_9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117e7c951f6_1_9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d34ea3dc4_0_2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3d34ea3dc4_0_2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3d34ea3dc4_0_2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19d13d6ee1_0_9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19d13d6ee1_0_9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19d13d6ee1_0_94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7e7c951f6_1_11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17e7c951f6_1_11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117e7c951f6_1_11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7e7c951f6_1_12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7e7c951f6_1_12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117e7c951f6_1_123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3d34ea3dc4_0_5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3d34ea3dc4_0_5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3d34ea3dc4_0_51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3d34ea3dc4_0_5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3d34ea3dc4_0_5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13d34ea3dc4_0_58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17e7c951f6_1_585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17e7c951f6_1_585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17e7c951f6_1_585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17bb7b856a_0_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17bb7b856a_0_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7bb7b856a_0_2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117bb7b856a_0_2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17bb7b856a_0_2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117bb7b856a_0_2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17bb7b856a_0_6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g117bb7b856a_0_6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19d13d6ee1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19d13d6ee1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9d13d6ee1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7bb7b856a_0_7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g117bb7b856a_0_7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17bb7b856a_0_10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117bb7b856a_0_10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7bb7b856a_0_23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g117bb7b856a_0_23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119d13d6ee1_0_1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119d13d6ee1_0_1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g119d13d6ee1_0_19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17bb7b856a_0_30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g117bb7b856a_0_30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17e7c951f6_1_14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17e7c951f6_1_14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117e7c951f6_1_14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17e7c951f6_1_153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g117e7c951f6_1_153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17e7c951f6_1_15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g117e7c951f6_1_15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117e7c951f6_1_59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117e7c951f6_1_59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g117e7c951f6_1_592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17e7c951f6_1_17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g117e7c951f6_1_17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17e7c951f6_1_185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g117e7c951f6_1_185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17e7c951f6_1_19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g117e7c951f6_1_19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17e7c951f6_1_19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g117e7c951f6_1_19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17e7c951f6_1_20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g117e7c951f6_1_20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3d3f82e4f6_0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13d3f82e4f6_0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g13d3f82e4f6_0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3d3f82e4f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13d3f82e4f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17e7c951f6_1_2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117e7c951f6_1_2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17e7c951f6_1_249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g117e7c951f6_1_249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17e7c951f6_1_28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g117e7c951f6_1_28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7e7c951f6_1_30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g117e7c951f6_1_30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17e7c951f6_1_43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g117e7c951f6_1_43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17e7c951f6_1_56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117e7c951f6_1_56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117e7c951f6_1_572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g117e7c951f6_1_572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17e7c951f6_1_57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g117e7c951f6_1_57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19c0096bed_0_7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19c0096bed_0_7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119c0096bed_0_7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1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1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17e7c951f6_1_614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17e7c951f6_1_614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117e7c951f6_1_614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119c0096bed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119c0096bed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g119c0096bed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17e7c951f6_1_621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17e7c951f6_1_621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g117e7c951f6_1_621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1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1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4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4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5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5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5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5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g119c41ec8f9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6" name="Google Shape;1566;g119c41ec8f9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g119c41ec8f9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119c41ec8f9_0_16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119c41ec8f9_0_16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g119c41ec8f9_0_16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5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5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5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5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5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5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5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5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5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5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5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5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5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5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6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6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7e7c951f6_1_78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7e7c951f6_1_78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17e7c951f6_1_78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6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6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6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6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6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6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6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6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6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6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p6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6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6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6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6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g117bb7b856a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4" name="Google Shape;1754;g117bb7b856a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g117bb7b856a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g117d1343796_0_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2" name="Google Shape;1762;g117d1343796_0_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g117d1343796_0_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13d3f82e4f6_0_20:notes"/>
          <p:cNvSpPr/>
          <p:nvPr>
            <p:ph idx="2" type="sldImg"/>
          </p:nvPr>
        </p:nvSpPr>
        <p:spPr>
          <a:xfrm>
            <a:off x="1158875" y="681037"/>
            <a:ext cx="4540200" cy="340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13d3f82e4f6_0_20:notes"/>
          <p:cNvSpPr txBox="1"/>
          <p:nvPr>
            <p:ph idx="1" type="body"/>
          </p:nvPr>
        </p:nvSpPr>
        <p:spPr>
          <a:xfrm>
            <a:off x="685800" y="4313237"/>
            <a:ext cx="5486400" cy="4086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g13d3f82e4f6_0_20:notes"/>
          <p:cNvSpPr txBox="1"/>
          <p:nvPr>
            <p:ph idx="12" type="sldNum"/>
          </p:nvPr>
        </p:nvSpPr>
        <p:spPr>
          <a:xfrm>
            <a:off x="3884612" y="8624887"/>
            <a:ext cx="2971800" cy="45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2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8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3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3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0" name="Google Shape;70;p8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4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4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84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6" name="Google Shape;76;p8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8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8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4" name="Google Shape;94;p73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5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8" name="Google Shape;108;p75"/>
          <p:cNvSpPr txBox="1"/>
          <p:nvPr>
            <p:ph idx="2" type="body"/>
          </p:nvPr>
        </p:nvSpPr>
        <p:spPr>
          <a:xfrm>
            <a:off x="4648200" y="19812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09" name="Google Shape;109;p75"/>
          <p:cNvSpPr txBox="1"/>
          <p:nvPr>
            <p:ph idx="3" type="body"/>
          </p:nvPr>
        </p:nvSpPr>
        <p:spPr>
          <a:xfrm>
            <a:off x="4648200" y="4114800"/>
            <a:ext cx="381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10" name="Google Shape;110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7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4" name="Google Shape;34;p7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9" name="Google Shape;39;p7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7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7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7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3" name="Google Shape;53;p8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4" name="Google Shape;54;p8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8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0" name="Google Shape;60;p8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68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2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7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7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7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4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7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tackoverflow.com/questions/19084172/dynamic-programming-top-down-vs-bottom-up" TargetMode="External"/><Relationship Id="rId4" Type="http://schemas.openxmlformats.org/officeDocument/2006/relationships/hyperlink" Target="https://stackoverflow.com/questions/6164629/what-is-the-difference-between-bottom-up-and-top-down" TargetMode="Externa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 txBox="1"/>
          <p:nvPr>
            <p:ph idx="4294967295"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/>
              <a:t>246</a:t>
            </a:r>
            <a:endParaRPr/>
          </a:p>
        </p:txBody>
      </p:sp>
      <p:sp>
        <p:nvSpPr>
          <p:cNvPr id="118" name="Google Shape;118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 Programming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fb88d2e6d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of solving</a:t>
            </a:r>
            <a:endParaRPr/>
          </a:p>
        </p:txBody>
      </p:sp>
      <p:sp>
        <p:nvSpPr>
          <p:cNvPr id="242" name="Google Shape;242;g13fb88d2e6d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Distinct </a:t>
            </a:r>
            <a:r>
              <a:rPr lang="en-US"/>
              <a:t>difference</a:t>
            </a:r>
            <a:r>
              <a:rPr lang="en-US"/>
              <a:t> is not provided in the literature. But generally,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b="1" lang="en-US"/>
              <a:t> </a:t>
            </a:r>
            <a:endParaRPr/>
          </a:p>
        </p:txBody>
      </p:sp>
      <p:sp>
        <p:nvSpPr>
          <p:cNvPr id="243" name="Google Shape;243;g13fb88d2e6d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13fb88d2e6d_0_0"/>
          <p:cNvSpPr txBox="1"/>
          <p:nvPr/>
        </p:nvSpPr>
        <p:spPr>
          <a:xfrm>
            <a:off x="528800" y="2280500"/>
            <a:ext cx="4131300" cy="364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top down approach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Mainly comes with the concept from memoization that directs to </a:t>
            </a:r>
            <a:r>
              <a:rPr b="1" lang="en-US" sz="2500">
                <a:solidFill>
                  <a:srgbClr val="C00000"/>
                </a:solidFill>
              </a:rPr>
              <a:t>recursive approaches</a:t>
            </a:r>
            <a:r>
              <a:rPr lang="en-US" sz="2500"/>
              <a:t> 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Focuses on calculating only the necessary subproblems</a:t>
            </a:r>
            <a:endParaRPr sz="2500"/>
          </a:p>
        </p:txBody>
      </p:sp>
      <p:sp>
        <p:nvSpPr>
          <p:cNvPr id="245" name="Google Shape;245;g13fb88d2e6d_0_0"/>
          <p:cNvSpPr txBox="1"/>
          <p:nvPr/>
        </p:nvSpPr>
        <p:spPr>
          <a:xfrm>
            <a:off x="4796000" y="2280500"/>
            <a:ext cx="4131300" cy="4032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bottom up</a:t>
            </a:r>
            <a:r>
              <a:rPr lang="en-US" sz="2500"/>
              <a:t> approach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Mainly comes with the concept of tabulation that directs to</a:t>
            </a:r>
            <a:r>
              <a:rPr b="1" lang="en-US" sz="2500"/>
              <a:t> </a:t>
            </a:r>
            <a:r>
              <a:rPr b="1" lang="en-US" sz="2500">
                <a:solidFill>
                  <a:srgbClr val="C00000"/>
                </a:solidFill>
              </a:rPr>
              <a:t>tabulation approaches</a:t>
            </a:r>
            <a:endParaRPr b="1" sz="2500">
              <a:solidFill>
                <a:srgbClr val="C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-US" sz="2500"/>
              <a:t>Focuses on calculating all the smaller subproblems to calculate the larger problems</a:t>
            </a:r>
            <a:endParaRPr sz="25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g119c41ec8f9_0_3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sp>
        <p:nvSpPr>
          <p:cNvPr id="1795" name="Google Shape;1795;g119c41ec8f9_0_3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6" name="Google Shape;1796;g119c41ec8f9_0_30"/>
          <p:cNvSpPr txBox="1"/>
          <p:nvPr/>
        </p:nvSpPr>
        <p:spPr>
          <a:xfrm>
            <a:off x="503925" y="1459100"/>
            <a:ext cx="8363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A[i, k] =  min </a:t>
            </a:r>
            <a:r>
              <a:rPr baseline="-25000" lang="en-US" sz="2000">
                <a:solidFill>
                  <a:schemeClr val="dk1"/>
                </a:solidFill>
              </a:rPr>
              <a:t>j ∊(i+1,k-1)</a:t>
            </a:r>
            <a:r>
              <a:rPr lang="en-US" sz="2000">
                <a:solidFill>
                  <a:schemeClr val="dk1"/>
                </a:solidFill>
              </a:rPr>
              <a:t>(A[i,j]+A[j+1, k] + Row(A[i]) * col(A[j]) * col(A[k]))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97" name="Google Shape;1797;g119c41ec8f9_0_30"/>
          <p:cNvSpPr txBox="1"/>
          <p:nvPr/>
        </p:nvSpPr>
        <p:spPr>
          <a:xfrm>
            <a:off x="503925" y="2102075"/>
            <a:ext cx="59337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 = starting of segment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k = ending of segment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 = the breaking point of segment / length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19c41ec8f9_0_46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Base Case / for 1 length</a:t>
            </a:r>
            <a:endParaRPr/>
          </a:p>
        </p:txBody>
      </p:sp>
      <p:sp>
        <p:nvSpPr>
          <p:cNvPr id="1804" name="Google Shape;1804;g119c41ec8f9_0_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5" name="Google Shape;1805;g119c41ec8f9_0_46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06" name="Google Shape;1806;g119c41ec8f9_0_46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07" name="Google Shape;1807;g119c41ec8f9_0_46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08" name="Google Shape;1808;g119c41ec8f9_0_46"/>
          <p:cNvSpPr txBox="1"/>
          <p:nvPr/>
        </p:nvSpPr>
        <p:spPr>
          <a:xfrm>
            <a:off x="493700" y="3050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any A[i,k] calculation, the needed values have to be calculated already </a:t>
            </a: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19c41ec8f9_0_5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2 length</a:t>
            </a:r>
            <a:endParaRPr/>
          </a:p>
        </p:txBody>
      </p:sp>
      <p:sp>
        <p:nvSpPr>
          <p:cNvPr id="1815" name="Google Shape;1815;g119c41ec8f9_0_5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6" name="Google Shape;1816;g119c41ec8f9_0_5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17" name="Google Shape;1817;g119c41ec8f9_0_5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18" name="Google Shape;1818;g119c41ec8f9_0_59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19" name="Google Shape;1819;g119c41ec8f9_0_59"/>
          <p:cNvSpPr txBox="1"/>
          <p:nvPr/>
        </p:nvSpPr>
        <p:spPr>
          <a:xfrm>
            <a:off x="265100" y="2974275"/>
            <a:ext cx="3350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 = R(matrix[1]) * C(matrix[1]) * C(matrix[2])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A[2,3] = R(matrix[2]) * C(matrix[2]) * C(matrix[3])  </a:t>
            </a: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9c41ec8f9_0_6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3 length</a:t>
            </a:r>
            <a:endParaRPr/>
          </a:p>
        </p:txBody>
      </p:sp>
      <p:sp>
        <p:nvSpPr>
          <p:cNvPr id="1826" name="Google Shape;1826;g119c41ec8f9_0_6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7" name="Google Shape;1827;g119c41ec8f9_0_6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28" name="Google Shape;1828;g119c41ec8f9_0_6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9" name="Google Shape;1829;g119c41ec8f9_0_69"/>
          <p:cNvSpPr txBox="1"/>
          <p:nvPr/>
        </p:nvSpPr>
        <p:spPr>
          <a:xfrm>
            <a:off x="493700" y="190747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30" name="Google Shape;1830;g119c41ec8f9_0_69"/>
          <p:cNvSpPr txBox="1"/>
          <p:nvPr/>
        </p:nvSpPr>
        <p:spPr>
          <a:xfrm>
            <a:off x="265100" y="2974275"/>
            <a:ext cx="3579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A[1,3] = MIN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A[1,2]+A[3,3]+ R(matrix[1]) * C(matrix[2]) * C(matrix[3]),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A[1,1]+A[2,3]+ R(matrix[1]) * C(matrix[1]) * C(matrix[3])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119c41ec8f9_0_7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Calculate for 4 length</a:t>
            </a:r>
            <a:endParaRPr/>
          </a:p>
        </p:txBody>
      </p:sp>
      <p:sp>
        <p:nvSpPr>
          <p:cNvPr id="1837" name="Google Shape;1837;g119c41ec8f9_0_7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8" name="Google Shape;1838;g119c41ec8f9_0_7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graphicFrame>
        <p:nvGraphicFramePr>
          <p:cNvPr id="1839" name="Google Shape;1839;g119c41ec8f9_0_79"/>
          <p:cNvGraphicFramePr/>
          <p:nvPr/>
        </p:nvGraphicFramePr>
        <p:xfrm>
          <a:off x="4113325" y="234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70450"/>
                <a:gridCol w="672925"/>
                <a:gridCol w="631675"/>
                <a:gridCol w="752500"/>
                <a:gridCol w="658200"/>
                <a:gridCol w="7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66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C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33CC3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0" name="Google Shape;1840;g119c41ec8f9_0_79"/>
          <p:cNvSpPr txBox="1"/>
          <p:nvPr/>
        </p:nvSpPr>
        <p:spPr>
          <a:xfrm>
            <a:off x="4994275" y="1214425"/>
            <a:ext cx="29871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A[i, k] = Minimum number of operations that will occur starting from i, ending at k</a:t>
            </a:r>
            <a:endParaRPr/>
          </a:p>
        </p:txBody>
      </p:sp>
      <p:sp>
        <p:nvSpPr>
          <p:cNvPr id="1841" name="Google Shape;1841;g119c41ec8f9_0_79"/>
          <p:cNvSpPr txBox="1"/>
          <p:nvPr/>
        </p:nvSpPr>
        <p:spPr>
          <a:xfrm>
            <a:off x="238300" y="2045725"/>
            <a:ext cx="35790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A[1,4] = MIN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A[1,1]+A[2,4]+ R(matrix[1]) * C(matrix[1]) * C(matrix[4]) 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A[1,2]+A[3,4]+ R(matrix[1]) * C(matrix[2]) * C(matrix[4]), 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A[1,3]+A[4,4]+ R(matrix[1]) * C(matrix[3]) * C(matrix[4])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g119c41ec8f9_0_8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8" name="Google Shape;1848;g119c41ec8f9_0_89"/>
          <p:cNvSpPr txBox="1"/>
          <p:nvPr>
            <p:ph type="title"/>
          </p:nvPr>
        </p:nvSpPr>
        <p:spPr>
          <a:xfrm>
            <a:off x="493712" y="2524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MCM: Iterative Approach</a:t>
            </a:r>
            <a:endParaRPr/>
          </a:p>
        </p:txBody>
      </p:sp>
      <p:sp>
        <p:nvSpPr>
          <p:cNvPr id="1849" name="Google Shape;1849;g119c41ec8f9_0_89"/>
          <p:cNvSpPr txBox="1"/>
          <p:nvPr/>
        </p:nvSpPr>
        <p:spPr>
          <a:xfrm>
            <a:off x="254500" y="1472500"/>
            <a:ext cx="3483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(i = 1; i&lt;=n; i++) A[i,i] = 0</a:t>
            </a:r>
            <a:endParaRPr/>
          </a:p>
        </p:txBody>
      </p:sp>
      <p:sp>
        <p:nvSpPr>
          <p:cNvPr id="1850" name="Google Shape;1850;g119c41ec8f9_0_89"/>
          <p:cNvSpPr txBox="1"/>
          <p:nvPr/>
        </p:nvSpPr>
        <p:spPr>
          <a:xfrm>
            <a:off x="254500" y="2234500"/>
            <a:ext cx="8559000" cy="2801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For (length = 2; length&lt;=n; length++)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for(i = 1; i&lt;=n-1; i++)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</a:t>
            </a:r>
            <a:r>
              <a:rPr lang="en-US" sz="1700">
                <a:solidFill>
                  <a:schemeClr val="dk1"/>
                </a:solidFill>
              </a:rPr>
              <a:t>k = i+length-1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		res = INF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for(int mid=1; mid&lt;length; mid++) {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	j = i+mid-1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	res = min(res, A[i, j] + A[j+1, k] + R(M[i]) * C(M[j]) * C(M[k]) 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}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		DP[i,k] = res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}</a:t>
            </a:r>
            <a:endParaRPr b="1" sz="17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5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19c41ec8f9_0_3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Points to Ask</a:t>
            </a:r>
            <a:endParaRPr/>
          </a:p>
        </p:txBody>
      </p:sp>
      <p:sp>
        <p:nvSpPr>
          <p:cNvPr id="1857" name="Google Shape;1857;g119c41ec8f9_0_37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Are we trying with every options 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never make loops during calculation, A-&gt;B-&gt;A will never give solution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Identify the states, the combination of possibilities, can never leave one  </a:t>
            </a:r>
            <a:endParaRPr/>
          </a:p>
        </p:txBody>
      </p:sp>
      <p:sp>
        <p:nvSpPr>
          <p:cNvPr id="1858" name="Google Shape;1858;g119c41ec8f9_0_3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Algorithm</a:t>
            </a:r>
            <a:endParaRPr/>
          </a:p>
        </p:txBody>
      </p:sp>
      <p:sp>
        <p:nvSpPr>
          <p:cNvPr id="252" name="Google Shape;252;p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Characterize the structure of an optimal solution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</a:rPr>
              <a:t>Recursively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define the value of an optimal solution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value of an optimal solution in a bottom-up fashion </a:t>
            </a:r>
            <a:endParaRPr/>
          </a:p>
          <a:p>
            <a:pPr indent="-533400" lvl="0" marL="53340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Construct an optimal solution from </a:t>
            </a:r>
            <a:r>
              <a:rPr lang="en-US"/>
              <a:t>the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computed information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3536150" y="5850125"/>
            <a:ext cx="40719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are stored in a DP Table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d729f2616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Basic blocks to design a Recursive DP solution</a:t>
            </a:r>
            <a:endParaRPr sz="3200"/>
          </a:p>
        </p:txBody>
      </p:sp>
      <p:sp>
        <p:nvSpPr>
          <p:cNvPr id="260" name="Google Shape;260;g13d729f2616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36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States/Parameters</a:t>
            </a:r>
            <a:r>
              <a:rPr lang="en-US" sz="2300"/>
              <a:t>: Define the variables that create different solutions for a problem.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Recursive Calls</a:t>
            </a:r>
            <a:r>
              <a:rPr lang="en-US" sz="2300"/>
              <a:t>: Using the states, define the recursion that will create various subproblems which lead to the solution for the actual problem.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Base cases</a:t>
            </a:r>
            <a:r>
              <a:rPr lang="en-US" sz="2300"/>
              <a:t>: The cases which will stop the recursion calls and design which outputs should </a:t>
            </a:r>
            <a:r>
              <a:rPr lang="en-US" sz="2300"/>
              <a:t>return</a:t>
            </a:r>
            <a:r>
              <a:rPr lang="en-US" sz="2300"/>
              <a:t> for a path of function calls.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Merge solutions from the function calls</a:t>
            </a:r>
            <a:r>
              <a:rPr lang="en-US" sz="2300"/>
              <a:t>: Design, how the solutions from the subproblems need to be merged.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DP State Memoization</a:t>
            </a:r>
            <a:r>
              <a:rPr lang="en-US" sz="2300"/>
              <a:t>: Storing the results of the subproblems and returning the solutions for already computed subproblems without further </a:t>
            </a:r>
            <a:r>
              <a:rPr lang="en-US" sz="2300"/>
              <a:t>recalculation. </a:t>
            </a:r>
            <a:endParaRPr sz="2300"/>
          </a:p>
        </p:txBody>
      </p:sp>
      <p:sp>
        <p:nvSpPr>
          <p:cNvPr id="261" name="Google Shape;261;g13d729f2616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2" name="Google Shape;262;g13d729f2616_0_0"/>
          <p:cNvSpPr txBox="1"/>
          <p:nvPr/>
        </p:nvSpPr>
        <p:spPr>
          <a:xfrm>
            <a:off x="549175" y="6000750"/>
            <a:ext cx="6536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accent2"/>
                </a:solidFill>
              </a:rPr>
              <a:t>*</a:t>
            </a:r>
            <a:r>
              <a:rPr lang="en-US" sz="2300">
                <a:solidFill>
                  <a:schemeClr val="accent2"/>
                </a:solidFill>
              </a:rPr>
              <a:t>DP is always unidirectional process</a:t>
            </a:r>
            <a:endParaRPr sz="2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d34ea3dc4_0_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Coin Change Problem and Its variations</a:t>
            </a:r>
            <a:endParaRPr sz="4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g13d34ea3dc4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Coin Change Problem</a:t>
            </a:r>
            <a:endParaRPr/>
          </a:p>
        </p:txBody>
      </p:sp>
      <p:sp>
        <p:nvSpPr>
          <p:cNvPr id="275" name="Google Shape;275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you are given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types of coin -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 ,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coin, and another number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Is it possible to make K using above types of coin? (yes/no)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Find minimum number of coin that is required to make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?(</a:t>
            </a:r>
            <a:r>
              <a:rPr lang="en-US"/>
              <a:t>a value)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infinite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each coin is finite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7e7c951f6_1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1</a:t>
            </a:r>
            <a:endParaRPr/>
          </a:p>
        </p:txBody>
      </p:sp>
      <p:sp>
        <p:nvSpPr>
          <p:cNvPr id="282" name="Google Shape;282;g117e7c951f6_1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can you make the amount K ?</a:t>
            </a:r>
            <a:endParaRPr/>
          </a:p>
        </p:txBody>
      </p:sp>
      <p:sp>
        <p:nvSpPr>
          <p:cNvPr id="283" name="Google Shape;283;g117e7c951f6_1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7e7c951f6_1_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1</a:t>
            </a:r>
            <a:endParaRPr/>
          </a:p>
        </p:txBody>
      </p:sp>
      <p:sp>
        <p:nvSpPr>
          <p:cNvPr id="290" name="Google Shape;290;g117e7c951f6_1_7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117e7c951f6_1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117e7c951f6_1_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293" name="Google Shape;293;g117e7c951f6_1_7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294" name="Google Shape;294;g117e7c951f6_1_7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295" name="Google Shape;295;g117e7c951f6_1_7"/>
          <p:cNvCxnSpPr>
            <a:stCxn id="292" idx="3"/>
            <a:endCxn id="293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g117e7c951f6_1_7"/>
          <p:cNvCxnSpPr>
            <a:stCxn id="292" idx="5"/>
            <a:endCxn id="294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7" name="Google Shape;297;g117e7c951f6_1_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</a:t>
            </a:r>
            <a:r>
              <a:rPr lang="en-US"/>
              <a:t>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0</a:t>
            </a:r>
            <a:endParaRPr/>
          </a:p>
        </p:txBody>
      </p:sp>
      <p:sp>
        <p:nvSpPr>
          <p:cNvPr id="298" name="Google Shape;298;g117e7c951f6_1_7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299" name="Google Shape;299;g117e7c951f6_1_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0</a:t>
            </a:r>
            <a:endParaRPr/>
          </a:p>
        </p:txBody>
      </p:sp>
      <p:sp>
        <p:nvSpPr>
          <p:cNvPr id="300" name="Google Shape;300;g117e7c951f6_1_7"/>
          <p:cNvSpPr txBox="1"/>
          <p:nvPr/>
        </p:nvSpPr>
        <p:spPr>
          <a:xfrm>
            <a:off x="3410325" y="2831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res1</a:t>
            </a:r>
            <a:endParaRPr/>
          </a:p>
        </p:txBody>
      </p:sp>
      <p:sp>
        <p:nvSpPr>
          <p:cNvPr id="301" name="Google Shape;301;g117e7c951f6_1_7"/>
          <p:cNvSpPr txBox="1"/>
          <p:nvPr/>
        </p:nvSpPr>
        <p:spPr>
          <a:xfrm>
            <a:off x="5086725" y="2450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res2</a:t>
            </a:r>
            <a:endParaRPr/>
          </a:p>
        </p:txBody>
      </p:sp>
      <p:sp>
        <p:nvSpPr>
          <p:cNvPr id="302" name="Google Shape;302;g117e7c951f6_1_7"/>
          <p:cNvSpPr txBox="1"/>
          <p:nvPr/>
        </p:nvSpPr>
        <p:spPr>
          <a:xfrm>
            <a:off x="4324725" y="1535625"/>
            <a:ext cx="1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res=res1 | res2</a:t>
            </a:r>
            <a:endParaRPr/>
          </a:p>
        </p:txBody>
      </p:sp>
      <p:sp>
        <p:nvSpPr>
          <p:cNvPr id="303" name="Google Shape;303;g117e7c951f6_1_7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04" name="Google Shape;304;g117e7c951f6_1_7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05" name="Google Shape;305;g117e7c951f6_1_7"/>
          <p:cNvSpPr txBox="1"/>
          <p:nvPr/>
        </p:nvSpPr>
        <p:spPr>
          <a:xfrm>
            <a:off x="279500" y="5759650"/>
            <a:ext cx="79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N.B: Recursion calls, always need to be one directional, so that it does not fall in a circle</a:t>
            </a:r>
            <a:endParaRPr/>
          </a:p>
        </p:txBody>
      </p:sp>
      <p:sp>
        <p:nvSpPr>
          <p:cNvPr id="306" name="Google Shape;306;g117e7c951f6_1_7"/>
          <p:cNvSpPr txBox="1"/>
          <p:nvPr/>
        </p:nvSpPr>
        <p:spPr>
          <a:xfrm>
            <a:off x="5973950" y="12858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17e7c951f6_1_2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2</a:t>
            </a:r>
            <a:endParaRPr/>
          </a:p>
        </p:txBody>
      </p:sp>
      <p:sp>
        <p:nvSpPr>
          <p:cNvPr id="313" name="Google Shape;313;g117e7c951f6_1_2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2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number of ways to make the amount K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17e7c951f6_1_2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17e7c951f6_1_33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Variation 2</a:t>
            </a:r>
            <a:endParaRPr/>
          </a:p>
        </p:txBody>
      </p:sp>
      <p:sp>
        <p:nvSpPr>
          <p:cNvPr id="321" name="Google Shape;321;g117e7c951f6_1_33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17e7c951f6_1_3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g117e7c951f6_1_33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324" name="Google Shape;324;g117e7c951f6_1_33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325" name="Google Shape;325;g117e7c951f6_1_33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326" name="Google Shape;326;g117e7c951f6_1_33"/>
          <p:cNvCxnSpPr>
            <a:stCxn id="323" idx="3"/>
            <a:endCxn id="324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g117e7c951f6_1_33"/>
          <p:cNvCxnSpPr>
            <a:stCxn id="323" idx="5"/>
            <a:endCxn id="325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g117e7c951f6_1_33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0</a:t>
            </a:r>
            <a:endParaRPr/>
          </a:p>
        </p:txBody>
      </p:sp>
      <p:sp>
        <p:nvSpPr>
          <p:cNvPr id="329" name="Google Shape;329;g117e7c951f6_1_33"/>
          <p:cNvSpPr txBox="1"/>
          <p:nvPr/>
        </p:nvSpPr>
        <p:spPr>
          <a:xfrm>
            <a:off x="3410325" y="2831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res1</a:t>
            </a:r>
            <a:endParaRPr/>
          </a:p>
        </p:txBody>
      </p:sp>
      <p:sp>
        <p:nvSpPr>
          <p:cNvPr id="330" name="Google Shape;330;g117e7c951f6_1_33"/>
          <p:cNvSpPr txBox="1"/>
          <p:nvPr/>
        </p:nvSpPr>
        <p:spPr>
          <a:xfrm>
            <a:off x="5086725" y="2450025"/>
            <a:ext cx="62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res2</a:t>
            </a:r>
            <a:endParaRPr/>
          </a:p>
        </p:txBody>
      </p:sp>
      <p:sp>
        <p:nvSpPr>
          <p:cNvPr id="331" name="Google Shape;331;g117e7c951f6_1_33"/>
          <p:cNvSpPr txBox="1"/>
          <p:nvPr/>
        </p:nvSpPr>
        <p:spPr>
          <a:xfrm>
            <a:off x="4324725" y="1535625"/>
            <a:ext cx="14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res=res1 + res2</a:t>
            </a:r>
            <a:endParaRPr/>
          </a:p>
        </p:txBody>
      </p:sp>
      <p:sp>
        <p:nvSpPr>
          <p:cNvPr id="332" name="Google Shape;332;g117e7c951f6_1_33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333" name="Google Shape;333;g117e7c951f6_1_33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1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0</a:t>
            </a:r>
            <a:endParaRPr/>
          </a:p>
        </p:txBody>
      </p:sp>
      <p:sp>
        <p:nvSpPr>
          <p:cNvPr id="334" name="Google Shape;334;g117e7c951f6_1_33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35" name="Google Shape;335;g117e7c951f6_1_33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36" name="Google Shape;336;g117e7c951f6_1_33"/>
          <p:cNvSpPr txBox="1"/>
          <p:nvPr/>
        </p:nvSpPr>
        <p:spPr>
          <a:xfrm>
            <a:off x="5973950" y="12858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7e7c951f6_1_5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3</a:t>
            </a:r>
            <a:endParaRPr/>
          </a:p>
        </p:txBody>
      </p:sp>
      <p:sp>
        <p:nvSpPr>
          <p:cNvPr id="343" name="Google Shape;343;g117e7c951f6_1_5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3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can use any coin infinite number of times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minimum number of coins to make the amount K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117e7c951f6_1_5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4" name="Google Shape;124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125" name="Google Shape;125;p2"/>
          <p:cNvSpPr txBox="1"/>
          <p:nvPr>
            <p:ph idx="1" type="body"/>
          </p:nvPr>
        </p:nvSpPr>
        <p:spPr>
          <a:xfrm>
            <a:off x="350837" y="1214437"/>
            <a:ext cx="8229600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algorithm design technique (like divide and conquer)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problem into independent subproblems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subproblems 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the solutions to solve the original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17e7c951f6_1_5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Variation 3</a:t>
            </a:r>
            <a:endParaRPr/>
          </a:p>
        </p:txBody>
      </p:sp>
      <p:sp>
        <p:nvSpPr>
          <p:cNvPr id="351" name="Google Shape;351;g117e7c951f6_1_5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17e7c951f6_1_5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3" name="Google Shape;353;g117e7c951f6_1_59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354" name="Google Shape;354;g117e7c951f6_1_59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355" name="Google Shape;355;g117e7c951f6_1_59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356" name="Google Shape;356;g117e7c951f6_1_59"/>
          <p:cNvCxnSpPr>
            <a:stCxn id="353" idx="3"/>
            <a:endCxn id="354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g117e7c951f6_1_59"/>
          <p:cNvCxnSpPr>
            <a:stCxn id="353" idx="5"/>
            <a:endCxn id="355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g117e7c951f6_1_59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359" name="Google Shape;359;g117e7c951f6_1_59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</a:t>
            </a:r>
            <a:r>
              <a:rPr lang="en-US"/>
              <a:t>res1</a:t>
            </a:r>
            <a:endParaRPr/>
          </a:p>
        </p:txBody>
      </p:sp>
      <p:sp>
        <p:nvSpPr>
          <p:cNvPr id="360" name="Google Shape;360;g117e7c951f6_1_59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</a:t>
            </a:r>
            <a:r>
              <a:rPr lang="en-US"/>
              <a:t>res2</a:t>
            </a:r>
            <a:endParaRPr/>
          </a:p>
        </p:txBody>
      </p:sp>
      <p:sp>
        <p:nvSpPr>
          <p:cNvPr id="361" name="Google Shape;361;g117e7c951f6_1_59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362" name="Google Shape;362;g117e7c951f6_1_59"/>
          <p:cNvSpPr txBox="1"/>
          <p:nvPr/>
        </p:nvSpPr>
        <p:spPr>
          <a:xfrm>
            <a:off x="964400" y="3205450"/>
            <a:ext cx="12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</p:txBody>
      </p:sp>
      <p:sp>
        <p:nvSpPr>
          <p:cNvPr id="363" name="Google Shape;363;g117e7c951f6_1_59"/>
          <p:cNvSpPr txBox="1"/>
          <p:nvPr/>
        </p:nvSpPr>
        <p:spPr>
          <a:xfrm>
            <a:off x="6379975" y="2964350"/>
            <a:ext cx="192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would not try with coin[i], move to next coin</a:t>
            </a:r>
            <a:endParaRPr/>
          </a:p>
        </p:txBody>
      </p:sp>
      <p:sp>
        <p:nvSpPr>
          <p:cNvPr id="364" name="Google Shape;364;g117e7c951f6_1_59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365" name="Google Shape;365;g117e7c951f6_1_59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366" name="Google Shape;366;g117e7c951f6_1_59"/>
          <p:cNvSpPr txBox="1"/>
          <p:nvPr/>
        </p:nvSpPr>
        <p:spPr>
          <a:xfrm>
            <a:off x="6050150" y="1895475"/>
            <a:ext cx="2397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the result</a:t>
            </a:r>
            <a:endParaRPr/>
          </a:p>
        </p:txBody>
      </p:sp>
      <p:sp>
        <p:nvSpPr>
          <p:cNvPr id="367" name="Google Shape;367;g117e7c951f6_1_59"/>
          <p:cNvSpPr txBox="1"/>
          <p:nvPr/>
        </p:nvSpPr>
        <p:spPr>
          <a:xfrm>
            <a:off x="762600" y="6118025"/>
            <a:ext cx="648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∞ = very large value, so that this path is not considered as a solution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19d13d6ee1_0_8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Variation 3: Iterative Approach</a:t>
            </a:r>
            <a:endParaRPr/>
          </a:p>
        </p:txBody>
      </p:sp>
      <p:sp>
        <p:nvSpPr>
          <p:cNvPr id="374" name="Google Shape;374;g119d13d6ee1_0_8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g119d13d6ee1_0_82"/>
          <p:cNvSpPr txBox="1"/>
          <p:nvPr/>
        </p:nvSpPr>
        <p:spPr>
          <a:xfrm>
            <a:off x="483375" y="14048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1+P(i,k-C</a:t>
            </a:r>
            <a:r>
              <a:rPr baseline="-25000" lang="en-US" sz="2000"/>
              <a:t>i</a:t>
            </a:r>
            <a:r>
              <a:rPr lang="en-US" sz="2000"/>
              <a:t>),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i&gt;=n or k==K</a:t>
            </a:r>
            <a:endParaRPr sz="2000"/>
          </a:p>
        </p:txBody>
      </p:sp>
      <p:sp>
        <p:nvSpPr>
          <p:cNvPr id="376" name="Google Shape;376;g119d13d6ee1_0_82"/>
          <p:cNvSpPr txBox="1"/>
          <p:nvPr/>
        </p:nvSpPr>
        <p:spPr>
          <a:xfrm>
            <a:off x="483375" y="37670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1+P(i,k-C</a:t>
            </a:r>
            <a:r>
              <a:rPr baseline="-25000" lang="en-US" sz="2000"/>
              <a:t>i</a:t>
            </a:r>
            <a:r>
              <a:rPr lang="en-US" sz="2000"/>
              <a:t>), 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P(n-1,K)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i&lt;0 or k==0</a:t>
            </a:r>
            <a:endParaRPr sz="2000"/>
          </a:p>
        </p:txBody>
      </p:sp>
      <p:sp>
        <p:nvSpPr>
          <p:cNvPr id="377" name="Google Shape;377;g119d13d6ee1_0_82"/>
          <p:cNvSpPr txBox="1"/>
          <p:nvPr/>
        </p:nvSpPr>
        <p:spPr>
          <a:xfrm>
            <a:off x="4697875" y="1402825"/>
            <a:ext cx="40029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For (i = 1; i&lt;=n; i++)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For(k=1; k&lt;=K; k++)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	r1 = </a:t>
            </a:r>
            <a:r>
              <a:rPr lang="en-US" sz="2000">
                <a:solidFill>
                  <a:schemeClr val="dk1"/>
                </a:solidFill>
              </a:rPr>
              <a:t>1+P[i][k-C[i]]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r2 = P[i-1][k]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	P[i][k] = min(r1, r2)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 </a:t>
            </a:r>
            <a:endParaRPr sz="2000"/>
          </a:p>
        </p:txBody>
      </p:sp>
      <p:sp>
        <p:nvSpPr>
          <p:cNvPr id="378" name="Google Shape;378;g119d13d6ee1_0_82"/>
          <p:cNvSpPr txBox="1"/>
          <p:nvPr/>
        </p:nvSpPr>
        <p:spPr>
          <a:xfrm>
            <a:off x="4712325" y="3790200"/>
            <a:ext cx="4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79" name="Google Shape;379;g119d13d6ee1_0_82"/>
          <p:cNvGraphicFramePr/>
          <p:nvPr/>
        </p:nvGraphicFramePr>
        <p:xfrm>
          <a:off x="4854775" y="429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382600"/>
                <a:gridCol w="469575"/>
                <a:gridCol w="530050"/>
                <a:gridCol w="517525"/>
                <a:gridCol w="486825"/>
                <a:gridCol w="77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17e7c951f6_1_9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Variation 4</a:t>
            </a:r>
            <a:endParaRPr/>
          </a:p>
        </p:txBody>
      </p:sp>
      <p:sp>
        <p:nvSpPr>
          <p:cNvPr id="386" name="Google Shape;386;g117e7c951f6_1_9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Variation 4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are given </a:t>
            </a:r>
            <a:r>
              <a:rPr b="1" lang="en-US"/>
              <a:t>n</a:t>
            </a:r>
            <a:r>
              <a:rPr lang="en-US"/>
              <a:t> number of different types of coins, 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Each coin[i] has an </a:t>
            </a:r>
            <a:r>
              <a:rPr b="1" lang="en-US"/>
              <a:t>amount[i]</a:t>
            </a:r>
            <a:r>
              <a:rPr lang="en-US"/>
              <a:t> which denotes the maximum number of times, that coin can be used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You have to say, the minimum number of coins to make the amount K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US"/>
              <a:t>Mainly a constraint over Variation 3</a:t>
            </a:r>
            <a:endParaRPr b="1"/>
          </a:p>
        </p:txBody>
      </p:sp>
      <p:sp>
        <p:nvSpPr>
          <p:cNvPr id="387" name="Google Shape;387;g117e7c951f6_1_9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7e7c951f6_1_9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Coin Change Problem: Variation 4(solution 1)</a:t>
            </a:r>
            <a:endParaRPr sz="3000"/>
          </a:p>
        </p:txBody>
      </p:sp>
      <p:sp>
        <p:nvSpPr>
          <p:cNvPr id="394" name="Google Shape;394;g117e7c951f6_1_97"/>
          <p:cNvSpPr txBox="1"/>
          <p:nvPr>
            <p:ph idx="1" type="body"/>
          </p:nvPr>
        </p:nvSpPr>
        <p:spPr>
          <a:xfrm>
            <a:off x="341312" y="110728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117e7c951f6_1_9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g117e7c951f6_1_9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i,j,k</a:t>
            </a:r>
            <a:endParaRPr/>
          </a:p>
        </p:txBody>
      </p:sp>
      <p:sp>
        <p:nvSpPr>
          <p:cNvPr id="397" name="Google Shape;397;g117e7c951f6_1_97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i,j-1, k-coin[i]</a:t>
            </a:r>
            <a:endParaRPr/>
          </a:p>
        </p:txBody>
      </p:sp>
      <p:sp>
        <p:nvSpPr>
          <p:cNvPr id="398" name="Google Shape;398;g117e7c951f6_1_97"/>
          <p:cNvSpPr/>
          <p:nvPr/>
        </p:nvSpPr>
        <p:spPr>
          <a:xfrm>
            <a:off x="5167925" y="2905975"/>
            <a:ext cx="17301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amount[i-1], k</a:t>
            </a:r>
            <a:endParaRPr/>
          </a:p>
        </p:txBody>
      </p:sp>
      <p:cxnSp>
        <p:nvCxnSpPr>
          <p:cNvPr id="399" name="Google Shape;399;g117e7c951f6_1_97"/>
          <p:cNvCxnSpPr>
            <a:stCxn id="396" idx="3"/>
            <a:endCxn id="397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g117e7c951f6_1_97"/>
          <p:cNvCxnSpPr>
            <a:stCxn id="396" idx="5"/>
            <a:endCxn id="398" idx="0"/>
          </p:cNvCxnSpPr>
          <p:nvPr/>
        </p:nvCxnSpPr>
        <p:spPr>
          <a:xfrm>
            <a:off x="4640790" y="2676511"/>
            <a:ext cx="13923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g117e7c951f6_1_97"/>
          <p:cNvSpPr txBox="1"/>
          <p:nvPr/>
        </p:nvSpPr>
        <p:spPr>
          <a:xfrm>
            <a:off x="4811825" y="4400075"/>
            <a:ext cx="40269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 (n * m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n: number of coins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k: amount to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m: maximum number of coins given for a particular unit among all inputs</a:t>
            </a:r>
            <a:endParaRPr/>
          </a:p>
        </p:txBody>
      </p:sp>
      <p:sp>
        <p:nvSpPr>
          <p:cNvPr id="402" name="Google Shape;402;g117e7c951f6_1_9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03" name="Google Shape;403;g117e7c951f6_1_97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04" name="Google Shape;404;g117e7c951f6_1_97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05" name="Google Shape;405;g117e7c951f6_1_97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0+res2)</a:t>
            </a:r>
            <a:endParaRPr/>
          </a:p>
        </p:txBody>
      </p:sp>
      <p:sp>
        <p:nvSpPr>
          <p:cNvPr id="406" name="Google Shape;406;g117e7c951f6_1_97"/>
          <p:cNvSpPr txBox="1"/>
          <p:nvPr/>
        </p:nvSpPr>
        <p:spPr>
          <a:xfrm>
            <a:off x="964400" y="2976850"/>
            <a:ext cx="124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&gt; 0</a:t>
            </a:r>
            <a:endParaRPr/>
          </a:p>
        </p:txBody>
      </p:sp>
      <p:sp>
        <p:nvSpPr>
          <p:cNvPr id="407" name="Google Shape;407;g117e7c951f6_1_97"/>
          <p:cNvSpPr txBox="1"/>
          <p:nvPr/>
        </p:nvSpPr>
        <p:spPr>
          <a:xfrm>
            <a:off x="6537325" y="1249050"/>
            <a:ext cx="2383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= number of coins’ choices I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= how many remaining of coin[i], I can use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 remaining amount to make</a:t>
            </a:r>
            <a:endParaRPr/>
          </a:p>
        </p:txBody>
      </p:sp>
      <p:sp>
        <p:nvSpPr>
          <p:cNvPr id="408" name="Google Shape;408;g117e7c951f6_1_9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d34ea3dc4_0_27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Coin Change Problem: Variation 4(solution 2)</a:t>
            </a:r>
            <a:endParaRPr/>
          </a:p>
        </p:txBody>
      </p:sp>
      <p:sp>
        <p:nvSpPr>
          <p:cNvPr id="415" name="Google Shape;415;g13d34ea3dc4_0_27"/>
          <p:cNvSpPr txBox="1"/>
          <p:nvPr>
            <p:ph idx="1" type="body"/>
          </p:nvPr>
        </p:nvSpPr>
        <p:spPr>
          <a:xfrm>
            <a:off x="341312" y="110728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13d34ea3dc4_0_2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7" name="Google Shape;417;g13d34ea3dc4_0_27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i,k</a:t>
            </a:r>
            <a:endParaRPr/>
          </a:p>
        </p:txBody>
      </p:sp>
      <p:sp>
        <p:nvSpPr>
          <p:cNvPr id="418" name="Google Shape;418;g13d34ea3dc4_0_27"/>
          <p:cNvSpPr/>
          <p:nvPr/>
        </p:nvSpPr>
        <p:spPr>
          <a:xfrm>
            <a:off x="1969000" y="2905975"/>
            <a:ext cx="14712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k-(coin[i]*j)</a:t>
            </a:r>
            <a:endParaRPr/>
          </a:p>
        </p:txBody>
      </p:sp>
      <p:sp>
        <p:nvSpPr>
          <p:cNvPr id="419" name="Google Shape;419;g13d34ea3dc4_0_27"/>
          <p:cNvSpPr/>
          <p:nvPr/>
        </p:nvSpPr>
        <p:spPr>
          <a:xfrm>
            <a:off x="54268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i-1,k</a:t>
            </a:r>
            <a:endParaRPr/>
          </a:p>
        </p:txBody>
      </p:sp>
      <p:cxnSp>
        <p:nvCxnSpPr>
          <p:cNvPr id="420" name="Google Shape;420;g13d34ea3dc4_0_27"/>
          <p:cNvCxnSpPr>
            <a:stCxn id="417" idx="3"/>
            <a:endCxn id="418" idx="0"/>
          </p:cNvCxnSpPr>
          <p:nvPr/>
        </p:nvCxnSpPr>
        <p:spPr>
          <a:xfrm flipH="1">
            <a:off x="2704660" y="2676511"/>
            <a:ext cx="11103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g13d34ea3dc4_0_27"/>
          <p:cNvCxnSpPr>
            <a:stCxn id="417" idx="5"/>
            <a:endCxn id="419" idx="0"/>
          </p:cNvCxnSpPr>
          <p:nvPr/>
        </p:nvCxnSpPr>
        <p:spPr>
          <a:xfrm>
            <a:off x="4640790" y="2676511"/>
            <a:ext cx="13701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g13d34ea3dc4_0_27"/>
          <p:cNvSpPr txBox="1"/>
          <p:nvPr/>
        </p:nvSpPr>
        <p:spPr>
          <a:xfrm>
            <a:off x="4811825" y="4400075"/>
            <a:ext cx="40269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 (n * m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n: number of coins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k: amount to make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m: maximum number of coins given for a particular unit among all inputs</a:t>
            </a:r>
            <a:endParaRPr/>
          </a:p>
        </p:txBody>
      </p:sp>
      <p:sp>
        <p:nvSpPr>
          <p:cNvPr id="423" name="Google Shape;423;g13d34ea3dc4_0_27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</a:t>
            </a:r>
            <a:r>
              <a:rPr lang="en-US"/>
              <a:t>+res1</a:t>
            </a:r>
            <a:endParaRPr/>
          </a:p>
        </p:txBody>
      </p:sp>
      <p:sp>
        <p:nvSpPr>
          <p:cNvPr id="424" name="Google Shape;424;g13d34ea3dc4_0_27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25" name="Google Shape;425;g13d34ea3dc4_0_27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res=min(j+res1, 0+res2)</a:t>
            </a:r>
            <a:endParaRPr/>
          </a:p>
        </p:txBody>
      </p:sp>
      <p:sp>
        <p:nvSpPr>
          <p:cNvPr id="426" name="Google Shape;426;g13d34ea3dc4_0_27"/>
          <p:cNvSpPr txBox="1"/>
          <p:nvPr/>
        </p:nvSpPr>
        <p:spPr>
          <a:xfrm>
            <a:off x="586400" y="3129250"/>
            <a:ext cx="14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k-coin[i]*j &gt;= 0</a:t>
            </a:r>
            <a:endParaRPr/>
          </a:p>
        </p:txBody>
      </p:sp>
      <p:sp>
        <p:nvSpPr>
          <p:cNvPr id="427" name="Google Shape;427;g13d34ea3dc4_0_27"/>
          <p:cNvSpPr txBox="1"/>
          <p:nvPr/>
        </p:nvSpPr>
        <p:spPr>
          <a:xfrm>
            <a:off x="6537325" y="1249050"/>
            <a:ext cx="23835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= number of coins’ choices I have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 = the number of type of coin[i], I have used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k= remaining amount to make</a:t>
            </a:r>
            <a:endParaRPr/>
          </a:p>
        </p:txBody>
      </p:sp>
      <p:sp>
        <p:nvSpPr>
          <p:cNvPr id="428" name="Google Shape;428;g13d34ea3dc4_0_27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29" name="Google Shape;429;g13d34ea3dc4_0_27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30" name="Google Shape;430;g13d34ea3dc4_0_27"/>
          <p:cNvSpPr txBox="1"/>
          <p:nvPr/>
        </p:nvSpPr>
        <p:spPr>
          <a:xfrm>
            <a:off x="4333225" y="1312675"/>
            <a:ext cx="173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∀j ∊ [1, amount[i]]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9d13d6ee1_0_9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Variation 4: Iterative Approach</a:t>
            </a:r>
            <a:endParaRPr/>
          </a:p>
        </p:txBody>
      </p:sp>
      <p:sp>
        <p:nvSpPr>
          <p:cNvPr id="437" name="Google Shape;437;g119d13d6ee1_0_9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g119d13d6ee1_0_94"/>
          <p:cNvSpPr txBox="1"/>
          <p:nvPr/>
        </p:nvSpPr>
        <p:spPr>
          <a:xfrm>
            <a:off x="483375" y="14048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j+P(i+1,k+C</a:t>
            </a:r>
            <a:r>
              <a:rPr baseline="-25000" lang="en-US" sz="2000"/>
              <a:t>i</a:t>
            </a:r>
            <a:r>
              <a:rPr lang="en-US" sz="2000"/>
              <a:t>*j),  // limited 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P(i+1,k)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i&gt;=n or k==K</a:t>
            </a:r>
            <a:endParaRPr sz="2000"/>
          </a:p>
        </p:txBody>
      </p:sp>
      <p:sp>
        <p:nvSpPr>
          <p:cNvPr id="439" name="Google Shape;439;g119d13d6ee1_0_94"/>
          <p:cNvSpPr txBox="1"/>
          <p:nvPr/>
        </p:nvSpPr>
        <p:spPr>
          <a:xfrm>
            <a:off x="483375" y="3767025"/>
            <a:ext cx="40029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 k) = min {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j+P(i-1,k-C</a:t>
            </a:r>
            <a:r>
              <a:rPr baseline="-25000" lang="en-US" sz="2000"/>
              <a:t>i</a:t>
            </a:r>
            <a:r>
              <a:rPr lang="en-US" sz="2000"/>
              <a:t>*j),  </a:t>
            </a:r>
            <a:r>
              <a:rPr lang="en-US" sz="2000">
                <a:solidFill>
                  <a:schemeClr val="dk1"/>
                </a:solidFill>
              </a:rPr>
              <a:t>// limited j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starting: P(n-1,K)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Base: i&lt;0 or k==0</a:t>
            </a:r>
            <a:endParaRPr sz="2000"/>
          </a:p>
        </p:txBody>
      </p:sp>
      <p:sp>
        <p:nvSpPr>
          <p:cNvPr id="440" name="Google Shape;440;g119d13d6ee1_0_94"/>
          <p:cNvSpPr txBox="1"/>
          <p:nvPr/>
        </p:nvSpPr>
        <p:spPr>
          <a:xfrm>
            <a:off x="4697875" y="1250425"/>
            <a:ext cx="4192800" cy="240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For (i = 1; i&lt;=n; i++)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For(k=1; k&lt;=K; k++)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For(j=1; j&lt;=L[i];j++)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	</a:t>
            </a:r>
            <a:r>
              <a:rPr lang="en-US" sz="1600">
                <a:solidFill>
                  <a:schemeClr val="dk1"/>
                </a:solidFill>
              </a:rPr>
              <a:t>r1 = min(r1,j+P[i-1][k-C[i]*j]))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	</a:t>
            </a:r>
            <a:r>
              <a:rPr lang="en-US" sz="1600">
                <a:solidFill>
                  <a:schemeClr val="dk1"/>
                </a:solidFill>
              </a:rPr>
              <a:t>r2 = P[i-1][k]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		P[i][k] = min(r1, r2)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	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} </a:t>
            </a:r>
            <a:endParaRPr sz="1600"/>
          </a:p>
        </p:txBody>
      </p:sp>
      <p:sp>
        <p:nvSpPr>
          <p:cNvPr id="441" name="Google Shape;441;g119d13d6ee1_0_94"/>
          <p:cNvSpPr txBox="1"/>
          <p:nvPr/>
        </p:nvSpPr>
        <p:spPr>
          <a:xfrm>
            <a:off x="4712325" y="4171200"/>
            <a:ext cx="400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2" name="Google Shape;442;g119d13d6ee1_0_94"/>
          <p:cNvGraphicFramePr/>
          <p:nvPr/>
        </p:nvGraphicFramePr>
        <p:xfrm>
          <a:off x="4854775" y="459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382600"/>
                <a:gridCol w="469575"/>
                <a:gridCol w="530050"/>
                <a:gridCol w="517525"/>
                <a:gridCol w="486825"/>
                <a:gridCol w="77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i/k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….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..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7e7c951f6_1_11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Coin Change Problem: Path Print</a:t>
            </a:r>
            <a:endParaRPr/>
          </a:p>
        </p:txBody>
      </p:sp>
      <p:sp>
        <p:nvSpPr>
          <p:cNvPr id="449" name="Google Shape;449;g117e7c951f6_1_116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A modification of variation 3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are given </a:t>
            </a:r>
            <a:r>
              <a:rPr b="1" lang="en-US" sz="2400">
                <a:solidFill>
                  <a:schemeClr val="dk1"/>
                </a:solidFill>
              </a:rPr>
              <a:t>n</a:t>
            </a:r>
            <a:r>
              <a:rPr lang="en-US" sz="2400">
                <a:solidFill>
                  <a:schemeClr val="dk1"/>
                </a:solidFill>
              </a:rPr>
              <a:t> number of different types of coins, </a:t>
            </a:r>
            <a:endParaRPr sz="2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coins[1], coins[2], coins[3],....., coins[n]</a:t>
            </a:r>
            <a:r>
              <a:rPr lang="en-US"/>
              <a:t> </a:t>
            </a:r>
            <a:endParaRPr/>
          </a:p>
          <a:p>
            <a:pPr indent="-342900" lvl="0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can use any coin infinite number of times</a:t>
            </a:r>
            <a:endParaRPr sz="2400">
              <a:solidFill>
                <a:schemeClr val="dk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2400">
                <a:solidFill>
                  <a:schemeClr val="dk1"/>
                </a:solidFill>
              </a:rPr>
              <a:t>You have to say, the minimum number of coins to make the amount K ?</a:t>
            </a:r>
            <a:endParaRPr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-"/>
            </a:pPr>
            <a:r>
              <a:rPr lang="en-US" sz="2400">
                <a:solidFill>
                  <a:schemeClr val="dk1"/>
                </a:solidFill>
              </a:rPr>
              <a:t>Also you need to print the coins how you took</a:t>
            </a:r>
            <a:endParaRPr/>
          </a:p>
        </p:txBody>
      </p:sp>
      <p:sp>
        <p:nvSpPr>
          <p:cNvPr id="450" name="Google Shape;450;g117e7c951f6_1_1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17e7c951f6_1_123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Coin Change Problem: Path Print</a:t>
            </a:r>
            <a:endParaRPr/>
          </a:p>
        </p:txBody>
      </p:sp>
      <p:sp>
        <p:nvSpPr>
          <p:cNvPr id="457" name="Google Shape;457;g117e7c951f6_1_123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117e7c951f6_1_123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9" name="Google Shape;459;g117e7c951f6_1_123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460" name="Google Shape;460;g117e7c951f6_1_123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461" name="Google Shape;461;g117e7c951f6_1_123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462" name="Google Shape;462;g117e7c951f6_1_123"/>
          <p:cNvCxnSpPr>
            <a:stCxn id="459" idx="3"/>
            <a:endCxn id="460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g117e7c951f6_1_123"/>
          <p:cNvCxnSpPr>
            <a:stCxn id="459" idx="5"/>
            <a:endCxn id="461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g117e7c951f6_1_123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65" name="Google Shape;465;g117e7c951f6_1_123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66" name="Google Shape;466;g117e7c951f6_1_123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67" name="Google Shape;467;g117e7c951f6_1_123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468" name="Google Shape;468;g117e7c951f6_1_123"/>
          <p:cNvSpPr txBox="1"/>
          <p:nvPr/>
        </p:nvSpPr>
        <p:spPr>
          <a:xfrm>
            <a:off x="915650" y="4344650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69" name="Google Shape;469;g117e7c951f6_1_123"/>
          <p:cNvSpPr txBox="1"/>
          <p:nvPr/>
        </p:nvSpPr>
        <p:spPr>
          <a:xfrm>
            <a:off x="4811825" y="4400063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d34ea3dc4_0_5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Coin Change Problem Variation 3: Path Print(1)</a:t>
            </a:r>
            <a:endParaRPr sz="3000"/>
          </a:p>
        </p:txBody>
      </p:sp>
      <p:sp>
        <p:nvSpPr>
          <p:cNvPr id="476" name="Google Shape;476;g13d34ea3dc4_0_51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P[i][k] = min(1+P[i][k-coin[i]], </a:t>
            </a:r>
            <a:r>
              <a:rPr lang="en-US"/>
              <a:t>P[i-1][k])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coins_taken[ ] = {0}// information, how coins taken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function (i, k, P)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if(i &lt; 0 || k == 0) return; 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if P[i][k] == 1+P[i][k-coin[i]]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	k=k-coin[i], coins_taken[i] +=  1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else if P[i][k] == P[i-1][k] {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		i=i-1, coins_taken[i] += 0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function(i,k) 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D0D0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0D0D0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g13d34ea3dc4_0_5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d34ea3dc4_0_58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Coin Change Problem: Path Print(2)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g13d34ea3dc4_0_58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Recursive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13d34ea3dc4_0_5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g13d34ea3dc4_0_58"/>
          <p:cNvSpPr/>
          <p:nvPr/>
        </p:nvSpPr>
        <p:spPr>
          <a:xfrm>
            <a:off x="3643925" y="18391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</a:t>
            </a:r>
            <a:endParaRPr/>
          </a:p>
        </p:txBody>
      </p:sp>
      <p:sp>
        <p:nvSpPr>
          <p:cNvPr id="487" name="Google Shape;487;g13d34ea3dc4_0_58"/>
          <p:cNvSpPr/>
          <p:nvPr/>
        </p:nvSpPr>
        <p:spPr>
          <a:xfrm>
            <a:off x="22723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i, k-coin[i]</a:t>
            </a:r>
            <a:endParaRPr/>
          </a:p>
        </p:txBody>
      </p:sp>
      <p:sp>
        <p:nvSpPr>
          <p:cNvPr id="488" name="Google Shape;488;g13d34ea3dc4_0_58"/>
          <p:cNvSpPr/>
          <p:nvPr/>
        </p:nvSpPr>
        <p:spPr>
          <a:xfrm>
            <a:off x="5167925" y="2905975"/>
            <a:ext cx="1167900" cy="9810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i-1, k</a:t>
            </a:r>
            <a:endParaRPr/>
          </a:p>
        </p:txBody>
      </p:sp>
      <p:cxnSp>
        <p:nvCxnSpPr>
          <p:cNvPr id="489" name="Google Shape;489;g13d34ea3dc4_0_58"/>
          <p:cNvCxnSpPr>
            <a:stCxn id="486" idx="3"/>
            <a:endCxn id="487" idx="0"/>
          </p:cNvCxnSpPr>
          <p:nvPr/>
        </p:nvCxnSpPr>
        <p:spPr>
          <a:xfrm flipH="1">
            <a:off x="2856160" y="2676511"/>
            <a:ext cx="9588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g13d34ea3dc4_0_58"/>
          <p:cNvCxnSpPr>
            <a:stCxn id="486" idx="5"/>
            <a:endCxn id="488" idx="0"/>
          </p:cNvCxnSpPr>
          <p:nvPr/>
        </p:nvCxnSpPr>
        <p:spPr>
          <a:xfrm>
            <a:off x="4640790" y="2676511"/>
            <a:ext cx="1111200" cy="2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g13d34ea3dc4_0_58"/>
          <p:cNvSpPr txBox="1"/>
          <p:nvPr/>
        </p:nvSpPr>
        <p:spPr>
          <a:xfrm>
            <a:off x="741450" y="1951488"/>
            <a:ext cx="2311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k can be made output 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else </a:t>
            </a:r>
            <a:r>
              <a:rPr lang="en-US">
                <a:solidFill>
                  <a:schemeClr val="dk1"/>
                </a:solidFill>
              </a:rPr>
              <a:t>∞</a:t>
            </a:r>
            <a:endParaRPr/>
          </a:p>
        </p:txBody>
      </p:sp>
      <p:sp>
        <p:nvSpPr>
          <p:cNvPr id="492" name="Google Shape;492;g13d34ea3dc4_0_58"/>
          <p:cNvSpPr txBox="1"/>
          <p:nvPr/>
        </p:nvSpPr>
        <p:spPr>
          <a:xfrm>
            <a:off x="3410325" y="2831025"/>
            <a:ext cx="8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1+res1</a:t>
            </a:r>
            <a:endParaRPr/>
          </a:p>
        </p:txBody>
      </p:sp>
      <p:sp>
        <p:nvSpPr>
          <p:cNvPr id="493" name="Google Shape;493;g13d34ea3dc4_0_58"/>
          <p:cNvSpPr txBox="1"/>
          <p:nvPr/>
        </p:nvSpPr>
        <p:spPr>
          <a:xfrm>
            <a:off x="5239125" y="2450025"/>
            <a:ext cx="92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0+res2</a:t>
            </a:r>
            <a:endParaRPr/>
          </a:p>
        </p:txBody>
      </p:sp>
      <p:sp>
        <p:nvSpPr>
          <p:cNvPr id="494" name="Google Shape;494;g13d34ea3dc4_0_58"/>
          <p:cNvSpPr txBox="1"/>
          <p:nvPr/>
        </p:nvSpPr>
        <p:spPr>
          <a:xfrm>
            <a:off x="4333225" y="1535625"/>
            <a:ext cx="23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res=min(1+res1, 0+ res2)</a:t>
            </a:r>
            <a:endParaRPr/>
          </a:p>
        </p:txBody>
      </p:sp>
      <p:sp>
        <p:nvSpPr>
          <p:cNvPr id="495" name="Google Shape;495;g13d34ea3dc4_0_58"/>
          <p:cNvSpPr txBox="1"/>
          <p:nvPr/>
        </p:nvSpPr>
        <p:spPr>
          <a:xfrm>
            <a:off x="6456225" y="2036850"/>
            <a:ext cx="20649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</a:t>
            </a:r>
            <a:endParaRPr/>
          </a:p>
        </p:txBody>
      </p:sp>
      <p:cxnSp>
        <p:nvCxnSpPr>
          <p:cNvPr id="496" name="Google Shape;496;g13d34ea3dc4_0_58"/>
          <p:cNvCxnSpPr>
            <a:stCxn id="495" idx="0"/>
          </p:cNvCxnSpPr>
          <p:nvPr/>
        </p:nvCxnSpPr>
        <p:spPr>
          <a:xfrm rot="10800000">
            <a:off x="6502875" y="1775250"/>
            <a:ext cx="985800" cy="26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g13d34ea3dc4_0_58"/>
          <p:cNvSpPr txBox="1"/>
          <p:nvPr/>
        </p:nvSpPr>
        <p:spPr>
          <a:xfrm>
            <a:off x="224550" y="5362625"/>
            <a:ext cx="33450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cases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amount can be made (k==0)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return 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all coins have been used (i&lt;0)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and k&gt;0, return ∞</a:t>
            </a:r>
            <a:endParaRPr/>
          </a:p>
        </p:txBody>
      </p:sp>
      <p:sp>
        <p:nvSpPr>
          <p:cNvPr id="498" name="Google Shape;498;g13d34ea3dc4_0_58"/>
          <p:cNvSpPr txBox="1"/>
          <p:nvPr/>
        </p:nvSpPr>
        <p:spPr>
          <a:xfrm>
            <a:off x="224550" y="4101438"/>
            <a:ext cx="23112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O(n * k)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n: number of coins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k: amount to make</a:t>
            </a:r>
            <a:endParaRPr/>
          </a:p>
        </p:txBody>
      </p:sp>
      <p:sp>
        <p:nvSpPr>
          <p:cNvPr id="499" name="Google Shape;499;g13d34ea3dc4_0_58"/>
          <p:cNvSpPr txBox="1"/>
          <p:nvPr/>
        </p:nvSpPr>
        <p:spPr>
          <a:xfrm>
            <a:off x="147350" y="2838750"/>
            <a:ext cx="179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2D array named next_state</a:t>
            </a:r>
            <a:endParaRPr/>
          </a:p>
        </p:txBody>
      </p:sp>
      <p:sp>
        <p:nvSpPr>
          <p:cNvPr id="500" name="Google Shape;500;g13d34ea3dc4_0_58"/>
          <p:cNvSpPr txBox="1"/>
          <p:nvPr/>
        </p:nvSpPr>
        <p:spPr>
          <a:xfrm>
            <a:off x="6553200" y="2742000"/>
            <a:ext cx="213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saving the info, which call gives the optimal answer,is it, </a:t>
            </a:r>
            <a:endParaRPr/>
          </a:p>
        </p:txBody>
      </p:sp>
      <p:sp>
        <p:nvSpPr>
          <p:cNvPr id="501" name="Google Shape;501;g13d34ea3dc4_0_58"/>
          <p:cNvSpPr txBox="1"/>
          <p:nvPr/>
        </p:nvSpPr>
        <p:spPr>
          <a:xfrm>
            <a:off x="3816700" y="5148150"/>
            <a:ext cx="2759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next_state[i][k].first=i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next_state[i][k].second=k-coins[i]</a:t>
            </a:r>
            <a:endParaRPr/>
          </a:p>
        </p:txBody>
      </p:sp>
      <p:sp>
        <p:nvSpPr>
          <p:cNvPr id="502" name="Google Shape;502;g13d34ea3dc4_0_58"/>
          <p:cNvSpPr txBox="1"/>
          <p:nvPr/>
        </p:nvSpPr>
        <p:spPr>
          <a:xfrm>
            <a:off x="6335825" y="4443300"/>
            <a:ext cx="2759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next_state[i][k].first=i-1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next_state[i][k].second=k</a:t>
            </a:r>
            <a:endParaRPr/>
          </a:p>
        </p:txBody>
      </p:sp>
      <p:sp>
        <p:nvSpPr>
          <p:cNvPr id="503" name="Google Shape;503;g13d34ea3dc4_0_58"/>
          <p:cNvSpPr/>
          <p:nvPr/>
        </p:nvSpPr>
        <p:spPr>
          <a:xfrm>
            <a:off x="4521355" y="3562950"/>
            <a:ext cx="2497375" cy="1580550"/>
          </a:xfrm>
          <a:custGeom>
            <a:rect b="b" l="l" r="r" t="t"/>
            <a:pathLst>
              <a:path extrusionOk="0" h="63222" w="99895">
                <a:moveTo>
                  <a:pt x="99895" y="0"/>
                </a:moveTo>
                <a:cubicBezTo>
                  <a:pt x="96770" y="1250"/>
                  <a:pt x="85697" y="4108"/>
                  <a:pt x="81143" y="7501"/>
                </a:cubicBezTo>
                <a:cubicBezTo>
                  <a:pt x="76589" y="10894"/>
                  <a:pt x="77661" y="17503"/>
                  <a:pt x="72571" y="20360"/>
                </a:cubicBezTo>
                <a:cubicBezTo>
                  <a:pt x="67481" y="23218"/>
                  <a:pt x="55605" y="22414"/>
                  <a:pt x="50604" y="24646"/>
                </a:cubicBezTo>
                <a:cubicBezTo>
                  <a:pt x="45603" y="26878"/>
                  <a:pt x="47300" y="31968"/>
                  <a:pt x="42567" y="33754"/>
                </a:cubicBezTo>
                <a:cubicBezTo>
                  <a:pt x="37834" y="35540"/>
                  <a:pt x="25958" y="33307"/>
                  <a:pt x="22207" y="35361"/>
                </a:cubicBezTo>
                <a:cubicBezTo>
                  <a:pt x="18457" y="37415"/>
                  <a:pt x="23636" y="44470"/>
                  <a:pt x="20064" y="46077"/>
                </a:cubicBezTo>
                <a:cubicBezTo>
                  <a:pt x="16492" y="47684"/>
                  <a:pt x="3366" y="42148"/>
                  <a:pt x="776" y="45005"/>
                </a:cubicBezTo>
                <a:cubicBezTo>
                  <a:pt x="-1814" y="47863"/>
                  <a:pt x="3901" y="60186"/>
                  <a:pt x="4526" y="6322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504" name="Google Shape;504;g13d34ea3dc4_0_58"/>
          <p:cNvSpPr/>
          <p:nvPr/>
        </p:nvSpPr>
        <p:spPr>
          <a:xfrm>
            <a:off x="7728092" y="3455800"/>
            <a:ext cx="643475" cy="991175"/>
          </a:xfrm>
          <a:custGeom>
            <a:rect b="b" l="l" r="r" t="t"/>
            <a:pathLst>
              <a:path extrusionOk="0" h="39647" w="25739">
                <a:moveTo>
                  <a:pt x="3772" y="0"/>
                </a:moveTo>
                <a:cubicBezTo>
                  <a:pt x="6005" y="1786"/>
                  <a:pt x="17792" y="8036"/>
                  <a:pt x="17167" y="10715"/>
                </a:cubicBezTo>
                <a:cubicBezTo>
                  <a:pt x="16542" y="13394"/>
                  <a:pt x="-67" y="13930"/>
                  <a:pt x="22" y="16073"/>
                </a:cubicBezTo>
                <a:cubicBezTo>
                  <a:pt x="111" y="18216"/>
                  <a:pt x="16721" y="21163"/>
                  <a:pt x="17703" y="23574"/>
                </a:cubicBezTo>
                <a:cubicBezTo>
                  <a:pt x="18685" y="25985"/>
                  <a:pt x="4576" y="27860"/>
                  <a:pt x="5915" y="30539"/>
                </a:cubicBezTo>
                <a:cubicBezTo>
                  <a:pt x="7254" y="33218"/>
                  <a:pt x="22435" y="38129"/>
                  <a:pt x="25739" y="3964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sp>
      <p:sp>
        <p:nvSpPr>
          <p:cNvPr id="505" name="Google Shape;505;g13d34ea3dc4_0_58"/>
          <p:cNvSpPr txBox="1"/>
          <p:nvPr/>
        </p:nvSpPr>
        <p:spPr>
          <a:xfrm>
            <a:off x="6737450" y="3871025"/>
            <a:ext cx="7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which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- Two key ingredients</a:t>
            </a:r>
            <a:endParaRPr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key ingredients for an optimization problem to be suitable for a dynamic-programming solution: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133600" y="3733800"/>
            <a:ext cx="342900" cy="1219200"/>
          </a:xfrm>
          <a:custGeom>
            <a:rect b="b" l="l" r="r" t="t"/>
            <a:pathLst>
              <a:path extrusionOk="0" h="912" w="3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3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6" name="Google Shape;136;p3"/>
          <p:cNvCxnSpPr/>
          <p:nvPr/>
        </p:nvCxnSpPr>
        <p:spPr>
          <a:xfrm flipH="1" rot="10800000">
            <a:off x="2362200" y="45720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7" name="Google Shape;137;p3"/>
          <p:cNvSpPr txBox="1"/>
          <p:nvPr/>
        </p:nvSpPr>
        <p:spPr>
          <a:xfrm>
            <a:off x="609600" y="5334000"/>
            <a:ext cx="3733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724400" y="4876800"/>
            <a:ext cx="441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7e7c951f6_1_58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lang="en-US">
                <a:solidFill>
                  <a:schemeClr val="dk1"/>
                </a:solidFill>
              </a:rPr>
              <a:t>The 0-1 Knapsack Problem</a:t>
            </a:r>
            <a:endParaRPr/>
          </a:p>
        </p:txBody>
      </p:sp>
      <p:sp>
        <p:nvSpPr>
          <p:cNvPr id="512" name="Google Shape;512;g117e7c951f6_1_58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17bb7b856a_0_1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8" name="Google Shape;518;g117bb7b856a_0_1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Knapsack Problem</a:t>
            </a:r>
            <a:endParaRPr/>
          </a:p>
        </p:txBody>
      </p:sp>
      <p:sp>
        <p:nvSpPr>
          <p:cNvPr id="519" name="Google Shape;519;g117bb7b856a_0_14"/>
          <p:cNvSpPr txBox="1"/>
          <p:nvPr>
            <p:ph idx="1" type="body"/>
          </p:nvPr>
        </p:nvSpPr>
        <p:spPr>
          <a:xfrm>
            <a:off x="350837" y="1214437"/>
            <a:ext cx="8229600" cy="54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thief robbing a store finds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items: the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-th item is worth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dollars and weights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(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integers)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only carry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pounds in his knapsack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must be taken </a:t>
            </a:r>
            <a:r>
              <a:rPr b="1" i="0" lang="en-US" sz="2400" u="none">
                <a:solidFill>
                  <a:schemeClr val="dk1"/>
                </a:solidFill>
              </a:rPr>
              <a:t>entirely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400" u="none">
                <a:solidFill>
                  <a:schemeClr val="dk1"/>
                </a:solidFill>
              </a:rPr>
              <a:t>left behind</a:t>
            </a:r>
            <a:endParaRPr b="1"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items should the thief take to maximize the value of his load?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to above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thief can take fractions of items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117bb7b856a_0_2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5" name="Google Shape;525;g117bb7b856a_0_2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0-1 Knapsack Problem</a:t>
            </a:r>
            <a:endParaRPr/>
          </a:p>
        </p:txBody>
      </p:sp>
      <p:sp>
        <p:nvSpPr>
          <p:cNvPr id="526" name="Google Shape;526;g117bb7b856a_0_2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Thief has a knapsack of capacity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items: for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-th item value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weight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such that for all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{0, 1}, i = 1, 2, .., n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∑ w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≤ W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∑ x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maximum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117bb7b856a_0_2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2" name="Google Shape;532;g117bb7b856a_0_2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Greedy Strategy</a:t>
            </a:r>
            <a:endParaRPr/>
          </a:p>
        </p:txBody>
      </p:sp>
      <p:sp>
        <p:nvSpPr>
          <p:cNvPr id="533" name="Google Shape;533;g117bb7b856a_0_26"/>
          <p:cNvSpPr txBox="1"/>
          <p:nvPr>
            <p:ph idx="1" type="body"/>
          </p:nvPr>
        </p:nvSpPr>
        <p:spPr>
          <a:xfrm>
            <a:off x="350837" y="1214437"/>
            <a:ext cx="8229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34" name="Google Shape;534;g117bb7b856a_0_26"/>
          <p:cNvSpPr txBox="1"/>
          <p:nvPr/>
        </p:nvSpPr>
        <p:spPr>
          <a:xfrm>
            <a:off x="368300" y="4481512"/>
            <a:ext cx="82296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117bb7b856a_0_26"/>
          <p:cNvSpPr/>
          <p:nvPr/>
        </p:nvSpPr>
        <p:spPr>
          <a:xfrm>
            <a:off x="682625" y="3405187"/>
            <a:ext cx="2778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536" name="Google Shape;536;g117bb7b856a_0_26"/>
          <p:cNvSpPr/>
          <p:nvPr/>
        </p:nvSpPr>
        <p:spPr>
          <a:xfrm>
            <a:off x="1535112" y="2947987"/>
            <a:ext cx="277800" cy="91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537" name="Google Shape;537;g117bb7b856a_0_26"/>
          <p:cNvSpPr/>
          <p:nvPr/>
        </p:nvSpPr>
        <p:spPr>
          <a:xfrm>
            <a:off x="2570162" y="2490787"/>
            <a:ext cx="277800" cy="137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538" name="Google Shape;538;g117bb7b856a_0_26"/>
          <p:cNvSpPr/>
          <p:nvPr/>
        </p:nvSpPr>
        <p:spPr>
          <a:xfrm>
            <a:off x="3541691" y="1576375"/>
            <a:ext cx="522300" cy="2286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35</a:t>
            </a:r>
            <a:endParaRPr/>
          </a:p>
        </p:txBody>
      </p:sp>
      <p:sp>
        <p:nvSpPr>
          <p:cNvPr id="539" name="Google Shape;539;g117bb7b856a_0_26"/>
          <p:cNvSpPr txBox="1"/>
          <p:nvPr/>
        </p:nvSpPr>
        <p:spPr>
          <a:xfrm>
            <a:off x="434975" y="3059112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1</a:t>
            </a:r>
            <a:endParaRPr/>
          </a:p>
        </p:txBody>
      </p:sp>
      <p:sp>
        <p:nvSpPr>
          <p:cNvPr id="540" name="Google Shape;540;g117bb7b856a_0_26"/>
          <p:cNvSpPr txBox="1"/>
          <p:nvPr/>
        </p:nvSpPr>
        <p:spPr>
          <a:xfrm>
            <a:off x="1257300" y="2576512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2</a:t>
            </a:r>
            <a:endParaRPr/>
          </a:p>
        </p:txBody>
      </p:sp>
      <p:sp>
        <p:nvSpPr>
          <p:cNvPr id="541" name="Google Shape;541;g117bb7b856a_0_26"/>
          <p:cNvSpPr txBox="1"/>
          <p:nvPr/>
        </p:nvSpPr>
        <p:spPr>
          <a:xfrm>
            <a:off x="2351087" y="2117725"/>
            <a:ext cx="7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3</a:t>
            </a:r>
            <a:endParaRPr/>
          </a:p>
        </p:txBody>
      </p:sp>
      <p:sp>
        <p:nvSpPr>
          <p:cNvPr id="542" name="Google Shape;542;g117bb7b856a_0_26"/>
          <p:cNvSpPr txBox="1"/>
          <p:nvPr/>
        </p:nvSpPr>
        <p:spPr>
          <a:xfrm>
            <a:off x="525462" y="3927475"/>
            <a:ext cx="52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$60</a:t>
            </a:r>
            <a:endParaRPr/>
          </a:p>
        </p:txBody>
      </p:sp>
      <p:sp>
        <p:nvSpPr>
          <p:cNvPr id="543" name="Google Shape;543;g117bb7b856a_0_26"/>
          <p:cNvSpPr txBox="1"/>
          <p:nvPr/>
        </p:nvSpPr>
        <p:spPr>
          <a:xfrm>
            <a:off x="1308100" y="3927475"/>
            <a:ext cx="6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/>
          </a:p>
        </p:txBody>
      </p:sp>
      <p:sp>
        <p:nvSpPr>
          <p:cNvPr id="544" name="Google Shape;544;g117bb7b856a_0_26"/>
          <p:cNvSpPr txBox="1"/>
          <p:nvPr/>
        </p:nvSpPr>
        <p:spPr>
          <a:xfrm>
            <a:off x="2351087" y="3927475"/>
            <a:ext cx="6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$120</a:t>
            </a:r>
            <a:endParaRPr/>
          </a:p>
        </p:txBody>
      </p:sp>
      <p:sp>
        <p:nvSpPr>
          <p:cNvPr id="545" name="Google Shape;545;g117bb7b856a_0_26"/>
          <p:cNvSpPr txBox="1"/>
          <p:nvPr/>
        </p:nvSpPr>
        <p:spPr>
          <a:xfrm>
            <a:off x="195300" y="4266175"/>
            <a:ext cx="153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$6/pound</a:t>
            </a:r>
            <a:endParaRPr/>
          </a:p>
        </p:txBody>
      </p:sp>
      <p:sp>
        <p:nvSpPr>
          <p:cNvPr id="546" name="Google Shape;546;g117bb7b856a_0_26"/>
          <p:cNvSpPr txBox="1"/>
          <p:nvPr/>
        </p:nvSpPr>
        <p:spPr>
          <a:xfrm>
            <a:off x="1257300" y="4305300"/>
            <a:ext cx="149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$5/pound</a:t>
            </a:r>
            <a:endParaRPr/>
          </a:p>
        </p:txBody>
      </p:sp>
      <p:sp>
        <p:nvSpPr>
          <p:cNvPr id="547" name="Google Shape;547;g117bb7b856a_0_26"/>
          <p:cNvSpPr txBox="1"/>
          <p:nvPr/>
        </p:nvSpPr>
        <p:spPr>
          <a:xfrm>
            <a:off x="2465050" y="4305300"/>
            <a:ext cx="161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$4/pound</a:t>
            </a:r>
            <a:endParaRPr/>
          </a:p>
        </p:txBody>
      </p:sp>
      <p:sp>
        <p:nvSpPr>
          <p:cNvPr id="548" name="Google Shape;548;g117bb7b856a_0_26"/>
          <p:cNvSpPr txBox="1"/>
          <p:nvPr/>
        </p:nvSpPr>
        <p:spPr>
          <a:xfrm>
            <a:off x="242875" y="4911725"/>
            <a:ext cx="8229600" cy="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accent2"/>
                </a:solidFill>
              </a:rPr>
              <a:t>Greedy Choice Does not give optimal solution</a:t>
            </a:r>
            <a:endParaRPr sz="2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49" name="Google Shape;549;g117bb7b856a_0_26"/>
          <p:cNvGraphicFramePr/>
          <p:nvPr/>
        </p:nvGraphicFramePr>
        <p:xfrm>
          <a:off x="4970150" y="12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306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Greedy choice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item 3 [ Gives max money satisfying weight constraint]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Gain: $120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0" name="Google Shape;550;g117bb7b856a_0_26"/>
          <p:cNvGraphicFramePr/>
          <p:nvPr/>
        </p:nvGraphicFramePr>
        <p:xfrm>
          <a:off x="5046350" y="278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306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Optimal Choice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item 1, 2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Gain: $160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117bb7b856a_0_6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56" name="Google Shape;556;g117bb7b856a_0_62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sp>
        <p:nvSpPr>
          <p:cNvPr id="557" name="Google Shape;557;g117bb7b856a_0_62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mic Sans MS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–  the maximum profit that can be 			obtained from items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if the knapsack has size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1: thief takes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Case 2: thief does not take item i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</a:t>
            </a:r>
            <a:endParaRPr/>
          </a:p>
        </p:txBody>
      </p:sp>
      <p:sp>
        <p:nvSpPr>
          <p:cNvPr id="558" name="Google Shape;558;g117bb7b856a_0_62"/>
          <p:cNvSpPr txBox="1"/>
          <p:nvPr/>
        </p:nvSpPr>
        <p:spPr>
          <a:xfrm>
            <a:off x="2865420" y="4084625"/>
            <a:ext cx="389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559" name="Google Shape;559;g117bb7b856a_0_62"/>
          <p:cNvSpPr txBox="1"/>
          <p:nvPr/>
        </p:nvSpPr>
        <p:spPr>
          <a:xfrm>
            <a:off x="2865419" y="5568950"/>
            <a:ext cx="259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 - 1, w)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9d13d6ee1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 directional valid approaches</a:t>
            </a:r>
            <a:endParaRPr/>
          </a:p>
        </p:txBody>
      </p:sp>
      <p:sp>
        <p:nvSpPr>
          <p:cNvPr id="566" name="Google Shape;566;g119d13d6ee1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g119d13d6ee1_0_0"/>
          <p:cNvSpPr txBox="1"/>
          <p:nvPr/>
        </p:nvSpPr>
        <p:spPr>
          <a:xfrm>
            <a:off x="522375" y="1460000"/>
            <a:ext cx="26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119d13d6ee1_0_0"/>
          <p:cNvSpPr txBox="1"/>
          <p:nvPr/>
        </p:nvSpPr>
        <p:spPr>
          <a:xfrm>
            <a:off x="401825" y="13662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P(i+1, w+w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P(i+1,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P(0,0)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(i&gt;=n or w == W)</a:t>
            </a:r>
            <a:endParaRPr sz="2000"/>
          </a:p>
        </p:txBody>
      </p:sp>
      <p:sp>
        <p:nvSpPr>
          <p:cNvPr id="569" name="Google Shape;569;g119d13d6ee1_0_0"/>
          <p:cNvSpPr txBox="1"/>
          <p:nvPr/>
        </p:nvSpPr>
        <p:spPr>
          <a:xfrm>
            <a:off x="401825" y="38046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P(i-1, w-w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P(n-1,W)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(i&lt;0 or w == 0)</a:t>
            </a:r>
            <a:endParaRPr sz="2000"/>
          </a:p>
        </p:txBody>
      </p:sp>
      <p:sp>
        <p:nvSpPr>
          <p:cNvPr id="570" name="Google Shape;570;g119d13d6ee1_0_0"/>
          <p:cNvSpPr txBox="1"/>
          <p:nvPr/>
        </p:nvSpPr>
        <p:spPr>
          <a:xfrm>
            <a:off x="4366625" y="1460000"/>
            <a:ext cx="3949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Exactly same type of recursion, just considering it from two different perspectives/directions</a:t>
            </a:r>
            <a:endParaRPr/>
          </a:p>
        </p:txBody>
      </p:sp>
      <p:cxnSp>
        <p:nvCxnSpPr>
          <p:cNvPr id="571" name="Google Shape;571;g119d13d6ee1_0_0"/>
          <p:cNvCxnSpPr>
            <a:stCxn id="570" idx="2"/>
            <a:endCxn id="569" idx="3"/>
          </p:cNvCxnSpPr>
          <p:nvPr/>
        </p:nvCxnSpPr>
        <p:spPr>
          <a:xfrm flipH="1">
            <a:off x="3978125" y="2075600"/>
            <a:ext cx="2363400" cy="274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2" name="Google Shape;572;g119d13d6ee1_0_0"/>
          <p:cNvSpPr txBox="1"/>
          <p:nvPr/>
        </p:nvSpPr>
        <p:spPr>
          <a:xfrm>
            <a:off x="5759650" y="2955663"/>
            <a:ext cx="3187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provides an idea of how we can write iterative version of this problem</a:t>
            </a:r>
            <a:endParaRPr/>
          </a:p>
        </p:txBody>
      </p:sp>
      <p:sp>
        <p:nvSpPr>
          <p:cNvPr id="573" name="Google Shape;573;g119d13d6ee1_0_0"/>
          <p:cNvSpPr txBox="1"/>
          <p:nvPr/>
        </p:nvSpPr>
        <p:spPr>
          <a:xfrm>
            <a:off x="4572000" y="4238000"/>
            <a:ext cx="4460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i</a:t>
            </a:r>
            <a:r>
              <a:rPr baseline="30000" lang="en-US"/>
              <a:t>th</a:t>
            </a:r>
            <a:r>
              <a:rPr lang="en-US"/>
              <a:t> calculation, we need to have all the calculation completed for (i-1)</a:t>
            </a:r>
            <a:r>
              <a:rPr baseline="30000" lang="en-US"/>
              <a:t>th</a:t>
            </a:r>
            <a:endParaRPr baseline="30000"/>
          </a:p>
        </p:txBody>
      </p:sp>
      <p:sp>
        <p:nvSpPr>
          <p:cNvPr id="574" name="Google Shape;574;g119d13d6ee1_0_0"/>
          <p:cNvSpPr txBox="1"/>
          <p:nvPr/>
        </p:nvSpPr>
        <p:spPr>
          <a:xfrm>
            <a:off x="4572000" y="5005250"/>
            <a:ext cx="44604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P[i][w] = The maximum amount of positive benefit possible using coins upto i not violating knapsack weight w. </a:t>
            </a:r>
            <a:endParaRPr baseline="30000"/>
          </a:p>
        </p:txBody>
      </p:sp>
      <p:sp>
        <p:nvSpPr>
          <p:cNvPr id="575" name="Google Shape;575;g119d13d6ee1_0_0"/>
          <p:cNvSpPr txBox="1"/>
          <p:nvPr/>
        </p:nvSpPr>
        <p:spPr>
          <a:xfrm>
            <a:off x="1339450" y="6121300"/>
            <a:ext cx="48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The previous results have to be already calculated.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7bb7b856a_0_7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81" name="Google Shape;581;g117bb7b856a_0_70"/>
          <p:cNvSpPr txBox="1"/>
          <p:nvPr/>
        </p:nvSpPr>
        <p:spPr>
          <a:xfrm>
            <a:off x="4651375" y="4895850"/>
            <a:ext cx="5493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g117bb7b856a_0_7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0-1 Knapsack - Dynamic Programming</a:t>
            </a:r>
            <a:endParaRPr/>
          </a:p>
        </p:txBody>
      </p:sp>
      <p:graphicFrame>
        <p:nvGraphicFramePr>
          <p:cNvPr id="583" name="Google Shape;583;g117bb7b856a_0_70"/>
          <p:cNvGraphicFramePr/>
          <p:nvPr/>
        </p:nvGraphicFramePr>
        <p:xfrm>
          <a:off x="765175" y="307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4" name="Google Shape;584;g117bb7b856a_0_70"/>
          <p:cNvSpPr txBox="1"/>
          <p:nvPr/>
        </p:nvSpPr>
        <p:spPr>
          <a:xfrm>
            <a:off x="887412" y="2713037"/>
            <a:ext cx="3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585" name="Google Shape;585;g117bb7b856a_0_70"/>
          <p:cNvSpPr txBox="1"/>
          <p:nvPr/>
        </p:nvSpPr>
        <p:spPr>
          <a:xfrm>
            <a:off x="384175" y="586581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586" name="Google Shape;586;g117bb7b856a_0_70"/>
          <p:cNvSpPr txBox="1"/>
          <p:nvPr/>
        </p:nvSpPr>
        <p:spPr>
          <a:xfrm>
            <a:off x="1425575" y="27130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587" name="Google Shape;587;g117bb7b856a_0_70"/>
          <p:cNvSpPr txBox="1"/>
          <p:nvPr/>
        </p:nvSpPr>
        <p:spPr>
          <a:xfrm>
            <a:off x="2867025" y="2698750"/>
            <a:ext cx="77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- w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88" name="Google Shape;588;g117bb7b856a_0_70"/>
          <p:cNvSpPr txBox="1"/>
          <p:nvPr/>
        </p:nvSpPr>
        <p:spPr>
          <a:xfrm>
            <a:off x="6410325" y="2684462"/>
            <a:ext cx="4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589" name="Google Shape;589;g117bb7b856a_0_70"/>
          <p:cNvSpPr txBox="1"/>
          <p:nvPr/>
        </p:nvSpPr>
        <p:spPr>
          <a:xfrm>
            <a:off x="312737" y="4437062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590" name="Google Shape;590;g117bb7b856a_0_70"/>
          <p:cNvSpPr txBox="1"/>
          <p:nvPr/>
        </p:nvSpPr>
        <p:spPr>
          <a:xfrm>
            <a:off x="374650" y="31623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591" name="Google Shape;591;g117bb7b856a_0_70"/>
          <p:cNvGrpSpPr/>
          <p:nvPr/>
        </p:nvGrpSpPr>
        <p:grpSpPr>
          <a:xfrm>
            <a:off x="1133475" y="3576637"/>
            <a:ext cx="6437312" cy="476249"/>
            <a:chOff x="644" y="1968"/>
            <a:chExt cx="4055" cy="300"/>
          </a:xfrm>
        </p:grpSpPr>
        <p:cxnSp>
          <p:nvCxnSpPr>
            <p:cNvPr id="592" name="Google Shape;592;g117bb7b856a_0_70"/>
            <p:cNvCxnSpPr/>
            <p:nvPr/>
          </p:nvCxnSpPr>
          <p:spPr>
            <a:xfrm>
              <a:off x="644" y="2084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593" name="Google Shape;593;g117bb7b856a_0_70"/>
            <p:cNvSpPr txBox="1"/>
            <p:nvPr/>
          </p:nvSpPr>
          <p:spPr>
            <a:xfrm>
              <a:off x="4399" y="196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sp>
        <p:nvSpPr>
          <p:cNvPr id="594" name="Google Shape;594;g117bb7b856a_0_70"/>
          <p:cNvSpPr txBox="1"/>
          <p:nvPr>
            <p:ph idx="1" type="body"/>
          </p:nvPr>
        </p:nvSpPr>
        <p:spPr>
          <a:xfrm>
            <a:off x="122225" y="2036750"/>
            <a:ext cx="87309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595" name="Google Shape;595;g117bb7b856a_0_70"/>
          <p:cNvSpPr/>
          <p:nvPr/>
        </p:nvSpPr>
        <p:spPr>
          <a:xfrm rot="5400000">
            <a:off x="4313275" y="631788"/>
            <a:ext cx="142800" cy="2514600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g117bb7b856a_0_70"/>
          <p:cNvSpPr txBox="1"/>
          <p:nvPr/>
        </p:nvSpPr>
        <p:spPr>
          <a:xfrm>
            <a:off x="3536950" y="1250950"/>
            <a:ext cx="185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taken</a:t>
            </a:r>
            <a:endParaRPr/>
          </a:p>
        </p:txBody>
      </p:sp>
      <p:sp>
        <p:nvSpPr>
          <p:cNvPr id="597" name="Google Shape;597;g117bb7b856a_0_70"/>
          <p:cNvSpPr txBox="1"/>
          <p:nvPr/>
        </p:nvSpPr>
        <p:spPr>
          <a:xfrm>
            <a:off x="5678487" y="1250950"/>
            <a:ext cx="223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 not taken</a:t>
            </a:r>
            <a:endParaRPr/>
          </a:p>
        </p:txBody>
      </p:sp>
      <p:sp>
        <p:nvSpPr>
          <p:cNvPr id="598" name="Google Shape;598;g117bb7b856a_0_70"/>
          <p:cNvSpPr txBox="1"/>
          <p:nvPr/>
        </p:nvSpPr>
        <p:spPr>
          <a:xfrm>
            <a:off x="411162" y="4918075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599" name="Google Shape;599;g117bb7b856a_0_70"/>
          <p:cNvSpPr txBox="1"/>
          <p:nvPr/>
        </p:nvSpPr>
        <p:spPr>
          <a:xfrm>
            <a:off x="4778375" y="2716212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grpSp>
        <p:nvGrpSpPr>
          <p:cNvPr id="600" name="Google Shape;600;g117bb7b856a_0_70"/>
          <p:cNvGrpSpPr/>
          <p:nvPr/>
        </p:nvGrpSpPr>
        <p:grpSpPr>
          <a:xfrm>
            <a:off x="4654550" y="4440237"/>
            <a:ext cx="476250" cy="669925"/>
            <a:chOff x="2932" y="2512"/>
            <a:chExt cx="300" cy="422"/>
          </a:xfrm>
        </p:grpSpPr>
        <p:sp>
          <p:nvSpPr>
            <p:cNvPr id="601" name="Google Shape;601;g117bb7b856a_0_70"/>
            <p:cNvSpPr txBox="1"/>
            <p:nvPr/>
          </p:nvSpPr>
          <p:spPr>
            <a:xfrm>
              <a:off x="2932" y="2512"/>
              <a:ext cx="300" cy="300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2" name="Google Shape;602;g117bb7b856a_0_70"/>
            <p:cNvCxnSpPr/>
            <p:nvPr/>
          </p:nvCxnSpPr>
          <p:spPr>
            <a:xfrm rot="10800000">
              <a:off x="3105" y="2634"/>
              <a:ext cx="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3" name="Google Shape;603;g117bb7b856a_0_70"/>
          <p:cNvGrpSpPr/>
          <p:nvPr/>
        </p:nvGrpSpPr>
        <p:grpSpPr>
          <a:xfrm>
            <a:off x="2978150" y="4449762"/>
            <a:ext cx="1951037" cy="646112"/>
            <a:chOff x="1876" y="2518"/>
            <a:chExt cx="1229" cy="407"/>
          </a:xfrm>
        </p:grpSpPr>
        <p:sp>
          <p:nvSpPr>
            <p:cNvPr id="604" name="Google Shape;604;g117bb7b856a_0_70"/>
            <p:cNvSpPr txBox="1"/>
            <p:nvPr/>
          </p:nvSpPr>
          <p:spPr>
            <a:xfrm>
              <a:off x="1876" y="2518"/>
              <a:ext cx="300" cy="300"/>
            </a:xfrm>
            <a:prstGeom prst="rect">
              <a:avLst/>
            </a:prstGeom>
            <a:solidFill>
              <a:srgbClr val="EAEAEA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g117bb7b856a_0_70"/>
            <p:cNvCxnSpPr/>
            <p:nvPr/>
          </p:nvCxnSpPr>
          <p:spPr>
            <a:xfrm rot="10800000">
              <a:off x="1905" y="2625"/>
              <a:ext cx="1200" cy="3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06" name="Google Shape;606;g117bb7b856a_0_70"/>
          <p:cNvGrpSpPr/>
          <p:nvPr/>
        </p:nvGrpSpPr>
        <p:grpSpPr>
          <a:xfrm>
            <a:off x="1133475" y="4040187"/>
            <a:ext cx="6913562" cy="476249"/>
            <a:chOff x="644" y="2260"/>
            <a:chExt cx="4355" cy="300"/>
          </a:xfrm>
        </p:grpSpPr>
        <p:cxnSp>
          <p:nvCxnSpPr>
            <p:cNvPr id="607" name="Google Shape;607;g117bb7b856a_0_70"/>
            <p:cNvCxnSpPr/>
            <p:nvPr/>
          </p:nvCxnSpPr>
          <p:spPr>
            <a:xfrm>
              <a:off x="644" y="2374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608" name="Google Shape;608;g117bb7b856a_0_70"/>
            <p:cNvSpPr txBox="1"/>
            <p:nvPr/>
          </p:nvSpPr>
          <p:spPr>
            <a:xfrm>
              <a:off x="4399" y="226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grpSp>
        <p:nvGrpSpPr>
          <p:cNvPr id="609" name="Google Shape;609;g117bb7b856a_0_70"/>
          <p:cNvGrpSpPr/>
          <p:nvPr/>
        </p:nvGrpSpPr>
        <p:grpSpPr>
          <a:xfrm>
            <a:off x="1133475" y="4645025"/>
            <a:ext cx="5715000" cy="1365250"/>
            <a:chOff x="644" y="2641"/>
            <a:chExt cx="3600" cy="860"/>
          </a:xfrm>
        </p:grpSpPr>
        <p:cxnSp>
          <p:nvCxnSpPr>
            <p:cNvPr id="610" name="Google Shape;610;g117bb7b856a_0_70"/>
            <p:cNvCxnSpPr/>
            <p:nvPr/>
          </p:nvCxnSpPr>
          <p:spPr>
            <a:xfrm>
              <a:off x="1707" y="2641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11" name="Google Shape;611;g117bb7b856a_0_70"/>
            <p:cNvCxnSpPr/>
            <p:nvPr/>
          </p:nvCxnSpPr>
          <p:spPr>
            <a:xfrm>
              <a:off x="644" y="3501"/>
              <a:ext cx="36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612" name="Google Shape;612;g117bb7b856a_0_70"/>
          <p:cNvSpPr/>
          <p:nvPr/>
        </p:nvSpPr>
        <p:spPr>
          <a:xfrm rot="5400000">
            <a:off x="6611149" y="1096287"/>
            <a:ext cx="128700" cy="1635000"/>
          </a:xfrm>
          <a:prstGeom prst="leftBrace">
            <a:avLst>
              <a:gd fmla="val 8333" name="adj1"/>
              <a:gd fmla="val 10786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17bb7b856a_0_10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8" name="Google Shape;618;g117bb7b856a_0_106"/>
          <p:cNvSpPr txBox="1"/>
          <p:nvPr/>
        </p:nvSpPr>
        <p:spPr>
          <a:xfrm>
            <a:off x="-114300" y="508000"/>
            <a:ext cx="66342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endParaRPr/>
          </a:p>
        </p:txBody>
      </p:sp>
      <p:graphicFrame>
        <p:nvGraphicFramePr>
          <p:cNvPr id="619" name="Google Shape;619;g117bb7b856a_0_106"/>
          <p:cNvGraphicFramePr/>
          <p:nvPr/>
        </p:nvGraphicFramePr>
        <p:xfrm>
          <a:off x="508000" y="184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g117bb7b856a_0_106"/>
          <p:cNvGraphicFramePr/>
          <p:nvPr/>
        </p:nvGraphicFramePr>
        <p:xfrm>
          <a:off x="6278562" y="1095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21" name="Google Shape;621;g117bb7b856a_0_106"/>
          <p:cNvSpPr txBox="1"/>
          <p:nvPr/>
        </p:nvSpPr>
        <p:spPr>
          <a:xfrm>
            <a:off x="601662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22" name="Google Shape;622;g117bb7b856a_0_106"/>
          <p:cNvSpPr txBox="1"/>
          <p:nvPr/>
        </p:nvSpPr>
        <p:spPr>
          <a:xfrm>
            <a:off x="1243012" y="14652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23" name="Google Shape;623;g117bb7b856a_0_106"/>
          <p:cNvSpPr txBox="1"/>
          <p:nvPr/>
        </p:nvSpPr>
        <p:spPr>
          <a:xfrm>
            <a:off x="1844675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24" name="Google Shape;624;g117bb7b856a_0_106"/>
          <p:cNvSpPr txBox="1"/>
          <p:nvPr/>
        </p:nvSpPr>
        <p:spPr>
          <a:xfrm>
            <a:off x="2444750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25" name="Google Shape;625;g117bb7b856a_0_106"/>
          <p:cNvSpPr txBox="1"/>
          <p:nvPr/>
        </p:nvSpPr>
        <p:spPr>
          <a:xfrm>
            <a:off x="3009900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26" name="Google Shape;626;g117bb7b856a_0_106"/>
          <p:cNvSpPr txBox="1"/>
          <p:nvPr/>
        </p:nvSpPr>
        <p:spPr>
          <a:xfrm>
            <a:off x="3616325" y="1465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627" name="Google Shape;627;g117bb7b856a_0_106"/>
          <p:cNvSpPr txBox="1"/>
          <p:nvPr/>
        </p:nvSpPr>
        <p:spPr>
          <a:xfrm>
            <a:off x="217487" y="230822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628" name="Google Shape;628;g117bb7b856a_0_106"/>
          <p:cNvSpPr txBox="1"/>
          <p:nvPr/>
        </p:nvSpPr>
        <p:spPr>
          <a:xfrm>
            <a:off x="180975" y="27241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629" name="Google Shape;629;g117bb7b856a_0_106"/>
          <p:cNvSpPr txBox="1"/>
          <p:nvPr/>
        </p:nvSpPr>
        <p:spPr>
          <a:xfrm>
            <a:off x="180975" y="31448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630" name="Google Shape;630;g117bb7b856a_0_106"/>
          <p:cNvSpPr txBox="1"/>
          <p:nvPr/>
        </p:nvSpPr>
        <p:spPr>
          <a:xfrm>
            <a:off x="180975" y="3563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631" name="Google Shape;631;g117bb7b856a_0_106"/>
          <p:cNvSpPr txBox="1"/>
          <p:nvPr/>
        </p:nvSpPr>
        <p:spPr>
          <a:xfrm>
            <a:off x="5441950" y="1111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  <p:sp>
        <p:nvSpPr>
          <p:cNvPr id="632" name="Google Shape;632;g117bb7b856a_0_106"/>
          <p:cNvSpPr txBox="1"/>
          <p:nvPr/>
        </p:nvSpPr>
        <p:spPr>
          <a:xfrm>
            <a:off x="134937" y="18732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633" name="Google Shape;633;g117bb7b856a_0_106"/>
          <p:cNvSpPr txBox="1"/>
          <p:nvPr/>
        </p:nvSpPr>
        <p:spPr>
          <a:xfrm>
            <a:off x="1736725" y="2293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4" name="Google Shape;634;g117bb7b856a_0_106"/>
          <p:cNvSpPr txBox="1"/>
          <p:nvPr/>
        </p:nvSpPr>
        <p:spPr>
          <a:xfrm>
            <a:off x="2328862" y="2293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5" name="Google Shape;635;g117bb7b856a_0_106"/>
          <p:cNvSpPr txBox="1"/>
          <p:nvPr/>
        </p:nvSpPr>
        <p:spPr>
          <a:xfrm>
            <a:off x="2914650" y="22955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6" name="Google Shape;636;g117bb7b856a_0_106"/>
          <p:cNvSpPr txBox="1"/>
          <p:nvPr/>
        </p:nvSpPr>
        <p:spPr>
          <a:xfrm>
            <a:off x="3514725" y="22955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7" name="Google Shape;637;g117bb7b856a_0_106"/>
          <p:cNvSpPr txBox="1"/>
          <p:nvPr/>
        </p:nvSpPr>
        <p:spPr>
          <a:xfrm>
            <a:off x="1165225" y="2713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38" name="Google Shape;638;g117bb7b856a_0_106"/>
          <p:cNvSpPr txBox="1"/>
          <p:nvPr/>
        </p:nvSpPr>
        <p:spPr>
          <a:xfrm>
            <a:off x="1735137" y="2713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39" name="Google Shape;639;g117bb7b856a_0_106"/>
          <p:cNvSpPr txBox="1"/>
          <p:nvPr/>
        </p:nvSpPr>
        <p:spPr>
          <a:xfrm>
            <a:off x="2330450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0" name="Google Shape;640;g117bb7b856a_0_106"/>
          <p:cNvSpPr txBox="1"/>
          <p:nvPr/>
        </p:nvSpPr>
        <p:spPr>
          <a:xfrm>
            <a:off x="2908300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1" name="Google Shape;641;g117bb7b856a_0_106"/>
          <p:cNvSpPr txBox="1"/>
          <p:nvPr/>
        </p:nvSpPr>
        <p:spPr>
          <a:xfrm>
            <a:off x="3502025" y="27146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2" name="Google Shape;642;g117bb7b856a_0_106"/>
          <p:cNvSpPr txBox="1"/>
          <p:nvPr/>
        </p:nvSpPr>
        <p:spPr>
          <a:xfrm>
            <a:off x="1166812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43" name="Google Shape;643;g117bb7b856a_0_106"/>
          <p:cNvSpPr txBox="1"/>
          <p:nvPr/>
        </p:nvSpPr>
        <p:spPr>
          <a:xfrm>
            <a:off x="1736725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644" name="Google Shape;644;g117bb7b856a_0_106"/>
          <p:cNvSpPr txBox="1"/>
          <p:nvPr/>
        </p:nvSpPr>
        <p:spPr>
          <a:xfrm>
            <a:off x="2332037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645" name="Google Shape;645;g117bb7b856a_0_106"/>
          <p:cNvSpPr txBox="1"/>
          <p:nvPr/>
        </p:nvSpPr>
        <p:spPr>
          <a:xfrm>
            <a:off x="2925762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646" name="Google Shape;646;g117bb7b856a_0_106"/>
          <p:cNvSpPr txBox="1"/>
          <p:nvPr/>
        </p:nvSpPr>
        <p:spPr>
          <a:xfrm>
            <a:off x="3519487" y="3133725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647" name="Google Shape;647;g117bb7b856a_0_106"/>
          <p:cNvSpPr txBox="1"/>
          <p:nvPr/>
        </p:nvSpPr>
        <p:spPr>
          <a:xfrm>
            <a:off x="1154112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648" name="Google Shape;648;g117bb7b856a_0_106"/>
          <p:cNvSpPr txBox="1"/>
          <p:nvPr/>
        </p:nvSpPr>
        <p:spPr>
          <a:xfrm>
            <a:off x="1724025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649" name="Google Shape;649;g117bb7b856a_0_106"/>
          <p:cNvSpPr txBox="1"/>
          <p:nvPr/>
        </p:nvSpPr>
        <p:spPr>
          <a:xfrm>
            <a:off x="2319337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650" name="Google Shape;650;g117bb7b856a_0_106"/>
          <p:cNvSpPr txBox="1"/>
          <p:nvPr/>
        </p:nvSpPr>
        <p:spPr>
          <a:xfrm>
            <a:off x="2913062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651" name="Google Shape;651;g117bb7b856a_0_106"/>
          <p:cNvSpPr txBox="1"/>
          <p:nvPr/>
        </p:nvSpPr>
        <p:spPr>
          <a:xfrm>
            <a:off x="3506787" y="35496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grpSp>
        <p:nvGrpSpPr>
          <p:cNvPr id="652" name="Google Shape;652;g117bb7b856a_0_106"/>
          <p:cNvGrpSpPr/>
          <p:nvPr/>
        </p:nvGrpSpPr>
        <p:grpSpPr>
          <a:xfrm>
            <a:off x="4071937" y="1865312"/>
            <a:ext cx="952500" cy="2228849"/>
            <a:chOff x="2565" y="971"/>
            <a:chExt cx="600" cy="1404"/>
          </a:xfrm>
        </p:grpSpPr>
        <p:sp>
          <p:nvSpPr>
            <p:cNvPr id="653" name="Google Shape;653;g117bb7b856a_0_106"/>
            <p:cNvSpPr txBox="1"/>
            <p:nvPr/>
          </p:nvSpPr>
          <p:spPr>
            <a:xfrm>
              <a:off x="2565" y="971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1) = </a:t>
              </a:r>
              <a:endParaRPr/>
            </a:p>
          </p:txBody>
        </p:sp>
        <p:sp>
          <p:nvSpPr>
            <p:cNvPr id="654" name="Google Shape;654;g117bb7b856a_0_106"/>
            <p:cNvSpPr txBox="1"/>
            <p:nvPr/>
          </p:nvSpPr>
          <p:spPr>
            <a:xfrm>
              <a:off x="2565" y="124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2) = </a:t>
              </a:r>
              <a:endParaRPr/>
            </a:p>
          </p:txBody>
        </p:sp>
        <p:sp>
          <p:nvSpPr>
            <p:cNvPr id="655" name="Google Shape;655;g117bb7b856a_0_106"/>
            <p:cNvSpPr txBox="1"/>
            <p:nvPr/>
          </p:nvSpPr>
          <p:spPr>
            <a:xfrm>
              <a:off x="2565" y="152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3) = </a:t>
              </a:r>
              <a:endParaRPr/>
            </a:p>
          </p:txBody>
        </p:sp>
        <p:sp>
          <p:nvSpPr>
            <p:cNvPr id="656" name="Google Shape;656;g117bb7b856a_0_106"/>
            <p:cNvSpPr txBox="1"/>
            <p:nvPr/>
          </p:nvSpPr>
          <p:spPr>
            <a:xfrm>
              <a:off x="2565" y="179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4) = </a:t>
              </a:r>
              <a:endParaRPr/>
            </a:p>
          </p:txBody>
        </p:sp>
        <p:sp>
          <p:nvSpPr>
            <p:cNvPr id="657" name="Google Shape;657;g117bb7b856a_0_106"/>
            <p:cNvSpPr txBox="1"/>
            <p:nvPr/>
          </p:nvSpPr>
          <p:spPr>
            <a:xfrm>
              <a:off x="2565" y="207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P(1, 5) = </a:t>
              </a:r>
              <a:endParaRPr/>
            </a:p>
          </p:txBody>
        </p:sp>
      </p:grpSp>
      <p:grpSp>
        <p:nvGrpSpPr>
          <p:cNvPr id="658" name="Google Shape;658;g117bb7b856a_0_106"/>
          <p:cNvGrpSpPr/>
          <p:nvPr/>
        </p:nvGrpSpPr>
        <p:grpSpPr>
          <a:xfrm>
            <a:off x="22225" y="4192575"/>
            <a:ext cx="1428750" cy="2249499"/>
            <a:chOff x="14" y="2437"/>
            <a:chExt cx="900" cy="1417"/>
          </a:xfrm>
        </p:grpSpPr>
        <p:sp>
          <p:nvSpPr>
            <p:cNvPr id="659" name="Google Shape;659;g117bb7b856a_0_106"/>
            <p:cNvSpPr txBox="1"/>
            <p:nvPr/>
          </p:nvSpPr>
          <p:spPr>
            <a:xfrm>
              <a:off x="14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1)= </a:t>
              </a:r>
              <a:endParaRPr/>
            </a:p>
          </p:txBody>
        </p:sp>
        <p:sp>
          <p:nvSpPr>
            <p:cNvPr id="660" name="Google Shape;660;g117bb7b856a_0_106"/>
            <p:cNvSpPr txBox="1"/>
            <p:nvPr/>
          </p:nvSpPr>
          <p:spPr>
            <a:xfrm>
              <a:off x="14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2)= </a:t>
              </a:r>
              <a:endParaRPr/>
            </a:p>
          </p:txBody>
        </p:sp>
        <p:sp>
          <p:nvSpPr>
            <p:cNvPr id="661" name="Google Shape;661;g117bb7b856a_0_106"/>
            <p:cNvSpPr txBox="1"/>
            <p:nvPr/>
          </p:nvSpPr>
          <p:spPr>
            <a:xfrm>
              <a:off x="14" y="299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3)= </a:t>
              </a:r>
              <a:endParaRPr/>
            </a:p>
          </p:txBody>
        </p:sp>
        <p:sp>
          <p:nvSpPr>
            <p:cNvPr id="662" name="Google Shape;662;g117bb7b856a_0_106"/>
            <p:cNvSpPr txBox="1"/>
            <p:nvPr/>
          </p:nvSpPr>
          <p:spPr>
            <a:xfrm>
              <a:off x="14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4)= </a:t>
              </a:r>
              <a:endParaRPr/>
            </a:p>
          </p:txBody>
        </p:sp>
        <p:sp>
          <p:nvSpPr>
            <p:cNvPr id="663" name="Google Shape;663;g117bb7b856a_0_106"/>
            <p:cNvSpPr txBox="1"/>
            <p:nvPr/>
          </p:nvSpPr>
          <p:spPr>
            <a:xfrm>
              <a:off x="14" y="35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 5)= </a:t>
              </a:r>
              <a:endParaRPr/>
            </a:p>
          </p:txBody>
        </p:sp>
      </p:grpSp>
      <p:cxnSp>
        <p:nvCxnSpPr>
          <p:cNvPr id="664" name="Google Shape;664;g117bb7b856a_0_106"/>
          <p:cNvCxnSpPr/>
          <p:nvPr/>
        </p:nvCxnSpPr>
        <p:spPr>
          <a:xfrm flipH="1">
            <a:off x="6083350" y="4021137"/>
            <a:ext cx="6300" cy="237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65" name="Google Shape;665;g117bb7b856a_0_106"/>
          <p:cNvCxnSpPr/>
          <p:nvPr/>
        </p:nvCxnSpPr>
        <p:spPr>
          <a:xfrm flipH="1">
            <a:off x="3144887" y="4060825"/>
            <a:ext cx="6300" cy="2378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666" name="Google Shape;666;g117bb7b856a_0_106"/>
          <p:cNvGrpSpPr/>
          <p:nvPr/>
        </p:nvGrpSpPr>
        <p:grpSpPr>
          <a:xfrm>
            <a:off x="3143250" y="4192575"/>
            <a:ext cx="1428750" cy="2249499"/>
            <a:chOff x="1980" y="2437"/>
            <a:chExt cx="900" cy="1417"/>
          </a:xfrm>
        </p:grpSpPr>
        <p:sp>
          <p:nvSpPr>
            <p:cNvPr id="667" name="Google Shape;667;g117bb7b856a_0_106"/>
            <p:cNvSpPr txBox="1"/>
            <p:nvPr/>
          </p:nvSpPr>
          <p:spPr>
            <a:xfrm>
              <a:off x="1980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1)= </a:t>
              </a:r>
              <a:endParaRPr/>
            </a:p>
          </p:txBody>
        </p:sp>
        <p:sp>
          <p:nvSpPr>
            <p:cNvPr id="668" name="Google Shape;668;g117bb7b856a_0_106"/>
            <p:cNvSpPr txBox="1"/>
            <p:nvPr/>
          </p:nvSpPr>
          <p:spPr>
            <a:xfrm>
              <a:off x="1980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2)= </a:t>
              </a:r>
              <a:endParaRPr/>
            </a:p>
          </p:txBody>
        </p:sp>
        <p:sp>
          <p:nvSpPr>
            <p:cNvPr id="669" name="Google Shape;669;g117bb7b856a_0_106"/>
            <p:cNvSpPr txBox="1"/>
            <p:nvPr/>
          </p:nvSpPr>
          <p:spPr>
            <a:xfrm>
              <a:off x="1980" y="299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3)= </a:t>
              </a:r>
              <a:endParaRPr/>
            </a:p>
          </p:txBody>
        </p:sp>
        <p:sp>
          <p:nvSpPr>
            <p:cNvPr id="670" name="Google Shape;670;g117bb7b856a_0_106"/>
            <p:cNvSpPr txBox="1"/>
            <p:nvPr/>
          </p:nvSpPr>
          <p:spPr>
            <a:xfrm>
              <a:off x="1980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4)= </a:t>
              </a:r>
              <a:endParaRPr/>
            </a:p>
          </p:txBody>
        </p:sp>
        <p:sp>
          <p:nvSpPr>
            <p:cNvPr id="671" name="Google Shape;671;g117bb7b856a_0_106"/>
            <p:cNvSpPr txBox="1"/>
            <p:nvPr/>
          </p:nvSpPr>
          <p:spPr>
            <a:xfrm>
              <a:off x="1980" y="355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 5)= </a:t>
              </a:r>
              <a:endParaRPr/>
            </a:p>
          </p:txBody>
        </p:sp>
      </p:grpSp>
      <p:grpSp>
        <p:nvGrpSpPr>
          <p:cNvPr id="672" name="Google Shape;672;g117bb7b856a_0_106"/>
          <p:cNvGrpSpPr/>
          <p:nvPr/>
        </p:nvGrpSpPr>
        <p:grpSpPr>
          <a:xfrm>
            <a:off x="6037246" y="4192575"/>
            <a:ext cx="1428754" cy="2247899"/>
            <a:chOff x="3803" y="2437"/>
            <a:chExt cx="900" cy="1416"/>
          </a:xfrm>
        </p:grpSpPr>
        <p:sp>
          <p:nvSpPr>
            <p:cNvPr id="673" name="Google Shape;673;g117bb7b856a_0_106"/>
            <p:cNvSpPr txBox="1"/>
            <p:nvPr/>
          </p:nvSpPr>
          <p:spPr>
            <a:xfrm>
              <a:off x="3803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1)= </a:t>
              </a:r>
              <a:endParaRPr/>
            </a:p>
          </p:txBody>
        </p:sp>
        <p:sp>
          <p:nvSpPr>
            <p:cNvPr id="674" name="Google Shape;674;g117bb7b856a_0_106"/>
            <p:cNvSpPr txBox="1"/>
            <p:nvPr/>
          </p:nvSpPr>
          <p:spPr>
            <a:xfrm>
              <a:off x="3803" y="2724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2)= </a:t>
              </a:r>
              <a:endParaRPr/>
            </a:p>
          </p:txBody>
        </p:sp>
        <p:sp>
          <p:nvSpPr>
            <p:cNvPr id="675" name="Google Shape;675;g117bb7b856a_0_106"/>
            <p:cNvSpPr txBox="1"/>
            <p:nvPr/>
          </p:nvSpPr>
          <p:spPr>
            <a:xfrm>
              <a:off x="3803" y="2989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3)= </a:t>
              </a:r>
              <a:endParaRPr/>
            </a:p>
          </p:txBody>
        </p:sp>
        <p:sp>
          <p:nvSpPr>
            <p:cNvPr id="676" name="Google Shape;676;g117bb7b856a_0_106"/>
            <p:cNvSpPr txBox="1"/>
            <p:nvPr/>
          </p:nvSpPr>
          <p:spPr>
            <a:xfrm>
              <a:off x="3803" y="3272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4)= </a:t>
              </a:r>
              <a:endParaRPr/>
            </a:p>
          </p:txBody>
        </p:sp>
        <p:sp>
          <p:nvSpPr>
            <p:cNvPr id="677" name="Google Shape;677;g117bb7b856a_0_106"/>
            <p:cNvSpPr txBox="1"/>
            <p:nvPr/>
          </p:nvSpPr>
          <p:spPr>
            <a:xfrm>
              <a:off x="3803" y="355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P(4, 5)= </a:t>
              </a:r>
              <a:endParaRPr/>
            </a:p>
          </p:txBody>
        </p:sp>
      </p:grpSp>
      <p:grpSp>
        <p:nvGrpSpPr>
          <p:cNvPr id="678" name="Google Shape;678;g117bb7b856a_0_106"/>
          <p:cNvGrpSpPr/>
          <p:nvPr/>
        </p:nvGrpSpPr>
        <p:grpSpPr>
          <a:xfrm>
            <a:off x="933450" y="1884362"/>
            <a:ext cx="6010275" cy="903288"/>
            <a:chOff x="588" y="983"/>
            <a:chExt cx="3786" cy="569"/>
          </a:xfrm>
        </p:grpSpPr>
        <p:sp>
          <p:nvSpPr>
            <p:cNvPr id="679" name="Google Shape;679;g117bb7b856a_0_106"/>
            <p:cNvSpPr txBox="1"/>
            <p:nvPr/>
          </p:nvSpPr>
          <p:spPr>
            <a:xfrm>
              <a:off x="3174" y="125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0" name="Google Shape;680;g117bb7b856a_0_106"/>
            <p:cNvCxnSpPr/>
            <p:nvPr/>
          </p:nvCxnSpPr>
          <p:spPr>
            <a:xfrm rot="10800000">
              <a:off x="588" y="983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1" name="Google Shape;681;g117bb7b856a_0_106"/>
          <p:cNvGrpSpPr/>
          <p:nvPr/>
        </p:nvGrpSpPr>
        <p:grpSpPr>
          <a:xfrm>
            <a:off x="1462087" y="1862138"/>
            <a:ext cx="5481637" cy="1355725"/>
            <a:chOff x="921" y="969"/>
            <a:chExt cx="3453" cy="854"/>
          </a:xfrm>
        </p:grpSpPr>
        <p:sp>
          <p:nvSpPr>
            <p:cNvPr id="682" name="Google Shape;682;g117bb7b856a_0_106"/>
            <p:cNvSpPr txBox="1"/>
            <p:nvPr/>
          </p:nvSpPr>
          <p:spPr>
            <a:xfrm>
              <a:off x="3174" y="152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3" name="Google Shape;683;g117bb7b856a_0_106"/>
            <p:cNvCxnSpPr/>
            <p:nvPr/>
          </p:nvCxnSpPr>
          <p:spPr>
            <a:xfrm rot="10800000">
              <a:off x="921" y="969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4" name="Google Shape;684;g117bb7b856a_0_106"/>
          <p:cNvGrpSpPr/>
          <p:nvPr/>
        </p:nvGrpSpPr>
        <p:grpSpPr>
          <a:xfrm>
            <a:off x="2105025" y="1905000"/>
            <a:ext cx="4838700" cy="1751013"/>
            <a:chOff x="1326" y="996"/>
            <a:chExt cx="3048" cy="1103"/>
          </a:xfrm>
        </p:grpSpPr>
        <p:sp>
          <p:nvSpPr>
            <p:cNvPr id="685" name="Google Shape;685;g117bb7b856a_0_106"/>
            <p:cNvSpPr txBox="1"/>
            <p:nvPr/>
          </p:nvSpPr>
          <p:spPr>
            <a:xfrm>
              <a:off x="3174" y="1799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6" name="Google Shape;686;g117bb7b856a_0_106"/>
            <p:cNvCxnSpPr/>
            <p:nvPr/>
          </p:nvCxnSpPr>
          <p:spPr>
            <a:xfrm rot="10800000">
              <a:off x="1326" y="996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87" name="Google Shape;687;g117bb7b856a_0_106"/>
          <p:cNvGrpSpPr/>
          <p:nvPr/>
        </p:nvGrpSpPr>
        <p:grpSpPr>
          <a:xfrm>
            <a:off x="2684463" y="1933574"/>
            <a:ext cx="4259262" cy="2146300"/>
            <a:chOff x="1691" y="1014"/>
            <a:chExt cx="2683" cy="1352"/>
          </a:xfrm>
        </p:grpSpPr>
        <p:sp>
          <p:nvSpPr>
            <p:cNvPr id="688" name="Google Shape;688;g117bb7b856a_0_106"/>
            <p:cNvSpPr txBox="1"/>
            <p:nvPr/>
          </p:nvSpPr>
          <p:spPr>
            <a:xfrm>
              <a:off x="3174" y="2066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max{12+0, 0} = 12</a:t>
              </a:r>
              <a:endParaRPr/>
            </a:p>
          </p:txBody>
        </p:sp>
        <p:cxnSp>
          <p:nvCxnSpPr>
            <p:cNvPr id="689" name="Google Shape;689;g117bb7b856a_0_106"/>
            <p:cNvCxnSpPr/>
            <p:nvPr/>
          </p:nvCxnSpPr>
          <p:spPr>
            <a:xfrm rot="10800000">
              <a:off x="1691" y="1014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0" name="Google Shape;690;g117bb7b856a_0_106"/>
          <p:cNvGrpSpPr/>
          <p:nvPr/>
        </p:nvGrpSpPr>
        <p:grpSpPr>
          <a:xfrm>
            <a:off x="795337" y="2341563"/>
            <a:ext cx="2471737" cy="2327287"/>
            <a:chOff x="501" y="1271"/>
            <a:chExt cx="1557" cy="1466"/>
          </a:xfrm>
        </p:grpSpPr>
        <p:sp>
          <p:nvSpPr>
            <p:cNvPr id="691" name="Google Shape;691;g117bb7b856a_0_106"/>
            <p:cNvSpPr txBox="1"/>
            <p:nvPr/>
          </p:nvSpPr>
          <p:spPr>
            <a:xfrm>
              <a:off x="558" y="2437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0} = 10</a:t>
              </a:r>
              <a:endParaRPr/>
            </a:p>
          </p:txBody>
        </p:sp>
        <p:cxnSp>
          <p:nvCxnSpPr>
            <p:cNvPr id="692" name="Google Shape;692;g117bb7b856a_0_106"/>
            <p:cNvCxnSpPr/>
            <p:nvPr/>
          </p:nvCxnSpPr>
          <p:spPr>
            <a:xfrm rot="10800000">
              <a:off x="501" y="1271"/>
              <a:ext cx="3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3" name="Google Shape;693;g117bb7b856a_0_106"/>
          <p:cNvGrpSpPr/>
          <p:nvPr/>
        </p:nvGrpSpPr>
        <p:grpSpPr>
          <a:xfrm>
            <a:off x="885825" y="2341563"/>
            <a:ext cx="2381250" cy="2782887"/>
            <a:chOff x="558" y="1271"/>
            <a:chExt cx="1500" cy="1753"/>
          </a:xfrm>
        </p:grpSpPr>
        <p:sp>
          <p:nvSpPr>
            <p:cNvPr id="694" name="Google Shape;694;g117bb7b856a_0_106"/>
            <p:cNvSpPr txBox="1"/>
            <p:nvPr/>
          </p:nvSpPr>
          <p:spPr>
            <a:xfrm>
              <a:off x="558" y="272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max{10+0, 12} = 12</a:t>
              </a:r>
              <a:endParaRPr/>
            </a:p>
          </p:txBody>
        </p:sp>
        <p:cxnSp>
          <p:nvCxnSpPr>
            <p:cNvPr id="695" name="Google Shape;695;g117bb7b856a_0_106"/>
            <p:cNvCxnSpPr/>
            <p:nvPr/>
          </p:nvCxnSpPr>
          <p:spPr>
            <a:xfrm rot="10800000">
              <a:off x="1130" y="1271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6" name="Google Shape;696;g117bb7b856a_0_106"/>
          <p:cNvGrpSpPr/>
          <p:nvPr/>
        </p:nvGrpSpPr>
        <p:grpSpPr>
          <a:xfrm>
            <a:off x="885825" y="2781300"/>
            <a:ext cx="2381250" cy="2765425"/>
            <a:chOff x="558" y="1548"/>
            <a:chExt cx="1500" cy="1742"/>
          </a:xfrm>
        </p:grpSpPr>
        <p:sp>
          <p:nvSpPr>
            <p:cNvPr id="697" name="Google Shape;697;g117bb7b856a_0_106"/>
            <p:cNvSpPr txBox="1"/>
            <p:nvPr/>
          </p:nvSpPr>
          <p:spPr>
            <a:xfrm>
              <a:off x="558" y="299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698" name="Google Shape;698;g117bb7b856a_0_106"/>
            <p:cNvCxnSpPr/>
            <p:nvPr/>
          </p:nvCxnSpPr>
          <p:spPr>
            <a:xfrm rot="10800000">
              <a:off x="1235" y="1548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699" name="Google Shape;699;g117bb7b856a_0_106"/>
          <p:cNvGrpSpPr/>
          <p:nvPr/>
        </p:nvGrpSpPr>
        <p:grpSpPr>
          <a:xfrm>
            <a:off x="885825" y="2774950"/>
            <a:ext cx="2381250" cy="3219450"/>
            <a:chOff x="558" y="1544"/>
            <a:chExt cx="1500" cy="2028"/>
          </a:xfrm>
        </p:grpSpPr>
        <p:sp>
          <p:nvSpPr>
            <p:cNvPr id="700" name="Google Shape;700;g117bb7b856a_0_106"/>
            <p:cNvSpPr txBox="1"/>
            <p:nvPr/>
          </p:nvSpPr>
          <p:spPr>
            <a:xfrm>
              <a:off x="558" y="327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701" name="Google Shape;701;g117bb7b856a_0_106"/>
            <p:cNvCxnSpPr/>
            <p:nvPr/>
          </p:nvCxnSpPr>
          <p:spPr>
            <a:xfrm rot="10800000">
              <a:off x="1595" y="154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2" name="Google Shape;702;g117bb7b856a_0_106"/>
          <p:cNvGrpSpPr/>
          <p:nvPr/>
        </p:nvGrpSpPr>
        <p:grpSpPr>
          <a:xfrm>
            <a:off x="885825" y="2803525"/>
            <a:ext cx="2708275" cy="3638550"/>
            <a:chOff x="558" y="1562"/>
            <a:chExt cx="1706" cy="2292"/>
          </a:xfrm>
        </p:grpSpPr>
        <p:sp>
          <p:nvSpPr>
            <p:cNvPr id="703" name="Google Shape;703;g117bb7b856a_0_106"/>
            <p:cNvSpPr txBox="1"/>
            <p:nvPr/>
          </p:nvSpPr>
          <p:spPr>
            <a:xfrm>
              <a:off x="558" y="355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max{10+12, 12} = 22</a:t>
              </a:r>
              <a:endParaRPr/>
            </a:p>
          </p:txBody>
        </p:sp>
        <p:cxnSp>
          <p:nvCxnSpPr>
            <p:cNvPr id="704" name="Google Shape;704;g117bb7b856a_0_106"/>
            <p:cNvCxnSpPr/>
            <p:nvPr/>
          </p:nvCxnSpPr>
          <p:spPr>
            <a:xfrm rot="10800000">
              <a:off x="1964" y="1562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5" name="Google Shape;705;g117bb7b856a_0_106"/>
          <p:cNvGrpSpPr/>
          <p:nvPr/>
        </p:nvGrpSpPr>
        <p:grpSpPr>
          <a:xfrm>
            <a:off x="1214437" y="2833688"/>
            <a:ext cx="4213225" cy="1835150"/>
            <a:chOff x="765" y="1581"/>
            <a:chExt cx="2654" cy="1156"/>
          </a:xfrm>
        </p:grpSpPr>
        <p:sp>
          <p:nvSpPr>
            <p:cNvPr id="706" name="Google Shape;706;g117bb7b856a_0_106"/>
            <p:cNvSpPr txBox="1"/>
            <p:nvPr/>
          </p:nvSpPr>
          <p:spPr>
            <a:xfrm>
              <a:off x="2519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P(2,1) = 10</a:t>
              </a:r>
              <a:endParaRPr/>
            </a:p>
          </p:txBody>
        </p:sp>
        <p:cxnSp>
          <p:nvCxnSpPr>
            <p:cNvPr id="707" name="Google Shape;707;g117bb7b856a_0_106"/>
            <p:cNvCxnSpPr/>
            <p:nvPr/>
          </p:nvCxnSpPr>
          <p:spPr>
            <a:xfrm rot="10800000">
              <a:off x="765" y="1581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08" name="Google Shape;708;g117bb7b856a_0_106"/>
          <p:cNvGrpSpPr/>
          <p:nvPr/>
        </p:nvGrpSpPr>
        <p:grpSpPr>
          <a:xfrm>
            <a:off x="1779587" y="2827338"/>
            <a:ext cx="3648075" cy="2295525"/>
            <a:chOff x="1121" y="1577"/>
            <a:chExt cx="2298" cy="1446"/>
          </a:xfrm>
        </p:grpSpPr>
        <p:sp>
          <p:nvSpPr>
            <p:cNvPr id="709" name="Google Shape;709;g117bb7b856a_0_106"/>
            <p:cNvSpPr txBox="1"/>
            <p:nvPr/>
          </p:nvSpPr>
          <p:spPr>
            <a:xfrm>
              <a:off x="2519" y="2723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P(2,2) = 12</a:t>
              </a:r>
              <a:endParaRPr/>
            </a:p>
          </p:txBody>
        </p:sp>
        <p:cxnSp>
          <p:nvCxnSpPr>
            <p:cNvPr id="710" name="Google Shape;710;g117bb7b856a_0_106"/>
            <p:cNvCxnSpPr/>
            <p:nvPr/>
          </p:nvCxnSpPr>
          <p:spPr>
            <a:xfrm rot="10800000">
              <a:off x="1121" y="1577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1" name="Google Shape;711;g117bb7b856a_0_106"/>
          <p:cNvGrpSpPr/>
          <p:nvPr/>
        </p:nvGrpSpPr>
        <p:grpSpPr>
          <a:xfrm>
            <a:off x="2373312" y="2797175"/>
            <a:ext cx="3530600" cy="2749549"/>
            <a:chOff x="1495" y="1558"/>
            <a:chExt cx="2224" cy="1732"/>
          </a:xfrm>
        </p:grpSpPr>
        <p:sp>
          <p:nvSpPr>
            <p:cNvPr id="712" name="Google Shape;712;g117bb7b856a_0_106"/>
            <p:cNvSpPr txBox="1"/>
            <p:nvPr/>
          </p:nvSpPr>
          <p:spPr>
            <a:xfrm>
              <a:off x="2519" y="299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max{20+0, 22}=22</a:t>
              </a:r>
              <a:endParaRPr/>
            </a:p>
          </p:txBody>
        </p:sp>
        <p:cxnSp>
          <p:nvCxnSpPr>
            <p:cNvPr id="713" name="Google Shape;713;g117bb7b856a_0_106"/>
            <p:cNvCxnSpPr/>
            <p:nvPr/>
          </p:nvCxnSpPr>
          <p:spPr>
            <a:xfrm rot="10800000">
              <a:off x="1495" y="155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4" name="Google Shape;714;g117bb7b856a_0_106"/>
          <p:cNvGrpSpPr/>
          <p:nvPr/>
        </p:nvGrpSpPr>
        <p:grpSpPr>
          <a:xfrm>
            <a:off x="1565275" y="2733675"/>
            <a:ext cx="4338637" cy="3260725"/>
            <a:chOff x="986" y="1518"/>
            <a:chExt cx="2733" cy="2054"/>
          </a:xfrm>
        </p:grpSpPr>
        <p:sp>
          <p:nvSpPr>
            <p:cNvPr id="715" name="Google Shape;715;g117bb7b856a_0_106"/>
            <p:cNvSpPr txBox="1"/>
            <p:nvPr/>
          </p:nvSpPr>
          <p:spPr>
            <a:xfrm>
              <a:off x="2519" y="327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max{20+10,22}=30</a:t>
              </a:r>
              <a:endParaRPr/>
            </a:p>
          </p:txBody>
        </p:sp>
        <p:cxnSp>
          <p:nvCxnSpPr>
            <p:cNvPr id="716" name="Google Shape;716;g117bb7b856a_0_106"/>
            <p:cNvCxnSpPr/>
            <p:nvPr/>
          </p:nvCxnSpPr>
          <p:spPr>
            <a:xfrm rot="10800000">
              <a:off x="986" y="1518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17" name="Google Shape;717;g117bb7b856a_0_106"/>
          <p:cNvGrpSpPr/>
          <p:nvPr/>
        </p:nvGrpSpPr>
        <p:grpSpPr>
          <a:xfrm>
            <a:off x="2157412" y="2747962"/>
            <a:ext cx="3746500" cy="3692525"/>
            <a:chOff x="1359" y="1527"/>
            <a:chExt cx="2360" cy="2326"/>
          </a:xfrm>
        </p:grpSpPr>
        <p:sp>
          <p:nvSpPr>
            <p:cNvPr id="718" name="Google Shape;718;g117bb7b856a_0_106"/>
            <p:cNvSpPr txBox="1"/>
            <p:nvPr/>
          </p:nvSpPr>
          <p:spPr>
            <a:xfrm>
              <a:off x="2519" y="3553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max{20+12,22}=32</a:t>
              </a:r>
              <a:endParaRPr/>
            </a:p>
          </p:txBody>
        </p:sp>
        <p:cxnSp>
          <p:nvCxnSpPr>
            <p:cNvPr id="719" name="Google Shape;719;g117bb7b856a_0_106"/>
            <p:cNvCxnSpPr/>
            <p:nvPr/>
          </p:nvCxnSpPr>
          <p:spPr>
            <a:xfrm rot="10800000">
              <a:off x="1359" y="1527"/>
              <a:ext cx="9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0" name="Google Shape;720;g117bb7b856a_0_106"/>
          <p:cNvGrpSpPr/>
          <p:nvPr/>
        </p:nvGrpSpPr>
        <p:grpSpPr>
          <a:xfrm>
            <a:off x="1214437" y="3248025"/>
            <a:ext cx="7148512" cy="1420812"/>
            <a:chOff x="765" y="1842"/>
            <a:chExt cx="4503" cy="895"/>
          </a:xfrm>
        </p:grpSpPr>
        <p:sp>
          <p:nvSpPr>
            <p:cNvPr id="721" name="Google Shape;721;g117bb7b856a_0_106"/>
            <p:cNvSpPr txBox="1"/>
            <p:nvPr/>
          </p:nvSpPr>
          <p:spPr>
            <a:xfrm>
              <a:off x="4368" y="2437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P(3,1) = 10</a:t>
              </a:r>
              <a:endParaRPr/>
            </a:p>
          </p:txBody>
        </p:sp>
        <p:cxnSp>
          <p:nvCxnSpPr>
            <p:cNvPr id="722" name="Google Shape;722;g117bb7b856a_0_106"/>
            <p:cNvCxnSpPr/>
            <p:nvPr/>
          </p:nvCxnSpPr>
          <p:spPr>
            <a:xfrm rot="10800000">
              <a:off x="765" y="1842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3" name="Google Shape;723;g117bb7b856a_0_106"/>
          <p:cNvGrpSpPr/>
          <p:nvPr/>
        </p:nvGrpSpPr>
        <p:grpSpPr>
          <a:xfrm>
            <a:off x="855662" y="3162300"/>
            <a:ext cx="8459787" cy="1962150"/>
            <a:chOff x="539" y="1788"/>
            <a:chExt cx="5329" cy="1236"/>
          </a:xfrm>
        </p:grpSpPr>
        <p:sp>
          <p:nvSpPr>
            <p:cNvPr id="724" name="Google Shape;724;g117bb7b856a_0_106"/>
            <p:cNvSpPr txBox="1"/>
            <p:nvPr/>
          </p:nvSpPr>
          <p:spPr>
            <a:xfrm>
              <a:off x="4368" y="2724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max{15+0, 12} = 15</a:t>
              </a:r>
              <a:endParaRPr/>
            </a:p>
          </p:txBody>
        </p:sp>
        <p:cxnSp>
          <p:nvCxnSpPr>
            <p:cNvPr id="725" name="Google Shape;725;g117bb7b856a_0_106"/>
            <p:cNvCxnSpPr/>
            <p:nvPr/>
          </p:nvCxnSpPr>
          <p:spPr>
            <a:xfrm rot="10800000">
              <a:off x="539" y="1788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6" name="Google Shape;726;g117bb7b856a_0_106"/>
          <p:cNvGrpSpPr/>
          <p:nvPr/>
        </p:nvGrpSpPr>
        <p:grpSpPr>
          <a:xfrm>
            <a:off x="1433512" y="3176588"/>
            <a:ext cx="7881938" cy="2368550"/>
            <a:chOff x="903" y="1797"/>
            <a:chExt cx="4965" cy="1492"/>
          </a:xfrm>
        </p:grpSpPr>
        <p:sp>
          <p:nvSpPr>
            <p:cNvPr id="727" name="Google Shape;727;g117bb7b856a_0_106"/>
            <p:cNvSpPr txBox="1"/>
            <p:nvPr/>
          </p:nvSpPr>
          <p:spPr>
            <a:xfrm>
              <a:off x="4368" y="298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max{15+10, 22}=25</a:t>
              </a:r>
              <a:endParaRPr/>
            </a:p>
          </p:txBody>
        </p:sp>
        <p:cxnSp>
          <p:nvCxnSpPr>
            <p:cNvPr id="728" name="Google Shape;728;g117bb7b856a_0_106"/>
            <p:cNvCxnSpPr/>
            <p:nvPr/>
          </p:nvCxnSpPr>
          <p:spPr>
            <a:xfrm rot="10800000">
              <a:off x="903" y="1797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29" name="Google Shape;729;g117bb7b856a_0_106"/>
          <p:cNvGrpSpPr/>
          <p:nvPr/>
        </p:nvGrpSpPr>
        <p:grpSpPr>
          <a:xfrm>
            <a:off x="2965450" y="3213100"/>
            <a:ext cx="6350000" cy="2781300"/>
            <a:chOff x="1868" y="1820"/>
            <a:chExt cx="4000" cy="1752"/>
          </a:xfrm>
        </p:grpSpPr>
        <p:sp>
          <p:nvSpPr>
            <p:cNvPr id="730" name="Google Shape;730;g117bb7b856a_0_106"/>
            <p:cNvSpPr txBox="1"/>
            <p:nvPr/>
          </p:nvSpPr>
          <p:spPr>
            <a:xfrm>
              <a:off x="4368" y="327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max{15+12, 30}=30</a:t>
              </a:r>
              <a:endParaRPr/>
            </a:p>
          </p:txBody>
        </p:sp>
        <p:cxnSp>
          <p:nvCxnSpPr>
            <p:cNvPr id="731" name="Google Shape;731;g117bb7b856a_0_106"/>
            <p:cNvCxnSpPr/>
            <p:nvPr/>
          </p:nvCxnSpPr>
          <p:spPr>
            <a:xfrm rot="10800000">
              <a:off x="1868" y="1820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2" name="Google Shape;732;g117bb7b856a_0_106"/>
          <p:cNvGrpSpPr/>
          <p:nvPr/>
        </p:nvGrpSpPr>
        <p:grpSpPr>
          <a:xfrm>
            <a:off x="2613025" y="3176588"/>
            <a:ext cx="6702425" cy="3263900"/>
            <a:chOff x="1646" y="1797"/>
            <a:chExt cx="4222" cy="2056"/>
          </a:xfrm>
        </p:grpSpPr>
        <p:sp>
          <p:nvSpPr>
            <p:cNvPr id="733" name="Google Shape;733;g117bb7b856a_0_106"/>
            <p:cNvSpPr txBox="1"/>
            <p:nvPr/>
          </p:nvSpPr>
          <p:spPr>
            <a:xfrm>
              <a:off x="4368" y="3553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max{15+22, 32}=37</a:t>
              </a:r>
              <a:endParaRPr/>
            </a:p>
          </p:txBody>
        </p:sp>
        <p:cxnSp>
          <p:nvCxnSpPr>
            <p:cNvPr id="734" name="Google Shape;734;g117bb7b856a_0_106"/>
            <p:cNvCxnSpPr/>
            <p:nvPr/>
          </p:nvCxnSpPr>
          <p:spPr>
            <a:xfrm rot="10800000">
              <a:off x="1646" y="1797"/>
              <a:ext cx="60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735" name="Google Shape;735;g117bb7b856a_0_106"/>
          <p:cNvGrpSpPr/>
          <p:nvPr/>
        </p:nvGrpSpPr>
        <p:grpSpPr>
          <a:xfrm>
            <a:off x="1219200" y="1865312"/>
            <a:ext cx="5248275" cy="906462"/>
            <a:chOff x="768" y="971"/>
            <a:chExt cx="3306" cy="571"/>
          </a:xfrm>
        </p:grpSpPr>
        <p:sp>
          <p:nvSpPr>
            <p:cNvPr id="736" name="Google Shape;736;g117bb7b856a_0_106"/>
            <p:cNvSpPr txBox="1"/>
            <p:nvPr/>
          </p:nvSpPr>
          <p:spPr>
            <a:xfrm>
              <a:off x="776" y="124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37" name="Google Shape;737;g117bb7b856a_0_106"/>
            <p:cNvSpPr txBox="1"/>
            <p:nvPr/>
          </p:nvSpPr>
          <p:spPr>
            <a:xfrm>
              <a:off x="3174" y="971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P(0, 1) = 0</a:t>
              </a:r>
              <a:endParaRPr/>
            </a:p>
          </p:txBody>
        </p:sp>
        <p:cxnSp>
          <p:nvCxnSpPr>
            <p:cNvPr id="738" name="Google Shape;738;g117bb7b856a_0_106"/>
            <p:cNvCxnSpPr/>
            <p:nvPr/>
          </p:nvCxnSpPr>
          <p:spPr>
            <a:xfrm rot="10800000">
              <a:off x="768" y="103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739" name="Google Shape;739;g117bb7b856a_0_106"/>
          <p:cNvSpPr txBox="1"/>
          <p:nvPr/>
        </p:nvSpPr>
        <p:spPr>
          <a:xfrm>
            <a:off x="276225" y="107950"/>
            <a:ext cx="1668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7bb7b856a_0_23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5" name="Google Shape;745;g117bb7b856a_0_232"/>
          <p:cNvSpPr txBox="1"/>
          <p:nvPr>
            <p:ph type="title"/>
          </p:nvPr>
        </p:nvSpPr>
        <p:spPr>
          <a:xfrm>
            <a:off x="341312" y="100012"/>
            <a:ext cx="84615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Reconstructing the Optimal Solution</a:t>
            </a:r>
            <a:endParaRPr/>
          </a:p>
        </p:txBody>
      </p:sp>
      <p:graphicFrame>
        <p:nvGraphicFramePr>
          <p:cNvPr id="746" name="Google Shape;746;g117bb7b856a_0_232"/>
          <p:cNvGraphicFramePr/>
          <p:nvPr/>
        </p:nvGraphicFramePr>
        <p:xfrm>
          <a:off x="1639887" y="1738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47" name="Google Shape;747;g117bb7b856a_0_232"/>
          <p:cNvSpPr txBox="1"/>
          <p:nvPr/>
        </p:nvSpPr>
        <p:spPr>
          <a:xfrm>
            <a:off x="1733550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748" name="Google Shape;748;g117bb7b856a_0_232"/>
          <p:cNvSpPr txBox="1"/>
          <p:nvPr/>
        </p:nvSpPr>
        <p:spPr>
          <a:xfrm>
            <a:off x="2374900" y="13620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49" name="Google Shape;749;g117bb7b856a_0_232"/>
          <p:cNvSpPr txBox="1"/>
          <p:nvPr/>
        </p:nvSpPr>
        <p:spPr>
          <a:xfrm>
            <a:off x="2976562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750" name="Google Shape;750;g117bb7b856a_0_232"/>
          <p:cNvSpPr txBox="1"/>
          <p:nvPr/>
        </p:nvSpPr>
        <p:spPr>
          <a:xfrm>
            <a:off x="3576637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751" name="Google Shape;751;g117bb7b856a_0_232"/>
          <p:cNvSpPr txBox="1"/>
          <p:nvPr/>
        </p:nvSpPr>
        <p:spPr>
          <a:xfrm>
            <a:off x="4141787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752" name="Google Shape;752;g117bb7b856a_0_232"/>
          <p:cNvSpPr txBox="1"/>
          <p:nvPr/>
        </p:nvSpPr>
        <p:spPr>
          <a:xfrm>
            <a:off x="4748212" y="13620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753" name="Google Shape;753;g117bb7b856a_0_232"/>
          <p:cNvSpPr txBox="1"/>
          <p:nvPr/>
        </p:nvSpPr>
        <p:spPr>
          <a:xfrm>
            <a:off x="1349375" y="22050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54" name="Google Shape;754;g117bb7b856a_0_232"/>
          <p:cNvSpPr txBox="1"/>
          <p:nvPr/>
        </p:nvSpPr>
        <p:spPr>
          <a:xfrm>
            <a:off x="1312862" y="2620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755" name="Google Shape;755;g117bb7b856a_0_232"/>
          <p:cNvSpPr txBox="1"/>
          <p:nvPr/>
        </p:nvSpPr>
        <p:spPr>
          <a:xfrm>
            <a:off x="1312862" y="30416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756" name="Google Shape;756;g117bb7b856a_0_232"/>
          <p:cNvSpPr txBox="1"/>
          <p:nvPr/>
        </p:nvSpPr>
        <p:spPr>
          <a:xfrm>
            <a:off x="1312862" y="34607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757" name="Google Shape;757;g117bb7b856a_0_232"/>
          <p:cNvSpPr txBox="1"/>
          <p:nvPr/>
        </p:nvSpPr>
        <p:spPr>
          <a:xfrm>
            <a:off x="1266825" y="17700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758" name="Google Shape;758;g117bb7b856a_0_232"/>
          <p:cNvSpPr txBox="1"/>
          <p:nvPr/>
        </p:nvSpPr>
        <p:spPr>
          <a:xfrm>
            <a:off x="2868612" y="21907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59" name="Google Shape;759;g117bb7b856a_0_232"/>
          <p:cNvSpPr txBox="1"/>
          <p:nvPr/>
        </p:nvSpPr>
        <p:spPr>
          <a:xfrm>
            <a:off x="3460750" y="21907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0" name="Google Shape;760;g117bb7b856a_0_232"/>
          <p:cNvSpPr txBox="1"/>
          <p:nvPr/>
        </p:nvSpPr>
        <p:spPr>
          <a:xfrm>
            <a:off x="4046537" y="21923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1" name="Google Shape;761;g117bb7b856a_0_232"/>
          <p:cNvSpPr txBox="1"/>
          <p:nvPr/>
        </p:nvSpPr>
        <p:spPr>
          <a:xfrm>
            <a:off x="4646612" y="21923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2" name="Google Shape;762;g117bb7b856a_0_232"/>
          <p:cNvSpPr txBox="1"/>
          <p:nvPr/>
        </p:nvSpPr>
        <p:spPr>
          <a:xfrm>
            <a:off x="2297112" y="26098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3" name="Google Shape;763;g117bb7b856a_0_232"/>
          <p:cNvSpPr txBox="1"/>
          <p:nvPr/>
        </p:nvSpPr>
        <p:spPr>
          <a:xfrm>
            <a:off x="2867025" y="26098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4" name="Google Shape;764;g117bb7b856a_0_232"/>
          <p:cNvSpPr txBox="1"/>
          <p:nvPr/>
        </p:nvSpPr>
        <p:spPr>
          <a:xfrm>
            <a:off x="3462337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5" name="Google Shape;765;g117bb7b856a_0_232"/>
          <p:cNvSpPr txBox="1"/>
          <p:nvPr/>
        </p:nvSpPr>
        <p:spPr>
          <a:xfrm>
            <a:off x="4040187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6" name="Google Shape;766;g117bb7b856a_0_232"/>
          <p:cNvSpPr txBox="1"/>
          <p:nvPr/>
        </p:nvSpPr>
        <p:spPr>
          <a:xfrm>
            <a:off x="4633912" y="26114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67" name="Google Shape;767;g117bb7b856a_0_232"/>
          <p:cNvSpPr txBox="1"/>
          <p:nvPr/>
        </p:nvSpPr>
        <p:spPr>
          <a:xfrm>
            <a:off x="2298700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68" name="Google Shape;768;g117bb7b856a_0_232"/>
          <p:cNvSpPr txBox="1"/>
          <p:nvPr/>
        </p:nvSpPr>
        <p:spPr>
          <a:xfrm>
            <a:off x="2868612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769" name="Google Shape;769;g117bb7b856a_0_232"/>
          <p:cNvSpPr txBox="1"/>
          <p:nvPr/>
        </p:nvSpPr>
        <p:spPr>
          <a:xfrm>
            <a:off x="3463925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770" name="Google Shape;770;g117bb7b856a_0_232"/>
          <p:cNvSpPr txBox="1"/>
          <p:nvPr/>
        </p:nvSpPr>
        <p:spPr>
          <a:xfrm>
            <a:off x="4057650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771" name="Google Shape;771;g117bb7b856a_0_232"/>
          <p:cNvSpPr txBox="1"/>
          <p:nvPr/>
        </p:nvSpPr>
        <p:spPr>
          <a:xfrm>
            <a:off x="4651375" y="30305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772" name="Google Shape;772;g117bb7b856a_0_232"/>
          <p:cNvSpPr txBox="1"/>
          <p:nvPr/>
        </p:nvSpPr>
        <p:spPr>
          <a:xfrm>
            <a:off x="2286000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773" name="Google Shape;773;g117bb7b856a_0_232"/>
          <p:cNvSpPr txBox="1"/>
          <p:nvPr/>
        </p:nvSpPr>
        <p:spPr>
          <a:xfrm>
            <a:off x="2855912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774" name="Google Shape;774;g117bb7b856a_0_232"/>
          <p:cNvSpPr txBox="1"/>
          <p:nvPr/>
        </p:nvSpPr>
        <p:spPr>
          <a:xfrm>
            <a:off x="3451225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775" name="Google Shape;775;g117bb7b856a_0_232"/>
          <p:cNvSpPr txBox="1"/>
          <p:nvPr/>
        </p:nvSpPr>
        <p:spPr>
          <a:xfrm>
            <a:off x="4044950" y="34464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776" name="Google Shape;776;g117bb7b856a_0_232"/>
          <p:cNvSpPr txBox="1"/>
          <p:nvPr/>
        </p:nvSpPr>
        <p:spPr>
          <a:xfrm>
            <a:off x="4638675" y="3446462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cxnSp>
        <p:nvCxnSpPr>
          <p:cNvPr id="777" name="Google Shape;777;g117bb7b856a_0_232"/>
          <p:cNvCxnSpPr/>
          <p:nvPr/>
        </p:nvCxnSpPr>
        <p:spPr>
          <a:xfrm rot="10800000">
            <a:off x="2097137" y="2006625"/>
            <a:ext cx="920700" cy="2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8" name="Google Shape;778;g117bb7b856a_0_232"/>
          <p:cNvCxnSpPr/>
          <p:nvPr/>
        </p:nvCxnSpPr>
        <p:spPr>
          <a:xfrm rot="10800000">
            <a:off x="2625775" y="1992199"/>
            <a:ext cx="9207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79" name="Google Shape;779;g117bb7b856a_0_232"/>
          <p:cNvCxnSpPr/>
          <p:nvPr/>
        </p:nvCxnSpPr>
        <p:spPr>
          <a:xfrm rot="10800000">
            <a:off x="3217712" y="2014662"/>
            <a:ext cx="971700" cy="2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0" name="Google Shape;780;g117bb7b856a_0_232"/>
          <p:cNvCxnSpPr/>
          <p:nvPr/>
        </p:nvCxnSpPr>
        <p:spPr>
          <a:xfrm rot="10800000">
            <a:off x="3783049" y="2000337"/>
            <a:ext cx="985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1" name="Google Shape;781;g117bb7b856a_0_232"/>
          <p:cNvCxnSpPr/>
          <p:nvPr/>
        </p:nvCxnSpPr>
        <p:spPr>
          <a:xfrm rot="10800000">
            <a:off x="2074974" y="2471624"/>
            <a:ext cx="3285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2" name="Google Shape;782;g117bb7b856a_0_232"/>
          <p:cNvCxnSpPr/>
          <p:nvPr/>
        </p:nvCxnSpPr>
        <p:spPr>
          <a:xfrm rot="10800000">
            <a:off x="2925762" y="244942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3" name="Google Shape;783;g117bb7b856a_0_232"/>
          <p:cNvCxnSpPr/>
          <p:nvPr/>
        </p:nvCxnSpPr>
        <p:spPr>
          <a:xfrm rot="10800000">
            <a:off x="3260600" y="2463912"/>
            <a:ext cx="30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4" name="Google Shape;784;g117bb7b856a_0_232"/>
          <p:cNvCxnSpPr/>
          <p:nvPr/>
        </p:nvCxnSpPr>
        <p:spPr>
          <a:xfrm rot="10800000">
            <a:off x="3811699" y="2449462"/>
            <a:ext cx="32850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5" name="Google Shape;785;g117bb7b856a_0_232"/>
          <p:cNvCxnSpPr/>
          <p:nvPr/>
        </p:nvCxnSpPr>
        <p:spPr>
          <a:xfrm rot="10800000">
            <a:off x="4454487" y="2486137"/>
            <a:ext cx="271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6" name="Google Shape;786;g117bb7b856a_0_232"/>
          <p:cNvCxnSpPr/>
          <p:nvPr/>
        </p:nvCxnSpPr>
        <p:spPr>
          <a:xfrm rot="10800000">
            <a:off x="2346325" y="2871649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7" name="Google Shape;787;g117bb7b856a_0_232"/>
          <p:cNvCxnSpPr/>
          <p:nvPr/>
        </p:nvCxnSpPr>
        <p:spPr>
          <a:xfrm rot="10800000">
            <a:off x="2911475" y="2900399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8" name="Google Shape;788;g117bb7b856a_0_232"/>
          <p:cNvCxnSpPr/>
          <p:nvPr/>
        </p:nvCxnSpPr>
        <p:spPr>
          <a:xfrm rot="10800000">
            <a:off x="3505200" y="287803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89" name="Google Shape;789;g117bb7b856a_0_232"/>
          <p:cNvCxnSpPr/>
          <p:nvPr/>
        </p:nvCxnSpPr>
        <p:spPr>
          <a:xfrm rot="10800000">
            <a:off x="2668512" y="2835237"/>
            <a:ext cx="1457400" cy="2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0" name="Google Shape;790;g117bb7b856a_0_232"/>
          <p:cNvCxnSpPr/>
          <p:nvPr/>
        </p:nvCxnSpPr>
        <p:spPr>
          <a:xfrm rot="10800000">
            <a:off x="3260650" y="2806625"/>
            <a:ext cx="14574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1" name="Google Shape;791;g117bb7b856a_0_232"/>
          <p:cNvCxnSpPr/>
          <p:nvPr/>
        </p:nvCxnSpPr>
        <p:spPr>
          <a:xfrm rot="10800000">
            <a:off x="2346325" y="332888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2" name="Google Shape;792;g117bb7b856a_0_232"/>
          <p:cNvCxnSpPr/>
          <p:nvPr/>
        </p:nvCxnSpPr>
        <p:spPr>
          <a:xfrm rot="10800000">
            <a:off x="2031950" y="3206862"/>
            <a:ext cx="908100" cy="3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3" name="Google Shape;793;g117bb7b856a_0_232"/>
          <p:cNvCxnSpPr/>
          <p:nvPr/>
        </p:nvCxnSpPr>
        <p:spPr>
          <a:xfrm rot="10800000">
            <a:off x="2668599" y="3243349"/>
            <a:ext cx="8493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4" name="Google Shape;794;g117bb7b856a_0_232"/>
          <p:cNvCxnSpPr/>
          <p:nvPr/>
        </p:nvCxnSpPr>
        <p:spPr>
          <a:xfrm rot="10800000">
            <a:off x="4097337" y="3292462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795" name="Google Shape;795;g117bb7b856a_0_232"/>
          <p:cNvCxnSpPr/>
          <p:nvPr/>
        </p:nvCxnSpPr>
        <p:spPr>
          <a:xfrm rot="10800000">
            <a:off x="3789312" y="3271849"/>
            <a:ext cx="9081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6" name="Google Shape;796;g117bb7b856a_0_232"/>
          <p:cNvSpPr txBox="1"/>
          <p:nvPr/>
        </p:nvSpPr>
        <p:spPr>
          <a:xfrm>
            <a:off x="2363787" y="2192337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797" name="Google Shape;797;g117bb7b856a_0_232"/>
          <p:cNvCxnSpPr/>
          <p:nvPr/>
        </p:nvCxnSpPr>
        <p:spPr>
          <a:xfrm rot="10800000">
            <a:off x="2351087" y="2049537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798" name="Google Shape;798;g117bb7b856a_0_232"/>
          <p:cNvSpPr txBox="1"/>
          <p:nvPr/>
        </p:nvSpPr>
        <p:spPr>
          <a:xfrm>
            <a:off x="323850" y="4135437"/>
            <a:ext cx="8229600" cy="22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P(n, W)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left-up ⇒ item i has been taken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you go straight up ⇒ item i has not been taken</a:t>
            </a:r>
            <a:endParaRPr/>
          </a:p>
        </p:txBody>
      </p:sp>
      <p:cxnSp>
        <p:nvCxnSpPr>
          <p:cNvPr id="799" name="Google Shape;799;g117bb7b856a_0_232"/>
          <p:cNvCxnSpPr/>
          <p:nvPr/>
        </p:nvCxnSpPr>
        <p:spPr>
          <a:xfrm rot="10800000">
            <a:off x="3505200" y="2878037"/>
            <a:ext cx="0" cy="292200"/>
          </a:xfrm>
          <a:prstGeom prst="straightConnector1">
            <a:avLst/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800" name="Google Shape;800;g117bb7b856a_0_232"/>
          <p:cNvGraphicFramePr/>
          <p:nvPr/>
        </p:nvGraphicFramePr>
        <p:xfrm>
          <a:off x="5783262" y="12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01" name="Google Shape;801;g117bb7b856a_0_232"/>
          <p:cNvSpPr txBox="1"/>
          <p:nvPr/>
        </p:nvSpPr>
        <p:spPr>
          <a:xfrm>
            <a:off x="336550" y="13303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19d13d6ee1_0_19"/>
          <p:cNvSpPr txBox="1"/>
          <p:nvPr>
            <p:ph type="title"/>
          </p:nvPr>
        </p:nvSpPr>
        <p:spPr>
          <a:xfrm>
            <a:off x="341313" y="100013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Path Print</a:t>
            </a:r>
            <a:endParaRPr/>
          </a:p>
        </p:txBody>
      </p:sp>
      <p:sp>
        <p:nvSpPr>
          <p:cNvPr id="808" name="Google Shape;808;g119d13d6ee1_0_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g119d13d6ee1_0_19"/>
          <p:cNvSpPr txBox="1"/>
          <p:nvPr/>
        </p:nvSpPr>
        <p:spPr>
          <a:xfrm>
            <a:off x="401825" y="1442450"/>
            <a:ext cx="35763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P(i,w) = Max {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B</a:t>
            </a:r>
            <a:r>
              <a:rPr baseline="-25000" lang="en-US" sz="2000"/>
              <a:t>i</a:t>
            </a:r>
            <a:r>
              <a:rPr baseline="30000" lang="en-US" sz="2000"/>
              <a:t> </a:t>
            </a:r>
            <a:r>
              <a:rPr lang="en-US" sz="2000"/>
              <a:t>+ P(i-1, w-w</a:t>
            </a:r>
            <a:r>
              <a:rPr baseline="-25000" lang="en-US" sz="2000"/>
              <a:t>i</a:t>
            </a:r>
            <a:r>
              <a:rPr lang="en-US" sz="2000"/>
              <a:t>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</a:t>
            </a:r>
            <a:r>
              <a:rPr lang="en-US" sz="2000">
                <a:solidFill>
                  <a:schemeClr val="dk1"/>
                </a:solidFill>
              </a:rPr>
              <a:t>P(i-1, 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Starting call: P(n-1,W)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Break: (i&lt;0 or w == 0)</a:t>
            </a:r>
            <a:endParaRPr sz="2000"/>
          </a:p>
        </p:txBody>
      </p:sp>
      <p:sp>
        <p:nvSpPr>
          <p:cNvPr id="810" name="Google Shape;810;g119d13d6ee1_0_19"/>
          <p:cNvSpPr txBox="1"/>
          <p:nvPr/>
        </p:nvSpPr>
        <p:spPr>
          <a:xfrm>
            <a:off x="4621125" y="1513575"/>
            <a:ext cx="4065600" cy="203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P[i][w] = {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P[i-1][w-w</a:t>
            </a:r>
            <a:r>
              <a:rPr baseline="-25000" lang="en-US" sz="2000"/>
              <a:t>i</a:t>
            </a:r>
            <a:r>
              <a:rPr lang="en-US" sz="2000"/>
              <a:t>]+</a:t>
            </a:r>
            <a:r>
              <a:rPr lang="en-US" sz="2000">
                <a:solidFill>
                  <a:schemeClr val="dk1"/>
                </a:solidFill>
              </a:rPr>
              <a:t>b[i] </a:t>
            </a:r>
            <a:r>
              <a:rPr lang="en-US" sz="2000"/>
              <a:t> == P[i][w] 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P[i-1][w] == P[i][w]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}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Can go to the cell where the value condition matches</a:t>
            </a:r>
            <a:endParaRPr sz="2000"/>
          </a:p>
        </p:txBody>
      </p:sp>
      <p:graphicFrame>
        <p:nvGraphicFramePr>
          <p:cNvPr id="811" name="Google Shape;811;g119d13d6ee1_0_19"/>
          <p:cNvGraphicFramePr/>
          <p:nvPr/>
        </p:nvGraphicFramePr>
        <p:xfrm>
          <a:off x="1563687" y="4252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88950"/>
                <a:gridCol w="590550"/>
                <a:gridCol w="588950"/>
                <a:gridCol w="588950"/>
                <a:gridCol w="590550"/>
                <a:gridCol w="588950"/>
              </a:tblGrid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2" name="Google Shape;812;g119d13d6ee1_0_19"/>
          <p:cNvSpPr txBox="1"/>
          <p:nvPr/>
        </p:nvSpPr>
        <p:spPr>
          <a:xfrm>
            <a:off x="1657350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13" name="Google Shape;813;g119d13d6ee1_0_19"/>
          <p:cNvSpPr txBox="1"/>
          <p:nvPr/>
        </p:nvSpPr>
        <p:spPr>
          <a:xfrm>
            <a:off x="2298700" y="38766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14" name="Google Shape;814;g119d13d6ee1_0_19"/>
          <p:cNvSpPr txBox="1"/>
          <p:nvPr/>
        </p:nvSpPr>
        <p:spPr>
          <a:xfrm>
            <a:off x="2900362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15" name="Google Shape;815;g119d13d6ee1_0_19"/>
          <p:cNvSpPr txBox="1"/>
          <p:nvPr/>
        </p:nvSpPr>
        <p:spPr>
          <a:xfrm>
            <a:off x="3500437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16" name="Google Shape;816;g119d13d6ee1_0_19"/>
          <p:cNvSpPr txBox="1"/>
          <p:nvPr/>
        </p:nvSpPr>
        <p:spPr>
          <a:xfrm>
            <a:off x="4065587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817" name="Google Shape;817;g119d13d6ee1_0_19"/>
          <p:cNvSpPr txBox="1"/>
          <p:nvPr/>
        </p:nvSpPr>
        <p:spPr>
          <a:xfrm>
            <a:off x="4672012" y="38766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818" name="Google Shape;818;g119d13d6ee1_0_19"/>
          <p:cNvSpPr txBox="1"/>
          <p:nvPr/>
        </p:nvSpPr>
        <p:spPr>
          <a:xfrm>
            <a:off x="1273175" y="47196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19" name="Google Shape;819;g119d13d6ee1_0_19"/>
          <p:cNvSpPr txBox="1"/>
          <p:nvPr/>
        </p:nvSpPr>
        <p:spPr>
          <a:xfrm>
            <a:off x="1236662" y="51355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820" name="Google Shape;820;g119d13d6ee1_0_19"/>
          <p:cNvSpPr txBox="1"/>
          <p:nvPr/>
        </p:nvSpPr>
        <p:spPr>
          <a:xfrm>
            <a:off x="1236662" y="55562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821" name="Google Shape;821;g119d13d6ee1_0_19"/>
          <p:cNvSpPr txBox="1"/>
          <p:nvPr/>
        </p:nvSpPr>
        <p:spPr>
          <a:xfrm>
            <a:off x="1236662" y="5975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822" name="Google Shape;822;g119d13d6ee1_0_19"/>
          <p:cNvSpPr txBox="1"/>
          <p:nvPr/>
        </p:nvSpPr>
        <p:spPr>
          <a:xfrm>
            <a:off x="1190625" y="42846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23" name="Google Shape;823;g119d13d6ee1_0_19"/>
          <p:cNvSpPr txBox="1"/>
          <p:nvPr/>
        </p:nvSpPr>
        <p:spPr>
          <a:xfrm>
            <a:off x="2792412" y="4705350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4" name="Google Shape;824;g119d13d6ee1_0_19"/>
          <p:cNvSpPr txBox="1"/>
          <p:nvPr/>
        </p:nvSpPr>
        <p:spPr>
          <a:xfrm>
            <a:off x="3384550" y="47053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5" name="Google Shape;825;g119d13d6ee1_0_19"/>
          <p:cNvSpPr txBox="1"/>
          <p:nvPr/>
        </p:nvSpPr>
        <p:spPr>
          <a:xfrm>
            <a:off x="3970337" y="4706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6" name="Google Shape;826;g119d13d6ee1_0_19"/>
          <p:cNvSpPr txBox="1"/>
          <p:nvPr/>
        </p:nvSpPr>
        <p:spPr>
          <a:xfrm>
            <a:off x="4570412" y="47069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7" name="Google Shape;827;g119d13d6ee1_0_19"/>
          <p:cNvSpPr txBox="1"/>
          <p:nvPr/>
        </p:nvSpPr>
        <p:spPr>
          <a:xfrm>
            <a:off x="2220912" y="51244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28" name="Google Shape;828;g119d13d6ee1_0_19"/>
          <p:cNvSpPr txBox="1"/>
          <p:nvPr/>
        </p:nvSpPr>
        <p:spPr>
          <a:xfrm>
            <a:off x="2790825" y="5124450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29" name="Google Shape;829;g119d13d6ee1_0_19"/>
          <p:cNvSpPr txBox="1"/>
          <p:nvPr/>
        </p:nvSpPr>
        <p:spPr>
          <a:xfrm>
            <a:off x="3386137" y="5126037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0" name="Google Shape;830;g119d13d6ee1_0_19"/>
          <p:cNvSpPr txBox="1"/>
          <p:nvPr/>
        </p:nvSpPr>
        <p:spPr>
          <a:xfrm>
            <a:off x="3963987" y="5126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1" name="Google Shape;831;g119d13d6ee1_0_19"/>
          <p:cNvSpPr txBox="1"/>
          <p:nvPr/>
        </p:nvSpPr>
        <p:spPr>
          <a:xfrm>
            <a:off x="4557712" y="51260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2" name="Google Shape;832;g119d13d6ee1_0_19"/>
          <p:cNvSpPr txBox="1"/>
          <p:nvPr/>
        </p:nvSpPr>
        <p:spPr>
          <a:xfrm>
            <a:off x="2222500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3" name="Google Shape;833;g119d13d6ee1_0_19"/>
          <p:cNvSpPr txBox="1"/>
          <p:nvPr/>
        </p:nvSpPr>
        <p:spPr>
          <a:xfrm>
            <a:off x="2792412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834" name="Google Shape;834;g119d13d6ee1_0_19"/>
          <p:cNvSpPr txBox="1"/>
          <p:nvPr/>
        </p:nvSpPr>
        <p:spPr>
          <a:xfrm>
            <a:off x="3387725" y="5545137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835" name="Google Shape;835;g119d13d6ee1_0_19"/>
          <p:cNvSpPr txBox="1"/>
          <p:nvPr/>
        </p:nvSpPr>
        <p:spPr>
          <a:xfrm>
            <a:off x="3981450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36" name="Google Shape;836;g119d13d6ee1_0_19"/>
          <p:cNvSpPr txBox="1"/>
          <p:nvPr/>
        </p:nvSpPr>
        <p:spPr>
          <a:xfrm>
            <a:off x="4575175" y="5545137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837" name="Google Shape;837;g119d13d6ee1_0_19"/>
          <p:cNvSpPr txBox="1"/>
          <p:nvPr/>
        </p:nvSpPr>
        <p:spPr>
          <a:xfrm>
            <a:off x="2209800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838" name="Google Shape;838;g119d13d6ee1_0_19"/>
          <p:cNvSpPr txBox="1"/>
          <p:nvPr/>
        </p:nvSpPr>
        <p:spPr>
          <a:xfrm>
            <a:off x="2779712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839" name="Google Shape;839;g119d13d6ee1_0_19"/>
          <p:cNvSpPr txBox="1"/>
          <p:nvPr/>
        </p:nvSpPr>
        <p:spPr>
          <a:xfrm>
            <a:off x="3375025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840" name="Google Shape;840;g119d13d6ee1_0_19"/>
          <p:cNvSpPr txBox="1"/>
          <p:nvPr/>
        </p:nvSpPr>
        <p:spPr>
          <a:xfrm>
            <a:off x="3968750" y="5961062"/>
            <a:ext cx="4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841" name="Google Shape;841;g119d13d6ee1_0_19"/>
          <p:cNvSpPr txBox="1"/>
          <p:nvPr/>
        </p:nvSpPr>
        <p:spPr>
          <a:xfrm>
            <a:off x="4562475" y="5961062"/>
            <a:ext cx="438300" cy="36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cxnSp>
        <p:nvCxnSpPr>
          <p:cNvPr id="842" name="Google Shape;842;g119d13d6ee1_0_19"/>
          <p:cNvCxnSpPr/>
          <p:nvPr/>
        </p:nvCxnSpPr>
        <p:spPr>
          <a:xfrm rot="10800000">
            <a:off x="2020937" y="4521225"/>
            <a:ext cx="920700" cy="25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3" name="Google Shape;843;g119d13d6ee1_0_19"/>
          <p:cNvCxnSpPr/>
          <p:nvPr/>
        </p:nvCxnSpPr>
        <p:spPr>
          <a:xfrm rot="10800000">
            <a:off x="2549575" y="4506799"/>
            <a:ext cx="9207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4" name="Google Shape;844;g119d13d6ee1_0_19"/>
          <p:cNvCxnSpPr/>
          <p:nvPr/>
        </p:nvCxnSpPr>
        <p:spPr>
          <a:xfrm rot="10800000">
            <a:off x="3141512" y="4529262"/>
            <a:ext cx="971700" cy="26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5" name="Google Shape;845;g119d13d6ee1_0_19"/>
          <p:cNvCxnSpPr/>
          <p:nvPr/>
        </p:nvCxnSpPr>
        <p:spPr>
          <a:xfrm rot="10800000">
            <a:off x="3706849" y="4514937"/>
            <a:ext cx="9858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6" name="Google Shape;846;g119d13d6ee1_0_19"/>
          <p:cNvCxnSpPr/>
          <p:nvPr/>
        </p:nvCxnSpPr>
        <p:spPr>
          <a:xfrm rot="10800000">
            <a:off x="1998774" y="4986224"/>
            <a:ext cx="3285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7" name="Google Shape;847;g119d13d6ee1_0_19"/>
          <p:cNvCxnSpPr/>
          <p:nvPr/>
        </p:nvCxnSpPr>
        <p:spPr>
          <a:xfrm rot="10800000">
            <a:off x="2849562" y="4964024"/>
            <a:ext cx="0" cy="26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8" name="Google Shape;848;g119d13d6ee1_0_19"/>
          <p:cNvCxnSpPr/>
          <p:nvPr/>
        </p:nvCxnSpPr>
        <p:spPr>
          <a:xfrm rot="10800000">
            <a:off x="3184400" y="4978512"/>
            <a:ext cx="3081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49" name="Google Shape;849;g119d13d6ee1_0_19"/>
          <p:cNvCxnSpPr/>
          <p:nvPr/>
        </p:nvCxnSpPr>
        <p:spPr>
          <a:xfrm rot="10800000">
            <a:off x="3735499" y="4964062"/>
            <a:ext cx="328500" cy="22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0" name="Google Shape;850;g119d13d6ee1_0_19"/>
          <p:cNvCxnSpPr/>
          <p:nvPr/>
        </p:nvCxnSpPr>
        <p:spPr>
          <a:xfrm rot="10800000">
            <a:off x="4378287" y="5000737"/>
            <a:ext cx="271500" cy="214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1" name="Google Shape;851;g119d13d6ee1_0_19"/>
          <p:cNvCxnSpPr/>
          <p:nvPr/>
        </p:nvCxnSpPr>
        <p:spPr>
          <a:xfrm rot="10800000">
            <a:off x="2270125" y="5386249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2" name="Google Shape;852;g119d13d6ee1_0_19"/>
          <p:cNvCxnSpPr/>
          <p:nvPr/>
        </p:nvCxnSpPr>
        <p:spPr>
          <a:xfrm rot="10800000">
            <a:off x="2835275" y="5414999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3" name="Google Shape;853;g119d13d6ee1_0_19"/>
          <p:cNvCxnSpPr/>
          <p:nvPr/>
        </p:nvCxnSpPr>
        <p:spPr>
          <a:xfrm rot="10800000">
            <a:off x="3429000" y="539263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4" name="Google Shape;854;g119d13d6ee1_0_19"/>
          <p:cNvCxnSpPr/>
          <p:nvPr/>
        </p:nvCxnSpPr>
        <p:spPr>
          <a:xfrm rot="10800000">
            <a:off x="2592312" y="5349837"/>
            <a:ext cx="1457400" cy="27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5" name="Google Shape;855;g119d13d6ee1_0_19"/>
          <p:cNvCxnSpPr/>
          <p:nvPr/>
        </p:nvCxnSpPr>
        <p:spPr>
          <a:xfrm rot="10800000">
            <a:off x="3184450" y="5321225"/>
            <a:ext cx="1457400" cy="3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6" name="Google Shape;856;g119d13d6ee1_0_19"/>
          <p:cNvCxnSpPr/>
          <p:nvPr/>
        </p:nvCxnSpPr>
        <p:spPr>
          <a:xfrm rot="10800000">
            <a:off x="2270125" y="5843487"/>
            <a:ext cx="0" cy="29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7" name="Google Shape;857;g119d13d6ee1_0_19"/>
          <p:cNvCxnSpPr/>
          <p:nvPr/>
        </p:nvCxnSpPr>
        <p:spPr>
          <a:xfrm rot="10800000">
            <a:off x="1955750" y="5721462"/>
            <a:ext cx="908100" cy="32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8" name="Google Shape;858;g119d13d6ee1_0_19"/>
          <p:cNvCxnSpPr/>
          <p:nvPr/>
        </p:nvCxnSpPr>
        <p:spPr>
          <a:xfrm rot="10800000">
            <a:off x="2592399" y="5757949"/>
            <a:ext cx="8493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59" name="Google Shape;859;g119d13d6ee1_0_19"/>
          <p:cNvCxnSpPr/>
          <p:nvPr/>
        </p:nvCxnSpPr>
        <p:spPr>
          <a:xfrm rot="10800000">
            <a:off x="4021137" y="5807062"/>
            <a:ext cx="0" cy="2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0" name="Google Shape;860;g119d13d6ee1_0_19"/>
          <p:cNvCxnSpPr/>
          <p:nvPr/>
        </p:nvCxnSpPr>
        <p:spPr>
          <a:xfrm rot="10800000">
            <a:off x="3713112" y="5786449"/>
            <a:ext cx="908100" cy="27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1" name="Google Shape;861;g119d13d6ee1_0_19"/>
          <p:cNvSpPr txBox="1"/>
          <p:nvPr/>
        </p:nvSpPr>
        <p:spPr>
          <a:xfrm>
            <a:off x="2287587" y="4706937"/>
            <a:ext cx="31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862" name="Google Shape;862;g119d13d6ee1_0_19"/>
          <p:cNvCxnSpPr/>
          <p:nvPr/>
        </p:nvCxnSpPr>
        <p:spPr>
          <a:xfrm rot="10800000">
            <a:off x="2274887" y="4564137"/>
            <a:ext cx="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863" name="Google Shape;863;g119d13d6ee1_0_19"/>
          <p:cNvCxnSpPr/>
          <p:nvPr/>
        </p:nvCxnSpPr>
        <p:spPr>
          <a:xfrm rot="10800000">
            <a:off x="3429000" y="5392637"/>
            <a:ext cx="0" cy="292200"/>
          </a:xfrm>
          <a:prstGeom prst="straightConnector1">
            <a:avLst/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864" name="Google Shape;864;g119d13d6ee1_0_19"/>
          <p:cNvSpPr txBox="1"/>
          <p:nvPr/>
        </p:nvSpPr>
        <p:spPr>
          <a:xfrm>
            <a:off x="260350" y="3844925"/>
            <a:ext cx="8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 = 5</a:t>
            </a:r>
            <a:endParaRPr/>
          </a:p>
        </p:txBody>
      </p:sp>
      <p:graphicFrame>
        <p:nvGraphicFramePr>
          <p:cNvPr id="865" name="Google Shape;865;g119d13d6ee1_0_19"/>
          <p:cNvGraphicFramePr/>
          <p:nvPr/>
        </p:nvGraphicFramePr>
        <p:xfrm>
          <a:off x="5694137" y="37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900100"/>
                <a:gridCol w="896925"/>
                <a:gridCol w="900100"/>
              </a:tblGrid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Item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Three basic components</a:t>
            </a:r>
            <a:endParaRPr/>
          </a:p>
        </p:txBody>
      </p:sp>
      <p:sp>
        <p:nvSpPr>
          <p:cNvPr id="150" name="Google Shape;150;p4"/>
          <p:cNvSpPr txBox="1"/>
          <p:nvPr>
            <p:ph idx="1" type="body"/>
          </p:nvPr>
        </p:nvSpPr>
        <p:spPr>
          <a:xfrm>
            <a:off x="685800" y="1981200"/>
            <a:ext cx="8153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development of a dynamic-programming algorithm has three basic components: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1"/>
                </a:solidFill>
              </a:rPr>
              <a:t>recurrence relation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defining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1"/>
                </a:solidFill>
              </a:rPr>
              <a:t>tabular computation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computing the value of an optimal solution);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traceback (for delivering an optimal solution).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17bb7b856a_0_30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1" name="Google Shape;871;g117bb7b856a_0_30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Overlapping Subproblems</a:t>
            </a:r>
            <a:endParaRPr/>
          </a:p>
        </p:txBody>
      </p:sp>
      <p:sp>
        <p:nvSpPr>
          <p:cNvPr id="872" name="Google Shape;872;g117bb7b856a_0_300"/>
          <p:cNvSpPr txBox="1"/>
          <p:nvPr/>
        </p:nvSpPr>
        <p:spPr>
          <a:xfrm>
            <a:off x="4352925" y="3589337"/>
            <a:ext cx="549300" cy="45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3" name="Google Shape;873;g117bb7b856a_0_300"/>
          <p:cNvGraphicFramePr/>
          <p:nvPr/>
        </p:nvGraphicFramePr>
        <p:xfrm>
          <a:off x="1577975" y="222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44500"/>
                <a:gridCol w="555625"/>
                <a:gridCol w="557200"/>
                <a:gridCol w="555625"/>
                <a:gridCol w="557200"/>
                <a:gridCol w="557200"/>
                <a:gridCol w="557200"/>
                <a:gridCol w="557200"/>
                <a:gridCol w="557200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74" name="Google Shape;874;g117bb7b856a_0_300"/>
          <p:cNvSpPr txBox="1"/>
          <p:nvPr/>
        </p:nvSpPr>
        <p:spPr>
          <a:xfrm>
            <a:off x="1700212" y="1858962"/>
            <a:ext cx="36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</a:t>
            </a:r>
            <a:endParaRPr/>
          </a:p>
        </p:txBody>
      </p:sp>
      <p:sp>
        <p:nvSpPr>
          <p:cNvPr id="875" name="Google Shape;875;g117bb7b856a_0_300"/>
          <p:cNvSpPr txBox="1"/>
          <p:nvPr/>
        </p:nvSpPr>
        <p:spPr>
          <a:xfrm>
            <a:off x="1196975" y="5011737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876" name="Google Shape;876;g117bb7b856a_0_300"/>
          <p:cNvSpPr txBox="1"/>
          <p:nvPr/>
        </p:nvSpPr>
        <p:spPr>
          <a:xfrm>
            <a:off x="2238375" y="18589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877" name="Google Shape;877;g117bb7b856a_0_300"/>
          <p:cNvSpPr txBox="1"/>
          <p:nvPr/>
        </p:nvSpPr>
        <p:spPr>
          <a:xfrm>
            <a:off x="7223125" y="1830387"/>
            <a:ext cx="4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878" name="Google Shape;878;g117bb7b856a_0_300"/>
          <p:cNvSpPr txBox="1"/>
          <p:nvPr/>
        </p:nvSpPr>
        <p:spPr>
          <a:xfrm>
            <a:off x="1125537" y="3582987"/>
            <a:ext cx="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endParaRPr/>
          </a:p>
        </p:txBody>
      </p:sp>
      <p:sp>
        <p:nvSpPr>
          <p:cNvPr id="879" name="Google Shape;879;g117bb7b856a_0_300"/>
          <p:cNvSpPr txBox="1"/>
          <p:nvPr/>
        </p:nvSpPr>
        <p:spPr>
          <a:xfrm>
            <a:off x="1187450" y="23082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880" name="Google Shape;880;g117bb7b856a_0_300"/>
          <p:cNvSpPr txBox="1"/>
          <p:nvPr>
            <p:ph idx="1" type="body"/>
          </p:nvPr>
        </p:nvSpPr>
        <p:spPr>
          <a:xfrm>
            <a:off x="322262" y="1350962"/>
            <a:ext cx="8229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P(i, w) = max {v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P(i - 1, w-w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), P(i - 1, w) }  </a:t>
            </a:r>
            <a:endParaRPr/>
          </a:p>
        </p:txBody>
      </p:sp>
      <p:sp>
        <p:nvSpPr>
          <p:cNvPr id="881" name="Google Shape;881;g117bb7b856a_0_300"/>
          <p:cNvSpPr txBox="1"/>
          <p:nvPr/>
        </p:nvSpPr>
        <p:spPr>
          <a:xfrm>
            <a:off x="1223962" y="4064000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882" name="Google Shape;882;g117bb7b856a_0_300"/>
          <p:cNvSpPr txBox="1"/>
          <p:nvPr/>
        </p:nvSpPr>
        <p:spPr>
          <a:xfrm>
            <a:off x="4448175" y="1819275"/>
            <a:ext cx="34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</a:t>
            </a:r>
            <a:endParaRPr/>
          </a:p>
        </p:txBody>
      </p:sp>
      <p:sp>
        <p:nvSpPr>
          <p:cNvPr id="883" name="Google Shape;883;g117bb7b856a_0_300"/>
          <p:cNvSpPr txBox="1"/>
          <p:nvPr/>
        </p:nvSpPr>
        <p:spPr>
          <a:xfrm>
            <a:off x="965200" y="5513387"/>
            <a:ext cx="7286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 the subproblems shown in grey may depend on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P(i-1, w)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17e7c951f6_1_14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Longest Common Subsequence (LCS)</a:t>
            </a:r>
            <a:endParaRPr/>
          </a:p>
        </p:txBody>
      </p:sp>
      <p:sp>
        <p:nvSpPr>
          <p:cNvPr id="890" name="Google Shape;890;g117e7c951f6_1_14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17e7c951f6_1_1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96" name="Google Shape;896;g117e7c951f6_1_153"/>
          <p:cNvSpPr txBox="1"/>
          <p:nvPr>
            <p:ph idx="4294967295" type="title"/>
          </p:nvPr>
        </p:nvSpPr>
        <p:spPr>
          <a:xfrm>
            <a:off x="884237" y="228600"/>
            <a:ext cx="825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 (LCS)</a:t>
            </a:r>
            <a:endParaRPr/>
          </a:p>
        </p:txBody>
      </p:sp>
      <p:sp>
        <p:nvSpPr>
          <p:cNvPr id="897" name="Google Shape;897;g117e7c951f6_1_153"/>
          <p:cNvSpPr txBox="1"/>
          <p:nvPr>
            <p:ph idx="4294967295" type="body"/>
          </p:nvPr>
        </p:nvSpPr>
        <p:spPr>
          <a:xfrm>
            <a:off x="990600" y="1981200"/>
            <a:ext cx="8153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comparison of two DNA strings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X= {A B C B D A B }, Y= {B D C A B A}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Longest Common Subsequence: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= 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i="0" lang="en-US" sz="2800" u="none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Brute force algorithm would compare each subsequence of X with the symbols in 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17e7c951f6_1_15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3" name="Google Shape;903;g117e7c951f6_1_15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Common Subsequence</a:t>
            </a:r>
            <a:endParaRPr/>
          </a:p>
        </p:txBody>
      </p:sp>
      <p:sp>
        <p:nvSpPr>
          <p:cNvPr id="904" name="Google Shape;904;g117e7c951f6_1_159"/>
          <p:cNvSpPr txBox="1"/>
          <p:nvPr>
            <p:ph idx="4294967295" type="body"/>
          </p:nvPr>
        </p:nvSpPr>
        <p:spPr>
          <a:xfrm>
            <a:off x="350837" y="1214437"/>
            <a:ext cx="8621700" cy="52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two sequences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x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Y = 〈y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y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find a maximum length common subsequence (LCS) of X and 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E.g.: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X = 〈A, B, C, B, D, A, B〉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Subsequences of X: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subset of elements in the sequence taken in order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 	〈A, B, D〉, 〈B, C, D, B〉, etc.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17e7c951f6_1_592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1" name="Google Shape;911;g117e7c951f6_1_592"/>
          <p:cNvSpPr txBox="1"/>
          <p:nvPr/>
        </p:nvSpPr>
        <p:spPr>
          <a:xfrm>
            <a:off x="2971800" y="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Example</a:t>
            </a:r>
            <a:endParaRPr/>
          </a:p>
        </p:txBody>
      </p:sp>
      <p:graphicFrame>
        <p:nvGraphicFramePr>
          <p:cNvPr id="912" name="Google Shape;912;g117e7c951f6_1_592"/>
          <p:cNvGraphicFramePr/>
          <p:nvPr/>
        </p:nvGraphicFramePr>
        <p:xfrm>
          <a:off x="634800" y="15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S1=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S2=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3" name="Google Shape;913;g117e7c951f6_1_592"/>
          <p:cNvSpPr txBox="1"/>
          <p:nvPr/>
        </p:nvSpPr>
        <p:spPr>
          <a:xfrm>
            <a:off x="381000" y="2971800"/>
            <a:ext cx="8514000" cy="2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>
                <a:solidFill>
                  <a:schemeClr val="accent2"/>
                </a:solidFill>
              </a:rPr>
              <a:t>〈B, C, B, A〉 and 〈B, D, A, B〉 are longest common subsequences of X and Y (length = 4) </a:t>
            </a:r>
            <a:endParaRPr sz="2800">
              <a:solidFill>
                <a:schemeClr val="accent2"/>
              </a:solidFill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accent2"/>
              </a:solidFill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sz="2800">
                <a:solidFill>
                  <a:schemeClr val="accent2"/>
                </a:solidFill>
              </a:rPr>
              <a:t>〈B, C, A〉, however is not a LCS of X and 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17e7c951f6_1_17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9" name="Google Shape;919;g117e7c951f6_1_17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Brute-Force Solution</a:t>
            </a:r>
            <a:endParaRPr/>
          </a:p>
        </p:txBody>
      </p:sp>
      <p:sp>
        <p:nvSpPr>
          <p:cNvPr id="920" name="Google Shape;920;g117e7c951f6_1_179"/>
          <p:cNvSpPr txBox="1"/>
          <p:nvPr>
            <p:ph idx="4294967295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every subsequence of X, check whether it’s a subsequence of Y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subsequences of X to check (m=|X|)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subsequence takes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Θ(n)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time to check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scan Y for first letter, from there scan for second, and so on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Θ(n2</a:t>
            </a:r>
            <a:r>
              <a:rPr b="0" baseline="30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17e7c951f6_1_18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6" name="Google Shape;926;g117e7c951f6_1_185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</a:t>
            </a:r>
            <a:endParaRPr/>
          </a:p>
        </p:txBody>
      </p:sp>
      <p:sp>
        <p:nvSpPr>
          <p:cNvPr id="927" name="Google Shape;927;g117e7c951f6_1_185"/>
          <p:cNvSpPr txBox="1"/>
          <p:nvPr>
            <p:ph idx="4294967295" type="body"/>
          </p:nvPr>
        </p:nvSpPr>
        <p:spPr>
          <a:xfrm>
            <a:off x="482600" y="1558925"/>
            <a:ext cx="8153400" cy="5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we’ll find the length of LCS. Later we’ll modify the algorithm to find LCS itself.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prefixes of X and Y of length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be the length of LCS of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baseline="-2500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endParaRPr b="0" i="0" sz="2800" u="none">
              <a:solidFill>
                <a:srgbClr val="9900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the length of LCS of X and Y will be </a:t>
            </a:r>
            <a:r>
              <a:rPr b="0" i="1" lang="en-US" sz="2800" u="none">
                <a:solidFill>
                  <a:srgbClr val="9900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c[m,n]</a:t>
            </a:r>
            <a:endParaRPr/>
          </a:p>
        </p:txBody>
      </p:sp>
      <p:pic>
        <p:nvPicPr>
          <p:cNvPr id="928" name="Google Shape;928;g117e7c951f6_1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5257800"/>
            <a:ext cx="7102475" cy="106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17e7c951f6_1_19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4" name="Google Shape;934;g117e7c951f6_1_192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35" name="Google Shape;935;g117e7c951f6_1_192"/>
          <p:cNvSpPr txBox="1"/>
          <p:nvPr>
            <p:ph idx="4294967295" type="body"/>
          </p:nvPr>
        </p:nvSpPr>
        <p:spPr>
          <a:xfrm>
            <a:off x="990600" y="22860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m-1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j=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m=|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x| and n=|y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base cases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SzPts val="2400"/>
              <a:buFont typeface="Times New Roman"/>
              <a:buChar char="–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i=0 or j=0, return 0 [all the characters have been tried]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6" name="Google Shape;936;g117e7c951f6_1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205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7e7c951f6_1_19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42" name="Google Shape;942;g117e7c951f6_1_199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43" name="Google Shape;943;g117e7c951f6_1_199"/>
          <p:cNvSpPr txBox="1"/>
          <p:nvPr>
            <p:ph idx="4294967295" type="body"/>
          </p:nvPr>
        </p:nvSpPr>
        <p:spPr>
          <a:xfrm>
            <a:off x="990600" y="25146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calculate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c[i,j],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consider two cases: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x[i]=y[j]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symbol in strings X and Y matches, so the length of LCS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 to the length of LCS of smaller strings X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plus 1</a:t>
            </a:r>
            <a:endParaRPr/>
          </a:p>
        </p:txBody>
      </p:sp>
      <p:pic>
        <p:nvPicPr>
          <p:cNvPr id="944" name="Google Shape;944;g117e7c951f6_1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8110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7e7c951f6_1_20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0" name="Google Shape;950;g117e7c951f6_1_206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recursive solution</a:t>
            </a:r>
            <a:endParaRPr/>
          </a:p>
        </p:txBody>
      </p:sp>
      <p:sp>
        <p:nvSpPr>
          <p:cNvPr id="951" name="Google Shape;951;g117e7c951f6_1_206"/>
          <p:cNvSpPr txBox="1"/>
          <p:nvPr>
            <p:ph idx="4294967295" type="body"/>
          </p:nvPr>
        </p:nvSpPr>
        <p:spPr>
          <a:xfrm>
            <a:off x="990600" y="2514600"/>
            <a:ext cx="8153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  <a:p>
            <a:pPr indent="-285750" lvl="1" marL="742950" marR="0" rtl="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symbols don’t match, our solution is not improved, and the length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the same as before (i.e. maximum of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LCS(X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952" name="Google Shape;952;g117e7c951f6_1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312" y="1366837"/>
            <a:ext cx="7772401" cy="1165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g117e7c951f6_1_206"/>
          <p:cNvSpPr txBox="1"/>
          <p:nvPr/>
        </p:nvSpPr>
        <p:spPr>
          <a:xfrm>
            <a:off x="990600" y="5943600"/>
            <a:ext cx="750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Why not just take the length of LCS(X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j-1</a:t>
            </a:r>
            <a:r>
              <a:rPr b="0" i="0" lang="en-US" sz="28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) 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685800" y="3571875"/>
            <a:ext cx="255587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685800" y="4573587"/>
            <a:ext cx="1041400" cy="534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100"/>
              <a:buFont typeface="Arial"/>
              <a:buNone/>
            </a:pPr>
            <a:r>
              <a:rPr b="0" i="0" lang="en-US" sz="31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1752600" y="3581400"/>
            <a:ext cx="3911600" cy="1933575"/>
            <a:chOff x="1548" y="2485"/>
            <a:chExt cx="2464" cy="1218"/>
          </a:xfrm>
        </p:grpSpPr>
        <p:sp>
          <p:nvSpPr>
            <p:cNvPr id="160" name="Google Shape;160;p5"/>
            <p:cNvSpPr txBox="1"/>
            <p:nvPr/>
          </p:nvSpPr>
          <p:spPr>
            <a:xfrm>
              <a:off x="3950" y="3258"/>
              <a:ext cx="62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3827" y="3258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3195" y="3258"/>
              <a:ext cx="41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 </a:t>
              </a: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2958" y="3258"/>
              <a:ext cx="248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endParaRPr/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2837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2235" y="3405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1910" y="2886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1657" y="303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1975" y="2513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69" name="Google Shape;169;p5"/>
            <p:cNvSpPr txBox="1"/>
            <p:nvPr/>
          </p:nvSpPr>
          <p:spPr>
            <a:xfrm>
              <a:off x="1680" y="2661"/>
              <a:ext cx="124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3675" y="3230"/>
              <a:ext cx="0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2709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2" name="Google Shape;172;p5"/>
            <p:cNvSpPr txBox="1"/>
            <p:nvPr/>
          </p:nvSpPr>
          <p:spPr>
            <a:xfrm>
              <a:off x="2356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+</a:t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2133" y="3377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−</a:t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1777" y="3230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1785" y="2858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1827" y="2485"/>
              <a:ext cx="136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Noto Sans Symbols"/>
                <a:buNone/>
              </a:pPr>
              <a:r>
                <a:rPr b="0" i="0" lang="en-US" sz="3100" u="non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589" y="3258"/>
              <a:ext cx="360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i&gt;1</a:t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2641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2512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2065" y="3405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1936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1677" y="3390"/>
              <a:ext cx="69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1548" y="3258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4" name="Google Shape;184;p5"/>
            <p:cNvSpPr txBox="1"/>
            <p:nvPr/>
          </p:nvSpPr>
          <p:spPr>
            <a:xfrm>
              <a:off x="1548" y="2886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85" name="Google Shape;185;p5"/>
            <p:cNvSpPr txBox="1"/>
            <p:nvPr/>
          </p:nvSpPr>
          <p:spPr>
            <a:xfrm>
              <a:off x="1548" y="2513"/>
              <a:ext cx="151" cy="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1" lang="en-US" sz="31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</p:grpSp>
      <p:sp>
        <p:nvSpPr>
          <p:cNvPr id="186" name="Google Shape;186;p5"/>
          <p:cNvSpPr txBox="1"/>
          <p:nvPr/>
        </p:nvSpPr>
        <p:spPr>
          <a:xfrm>
            <a:off x="685800" y="5819775"/>
            <a:ext cx="11588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300"/>
              <a:buFont typeface="Arial"/>
              <a:buNone/>
            </a:pPr>
            <a:r>
              <a:rPr b="0" i="0" lang="en-US" sz="13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87" name="Google Shape;187;p5"/>
          <p:cNvSpPr txBox="1"/>
          <p:nvPr/>
        </p:nvSpPr>
        <p:spPr>
          <a:xfrm>
            <a:off x="609600" y="21336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defined by the following recurrence:</a:t>
            </a:r>
            <a:endParaRPr/>
          </a:p>
        </p:txBody>
      </p:sp>
      <p:sp>
        <p:nvSpPr>
          <p:cNvPr id="188" name="Google Shape;188;p5"/>
          <p:cNvSpPr txBox="1"/>
          <p:nvPr/>
        </p:nvSpPr>
        <p:spPr>
          <a:xfrm>
            <a:off x="4577050" y="3652550"/>
            <a:ext cx="3633900" cy="56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f(n) = f(n-1) + f(n-2)</a:t>
            </a:r>
            <a:endParaRPr sz="25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3d3f82e4f6_0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0" name="Google Shape;960;g13d3f82e4f6_0_7"/>
          <p:cNvSpPr txBox="1"/>
          <p:nvPr/>
        </p:nvSpPr>
        <p:spPr>
          <a:xfrm>
            <a:off x="308075" y="1393025"/>
            <a:ext cx="3000000" cy="11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case:</a:t>
            </a:r>
            <a:r>
              <a:rPr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x[i] != y[j]</a:t>
            </a:r>
            <a:endParaRPr/>
          </a:p>
        </p:txBody>
      </p:sp>
      <p:graphicFrame>
        <p:nvGraphicFramePr>
          <p:cNvPr id="961" name="Google Shape;961;g13d3f82e4f6_0_7"/>
          <p:cNvGraphicFramePr/>
          <p:nvPr/>
        </p:nvGraphicFramePr>
        <p:xfrm>
          <a:off x="3690425" y="265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16800"/>
                <a:gridCol w="503400"/>
                <a:gridCol w="490000"/>
                <a:gridCol w="435425"/>
                <a:gridCol w="445975"/>
                <a:gridCol w="47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i-1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2" name="Google Shape;962;g13d3f82e4f6_0_7"/>
          <p:cNvGraphicFramePr/>
          <p:nvPr/>
        </p:nvGraphicFramePr>
        <p:xfrm>
          <a:off x="3690425" y="15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516800"/>
                <a:gridCol w="503400"/>
                <a:gridCol w="490000"/>
                <a:gridCol w="435425"/>
                <a:gridCol w="445975"/>
                <a:gridCol w="4711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j-1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j</a:t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963" name="Google Shape;963;g13d3f82e4f6_0_7"/>
          <p:cNvCxnSpPr/>
          <p:nvPr/>
        </p:nvCxnSpPr>
        <p:spPr>
          <a:xfrm flipH="1" rot="10800000">
            <a:off x="2478000" y="2049250"/>
            <a:ext cx="1125000" cy="2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g13d3f82e4f6_0_7"/>
          <p:cNvCxnSpPr/>
          <p:nvPr/>
        </p:nvCxnSpPr>
        <p:spPr>
          <a:xfrm>
            <a:off x="2491375" y="2330650"/>
            <a:ext cx="1098300" cy="7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g13d3f82e4f6_0_7"/>
          <p:cNvSpPr txBox="1"/>
          <p:nvPr/>
        </p:nvSpPr>
        <p:spPr>
          <a:xfrm>
            <a:off x="228600" y="76200"/>
            <a:ext cx="845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</a:rPr>
              <a:t>LCS recursive solution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3d3f82e4f6_0_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1" name="Google Shape;971;g13d3f82e4f6_0_0"/>
          <p:cNvSpPr txBox="1"/>
          <p:nvPr>
            <p:ph idx="4294967295"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</a:t>
            </a:r>
            <a:r>
              <a:rPr lang="en-US"/>
              <a:t>Iterative</a:t>
            </a: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solution</a:t>
            </a:r>
            <a:endParaRPr/>
          </a:p>
        </p:txBody>
      </p:sp>
      <p:sp>
        <p:nvSpPr>
          <p:cNvPr id="972" name="Google Shape;972;g13d3f82e4f6_0_0"/>
          <p:cNvSpPr txBox="1"/>
          <p:nvPr>
            <p:ph idx="4294967295" type="body"/>
          </p:nvPr>
        </p:nvSpPr>
        <p:spPr>
          <a:xfrm>
            <a:off x="990600" y="2286000"/>
            <a:ext cx="8153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start with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= j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(empty substrings of x and y)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X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Y</a:t>
            </a:r>
            <a:r>
              <a:rPr b="0" baseline="-2500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empty strings, their LCS is always empty (i.e.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c[0,0] = 0</a:t>
            </a: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342900" lvl="0" marL="342900" marR="0" rtl="0" algn="l">
              <a:lnSpc>
                <a:spcPct val="13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of empty string and any other string is empty, so for every i and j: </a:t>
            </a:r>
            <a:r>
              <a:rPr b="0" i="1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c[0, j] = c[i,0] = 0</a:t>
            </a:r>
            <a:endParaRPr/>
          </a:p>
        </p:txBody>
      </p:sp>
      <p:pic>
        <p:nvPicPr>
          <p:cNvPr id="973" name="Google Shape;973;g13d3f82e4f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162050"/>
            <a:ext cx="7772401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117e7c951f6_1_21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79" name="Google Shape;979;g117e7c951f6_1_214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Computing the Length of the LCS</a:t>
            </a:r>
            <a:endParaRPr/>
          </a:p>
        </p:txBody>
      </p:sp>
      <p:sp>
        <p:nvSpPr>
          <p:cNvPr id="980" name="Google Shape;980;g117e7c951f6_1_214"/>
          <p:cNvSpPr txBox="1"/>
          <p:nvPr>
            <p:ph idx="4294967295" type="body"/>
          </p:nvPr>
        </p:nvSpPr>
        <p:spPr>
          <a:xfrm>
            <a:off x="350824" y="1214425"/>
            <a:ext cx="87030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	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              0                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	  c[i-1, j-1] + 1			   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	     max(c[i, j-1], c[i-1, j])	    if x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81" name="Google Shape;981;g117e7c951f6_1_214"/>
          <p:cNvSpPr/>
          <p:nvPr/>
        </p:nvSpPr>
        <p:spPr>
          <a:xfrm>
            <a:off x="2019300" y="1243012"/>
            <a:ext cx="142800" cy="1271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2" name="Google Shape;982;g117e7c951f6_1_214"/>
          <p:cNvGraphicFramePr/>
          <p:nvPr/>
        </p:nvGraphicFramePr>
        <p:xfrm>
          <a:off x="3203575" y="32527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3" name="Google Shape;983;g117e7c951f6_1_214"/>
          <p:cNvSpPr txBox="1"/>
          <p:nvPr/>
        </p:nvSpPr>
        <p:spPr>
          <a:xfrm>
            <a:off x="3338512" y="2884487"/>
            <a:ext cx="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984" name="Google Shape;984;g117e7c951f6_1_214"/>
          <p:cNvSpPr txBox="1"/>
          <p:nvPr/>
        </p:nvSpPr>
        <p:spPr>
          <a:xfrm>
            <a:off x="2727325" y="5584825"/>
            <a:ext cx="43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985" name="Google Shape;985;g117e7c951f6_1_214"/>
          <p:cNvSpPr txBox="1"/>
          <p:nvPr/>
        </p:nvSpPr>
        <p:spPr>
          <a:xfrm>
            <a:off x="3876675" y="2884487"/>
            <a:ext cx="37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86" name="Google Shape;986;g117e7c951f6_1_214"/>
          <p:cNvSpPr txBox="1"/>
          <p:nvPr/>
        </p:nvSpPr>
        <p:spPr>
          <a:xfrm>
            <a:off x="4438650" y="2884487"/>
            <a:ext cx="39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87" name="Google Shape;987;g117e7c951f6_1_214"/>
          <p:cNvSpPr txBox="1"/>
          <p:nvPr/>
        </p:nvSpPr>
        <p:spPr>
          <a:xfrm>
            <a:off x="6097587" y="2884487"/>
            <a:ext cx="38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988" name="Google Shape;988;g117e7c951f6_1_214"/>
          <p:cNvSpPr txBox="1"/>
          <p:nvPr/>
        </p:nvSpPr>
        <p:spPr>
          <a:xfrm>
            <a:off x="2801937" y="3697287"/>
            <a:ext cx="38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89" name="Google Shape;989;g117e7c951f6_1_214"/>
          <p:cNvSpPr txBox="1"/>
          <p:nvPr/>
        </p:nvSpPr>
        <p:spPr>
          <a:xfrm>
            <a:off x="2765425" y="4140200"/>
            <a:ext cx="41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90" name="Google Shape;990;g117e7c951f6_1_214"/>
          <p:cNvSpPr txBox="1"/>
          <p:nvPr/>
        </p:nvSpPr>
        <p:spPr>
          <a:xfrm>
            <a:off x="2765425" y="3333750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991" name="Google Shape;991;g117e7c951f6_1_214"/>
          <p:cNvSpPr txBox="1"/>
          <p:nvPr/>
        </p:nvSpPr>
        <p:spPr>
          <a:xfrm>
            <a:off x="4787900" y="6034087"/>
            <a:ext cx="2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992" name="Google Shape;992;g117e7c951f6_1_214"/>
          <p:cNvSpPr txBox="1"/>
          <p:nvPr/>
        </p:nvSpPr>
        <p:spPr>
          <a:xfrm>
            <a:off x="6653212" y="4456112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993" name="Google Shape;993;g117e7c951f6_1_214"/>
          <p:cNvSpPr txBox="1"/>
          <p:nvPr/>
        </p:nvSpPr>
        <p:spPr>
          <a:xfrm>
            <a:off x="3340100" y="2608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994" name="Google Shape;994;g117e7c951f6_1_214"/>
          <p:cNvSpPr txBox="1"/>
          <p:nvPr/>
        </p:nvSpPr>
        <p:spPr>
          <a:xfrm>
            <a:off x="3878262" y="260826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95" name="Google Shape;995;g117e7c951f6_1_214"/>
          <p:cNvSpPr txBox="1"/>
          <p:nvPr/>
        </p:nvSpPr>
        <p:spPr>
          <a:xfrm>
            <a:off x="4440237" y="26082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996" name="Google Shape;996;g117e7c951f6_1_214"/>
          <p:cNvSpPr txBox="1"/>
          <p:nvPr/>
        </p:nvSpPr>
        <p:spPr>
          <a:xfrm>
            <a:off x="6099175" y="2608262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997" name="Google Shape;997;g117e7c951f6_1_214"/>
          <p:cNvSpPr txBox="1"/>
          <p:nvPr/>
        </p:nvSpPr>
        <p:spPr>
          <a:xfrm>
            <a:off x="2347912" y="558641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998" name="Google Shape;998;g117e7c951f6_1_214"/>
          <p:cNvSpPr txBox="1"/>
          <p:nvPr/>
        </p:nvSpPr>
        <p:spPr>
          <a:xfrm>
            <a:off x="2422525" y="36988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999" name="Google Shape;999;g117e7c951f6_1_214"/>
          <p:cNvSpPr txBox="1"/>
          <p:nvPr/>
        </p:nvSpPr>
        <p:spPr>
          <a:xfrm>
            <a:off x="2386012" y="41417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00" name="Google Shape;1000;g117e7c951f6_1_214"/>
          <p:cNvSpPr txBox="1"/>
          <p:nvPr/>
        </p:nvSpPr>
        <p:spPr>
          <a:xfrm>
            <a:off x="2386012" y="33353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001" name="Google Shape;1001;g117e7c951f6_1_214"/>
          <p:cNvGrpSpPr/>
          <p:nvPr/>
        </p:nvGrpSpPr>
        <p:grpSpPr>
          <a:xfrm>
            <a:off x="3889375" y="4756150"/>
            <a:ext cx="2381250" cy="977900"/>
            <a:chOff x="2219" y="2979"/>
            <a:chExt cx="1500" cy="616"/>
          </a:xfrm>
        </p:grpSpPr>
        <p:cxnSp>
          <p:nvCxnSpPr>
            <p:cNvPr id="1002" name="Google Shape;1002;g117e7c951f6_1_214"/>
            <p:cNvCxnSpPr/>
            <p:nvPr/>
          </p:nvCxnSpPr>
          <p:spPr>
            <a:xfrm>
              <a:off x="2993" y="2979"/>
              <a:ext cx="0" cy="300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003" name="Google Shape;1003;g117e7c951f6_1_214"/>
            <p:cNvCxnSpPr/>
            <p:nvPr/>
          </p:nvCxnSpPr>
          <p:spPr>
            <a:xfrm>
              <a:off x="2219" y="3595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004" name="Google Shape;1004;g117e7c951f6_1_214"/>
          <p:cNvGrpSpPr/>
          <p:nvPr/>
        </p:nvGrpSpPr>
        <p:grpSpPr>
          <a:xfrm>
            <a:off x="3889375" y="3714750"/>
            <a:ext cx="4428625" cy="476250"/>
            <a:chOff x="2219" y="2323"/>
            <a:chExt cx="2087" cy="300"/>
          </a:xfrm>
        </p:grpSpPr>
        <p:cxnSp>
          <p:nvCxnSpPr>
            <p:cNvPr id="1005" name="Google Shape;1005;g117e7c951f6_1_214"/>
            <p:cNvCxnSpPr/>
            <p:nvPr/>
          </p:nvCxnSpPr>
          <p:spPr>
            <a:xfrm>
              <a:off x="2219" y="2452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6" name="Google Shape;1006;g117e7c951f6_1_214"/>
            <p:cNvSpPr txBox="1"/>
            <p:nvPr/>
          </p:nvSpPr>
          <p:spPr>
            <a:xfrm>
              <a:off x="4006" y="232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grpSp>
        <p:nvGrpSpPr>
          <p:cNvPr id="1007" name="Google Shape;1007;g117e7c951f6_1_214"/>
          <p:cNvGrpSpPr/>
          <p:nvPr/>
        </p:nvGrpSpPr>
        <p:grpSpPr>
          <a:xfrm>
            <a:off x="3889375" y="4179875"/>
            <a:ext cx="4265592" cy="476249"/>
            <a:chOff x="2219" y="2616"/>
            <a:chExt cx="2687" cy="300"/>
          </a:xfrm>
        </p:grpSpPr>
        <p:cxnSp>
          <p:nvCxnSpPr>
            <p:cNvPr id="1008" name="Google Shape;1008;g117e7c951f6_1_214"/>
            <p:cNvCxnSpPr/>
            <p:nvPr/>
          </p:nvCxnSpPr>
          <p:spPr>
            <a:xfrm>
              <a:off x="2219" y="2725"/>
              <a:ext cx="1500" cy="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009" name="Google Shape;1009;g117e7c951f6_1_214"/>
            <p:cNvSpPr txBox="1"/>
            <p:nvPr/>
          </p:nvSpPr>
          <p:spPr>
            <a:xfrm>
              <a:off x="4006" y="261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sp>
        <p:nvSpPr>
          <p:cNvPr id="1010" name="Google Shape;1010;g117e7c951f6_1_214"/>
          <p:cNvSpPr txBox="1"/>
          <p:nvPr/>
        </p:nvSpPr>
        <p:spPr>
          <a:xfrm>
            <a:off x="227700" y="2920000"/>
            <a:ext cx="210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C[i, j] = Max matching possible between X[1,i] and Y[1, j]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117e7c951f6_1_24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6" name="Google Shape;1016;g117e7c951f6_1_249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Additional Information: Path Print</a:t>
            </a:r>
            <a:endParaRPr/>
          </a:p>
        </p:txBody>
      </p:sp>
      <p:sp>
        <p:nvSpPr>
          <p:cNvPr id="1017" name="Google Shape;1017;g117e7c951f6_1_249"/>
          <p:cNvSpPr txBox="1"/>
          <p:nvPr>
            <p:ph idx="4294967295" type="body"/>
          </p:nvPr>
        </p:nvSpPr>
        <p:spPr>
          <a:xfrm>
            <a:off x="46037" y="1214437"/>
            <a:ext cx="4813200" cy="15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0			if i,j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c[i-1, j-1] + 1		if x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max(c[i, j-1], c[i-1, j])	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18" name="Google Shape;1018;g117e7c951f6_1_249"/>
          <p:cNvSpPr/>
          <p:nvPr/>
        </p:nvSpPr>
        <p:spPr>
          <a:xfrm>
            <a:off x="987425" y="1143000"/>
            <a:ext cx="142800" cy="12717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9" name="Google Shape;1019;g117e7c951f6_1_249"/>
          <p:cNvGraphicFramePr/>
          <p:nvPr/>
        </p:nvGraphicFramePr>
        <p:xfrm>
          <a:off x="1177925" y="322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0" name="Google Shape;1020;g117e7c951f6_1_249"/>
          <p:cNvSpPr txBox="1"/>
          <p:nvPr/>
        </p:nvSpPr>
        <p:spPr>
          <a:xfrm>
            <a:off x="1312862" y="2857500"/>
            <a:ext cx="41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j:</a:t>
            </a:r>
            <a:endParaRPr/>
          </a:p>
        </p:txBody>
      </p:sp>
      <p:sp>
        <p:nvSpPr>
          <p:cNvPr id="1021" name="Google Shape;1021;g117e7c951f6_1_249"/>
          <p:cNvSpPr txBox="1"/>
          <p:nvPr/>
        </p:nvSpPr>
        <p:spPr>
          <a:xfrm>
            <a:off x="701675" y="5557837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22" name="Google Shape;1022;g117e7c951f6_1_249"/>
          <p:cNvSpPr txBox="1"/>
          <p:nvPr/>
        </p:nvSpPr>
        <p:spPr>
          <a:xfrm>
            <a:off x="1851025" y="28575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23" name="Google Shape;1023;g117e7c951f6_1_249"/>
          <p:cNvSpPr txBox="1"/>
          <p:nvPr/>
        </p:nvSpPr>
        <p:spPr>
          <a:xfrm>
            <a:off x="2413000" y="2857500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24" name="Google Shape;1024;g117e7c951f6_1_249"/>
          <p:cNvSpPr txBox="1"/>
          <p:nvPr/>
        </p:nvSpPr>
        <p:spPr>
          <a:xfrm>
            <a:off x="4071937" y="2857500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</a:t>
            </a:r>
            <a:endParaRPr/>
          </a:p>
        </p:txBody>
      </p:sp>
      <p:sp>
        <p:nvSpPr>
          <p:cNvPr id="1025" name="Google Shape;1025;g117e7c951f6_1_249"/>
          <p:cNvSpPr txBox="1"/>
          <p:nvPr/>
        </p:nvSpPr>
        <p:spPr>
          <a:xfrm>
            <a:off x="758825" y="36703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26" name="Google Shape;1026;g117e7c951f6_1_249"/>
          <p:cNvSpPr txBox="1"/>
          <p:nvPr/>
        </p:nvSpPr>
        <p:spPr>
          <a:xfrm>
            <a:off x="768350" y="4113212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27" name="Google Shape;1027;g117e7c951f6_1_249"/>
          <p:cNvSpPr txBox="1"/>
          <p:nvPr/>
        </p:nvSpPr>
        <p:spPr>
          <a:xfrm>
            <a:off x="739775" y="330676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028" name="Google Shape;1028;g117e7c951f6_1_249"/>
          <p:cNvSpPr txBox="1"/>
          <p:nvPr/>
        </p:nvSpPr>
        <p:spPr>
          <a:xfrm>
            <a:off x="2762250" y="6007100"/>
            <a:ext cx="27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29" name="Google Shape;1029;g117e7c951f6_1_249"/>
          <p:cNvSpPr txBox="1"/>
          <p:nvPr/>
        </p:nvSpPr>
        <p:spPr>
          <a:xfrm>
            <a:off x="4627562" y="4429125"/>
            <a:ext cx="2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030" name="Google Shape;1030;g117e7c951f6_1_249"/>
          <p:cNvSpPr txBox="1"/>
          <p:nvPr/>
        </p:nvSpPr>
        <p:spPr>
          <a:xfrm>
            <a:off x="1314450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31" name="Google Shape;1031;g117e7c951f6_1_249"/>
          <p:cNvSpPr txBox="1"/>
          <p:nvPr/>
        </p:nvSpPr>
        <p:spPr>
          <a:xfrm>
            <a:off x="1852612" y="25812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32" name="Google Shape;1032;g117e7c951f6_1_249"/>
          <p:cNvSpPr txBox="1"/>
          <p:nvPr/>
        </p:nvSpPr>
        <p:spPr>
          <a:xfrm>
            <a:off x="2414587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33" name="Google Shape;1033;g117e7c951f6_1_249"/>
          <p:cNvSpPr txBox="1"/>
          <p:nvPr/>
        </p:nvSpPr>
        <p:spPr>
          <a:xfrm>
            <a:off x="4073525" y="2581275"/>
            <a:ext cx="30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034" name="Google Shape;1034;g117e7c951f6_1_249"/>
          <p:cNvSpPr txBox="1"/>
          <p:nvPr/>
        </p:nvSpPr>
        <p:spPr>
          <a:xfrm>
            <a:off x="322262" y="5559425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</p:txBody>
      </p:sp>
      <p:sp>
        <p:nvSpPr>
          <p:cNvPr id="1035" name="Google Shape;1035;g117e7c951f6_1_249"/>
          <p:cNvSpPr txBox="1"/>
          <p:nvPr/>
        </p:nvSpPr>
        <p:spPr>
          <a:xfrm>
            <a:off x="396875" y="367188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36" name="Google Shape;1036;g117e7c951f6_1_249"/>
          <p:cNvSpPr txBox="1"/>
          <p:nvPr/>
        </p:nvSpPr>
        <p:spPr>
          <a:xfrm>
            <a:off x="360362" y="41148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37" name="Google Shape;1037;g117e7c951f6_1_249"/>
          <p:cNvSpPr txBox="1"/>
          <p:nvPr/>
        </p:nvSpPr>
        <p:spPr>
          <a:xfrm>
            <a:off x="360362" y="3308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38" name="Google Shape;1038;g117e7c951f6_1_249"/>
          <p:cNvSpPr txBox="1"/>
          <p:nvPr/>
        </p:nvSpPr>
        <p:spPr>
          <a:xfrm>
            <a:off x="4929200" y="1158875"/>
            <a:ext cx="4214700" cy="53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matrix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subproblem [i, j] it tells us what choice was made to obtain the optimal value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0" i="0" sz="2400" u="none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 sz="2400">
                <a:solidFill>
                  <a:schemeClr val="accent2"/>
                </a:solidFill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c[i - 1, j] ≥ c[i, j-1]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↑ 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		</a:t>
            </a:r>
            <a:r>
              <a:rPr b="0" i="0" lang="en-US" sz="2400" u="none">
                <a:solidFill>
                  <a:srgbClr val="33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← ”</a:t>
            </a:r>
            <a:endParaRPr/>
          </a:p>
        </p:txBody>
      </p:sp>
      <p:cxnSp>
        <p:nvCxnSpPr>
          <p:cNvPr id="1039" name="Google Shape;1039;g117e7c951f6_1_249"/>
          <p:cNvCxnSpPr/>
          <p:nvPr/>
        </p:nvCxnSpPr>
        <p:spPr>
          <a:xfrm rot="10800000">
            <a:off x="7592937" y="3617837"/>
            <a:ext cx="276300" cy="276300"/>
          </a:xfrm>
          <a:prstGeom prst="straightConnector1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040" name="Google Shape;1040;g117e7c951f6_1_249"/>
          <p:cNvSpPr txBox="1"/>
          <p:nvPr/>
        </p:nvSpPr>
        <p:spPr>
          <a:xfrm>
            <a:off x="2997200" y="25812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41" name="Google Shape;1041;g117e7c951f6_1_249"/>
          <p:cNvSpPr txBox="1"/>
          <p:nvPr/>
        </p:nvSpPr>
        <p:spPr>
          <a:xfrm>
            <a:off x="360362" y="465931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42" name="Google Shape;1042;g117e7c951f6_1_249"/>
          <p:cNvSpPr txBox="1"/>
          <p:nvPr/>
        </p:nvSpPr>
        <p:spPr>
          <a:xfrm>
            <a:off x="773112" y="4659312"/>
            <a:ext cx="32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43" name="Google Shape;1043;g117e7c951f6_1_249"/>
          <p:cNvSpPr txBox="1"/>
          <p:nvPr/>
        </p:nvSpPr>
        <p:spPr>
          <a:xfrm>
            <a:off x="2978150" y="2857500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cxnSp>
        <p:nvCxnSpPr>
          <p:cNvPr id="1044" name="Google Shape;1044;g117e7c951f6_1_249"/>
          <p:cNvCxnSpPr/>
          <p:nvPr/>
        </p:nvCxnSpPr>
        <p:spPr>
          <a:xfrm rot="10800000">
            <a:off x="2338337" y="4640337"/>
            <a:ext cx="184200" cy="14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5" name="Google Shape;1045;g117e7c951f6_1_249"/>
          <p:cNvSpPr txBox="1"/>
          <p:nvPr/>
        </p:nvSpPr>
        <p:spPr>
          <a:xfrm>
            <a:off x="196850" y="2651125"/>
            <a:ext cx="993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&amp; c:</a:t>
            </a:r>
            <a:endParaRPr/>
          </a:p>
        </p:txBody>
      </p:sp>
      <p:grpSp>
        <p:nvGrpSpPr>
          <p:cNvPr id="1046" name="Google Shape;1046;g117e7c951f6_1_249"/>
          <p:cNvGrpSpPr/>
          <p:nvPr/>
        </p:nvGrpSpPr>
        <p:grpSpPr>
          <a:xfrm>
            <a:off x="2203450" y="4275137"/>
            <a:ext cx="1508125" cy="950912"/>
            <a:chOff x="1388" y="2693"/>
            <a:chExt cx="950" cy="599"/>
          </a:xfrm>
        </p:grpSpPr>
        <p:sp>
          <p:nvSpPr>
            <p:cNvPr id="1047" name="Google Shape;1047;g117e7c951f6_1_249"/>
            <p:cNvSpPr txBox="1"/>
            <p:nvPr/>
          </p:nvSpPr>
          <p:spPr>
            <a:xfrm>
              <a:off x="1388" y="299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c[i,j-1]</a:t>
              </a:r>
              <a:endParaRPr/>
            </a:p>
          </p:txBody>
        </p:sp>
        <p:sp>
          <p:nvSpPr>
            <p:cNvPr id="1048" name="Google Shape;1048;g117e7c951f6_1_249"/>
            <p:cNvSpPr txBox="1"/>
            <p:nvPr/>
          </p:nvSpPr>
          <p:spPr>
            <a:xfrm>
              <a:off x="1738" y="2693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c[i-1,j]</a:t>
              </a:r>
              <a:endParaRPr/>
            </a:p>
          </p:txBody>
        </p:sp>
      </p:grpSp>
      <p:cxnSp>
        <p:nvCxnSpPr>
          <p:cNvPr id="1049" name="Google Shape;1049;g117e7c951f6_1_249"/>
          <p:cNvCxnSpPr/>
          <p:nvPr/>
        </p:nvCxnSpPr>
        <p:spPr>
          <a:xfrm rot="10800000">
            <a:off x="3128962" y="4661037"/>
            <a:ext cx="0" cy="3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17e7c951f6_1_28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5" name="Google Shape;1055;g117e7c951f6_1_287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LCS-LENGTH(X, Y, m, n)</a:t>
            </a:r>
            <a:endParaRPr/>
          </a:p>
        </p:txBody>
      </p:sp>
      <p:sp>
        <p:nvSpPr>
          <p:cNvPr id="1056" name="Google Shape;1056;g117e7c951f6_1_287"/>
          <p:cNvSpPr txBox="1"/>
          <p:nvPr>
            <p:ph idx="4294967295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0]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0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do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c[0, j] ← 0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do for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1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  do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= y</a:t>
            </a:r>
            <a:r>
              <a:rPr b="0" baseline="-2500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 - 1] + 1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 ] ← “    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else if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 - 1, j] ≥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then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 - 1, j]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“↑”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else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← c[i, j - 1]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          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← “←”</a:t>
            </a:r>
            <a:endParaRPr/>
          </a:p>
          <a:p>
            <a:pPr indent="-381000" lvl="0" marL="381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AutoNum type="arabicPeriod"/>
            </a:pP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cxnSp>
        <p:nvCxnSpPr>
          <p:cNvPr id="1057" name="Google Shape;1057;g117e7c951f6_1_287"/>
          <p:cNvCxnSpPr/>
          <p:nvPr/>
        </p:nvCxnSpPr>
        <p:spPr>
          <a:xfrm rot="10800000">
            <a:off x="4600612" y="3991112"/>
            <a:ext cx="185700" cy="2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58" name="Google Shape;1058;g117e7c951f6_1_287"/>
          <p:cNvSpPr/>
          <p:nvPr/>
        </p:nvSpPr>
        <p:spPr>
          <a:xfrm>
            <a:off x="3294062" y="1250950"/>
            <a:ext cx="171600" cy="1357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g117e7c951f6_1_287"/>
          <p:cNvSpPr txBox="1"/>
          <p:nvPr/>
        </p:nvSpPr>
        <p:spPr>
          <a:xfrm>
            <a:off x="3522662" y="1619250"/>
            <a:ext cx="4832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LCS if one of the sequences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empty is zero</a:t>
            </a:r>
            <a:endParaRPr/>
          </a:p>
        </p:txBody>
      </p:sp>
      <p:sp>
        <p:nvSpPr>
          <p:cNvPr id="1060" name="Google Shape;1060;g117e7c951f6_1_287"/>
          <p:cNvSpPr/>
          <p:nvPr/>
        </p:nvSpPr>
        <p:spPr>
          <a:xfrm>
            <a:off x="6196012" y="3128962"/>
            <a:ext cx="99900" cy="1071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g117e7c951f6_1_287"/>
          <p:cNvSpPr txBox="1"/>
          <p:nvPr/>
        </p:nvSpPr>
        <p:spPr>
          <a:xfrm>
            <a:off x="6337300" y="3449637"/>
            <a:ext cx="165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1: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2" name="Google Shape;1062;g117e7c951f6_1_287"/>
          <p:cNvSpPr/>
          <p:nvPr/>
        </p:nvSpPr>
        <p:spPr>
          <a:xfrm>
            <a:off x="6218237" y="4381500"/>
            <a:ext cx="77700" cy="1608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g117e7c951f6_1_287"/>
          <p:cNvSpPr txBox="1"/>
          <p:nvPr/>
        </p:nvSpPr>
        <p:spPr>
          <a:xfrm>
            <a:off x="6337300" y="4984750"/>
            <a:ext cx="16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2: x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y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64" name="Google Shape;1064;g117e7c951f6_1_287"/>
          <p:cNvSpPr txBox="1"/>
          <p:nvPr/>
        </p:nvSpPr>
        <p:spPr>
          <a:xfrm>
            <a:off x="5280025" y="5959475"/>
            <a:ext cx="2995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17e7c951f6_1_3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0" name="Google Shape;1070;g117e7c951f6_1_301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1071" name="Google Shape;1071;g117e7c951f6_1_301"/>
          <p:cNvSpPr txBox="1"/>
          <p:nvPr>
            <p:ph idx="4294967295" type="body"/>
          </p:nvPr>
        </p:nvSpPr>
        <p:spPr>
          <a:xfrm>
            <a:off x="100012" y="1289050"/>
            <a:ext cx="35433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= 〈A, B, C, B, D, A〉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 = 〈B, D, C, A, B, A〉</a:t>
            </a:r>
            <a:endParaRPr/>
          </a:p>
        </p:txBody>
      </p:sp>
      <p:sp>
        <p:nvSpPr>
          <p:cNvPr id="1072" name="Google Shape;1072;g117e7c951f6_1_301"/>
          <p:cNvSpPr/>
          <p:nvPr/>
        </p:nvSpPr>
        <p:spPr>
          <a:xfrm>
            <a:off x="4133850" y="1144587"/>
            <a:ext cx="92100" cy="109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3" name="Google Shape;1073;g117e7c951f6_1_301"/>
          <p:cNvGraphicFramePr/>
          <p:nvPr/>
        </p:nvGraphicFramePr>
        <p:xfrm>
          <a:off x="4221162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4" name="Google Shape;1074;g117e7c951f6_1_301"/>
          <p:cNvSpPr txBox="1"/>
          <p:nvPr/>
        </p:nvSpPr>
        <p:spPr>
          <a:xfrm>
            <a:off x="2647950" y="1111250"/>
            <a:ext cx="5922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0			       if i = 0 or j = 0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c[i, j] =   c[i-1, j-1] + 1	     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	        max(c[i, j-1], c[i-1, j])  if x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≠ y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75" name="Google Shape;1075;g117e7c951f6_1_301"/>
          <p:cNvSpPr txBox="1"/>
          <p:nvPr/>
        </p:nvSpPr>
        <p:spPr>
          <a:xfrm>
            <a:off x="4335462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76" name="Google Shape;1076;g117e7c951f6_1_301"/>
          <p:cNvSpPr txBox="1"/>
          <p:nvPr/>
        </p:nvSpPr>
        <p:spPr>
          <a:xfrm>
            <a:off x="4945062" y="2166937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77" name="Google Shape;1077;g117e7c951f6_1_301"/>
          <p:cNvSpPr txBox="1"/>
          <p:nvPr/>
        </p:nvSpPr>
        <p:spPr>
          <a:xfrm>
            <a:off x="5499100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78" name="Google Shape;1078;g117e7c951f6_1_301"/>
          <p:cNvSpPr txBox="1"/>
          <p:nvPr/>
        </p:nvSpPr>
        <p:spPr>
          <a:xfrm>
            <a:off x="78946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79" name="Google Shape;1079;g117e7c951f6_1_301"/>
          <p:cNvSpPr txBox="1"/>
          <p:nvPr/>
        </p:nvSpPr>
        <p:spPr>
          <a:xfrm>
            <a:off x="61293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80" name="Google Shape;1080;g117e7c951f6_1_301"/>
          <p:cNvSpPr txBox="1"/>
          <p:nvPr/>
        </p:nvSpPr>
        <p:spPr>
          <a:xfrm>
            <a:off x="6700837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81" name="Google Shape;1081;g117e7c951f6_1_301"/>
          <p:cNvSpPr txBox="1"/>
          <p:nvPr/>
        </p:nvSpPr>
        <p:spPr>
          <a:xfrm>
            <a:off x="7280275" y="2166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82" name="Google Shape;1082;g117e7c951f6_1_301"/>
          <p:cNvSpPr txBox="1"/>
          <p:nvPr/>
        </p:nvSpPr>
        <p:spPr>
          <a:xfrm>
            <a:off x="4329112" y="2411412"/>
            <a:ext cx="3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083" name="Google Shape;1083;g117e7c951f6_1_301"/>
          <p:cNvSpPr txBox="1"/>
          <p:nvPr/>
        </p:nvSpPr>
        <p:spPr>
          <a:xfrm>
            <a:off x="4938712" y="24780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84" name="Google Shape;1084;g117e7c951f6_1_301"/>
          <p:cNvSpPr txBox="1"/>
          <p:nvPr/>
        </p:nvSpPr>
        <p:spPr>
          <a:xfrm>
            <a:off x="5492750" y="2478087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85" name="Google Shape;1085;g117e7c951f6_1_301"/>
          <p:cNvSpPr txBox="1"/>
          <p:nvPr/>
        </p:nvSpPr>
        <p:spPr>
          <a:xfrm>
            <a:off x="7888287" y="24780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86" name="Google Shape;1086;g117e7c951f6_1_301"/>
          <p:cNvSpPr txBox="1"/>
          <p:nvPr/>
        </p:nvSpPr>
        <p:spPr>
          <a:xfrm>
            <a:off x="6122987" y="24780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087" name="Google Shape;1087;g117e7c951f6_1_301"/>
          <p:cNvSpPr txBox="1"/>
          <p:nvPr/>
        </p:nvSpPr>
        <p:spPr>
          <a:xfrm>
            <a:off x="6694487" y="24780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88" name="Google Shape;1088;g117e7c951f6_1_301"/>
          <p:cNvSpPr txBox="1"/>
          <p:nvPr/>
        </p:nvSpPr>
        <p:spPr>
          <a:xfrm>
            <a:off x="7273925" y="24780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089" name="Google Shape;1089;g117e7c951f6_1_301"/>
          <p:cNvSpPr txBox="1"/>
          <p:nvPr/>
        </p:nvSpPr>
        <p:spPr>
          <a:xfrm>
            <a:off x="3379787" y="51069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090" name="Google Shape;1090;g117e7c951f6_1_301"/>
          <p:cNvSpPr txBox="1"/>
          <p:nvPr/>
        </p:nvSpPr>
        <p:spPr>
          <a:xfrm>
            <a:off x="3398837" y="3287712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091" name="Google Shape;1091;g117e7c951f6_1_301"/>
          <p:cNvSpPr txBox="1"/>
          <p:nvPr/>
        </p:nvSpPr>
        <p:spPr>
          <a:xfrm>
            <a:off x="3379787" y="37433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092" name="Google Shape;1092;g117e7c951f6_1_301"/>
          <p:cNvSpPr txBox="1"/>
          <p:nvPr/>
        </p:nvSpPr>
        <p:spPr>
          <a:xfrm>
            <a:off x="3379787" y="28336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093" name="Google Shape;1093;g117e7c951f6_1_301"/>
          <p:cNvSpPr txBox="1"/>
          <p:nvPr/>
        </p:nvSpPr>
        <p:spPr>
          <a:xfrm>
            <a:off x="3379787" y="41973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094" name="Google Shape;1094;g117e7c951f6_1_301"/>
          <p:cNvSpPr txBox="1"/>
          <p:nvPr/>
        </p:nvSpPr>
        <p:spPr>
          <a:xfrm>
            <a:off x="3379787" y="4652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095" name="Google Shape;1095;g117e7c951f6_1_301"/>
          <p:cNvSpPr txBox="1"/>
          <p:nvPr/>
        </p:nvSpPr>
        <p:spPr>
          <a:xfrm>
            <a:off x="3379787" y="55626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096" name="Google Shape;1096;g117e7c951f6_1_301"/>
          <p:cNvSpPr txBox="1"/>
          <p:nvPr/>
        </p:nvSpPr>
        <p:spPr>
          <a:xfrm>
            <a:off x="3379787" y="601821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1097" name="Google Shape;1097;g117e7c951f6_1_301"/>
          <p:cNvSpPr txBox="1"/>
          <p:nvPr/>
        </p:nvSpPr>
        <p:spPr>
          <a:xfrm>
            <a:off x="3794125" y="5108575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098" name="Google Shape;1098;g117e7c951f6_1_301"/>
          <p:cNvSpPr txBox="1"/>
          <p:nvPr/>
        </p:nvSpPr>
        <p:spPr>
          <a:xfrm>
            <a:off x="3813175" y="3289300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099" name="Google Shape;1099;g117e7c951f6_1_301"/>
          <p:cNvSpPr txBox="1"/>
          <p:nvPr/>
        </p:nvSpPr>
        <p:spPr>
          <a:xfrm>
            <a:off x="3794125" y="3744912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100" name="Google Shape;1100;g117e7c951f6_1_301"/>
          <p:cNvSpPr txBox="1"/>
          <p:nvPr/>
        </p:nvSpPr>
        <p:spPr>
          <a:xfrm>
            <a:off x="3794125" y="2835275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101" name="Google Shape;1101;g117e7c951f6_1_301"/>
          <p:cNvSpPr txBox="1"/>
          <p:nvPr/>
        </p:nvSpPr>
        <p:spPr>
          <a:xfrm>
            <a:off x="3794125" y="41989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102" name="Google Shape;1102;g117e7c951f6_1_301"/>
          <p:cNvSpPr txBox="1"/>
          <p:nvPr/>
        </p:nvSpPr>
        <p:spPr>
          <a:xfrm>
            <a:off x="3794125" y="465455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103" name="Google Shape;1103;g117e7c951f6_1_301"/>
          <p:cNvSpPr txBox="1"/>
          <p:nvPr/>
        </p:nvSpPr>
        <p:spPr>
          <a:xfrm>
            <a:off x="3794125" y="556418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104" name="Google Shape;1104;g117e7c951f6_1_301"/>
          <p:cNvSpPr txBox="1"/>
          <p:nvPr/>
        </p:nvSpPr>
        <p:spPr>
          <a:xfrm>
            <a:off x="3794125" y="601980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1105" name="Google Shape;1105;g117e7c951f6_1_301"/>
          <p:cNvGrpSpPr/>
          <p:nvPr/>
        </p:nvGrpSpPr>
        <p:grpSpPr>
          <a:xfrm>
            <a:off x="4946650" y="2925762"/>
            <a:ext cx="3425825" cy="476249"/>
            <a:chOff x="2133" y="1816"/>
            <a:chExt cx="2158" cy="300"/>
          </a:xfrm>
        </p:grpSpPr>
        <p:sp>
          <p:nvSpPr>
            <p:cNvPr id="1106" name="Google Shape;1106;g117e7c951f6_1_301"/>
            <p:cNvSpPr txBox="1"/>
            <p:nvPr/>
          </p:nvSpPr>
          <p:spPr>
            <a:xfrm>
              <a:off x="2133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7" name="Google Shape;1107;g117e7c951f6_1_301"/>
            <p:cNvSpPr txBox="1"/>
            <p:nvPr/>
          </p:nvSpPr>
          <p:spPr>
            <a:xfrm>
              <a:off x="2482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8" name="Google Shape;1108;g117e7c951f6_1_301"/>
            <p:cNvSpPr txBox="1"/>
            <p:nvPr/>
          </p:nvSpPr>
          <p:spPr>
            <a:xfrm>
              <a:off x="3991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09" name="Google Shape;1109;g117e7c951f6_1_301"/>
            <p:cNvSpPr txBox="1"/>
            <p:nvPr/>
          </p:nvSpPr>
          <p:spPr>
            <a:xfrm>
              <a:off x="287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0" name="Google Shape;1110;g117e7c951f6_1_301"/>
            <p:cNvSpPr txBox="1"/>
            <p:nvPr/>
          </p:nvSpPr>
          <p:spPr>
            <a:xfrm>
              <a:off x="323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1" name="Google Shape;1111;g117e7c951f6_1_301"/>
            <p:cNvSpPr txBox="1"/>
            <p:nvPr/>
          </p:nvSpPr>
          <p:spPr>
            <a:xfrm>
              <a:off x="3604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1112" name="Google Shape;1112;g117e7c951f6_1_301"/>
          <p:cNvGrpSpPr/>
          <p:nvPr/>
        </p:nvGrpSpPr>
        <p:grpSpPr>
          <a:xfrm>
            <a:off x="4348162" y="2925762"/>
            <a:ext cx="477837" cy="3633788"/>
            <a:chOff x="1756" y="1816"/>
            <a:chExt cx="301" cy="2289"/>
          </a:xfrm>
        </p:grpSpPr>
        <p:sp>
          <p:nvSpPr>
            <p:cNvPr id="1113" name="Google Shape;1113;g117e7c951f6_1_301"/>
            <p:cNvSpPr txBox="1"/>
            <p:nvPr/>
          </p:nvSpPr>
          <p:spPr>
            <a:xfrm>
              <a:off x="1757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4" name="Google Shape;1114;g117e7c951f6_1_301"/>
            <p:cNvSpPr txBox="1"/>
            <p:nvPr/>
          </p:nvSpPr>
          <p:spPr>
            <a:xfrm>
              <a:off x="1756" y="323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5" name="Google Shape;1115;g117e7c951f6_1_301"/>
            <p:cNvSpPr txBox="1"/>
            <p:nvPr/>
          </p:nvSpPr>
          <p:spPr>
            <a:xfrm>
              <a:off x="1757" y="20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6" name="Google Shape;1116;g117e7c951f6_1_301"/>
            <p:cNvSpPr txBox="1"/>
            <p:nvPr/>
          </p:nvSpPr>
          <p:spPr>
            <a:xfrm>
              <a:off x="1756" y="23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7" name="Google Shape;1117;g117e7c951f6_1_301"/>
            <p:cNvSpPr txBox="1"/>
            <p:nvPr/>
          </p:nvSpPr>
          <p:spPr>
            <a:xfrm>
              <a:off x="1756" y="2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8" name="Google Shape;1118;g117e7c951f6_1_301"/>
            <p:cNvSpPr txBox="1"/>
            <p:nvPr/>
          </p:nvSpPr>
          <p:spPr>
            <a:xfrm>
              <a:off x="1756" y="294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19" name="Google Shape;1119;g117e7c951f6_1_301"/>
            <p:cNvSpPr txBox="1"/>
            <p:nvPr/>
          </p:nvSpPr>
          <p:spPr>
            <a:xfrm>
              <a:off x="1756" y="351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120" name="Google Shape;1120;g117e7c951f6_1_301"/>
            <p:cNvSpPr txBox="1"/>
            <p:nvPr/>
          </p:nvSpPr>
          <p:spPr>
            <a:xfrm>
              <a:off x="1756" y="3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121" name="Google Shape;1121;g117e7c951f6_1_301"/>
          <p:cNvSpPr txBox="1"/>
          <p:nvPr/>
        </p:nvSpPr>
        <p:spPr>
          <a:xfrm>
            <a:off x="4948237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122" name="Google Shape;1122;g117e7c951f6_1_301"/>
          <p:cNvSpPr txBox="1"/>
          <p:nvPr/>
        </p:nvSpPr>
        <p:spPr>
          <a:xfrm>
            <a:off x="5494337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123" name="Google Shape;1123;g117e7c951f6_1_301"/>
          <p:cNvSpPr txBox="1"/>
          <p:nvPr/>
        </p:nvSpPr>
        <p:spPr>
          <a:xfrm>
            <a:off x="6126162" y="331470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124" name="Google Shape;1124;g117e7c951f6_1_301"/>
          <p:cNvGrpSpPr/>
          <p:nvPr/>
        </p:nvGrpSpPr>
        <p:grpSpPr>
          <a:xfrm>
            <a:off x="6721475" y="3314700"/>
            <a:ext cx="476250" cy="476249"/>
            <a:chOff x="3251" y="2101"/>
            <a:chExt cx="300" cy="300"/>
          </a:xfrm>
        </p:grpSpPr>
        <p:sp>
          <p:nvSpPr>
            <p:cNvPr id="1125" name="Google Shape;1125;g117e7c951f6_1_301"/>
            <p:cNvSpPr txBox="1"/>
            <p:nvPr/>
          </p:nvSpPr>
          <p:spPr>
            <a:xfrm>
              <a:off x="3251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26" name="Google Shape;1126;g117e7c951f6_1_301"/>
            <p:cNvCxnSpPr/>
            <p:nvPr/>
          </p:nvCxnSpPr>
          <p:spPr>
            <a:xfrm>
              <a:off x="3332" y="219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27" name="Google Shape;1127;g117e7c951f6_1_301"/>
          <p:cNvSpPr txBox="1"/>
          <p:nvPr/>
        </p:nvSpPr>
        <p:spPr>
          <a:xfrm>
            <a:off x="7135812" y="34718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1128" name="Google Shape;1128;g117e7c951f6_1_301"/>
          <p:cNvGrpSpPr/>
          <p:nvPr/>
        </p:nvGrpSpPr>
        <p:grpSpPr>
          <a:xfrm>
            <a:off x="7916862" y="3314700"/>
            <a:ext cx="476249" cy="476250"/>
            <a:chOff x="4004" y="2101"/>
            <a:chExt cx="300" cy="300"/>
          </a:xfrm>
        </p:grpSpPr>
        <p:sp>
          <p:nvSpPr>
            <p:cNvPr id="1129" name="Google Shape;1129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30" name="Google Shape;1130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131" name="Google Shape;1131;g117e7c951f6_1_301"/>
          <p:cNvGrpSpPr/>
          <p:nvPr/>
        </p:nvGrpSpPr>
        <p:grpSpPr>
          <a:xfrm>
            <a:off x="4976812" y="3744912"/>
            <a:ext cx="476249" cy="476250"/>
            <a:chOff x="4004" y="2101"/>
            <a:chExt cx="300" cy="300"/>
          </a:xfrm>
        </p:grpSpPr>
        <p:sp>
          <p:nvSpPr>
            <p:cNvPr id="1132" name="Google Shape;1132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133" name="Google Shape;1133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34" name="Google Shape;1134;g117e7c951f6_1_301"/>
          <p:cNvSpPr txBox="1"/>
          <p:nvPr/>
        </p:nvSpPr>
        <p:spPr>
          <a:xfrm>
            <a:off x="5387975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35" name="Google Shape;1135;g117e7c951f6_1_301"/>
          <p:cNvSpPr txBox="1"/>
          <p:nvPr/>
        </p:nvSpPr>
        <p:spPr>
          <a:xfrm>
            <a:off x="5975350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136" name="Google Shape;1136;g117e7c951f6_1_301"/>
          <p:cNvSpPr txBox="1"/>
          <p:nvPr/>
        </p:nvSpPr>
        <p:spPr>
          <a:xfrm>
            <a:off x="6711950" y="3744912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137" name="Google Shape;1137;g117e7c951f6_1_301"/>
          <p:cNvGrpSpPr/>
          <p:nvPr/>
        </p:nvGrpSpPr>
        <p:grpSpPr>
          <a:xfrm>
            <a:off x="7378699" y="3744912"/>
            <a:ext cx="476249" cy="476250"/>
            <a:chOff x="4004" y="2101"/>
            <a:chExt cx="300" cy="300"/>
          </a:xfrm>
        </p:grpSpPr>
        <p:sp>
          <p:nvSpPr>
            <p:cNvPr id="1138" name="Google Shape;1138;g117e7c951f6_1_301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139" name="Google Shape;1139;g117e7c951f6_1_301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140" name="Google Shape;1140;g117e7c951f6_1_301"/>
          <p:cNvSpPr txBox="1"/>
          <p:nvPr/>
        </p:nvSpPr>
        <p:spPr>
          <a:xfrm>
            <a:off x="7712075" y="3916362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1141" name="Google Shape;1141;g117e7c951f6_1_301"/>
          <p:cNvGrpSpPr/>
          <p:nvPr/>
        </p:nvGrpSpPr>
        <p:grpSpPr>
          <a:xfrm>
            <a:off x="4964112" y="4208462"/>
            <a:ext cx="3362325" cy="647700"/>
            <a:chOff x="2144" y="2664"/>
            <a:chExt cx="2118" cy="408"/>
          </a:xfrm>
        </p:grpSpPr>
        <p:sp>
          <p:nvSpPr>
            <p:cNvPr id="1142" name="Google Shape;1142;g117e7c951f6_1_301"/>
            <p:cNvSpPr txBox="1"/>
            <p:nvPr/>
          </p:nvSpPr>
          <p:spPr>
            <a:xfrm>
              <a:off x="2144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43" name="Google Shape;1143;g117e7c951f6_1_301"/>
            <p:cNvSpPr txBox="1"/>
            <p:nvPr/>
          </p:nvSpPr>
          <p:spPr>
            <a:xfrm>
              <a:off x="2495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44" name="Google Shape;1144;g117e7c951f6_1_301"/>
            <p:cNvGrpSpPr/>
            <p:nvPr/>
          </p:nvGrpSpPr>
          <p:grpSpPr>
            <a:xfrm>
              <a:off x="2906" y="2664"/>
              <a:ext cx="300" cy="300"/>
              <a:chOff x="4004" y="2101"/>
              <a:chExt cx="300" cy="300"/>
            </a:xfrm>
          </p:grpSpPr>
          <p:sp>
            <p:nvSpPr>
              <p:cNvPr id="1145" name="Google Shape;1145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46" name="Google Shape;1146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47" name="Google Shape;1147;g117e7c951f6_1_301"/>
            <p:cNvSpPr txBox="1"/>
            <p:nvPr/>
          </p:nvSpPr>
          <p:spPr>
            <a:xfrm>
              <a:off x="3170" y="27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1148" name="Google Shape;1148;g117e7c951f6_1_301"/>
            <p:cNvSpPr txBox="1"/>
            <p:nvPr/>
          </p:nvSpPr>
          <p:spPr>
            <a:xfrm>
              <a:off x="3638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49" name="Google Shape;1149;g117e7c951f6_1_301"/>
            <p:cNvSpPr txBox="1"/>
            <p:nvPr/>
          </p:nvSpPr>
          <p:spPr>
            <a:xfrm>
              <a:off x="3962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1150" name="Google Shape;1150;g117e7c951f6_1_301"/>
          <p:cNvGrpSpPr/>
          <p:nvPr/>
        </p:nvGrpSpPr>
        <p:grpSpPr>
          <a:xfrm>
            <a:off x="5057774" y="4643437"/>
            <a:ext cx="3148013" cy="647700"/>
            <a:chOff x="2203" y="2938"/>
            <a:chExt cx="1983" cy="408"/>
          </a:xfrm>
        </p:grpSpPr>
        <p:grpSp>
          <p:nvGrpSpPr>
            <p:cNvPr id="1151" name="Google Shape;1151;g117e7c951f6_1_301"/>
            <p:cNvGrpSpPr/>
            <p:nvPr/>
          </p:nvGrpSpPr>
          <p:grpSpPr>
            <a:xfrm>
              <a:off x="2203" y="2938"/>
              <a:ext cx="300" cy="300"/>
              <a:chOff x="4004" y="2101"/>
              <a:chExt cx="300" cy="300"/>
            </a:xfrm>
          </p:grpSpPr>
          <p:sp>
            <p:nvSpPr>
              <p:cNvPr id="1152" name="Google Shape;1152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53" name="Google Shape;1153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54" name="Google Shape;1154;g117e7c951f6_1_301"/>
            <p:cNvSpPr txBox="1"/>
            <p:nvPr/>
          </p:nvSpPr>
          <p:spPr>
            <a:xfrm>
              <a:off x="2510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55" name="Google Shape;1155;g117e7c951f6_1_301"/>
            <p:cNvSpPr txBox="1"/>
            <p:nvPr/>
          </p:nvSpPr>
          <p:spPr>
            <a:xfrm>
              <a:off x="2888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56" name="Google Shape;1156;g117e7c951f6_1_301"/>
            <p:cNvSpPr txBox="1"/>
            <p:nvPr/>
          </p:nvSpPr>
          <p:spPr>
            <a:xfrm>
              <a:off x="3212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57" name="Google Shape;1157;g117e7c951f6_1_301"/>
            <p:cNvGrpSpPr/>
            <p:nvPr/>
          </p:nvGrpSpPr>
          <p:grpSpPr>
            <a:xfrm>
              <a:off x="3643" y="2938"/>
              <a:ext cx="300" cy="300"/>
              <a:chOff x="4004" y="2101"/>
              <a:chExt cx="300" cy="300"/>
            </a:xfrm>
          </p:grpSpPr>
          <p:sp>
            <p:nvSpPr>
              <p:cNvPr id="1158" name="Google Shape;1158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59" name="Google Shape;1159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0" name="Google Shape;1160;g117e7c951f6_1_301"/>
            <p:cNvSpPr txBox="1"/>
            <p:nvPr/>
          </p:nvSpPr>
          <p:spPr>
            <a:xfrm>
              <a:off x="3886" y="30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161" name="Google Shape;1161;g117e7c951f6_1_301"/>
          <p:cNvGrpSpPr/>
          <p:nvPr/>
        </p:nvGrpSpPr>
        <p:grpSpPr>
          <a:xfrm>
            <a:off x="4976812" y="5102225"/>
            <a:ext cx="3370262" cy="476250"/>
            <a:chOff x="2152" y="3227"/>
            <a:chExt cx="2123" cy="300"/>
          </a:xfrm>
        </p:grpSpPr>
        <p:sp>
          <p:nvSpPr>
            <p:cNvPr id="1162" name="Google Shape;1162;g117e7c951f6_1_301"/>
            <p:cNvSpPr txBox="1"/>
            <p:nvPr/>
          </p:nvSpPr>
          <p:spPr>
            <a:xfrm>
              <a:off x="215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163" name="Google Shape;1163;g117e7c951f6_1_301"/>
            <p:cNvGrpSpPr/>
            <p:nvPr/>
          </p:nvGrpSpPr>
          <p:grpSpPr>
            <a:xfrm>
              <a:off x="2547" y="3227"/>
              <a:ext cx="300" cy="300"/>
              <a:chOff x="4004" y="2101"/>
              <a:chExt cx="300" cy="300"/>
            </a:xfrm>
          </p:grpSpPr>
          <p:sp>
            <p:nvSpPr>
              <p:cNvPr id="1164" name="Google Shape;1164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165" name="Google Shape;1165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66" name="Google Shape;1166;g117e7c951f6_1_301"/>
            <p:cNvSpPr txBox="1"/>
            <p:nvPr/>
          </p:nvSpPr>
          <p:spPr>
            <a:xfrm>
              <a:off x="2888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7" name="Google Shape;1167;g117e7c951f6_1_301"/>
            <p:cNvSpPr txBox="1"/>
            <p:nvPr/>
          </p:nvSpPr>
          <p:spPr>
            <a:xfrm>
              <a:off x="321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68" name="Google Shape;1168;g117e7c951f6_1_301"/>
            <p:cNvSpPr txBox="1"/>
            <p:nvPr/>
          </p:nvSpPr>
          <p:spPr>
            <a:xfrm>
              <a:off x="3614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69" name="Google Shape;1169;g117e7c951f6_1_301"/>
            <p:cNvSpPr txBox="1"/>
            <p:nvPr/>
          </p:nvSpPr>
          <p:spPr>
            <a:xfrm>
              <a:off x="3975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170" name="Google Shape;1170;g117e7c951f6_1_301"/>
          <p:cNvGrpSpPr/>
          <p:nvPr/>
        </p:nvGrpSpPr>
        <p:grpSpPr>
          <a:xfrm>
            <a:off x="4970462" y="5548312"/>
            <a:ext cx="3402012" cy="476250"/>
            <a:chOff x="2148" y="3508"/>
            <a:chExt cx="2143" cy="300"/>
          </a:xfrm>
        </p:grpSpPr>
        <p:sp>
          <p:nvSpPr>
            <p:cNvPr id="1171" name="Google Shape;1171;g117e7c951f6_1_301"/>
            <p:cNvSpPr txBox="1"/>
            <p:nvPr/>
          </p:nvSpPr>
          <p:spPr>
            <a:xfrm>
              <a:off x="2148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172" name="Google Shape;1172;g117e7c951f6_1_301"/>
            <p:cNvSpPr txBox="1"/>
            <p:nvPr/>
          </p:nvSpPr>
          <p:spPr>
            <a:xfrm>
              <a:off x="2884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73" name="Google Shape;1173;g117e7c951f6_1_301"/>
            <p:cNvSpPr txBox="1"/>
            <p:nvPr/>
          </p:nvSpPr>
          <p:spPr>
            <a:xfrm>
              <a:off x="361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174" name="Google Shape;1174;g117e7c951f6_1_301"/>
            <p:cNvSpPr txBox="1"/>
            <p:nvPr/>
          </p:nvSpPr>
          <p:spPr>
            <a:xfrm>
              <a:off x="253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175" name="Google Shape;1175;g117e7c951f6_1_301"/>
            <p:cNvGrpSpPr/>
            <p:nvPr/>
          </p:nvGrpSpPr>
          <p:grpSpPr>
            <a:xfrm>
              <a:off x="3289" y="3508"/>
              <a:ext cx="300" cy="300"/>
              <a:chOff x="4004" y="2101"/>
              <a:chExt cx="300" cy="300"/>
            </a:xfrm>
          </p:grpSpPr>
          <p:sp>
            <p:nvSpPr>
              <p:cNvPr id="1176" name="Google Shape;1176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177" name="Google Shape;1177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178" name="Google Shape;1178;g117e7c951f6_1_301"/>
            <p:cNvGrpSpPr/>
            <p:nvPr/>
          </p:nvGrpSpPr>
          <p:grpSpPr>
            <a:xfrm>
              <a:off x="3991" y="3508"/>
              <a:ext cx="300" cy="300"/>
              <a:chOff x="4004" y="2101"/>
              <a:chExt cx="300" cy="300"/>
            </a:xfrm>
          </p:grpSpPr>
          <p:sp>
            <p:nvSpPr>
              <p:cNvPr id="1179" name="Google Shape;1179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80" name="Google Shape;1180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181" name="Google Shape;1181;g117e7c951f6_1_301"/>
          <p:cNvGrpSpPr/>
          <p:nvPr/>
        </p:nvGrpSpPr>
        <p:grpSpPr>
          <a:xfrm>
            <a:off x="4992688" y="5978525"/>
            <a:ext cx="3392488" cy="476250"/>
            <a:chOff x="2162" y="3779"/>
            <a:chExt cx="2137" cy="300"/>
          </a:xfrm>
        </p:grpSpPr>
        <p:grpSp>
          <p:nvGrpSpPr>
            <p:cNvPr id="1182" name="Google Shape;1182;g117e7c951f6_1_301"/>
            <p:cNvGrpSpPr/>
            <p:nvPr/>
          </p:nvGrpSpPr>
          <p:grpSpPr>
            <a:xfrm>
              <a:off x="2162" y="3779"/>
              <a:ext cx="300" cy="300"/>
              <a:chOff x="4004" y="2101"/>
              <a:chExt cx="300" cy="300"/>
            </a:xfrm>
          </p:grpSpPr>
          <p:sp>
            <p:nvSpPr>
              <p:cNvPr id="1183" name="Google Shape;1183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184" name="Google Shape;1184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85" name="Google Shape;1185;g117e7c951f6_1_301"/>
            <p:cNvSpPr txBox="1"/>
            <p:nvPr/>
          </p:nvSpPr>
          <p:spPr>
            <a:xfrm>
              <a:off x="2883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86" name="Google Shape;1186;g117e7c951f6_1_301"/>
            <p:cNvSpPr txBox="1"/>
            <p:nvPr/>
          </p:nvSpPr>
          <p:spPr>
            <a:xfrm>
              <a:off x="252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187" name="Google Shape;1187;g117e7c951f6_1_301"/>
            <p:cNvSpPr txBox="1"/>
            <p:nvPr/>
          </p:nvSpPr>
          <p:spPr>
            <a:xfrm>
              <a:off x="3274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188" name="Google Shape;1188;g117e7c951f6_1_301"/>
            <p:cNvGrpSpPr/>
            <p:nvPr/>
          </p:nvGrpSpPr>
          <p:grpSpPr>
            <a:xfrm>
              <a:off x="3692" y="3779"/>
              <a:ext cx="300" cy="300"/>
              <a:chOff x="4004" y="2101"/>
              <a:chExt cx="300" cy="300"/>
            </a:xfrm>
          </p:grpSpPr>
          <p:sp>
            <p:nvSpPr>
              <p:cNvPr id="1189" name="Google Shape;1189;g117e7c951f6_1_301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190" name="Google Shape;1190;g117e7c951f6_1_301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191" name="Google Shape;1191;g117e7c951f6_1_301"/>
            <p:cNvSpPr txBox="1"/>
            <p:nvPr/>
          </p:nvSpPr>
          <p:spPr>
            <a:xfrm>
              <a:off x="399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1192" name="Google Shape;1192;g117e7c951f6_1_301"/>
          <p:cNvGrpSpPr/>
          <p:nvPr/>
        </p:nvGrpSpPr>
        <p:grpSpPr>
          <a:xfrm>
            <a:off x="187523" y="2422525"/>
            <a:ext cx="3333750" cy="2857500"/>
            <a:chOff x="118" y="1526"/>
            <a:chExt cx="2100" cy="1800"/>
          </a:xfrm>
        </p:grpSpPr>
        <p:sp>
          <p:nvSpPr>
            <p:cNvPr id="1193" name="Google Shape;1193;g117e7c951f6_1_301"/>
            <p:cNvSpPr txBox="1"/>
            <p:nvPr/>
          </p:nvSpPr>
          <p:spPr>
            <a:xfrm>
              <a:off x="118" y="1526"/>
              <a:ext cx="2100" cy="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If x</a:t>
              </a: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</a:t>
              </a: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= y</a:t>
              </a: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j</a:t>
              </a:r>
              <a:endParaRPr i="0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baseline="-25000"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  ”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Else </a:t>
              </a:r>
              <a:r>
                <a:rPr lang="en-US" sz="20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if </a:t>
              </a: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c[i - 1, j] ≥ c[i, j-1]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↑ ” </a:t>
              </a:r>
              <a:r>
                <a:rPr lang="en-US" sz="2000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(i=i-1)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Arial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else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48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omic Sans MS"/>
                <a:buNone/>
              </a:pPr>
              <a:r>
                <a:rPr i="0" lang="en-US" sz="2000" u="none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		</a:t>
              </a:r>
              <a:r>
                <a:rPr i="0" lang="en-US" sz="2000" u="none">
                  <a:solidFill>
                    <a:srgbClr val="336699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b[i, j] = “ ← ” (j=j-1)</a:t>
              </a:r>
              <a:endParaRPr sz="2000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94" name="Google Shape;1194;g117e7c951f6_1_301"/>
            <p:cNvCxnSpPr/>
            <p:nvPr/>
          </p:nvCxnSpPr>
          <p:spPr>
            <a:xfrm rot="10800000">
              <a:off x="1167" y="1666"/>
              <a:ext cx="300" cy="300"/>
            </a:xfrm>
            <a:prstGeom prst="straightConnector1">
              <a:avLst/>
            </a:prstGeom>
            <a:noFill/>
            <a:ln cap="flat" cmpd="sng" w="127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117e7c951f6_1_43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0" name="Google Shape;1200;g117e7c951f6_1_430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Constructing a LCS</a:t>
            </a:r>
            <a:endParaRPr/>
          </a:p>
        </p:txBody>
      </p:sp>
      <p:sp>
        <p:nvSpPr>
          <p:cNvPr id="1201" name="Google Shape;1201;g117e7c951f6_1_430"/>
          <p:cNvSpPr txBox="1"/>
          <p:nvPr>
            <p:ph idx="4294967295" type="body"/>
          </p:nvPr>
        </p:nvSpPr>
        <p:spPr>
          <a:xfrm>
            <a:off x="100012" y="1146175"/>
            <a:ext cx="88011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Start at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b[m, n]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and follow the arrows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we encounter a “    “ in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⇒ x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y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is an element of the LCS </a:t>
            </a:r>
            <a:endParaRPr/>
          </a:p>
        </p:txBody>
      </p:sp>
      <p:graphicFrame>
        <p:nvGraphicFramePr>
          <p:cNvPr id="1202" name="Google Shape;1202;g117e7c951f6_1_430"/>
          <p:cNvGraphicFramePr/>
          <p:nvPr/>
        </p:nvGraphicFramePr>
        <p:xfrm>
          <a:off x="2660650" y="28400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85775"/>
                <a:gridCol w="585775"/>
                <a:gridCol w="585775"/>
                <a:gridCol w="587375"/>
                <a:gridCol w="585775"/>
                <a:gridCol w="585775"/>
                <a:gridCol w="585775"/>
              </a:tblGrid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03" name="Google Shape;1203;g117e7c951f6_1_430"/>
          <p:cNvSpPr txBox="1"/>
          <p:nvPr/>
        </p:nvSpPr>
        <p:spPr>
          <a:xfrm>
            <a:off x="2774950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04" name="Google Shape;1204;g117e7c951f6_1_430"/>
          <p:cNvSpPr txBox="1"/>
          <p:nvPr/>
        </p:nvSpPr>
        <p:spPr>
          <a:xfrm>
            <a:off x="3384550" y="2187575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205" name="Google Shape;1205;g117e7c951f6_1_430"/>
          <p:cNvSpPr txBox="1"/>
          <p:nvPr/>
        </p:nvSpPr>
        <p:spPr>
          <a:xfrm>
            <a:off x="3938587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206" name="Google Shape;1206;g117e7c951f6_1_430"/>
          <p:cNvSpPr txBox="1"/>
          <p:nvPr/>
        </p:nvSpPr>
        <p:spPr>
          <a:xfrm>
            <a:off x="63341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207" name="Google Shape;1207;g117e7c951f6_1_430"/>
          <p:cNvSpPr txBox="1"/>
          <p:nvPr/>
        </p:nvSpPr>
        <p:spPr>
          <a:xfrm>
            <a:off x="45688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208" name="Google Shape;1208;g117e7c951f6_1_430"/>
          <p:cNvSpPr txBox="1"/>
          <p:nvPr/>
        </p:nvSpPr>
        <p:spPr>
          <a:xfrm>
            <a:off x="5140325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209" name="Google Shape;1209;g117e7c951f6_1_430"/>
          <p:cNvSpPr txBox="1"/>
          <p:nvPr/>
        </p:nvSpPr>
        <p:spPr>
          <a:xfrm>
            <a:off x="5719762" y="2187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210" name="Google Shape;1210;g117e7c951f6_1_430"/>
          <p:cNvSpPr txBox="1"/>
          <p:nvPr/>
        </p:nvSpPr>
        <p:spPr>
          <a:xfrm>
            <a:off x="2768600" y="2498725"/>
            <a:ext cx="3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  <p:sp>
        <p:nvSpPr>
          <p:cNvPr id="1211" name="Google Shape;1211;g117e7c951f6_1_430"/>
          <p:cNvSpPr txBox="1"/>
          <p:nvPr/>
        </p:nvSpPr>
        <p:spPr>
          <a:xfrm>
            <a:off x="3378200" y="2498725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12" name="Google Shape;1212;g117e7c951f6_1_430"/>
          <p:cNvSpPr txBox="1"/>
          <p:nvPr/>
        </p:nvSpPr>
        <p:spPr>
          <a:xfrm>
            <a:off x="3932237" y="2498725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213" name="Google Shape;1213;g117e7c951f6_1_430"/>
          <p:cNvSpPr txBox="1"/>
          <p:nvPr/>
        </p:nvSpPr>
        <p:spPr>
          <a:xfrm>
            <a:off x="6327775" y="24987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14" name="Google Shape;1214;g117e7c951f6_1_430"/>
          <p:cNvSpPr txBox="1"/>
          <p:nvPr/>
        </p:nvSpPr>
        <p:spPr>
          <a:xfrm>
            <a:off x="4562475" y="24987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215" name="Google Shape;1215;g117e7c951f6_1_430"/>
          <p:cNvSpPr txBox="1"/>
          <p:nvPr/>
        </p:nvSpPr>
        <p:spPr>
          <a:xfrm>
            <a:off x="5133975" y="24987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16" name="Google Shape;1216;g117e7c951f6_1_430"/>
          <p:cNvSpPr txBox="1"/>
          <p:nvPr/>
        </p:nvSpPr>
        <p:spPr>
          <a:xfrm>
            <a:off x="5713412" y="2498725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17" name="Google Shape;1217;g117e7c951f6_1_430"/>
          <p:cNvSpPr txBox="1"/>
          <p:nvPr/>
        </p:nvSpPr>
        <p:spPr>
          <a:xfrm>
            <a:off x="1819275" y="51276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/>
          </a:p>
        </p:txBody>
      </p:sp>
      <p:sp>
        <p:nvSpPr>
          <p:cNvPr id="1218" name="Google Shape;1218;g117e7c951f6_1_430"/>
          <p:cNvSpPr txBox="1"/>
          <p:nvPr/>
        </p:nvSpPr>
        <p:spPr>
          <a:xfrm>
            <a:off x="1838325" y="3308350"/>
            <a:ext cx="28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219" name="Google Shape;1219;g117e7c951f6_1_430"/>
          <p:cNvSpPr txBox="1"/>
          <p:nvPr/>
        </p:nvSpPr>
        <p:spPr>
          <a:xfrm>
            <a:off x="1819275" y="3763962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220" name="Google Shape;1220;g117e7c951f6_1_430"/>
          <p:cNvSpPr txBox="1"/>
          <p:nvPr/>
        </p:nvSpPr>
        <p:spPr>
          <a:xfrm>
            <a:off x="1819275" y="285432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21" name="Google Shape;1221;g117e7c951f6_1_430"/>
          <p:cNvSpPr txBox="1"/>
          <p:nvPr/>
        </p:nvSpPr>
        <p:spPr>
          <a:xfrm>
            <a:off x="1819275" y="421798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222" name="Google Shape;1222;g117e7c951f6_1_430"/>
          <p:cNvSpPr txBox="1"/>
          <p:nvPr/>
        </p:nvSpPr>
        <p:spPr>
          <a:xfrm>
            <a:off x="1819275" y="467360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sp>
        <p:nvSpPr>
          <p:cNvPr id="1223" name="Google Shape;1223;g117e7c951f6_1_430"/>
          <p:cNvSpPr txBox="1"/>
          <p:nvPr/>
        </p:nvSpPr>
        <p:spPr>
          <a:xfrm>
            <a:off x="1819275" y="5583237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/>
          </a:p>
        </p:txBody>
      </p:sp>
      <p:sp>
        <p:nvSpPr>
          <p:cNvPr id="1224" name="Google Shape;1224;g117e7c951f6_1_430"/>
          <p:cNvSpPr txBox="1"/>
          <p:nvPr/>
        </p:nvSpPr>
        <p:spPr>
          <a:xfrm>
            <a:off x="1819275" y="6038850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/>
          </a:p>
        </p:txBody>
      </p:sp>
      <p:sp>
        <p:nvSpPr>
          <p:cNvPr id="1225" name="Google Shape;1225;g117e7c951f6_1_430"/>
          <p:cNvSpPr txBox="1"/>
          <p:nvPr/>
        </p:nvSpPr>
        <p:spPr>
          <a:xfrm>
            <a:off x="2233612" y="5129212"/>
            <a:ext cx="34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1226" name="Google Shape;1226;g117e7c951f6_1_430"/>
          <p:cNvSpPr txBox="1"/>
          <p:nvPr/>
        </p:nvSpPr>
        <p:spPr>
          <a:xfrm>
            <a:off x="2252662" y="3309937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27" name="Google Shape;1227;g117e7c951f6_1_430"/>
          <p:cNvSpPr txBox="1"/>
          <p:nvPr/>
        </p:nvSpPr>
        <p:spPr>
          <a:xfrm>
            <a:off x="2233612" y="3765550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28" name="Google Shape;1228;g117e7c951f6_1_430"/>
          <p:cNvSpPr txBox="1"/>
          <p:nvPr/>
        </p:nvSpPr>
        <p:spPr>
          <a:xfrm>
            <a:off x="2233612" y="2855912"/>
            <a:ext cx="36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1229" name="Google Shape;1229;g117e7c951f6_1_430"/>
          <p:cNvSpPr txBox="1"/>
          <p:nvPr/>
        </p:nvSpPr>
        <p:spPr>
          <a:xfrm>
            <a:off x="2233612" y="4219575"/>
            <a:ext cx="32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1230" name="Google Shape;1230;g117e7c951f6_1_430"/>
          <p:cNvSpPr txBox="1"/>
          <p:nvPr/>
        </p:nvSpPr>
        <p:spPr>
          <a:xfrm>
            <a:off x="2233612" y="467518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sp>
        <p:nvSpPr>
          <p:cNvPr id="1231" name="Google Shape;1231;g117e7c951f6_1_430"/>
          <p:cNvSpPr txBox="1"/>
          <p:nvPr/>
        </p:nvSpPr>
        <p:spPr>
          <a:xfrm>
            <a:off x="2233612" y="5584825"/>
            <a:ext cx="35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endParaRPr/>
          </a:p>
        </p:txBody>
      </p:sp>
      <p:sp>
        <p:nvSpPr>
          <p:cNvPr id="1232" name="Google Shape;1232;g117e7c951f6_1_430"/>
          <p:cNvSpPr txBox="1"/>
          <p:nvPr/>
        </p:nvSpPr>
        <p:spPr>
          <a:xfrm>
            <a:off x="2233612" y="6040437"/>
            <a:ext cx="3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endParaRPr/>
          </a:p>
        </p:txBody>
      </p:sp>
      <p:grpSp>
        <p:nvGrpSpPr>
          <p:cNvPr id="1233" name="Google Shape;1233;g117e7c951f6_1_430"/>
          <p:cNvGrpSpPr/>
          <p:nvPr/>
        </p:nvGrpSpPr>
        <p:grpSpPr>
          <a:xfrm>
            <a:off x="3386137" y="2946400"/>
            <a:ext cx="3425825" cy="476249"/>
            <a:chOff x="2133" y="1816"/>
            <a:chExt cx="2158" cy="300"/>
          </a:xfrm>
        </p:grpSpPr>
        <p:sp>
          <p:nvSpPr>
            <p:cNvPr id="1234" name="Google Shape;1234;g117e7c951f6_1_430"/>
            <p:cNvSpPr txBox="1"/>
            <p:nvPr/>
          </p:nvSpPr>
          <p:spPr>
            <a:xfrm>
              <a:off x="2133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5" name="Google Shape;1235;g117e7c951f6_1_430"/>
            <p:cNvSpPr txBox="1"/>
            <p:nvPr/>
          </p:nvSpPr>
          <p:spPr>
            <a:xfrm>
              <a:off x="2482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6" name="Google Shape;1236;g117e7c951f6_1_430"/>
            <p:cNvSpPr txBox="1"/>
            <p:nvPr/>
          </p:nvSpPr>
          <p:spPr>
            <a:xfrm>
              <a:off x="3991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7" name="Google Shape;1237;g117e7c951f6_1_430"/>
            <p:cNvSpPr txBox="1"/>
            <p:nvPr/>
          </p:nvSpPr>
          <p:spPr>
            <a:xfrm>
              <a:off x="287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8" name="Google Shape;1238;g117e7c951f6_1_430"/>
            <p:cNvSpPr txBox="1"/>
            <p:nvPr/>
          </p:nvSpPr>
          <p:spPr>
            <a:xfrm>
              <a:off x="3239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39" name="Google Shape;1239;g117e7c951f6_1_430"/>
            <p:cNvSpPr txBox="1"/>
            <p:nvPr/>
          </p:nvSpPr>
          <p:spPr>
            <a:xfrm>
              <a:off x="3604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grpSp>
        <p:nvGrpSpPr>
          <p:cNvPr id="1240" name="Google Shape;1240;g117e7c951f6_1_430"/>
          <p:cNvGrpSpPr/>
          <p:nvPr/>
        </p:nvGrpSpPr>
        <p:grpSpPr>
          <a:xfrm>
            <a:off x="2787650" y="2946400"/>
            <a:ext cx="477837" cy="3633788"/>
            <a:chOff x="1756" y="1816"/>
            <a:chExt cx="301" cy="2289"/>
          </a:xfrm>
        </p:grpSpPr>
        <p:sp>
          <p:nvSpPr>
            <p:cNvPr id="1241" name="Google Shape;1241;g117e7c951f6_1_430"/>
            <p:cNvSpPr txBox="1"/>
            <p:nvPr/>
          </p:nvSpPr>
          <p:spPr>
            <a:xfrm>
              <a:off x="1757" y="18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2" name="Google Shape;1242;g117e7c951f6_1_430"/>
            <p:cNvSpPr txBox="1"/>
            <p:nvPr/>
          </p:nvSpPr>
          <p:spPr>
            <a:xfrm>
              <a:off x="1756" y="323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3" name="Google Shape;1243;g117e7c951f6_1_430"/>
            <p:cNvSpPr txBox="1"/>
            <p:nvPr/>
          </p:nvSpPr>
          <p:spPr>
            <a:xfrm>
              <a:off x="1757" y="208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4" name="Google Shape;1244;g117e7c951f6_1_430"/>
            <p:cNvSpPr txBox="1"/>
            <p:nvPr/>
          </p:nvSpPr>
          <p:spPr>
            <a:xfrm>
              <a:off x="1756" y="23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5" name="Google Shape;1245;g117e7c951f6_1_430"/>
            <p:cNvSpPr txBox="1"/>
            <p:nvPr/>
          </p:nvSpPr>
          <p:spPr>
            <a:xfrm>
              <a:off x="1756" y="265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6" name="Google Shape;1246;g117e7c951f6_1_430"/>
            <p:cNvSpPr txBox="1"/>
            <p:nvPr/>
          </p:nvSpPr>
          <p:spPr>
            <a:xfrm>
              <a:off x="1756" y="294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7" name="Google Shape;1247;g117e7c951f6_1_430"/>
            <p:cNvSpPr txBox="1"/>
            <p:nvPr/>
          </p:nvSpPr>
          <p:spPr>
            <a:xfrm>
              <a:off x="1756" y="351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  <p:sp>
          <p:nvSpPr>
            <p:cNvPr id="1248" name="Google Shape;1248;g117e7c951f6_1_430"/>
            <p:cNvSpPr txBox="1"/>
            <p:nvPr/>
          </p:nvSpPr>
          <p:spPr>
            <a:xfrm>
              <a:off x="1756" y="380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</a:t>
              </a:r>
              <a:endParaRPr/>
            </a:p>
          </p:txBody>
        </p:sp>
      </p:grpSp>
      <p:sp>
        <p:nvSpPr>
          <p:cNvPr id="1249" name="Google Shape;1249;g117e7c951f6_1_430"/>
          <p:cNvSpPr txBox="1"/>
          <p:nvPr/>
        </p:nvSpPr>
        <p:spPr>
          <a:xfrm>
            <a:off x="3387725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50" name="Google Shape;1250;g117e7c951f6_1_430"/>
          <p:cNvSpPr txBox="1"/>
          <p:nvPr/>
        </p:nvSpPr>
        <p:spPr>
          <a:xfrm>
            <a:off x="3933825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sp>
        <p:nvSpPr>
          <p:cNvPr id="1251" name="Google Shape;1251;g117e7c951f6_1_430"/>
          <p:cNvSpPr txBox="1"/>
          <p:nvPr/>
        </p:nvSpPr>
        <p:spPr>
          <a:xfrm>
            <a:off x="4565650" y="3335337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/>
          </a:p>
        </p:txBody>
      </p:sp>
      <p:grpSp>
        <p:nvGrpSpPr>
          <p:cNvPr id="1252" name="Google Shape;1252;g117e7c951f6_1_430"/>
          <p:cNvGrpSpPr/>
          <p:nvPr/>
        </p:nvGrpSpPr>
        <p:grpSpPr>
          <a:xfrm>
            <a:off x="5160962" y="3335338"/>
            <a:ext cx="476250" cy="476249"/>
            <a:chOff x="3251" y="2101"/>
            <a:chExt cx="300" cy="300"/>
          </a:xfrm>
        </p:grpSpPr>
        <p:sp>
          <p:nvSpPr>
            <p:cNvPr id="1253" name="Google Shape;1253;g117e7c951f6_1_430"/>
            <p:cNvSpPr txBox="1"/>
            <p:nvPr/>
          </p:nvSpPr>
          <p:spPr>
            <a:xfrm>
              <a:off x="3251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54" name="Google Shape;1254;g117e7c951f6_1_430"/>
            <p:cNvCxnSpPr/>
            <p:nvPr/>
          </p:nvCxnSpPr>
          <p:spPr>
            <a:xfrm>
              <a:off x="3332" y="219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55" name="Google Shape;1255;g117e7c951f6_1_430"/>
          <p:cNvSpPr txBox="1"/>
          <p:nvPr/>
        </p:nvSpPr>
        <p:spPr>
          <a:xfrm>
            <a:off x="5575300" y="34925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grpSp>
        <p:nvGrpSpPr>
          <p:cNvPr id="1256" name="Google Shape;1256;g117e7c951f6_1_430"/>
          <p:cNvGrpSpPr/>
          <p:nvPr/>
        </p:nvGrpSpPr>
        <p:grpSpPr>
          <a:xfrm>
            <a:off x="6356349" y="3335337"/>
            <a:ext cx="476249" cy="476250"/>
            <a:chOff x="4004" y="2101"/>
            <a:chExt cx="300" cy="300"/>
          </a:xfrm>
        </p:grpSpPr>
        <p:sp>
          <p:nvSpPr>
            <p:cNvPr id="1257" name="Google Shape;1257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58" name="Google Shape;1258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1259" name="Google Shape;1259;g117e7c951f6_1_430"/>
          <p:cNvGrpSpPr/>
          <p:nvPr/>
        </p:nvGrpSpPr>
        <p:grpSpPr>
          <a:xfrm>
            <a:off x="3416299" y="3765550"/>
            <a:ext cx="476249" cy="476250"/>
            <a:chOff x="4004" y="2101"/>
            <a:chExt cx="300" cy="300"/>
          </a:xfrm>
        </p:grpSpPr>
        <p:sp>
          <p:nvSpPr>
            <p:cNvPr id="1260" name="Google Shape;1260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cxnSp>
          <p:nvCxnSpPr>
            <p:cNvPr id="1261" name="Google Shape;1261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62" name="Google Shape;1262;g117e7c951f6_1_430"/>
          <p:cNvSpPr txBox="1"/>
          <p:nvPr/>
        </p:nvSpPr>
        <p:spPr>
          <a:xfrm>
            <a:off x="3827462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263" name="Google Shape;1263;g117e7c951f6_1_430"/>
          <p:cNvSpPr txBox="1"/>
          <p:nvPr/>
        </p:nvSpPr>
        <p:spPr>
          <a:xfrm>
            <a:off x="4414837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←1</a:t>
            </a:r>
            <a:endParaRPr/>
          </a:p>
        </p:txBody>
      </p:sp>
      <p:sp>
        <p:nvSpPr>
          <p:cNvPr id="1264" name="Google Shape;1264;g117e7c951f6_1_430"/>
          <p:cNvSpPr txBox="1"/>
          <p:nvPr/>
        </p:nvSpPr>
        <p:spPr>
          <a:xfrm>
            <a:off x="5151437" y="3765550"/>
            <a:ext cx="3240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↑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grpSp>
        <p:nvGrpSpPr>
          <p:cNvPr id="1265" name="Google Shape;1265;g117e7c951f6_1_430"/>
          <p:cNvGrpSpPr/>
          <p:nvPr/>
        </p:nvGrpSpPr>
        <p:grpSpPr>
          <a:xfrm>
            <a:off x="5818187" y="3765550"/>
            <a:ext cx="476249" cy="476250"/>
            <a:chOff x="4004" y="2101"/>
            <a:chExt cx="300" cy="300"/>
          </a:xfrm>
        </p:grpSpPr>
        <p:sp>
          <p:nvSpPr>
            <p:cNvPr id="1266" name="Google Shape;1266;g117e7c951f6_1_430"/>
            <p:cNvSpPr txBox="1"/>
            <p:nvPr/>
          </p:nvSpPr>
          <p:spPr>
            <a:xfrm>
              <a:off x="4004" y="2101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cxnSp>
          <p:nvCxnSpPr>
            <p:cNvPr id="1267" name="Google Shape;1267;g117e7c951f6_1_430"/>
            <p:cNvCxnSpPr/>
            <p:nvPr/>
          </p:nvCxnSpPr>
          <p:spPr>
            <a:xfrm>
              <a:off x="4040" y="21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sp>
        <p:nvSpPr>
          <p:cNvPr id="1268" name="Google Shape;1268;g117e7c951f6_1_430"/>
          <p:cNvSpPr txBox="1"/>
          <p:nvPr/>
        </p:nvSpPr>
        <p:spPr>
          <a:xfrm>
            <a:off x="6151562" y="3937000"/>
            <a:ext cx="609600" cy="2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ic Sans MS"/>
              <a:buNone/>
            </a:pPr>
            <a:r>
              <a:rPr b="0" i="0" lang="en-US" sz="1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←2</a:t>
            </a:r>
            <a:endParaRPr/>
          </a:p>
        </p:txBody>
      </p:sp>
      <p:grpSp>
        <p:nvGrpSpPr>
          <p:cNvPr id="1269" name="Google Shape;1269;g117e7c951f6_1_430"/>
          <p:cNvGrpSpPr/>
          <p:nvPr/>
        </p:nvGrpSpPr>
        <p:grpSpPr>
          <a:xfrm>
            <a:off x="3403600" y="4152900"/>
            <a:ext cx="3362325" cy="495300"/>
            <a:chOff x="2144" y="2664"/>
            <a:chExt cx="2118" cy="312"/>
          </a:xfrm>
        </p:grpSpPr>
        <p:sp>
          <p:nvSpPr>
            <p:cNvPr id="1270" name="Google Shape;1270;g117e7c951f6_1_430"/>
            <p:cNvSpPr txBox="1"/>
            <p:nvPr/>
          </p:nvSpPr>
          <p:spPr>
            <a:xfrm>
              <a:off x="2144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271" name="Google Shape;1271;g117e7c951f6_1_430"/>
            <p:cNvSpPr txBox="1"/>
            <p:nvPr/>
          </p:nvSpPr>
          <p:spPr>
            <a:xfrm>
              <a:off x="2495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272" name="Google Shape;1272;g117e7c951f6_1_430"/>
            <p:cNvGrpSpPr/>
            <p:nvPr/>
          </p:nvGrpSpPr>
          <p:grpSpPr>
            <a:xfrm>
              <a:off x="2906" y="2664"/>
              <a:ext cx="300" cy="300"/>
              <a:chOff x="4004" y="2101"/>
              <a:chExt cx="300" cy="300"/>
            </a:xfrm>
          </p:grpSpPr>
          <p:sp>
            <p:nvSpPr>
              <p:cNvPr id="1273" name="Google Shape;1273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274" name="Google Shape;1274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75" name="Google Shape;1275;g117e7c951f6_1_430"/>
            <p:cNvSpPr txBox="1"/>
            <p:nvPr/>
          </p:nvSpPr>
          <p:spPr>
            <a:xfrm>
              <a:off x="3170" y="26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←2</a:t>
              </a:r>
              <a:endParaRPr/>
            </a:p>
          </p:txBody>
        </p:sp>
        <p:sp>
          <p:nvSpPr>
            <p:cNvPr id="1276" name="Google Shape;1276;g117e7c951f6_1_430"/>
            <p:cNvSpPr txBox="1"/>
            <p:nvPr/>
          </p:nvSpPr>
          <p:spPr>
            <a:xfrm>
              <a:off x="3638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77" name="Google Shape;1277;g117e7c951f6_1_430"/>
            <p:cNvSpPr txBox="1"/>
            <p:nvPr/>
          </p:nvSpPr>
          <p:spPr>
            <a:xfrm>
              <a:off x="3962" y="266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</p:grpSp>
      <p:grpSp>
        <p:nvGrpSpPr>
          <p:cNvPr id="1278" name="Google Shape;1278;g117e7c951f6_1_430"/>
          <p:cNvGrpSpPr/>
          <p:nvPr/>
        </p:nvGrpSpPr>
        <p:grpSpPr>
          <a:xfrm>
            <a:off x="3497263" y="4664075"/>
            <a:ext cx="3148013" cy="647700"/>
            <a:chOff x="2203" y="2938"/>
            <a:chExt cx="1983" cy="408"/>
          </a:xfrm>
        </p:grpSpPr>
        <p:grpSp>
          <p:nvGrpSpPr>
            <p:cNvPr id="1279" name="Google Shape;1279;g117e7c951f6_1_430"/>
            <p:cNvGrpSpPr/>
            <p:nvPr/>
          </p:nvGrpSpPr>
          <p:grpSpPr>
            <a:xfrm>
              <a:off x="2203" y="2938"/>
              <a:ext cx="300" cy="300"/>
              <a:chOff x="4004" y="2101"/>
              <a:chExt cx="300" cy="300"/>
            </a:xfrm>
          </p:grpSpPr>
          <p:sp>
            <p:nvSpPr>
              <p:cNvPr id="1280" name="Google Shape;1280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281" name="Google Shape;1281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82" name="Google Shape;1282;g117e7c951f6_1_430"/>
            <p:cNvSpPr txBox="1"/>
            <p:nvPr/>
          </p:nvSpPr>
          <p:spPr>
            <a:xfrm>
              <a:off x="2510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283" name="Google Shape;1283;g117e7c951f6_1_430"/>
            <p:cNvSpPr txBox="1"/>
            <p:nvPr/>
          </p:nvSpPr>
          <p:spPr>
            <a:xfrm>
              <a:off x="2888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84" name="Google Shape;1284;g117e7c951f6_1_430"/>
            <p:cNvSpPr txBox="1"/>
            <p:nvPr/>
          </p:nvSpPr>
          <p:spPr>
            <a:xfrm>
              <a:off x="3212" y="293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285" name="Google Shape;1285;g117e7c951f6_1_430"/>
            <p:cNvGrpSpPr/>
            <p:nvPr/>
          </p:nvGrpSpPr>
          <p:grpSpPr>
            <a:xfrm>
              <a:off x="3643" y="2938"/>
              <a:ext cx="300" cy="300"/>
              <a:chOff x="4004" y="2101"/>
              <a:chExt cx="300" cy="300"/>
            </a:xfrm>
          </p:grpSpPr>
          <p:sp>
            <p:nvSpPr>
              <p:cNvPr id="1286" name="Google Shape;1286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287" name="Google Shape;1287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88" name="Google Shape;1288;g117e7c951f6_1_430"/>
            <p:cNvSpPr txBox="1"/>
            <p:nvPr/>
          </p:nvSpPr>
          <p:spPr>
            <a:xfrm>
              <a:off x="3886" y="304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←3</a:t>
              </a:r>
              <a:endParaRPr/>
            </a:p>
          </p:txBody>
        </p:sp>
      </p:grpSp>
      <p:grpSp>
        <p:nvGrpSpPr>
          <p:cNvPr id="1289" name="Google Shape;1289;g117e7c951f6_1_430"/>
          <p:cNvGrpSpPr/>
          <p:nvPr/>
        </p:nvGrpSpPr>
        <p:grpSpPr>
          <a:xfrm>
            <a:off x="3416300" y="5122862"/>
            <a:ext cx="3370262" cy="476250"/>
            <a:chOff x="2152" y="3227"/>
            <a:chExt cx="2123" cy="300"/>
          </a:xfrm>
        </p:grpSpPr>
        <p:sp>
          <p:nvSpPr>
            <p:cNvPr id="1290" name="Google Shape;1290;g117e7c951f6_1_430"/>
            <p:cNvSpPr txBox="1"/>
            <p:nvPr/>
          </p:nvSpPr>
          <p:spPr>
            <a:xfrm>
              <a:off x="215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grpSp>
          <p:nvGrpSpPr>
            <p:cNvPr id="1291" name="Google Shape;1291;g117e7c951f6_1_430"/>
            <p:cNvGrpSpPr/>
            <p:nvPr/>
          </p:nvGrpSpPr>
          <p:grpSpPr>
            <a:xfrm>
              <a:off x="2547" y="3227"/>
              <a:ext cx="300" cy="300"/>
              <a:chOff x="4004" y="2101"/>
              <a:chExt cx="300" cy="300"/>
            </a:xfrm>
          </p:grpSpPr>
          <p:sp>
            <p:nvSpPr>
              <p:cNvPr id="1292" name="Google Shape;1292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2</a:t>
                </a:r>
                <a:endParaRPr/>
              </a:p>
            </p:txBody>
          </p:sp>
          <p:cxnSp>
            <p:nvCxnSpPr>
              <p:cNvPr id="1293" name="Google Shape;1293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294" name="Google Shape;1294;g117e7c951f6_1_430"/>
            <p:cNvSpPr txBox="1"/>
            <p:nvPr/>
          </p:nvSpPr>
          <p:spPr>
            <a:xfrm>
              <a:off x="2888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95" name="Google Shape;1295;g117e7c951f6_1_430"/>
            <p:cNvSpPr txBox="1"/>
            <p:nvPr/>
          </p:nvSpPr>
          <p:spPr>
            <a:xfrm>
              <a:off x="3212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296" name="Google Shape;1296;g117e7c951f6_1_430"/>
            <p:cNvSpPr txBox="1"/>
            <p:nvPr/>
          </p:nvSpPr>
          <p:spPr>
            <a:xfrm>
              <a:off x="3614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297" name="Google Shape;1297;g117e7c951f6_1_430"/>
            <p:cNvSpPr txBox="1"/>
            <p:nvPr/>
          </p:nvSpPr>
          <p:spPr>
            <a:xfrm>
              <a:off x="3975" y="322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</p:grpSp>
      <p:grpSp>
        <p:nvGrpSpPr>
          <p:cNvPr id="1298" name="Google Shape;1298;g117e7c951f6_1_430"/>
          <p:cNvGrpSpPr/>
          <p:nvPr/>
        </p:nvGrpSpPr>
        <p:grpSpPr>
          <a:xfrm>
            <a:off x="3409950" y="5568950"/>
            <a:ext cx="3402012" cy="476250"/>
            <a:chOff x="2148" y="3508"/>
            <a:chExt cx="2143" cy="300"/>
          </a:xfrm>
        </p:grpSpPr>
        <p:sp>
          <p:nvSpPr>
            <p:cNvPr id="1299" name="Google Shape;1299;g117e7c951f6_1_430"/>
            <p:cNvSpPr txBox="1"/>
            <p:nvPr/>
          </p:nvSpPr>
          <p:spPr>
            <a:xfrm>
              <a:off x="2148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1300" name="Google Shape;1300;g117e7c951f6_1_430"/>
            <p:cNvSpPr txBox="1"/>
            <p:nvPr/>
          </p:nvSpPr>
          <p:spPr>
            <a:xfrm>
              <a:off x="2884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01" name="Google Shape;1301;g117e7c951f6_1_430"/>
            <p:cNvSpPr txBox="1"/>
            <p:nvPr/>
          </p:nvSpPr>
          <p:spPr>
            <a:xfrm>
              <a:off x="361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sp>
          <p:nvSpPr>
            <p:cNvPr id="1302" name="Google Shape;1302;g117e7c951f6_1_430"/>
            <p:cNvSpPr txBox="1"/>
            <p:nvPr/>
          </p:nvSpPr>
          <p:spPr>
            <a:xfrm>
              <a:off x="2530" y="35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grpSp>
          <p:nvGrpSpPr>
            <p:cNvPr id="1303" name="Google Shape;1303;g117e7c951f6_1_430"/>
            <p:cNvGrpSpPr/>
            <p:nvPr/>
          </p:nvGrpSpPr>
          <p:grpSpPr>
            <a:xfrm>
              <a:off x="3289" y="3508"/>
              <a:ext cx="300" cy="300"/>
              <a:chOff x="4004" y="2101"/>
              <a:chExt cx="300" cy="300"/>
            </a:xfrm>
          </p:grpSpPr>
          <p:sp>
            <p:nvSpPr>
              <p:cNvPr id="1304" name="Google Shape;1304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3</a:t>
                </a:r>
                <a:endParaRPr/>
              </a:p>
            </p:txBody>
          </p:sp>
          <p:cxnSp>
            <p:nvCxnSpPr>
              <p:cNvPr id="1305" name="Google Shape;1305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grpSp>
          <p:nvGrpSpPr>
            <p:cNvPr id="1306" name="Google Shape;1306;g117e7c951f6_1_430"/>
            <p:cNvGrpSpPr/>
            <p:nvPr/>
          </p:nvGrpSpPr>
          <p:grpSpPr>
            <a:xfrm>
              <a:off x="3991" y="3508"/>
              <a:ext cx="300" cy="300"/>
              <a:chOff x="4004" y="2101"/>
              <a:chExt cx="300" cy="300"/>
            </a:xfrm>
          </p:grpSpPr>
          <p:sp>
            <p:nvSpPr>
              <p:cNvPr id="1307" name="Google Shape;1307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308" name="Google Shape;1308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309" name="Google Shape;1309;g117e7c951f6_1_430"/>
          <p:cNvGrpSpPr/>
          <p:nvPr/>
        </p:nvGrpSpPr>
        <p:grpSpPr>
          <a:xfrm>
            <a:off x="3432175" y="5999162"/>
            <a:ext cx="3392488" cy="476250"/>
            <a:chOff x="2162" y="3779"/>
            <a:chExt cx="2137" cy="300"/>
          </a:xfrm>
        </p:grpSpPr>
        <p:grpSp>
          <p:nvGrpSpPr>
            <p:cNvPr id="1310" name="Google Shape;1310;g117e7c951f6_1_430"/>
            <p:cNvGrpSpPr/>
            <p:nvPr/>
          </p:nvGrpSpPr>
          <p:grpSpPr>
            <a:xfrm>
              <a:off x="2162" y="3779"/>
              <a:ext cx="300" cy="300"/>
              <a:chOff x="4004" y="2101"/>
              <a:chExt cx="300" cy="300"/>
            </a:xfrm>
          </p:grpSpPr>
          <p:sp>
            <p:nvSpPr>
              <p:cNvPr id="1311" name="Google Shape;1311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1</a:t>
                </a:r>
                <a:endParaRPr/>
              </a:p>
            </p:txBody>
          </p:sp>
          <p:cxnSp>
            <p:nvCxnSpPr>
              <p:cNvPr id="1312" name="Google Shape;1312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313" name="Google Shape;1313;g117e7c951f6_1_430"/>
            <p:cNvSpPr txBox="1"/>
            <p:nvPr/>
          </p:nvSpPr>
          <p:spPr>
            <a:xfrm>
              <a:off x="2883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14" name="Google Shape;1314;g117e7c951f6_1_430"/>
            <p:cNvSpPr txBox="1"/>
            <p:nvPr/>
          </p:nvSpPr>
          <p:spPr>
            <a:xfrm>
              <a:off x="252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1315" name="Google Shape;1315;g117e7c951f6_1_430"/>
            <p:cNvSpPr txBox="1"/>
            <p:nvPr/>
          </p:nvSpPr>
          <p:spPr>
            <a:xfrm>
              <a:off x="3274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3</a:t>
              </a:r>
              <a:endParaRPr/>
            </a:p>
          </p:txBody>
        </p:sp>
        <p:grpSp>
          <p:nvGrpSpPr>
            <p:cNvPr id="1316" name="Google Shape;1316;g117e7c951f6_1_430"/>
            <p:cNvGrpSpPr/>
            <p:nvPr/>
          </p:nvGrpSpPr>
          <p:grpSpPr>
            <a:xfrm>
              <a:off x="3692" y="3779"/>
              <a:ext cx="300" cy="300"/>
              <a:chOff x="4004" y="2101"/>
              <a:chExt cx="300" cy="300"/>
            </a:xfrm>
          </p:grpSpPr>
          <p:sp>
            <p:nvSpPr>
              <p:cNvPr id="1317" name="Google Shape;1317;g117e7c951f6_1_430"/>
              <p:cNvSpPr txBox="1"/>
              <p:nvPr/>
            </p:nvSpPr>
            <p:spPr>
              <a:xfrm>
                <a:off x="4004" y="2101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 </a:t>
                </a:r>
                <a:endParaRPr/>
              </a:p>
              <a:p>
                <a:pPr indent="0" lvl="0" marL="0" marR="0" rtl="0" algn="l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omic Sans MS"/>
                  <a:buNone/>
                </a:pPr>
                <a:r>
                  <a:rPr b="0" i="0" lang="en-US" sz="160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4</a:t>
                </a:r>
                <a:endParaRPr/>
              </a:p>
            </p:txBody>
          </p:sp>
          <p:cxnSp>
            <p:nvCxnSpPr>
              <p:cNvPr id="1318" name="Google Shape;1318;g117e7c951f6_1_430"/>
              <p:cNvCxnSpPr/>
              <p:nvPr/>
            </p:nvCxnSpPr>
            <p:spPr>
              <a:xfrm>
                <a:off x="4040" y="2192"/>
                <a:ext cx="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</p:grpSp>
        <p:sp>
          <p:nvSpPr>
            <p:cNvPr id="1319" name="Google Shape;1319;g117e7c951f6_1_430"/>
            <p:cNvSpPr txBox="1"/>
            <p:nvPr/>
          </p:nvSpPr>
          <p:spPr>
            <a:xfrm>
              <a:off x="3999" y="377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↑</a:t>
              </a:r>
              <a:endParaRPr/>
            </a:p>
            <a:p>
              <a:pPr indent="0" lvl="0" marL="0" marR="0" rtl="0" algn="l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omic Sans MS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cxnSp>
        <p:nvCxnSpPr>
          <p:cNvPr id="1320" name="Google Shape;1320;g117e7c951f6_1_430"/>
          <p:cNvCxnSpPr/>
          <p:nvPr/>
        </p:nvCxnSpPr>
        <p:spPr>
          <a:xfrm rot="10800000">
            <a:off x="3728999" y="1693912"/>
            <a:ext cx="271500" cy="27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1" name="Google Shape;1321;g117e7c951f6_1_430"/>
          <p:cNvSpPr/>
          <p:nvPr/>
        </p:nvSpPr>
        <p:spPr>
          <a:xfrm>
            <a:off x="6343650" y="568007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g117e7c951f6_1_430"/>
          <p:cNvSpPr/>
          <p:nvPr/>
        </p:nvSpPr>
        <p:spPr>
          <a:xfrm>
            <a:off x="5781675" y="47688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g117e7c951f6_1_430"/>
          <p:cNvSpPr/>
          <p:nvPr/>
        </p:nvSpPr>
        <p:spPr>
          <a:xfrm>
            <a:off x="4619625" y="42735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g117e7c951f6_1_430"/>
          <p:cNvSpPr/>
          <p:nvPr/>
        </p:nvSpPr>
        <p:spPr>
          <a:xfrm>
            <a:off x="3413125" y="3884612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g117e7c951f6_1_430"/>
          <p:cNvSpPr/>
          <p:nvPr/>
        </p:nvSpPr>
        <p:spPr>
          <a:xfrm>
            <a:off x="6337300" y="6115050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g117e7c951f6_1_430"/>
          <p:cNvSpPr/>
          <p:nvPr/>
        </p:nvSpPr>
        <p:spPr>
          <a:xfrm>
            <a:off x="5738812" y="5246687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g117e7c951f6_1_430"/>
          <p:cNvSpPr/>
          <p:nvPr/>
        </p:nvSpPr>
        <p:spPr>
          <a:xfrm>
            <a:off x="5024437" y="428307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g117e7c951f6_1_430"/>
          <p:cNvSpPr/>
          <p:nvPr/>
        </p:nvSpPr>
        <p:spPr>
          <a:xfrm>
            <a:off x="4038600" y="3895725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g117e7c951f6_1_430"/>
          <p:cNvSpPr/>
          <p:nvPr/>
        </p:nvSpPr>
        <p:spPr>
          <a:xfrm>
            <a:off x="2811462" y="3395662"/>
            <a:ext cx="300000" cy="300000"/>
          </a:xfrm>
          <a:prstGeom prst="ellipse">
            <a:avLst/>
          </a:prstGeom>
          <a:noFill/>
          <a:ln cap="flat" cmpd="sng" w="127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117e7c951f6_1_56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35" name="Google Shape;1335;g117e7c951f6_1_564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PRINT-LCS(b, X, i, j)</a:t>
            </a:r>
            <a:endParaRPr/>
          </a:p>
        </p:txBody>
      </p:sp>
      <p:sp>
        <p:nvSpPr>
          <p:cNvPr id="1336" name="Google Shape;1336;g117e7c951f6_1_564"/>
          <p:cNvSpPr txBox="1"/>
          <p:nvPr>
            <p:ph idx="4294967295" type="body"/>
          </p:nvPr>
        </p:nvSpPr>
        <p:spPr>
          <a:xfrm>
            <a:off x="350837" y="1246187"/>
            <a:ext cx="8643900" cy="5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 or j = 0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then return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   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print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else if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b[i, j] = “↑”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  then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 - 1, 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1" lang="en-US"/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i, j - 1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533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 call: PRINT-LCS(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b, X, length[X], length[Y]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cxnSp>
        <p:nvCxnSpPr>
          <p:cNvPr id="1337" name="Google Shape;1337;g117e7c951f6_1_564"/>
          <p:cNvCxnSpPr/>
          <p:nvPr/>
        </p:nvCxnSpPr>
        <p:spPr>
          <a:xfrm rot="10800000">
            <a:off x="2917825" y="2430349"/>
            <a:ext cx="228600" cy="2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38" name="Google Shape;1338;g117e7c951f6_1_564"/>
          <p:cNvSpPr txBox="1"/>
          <p:nvPr/>
        </p:nvSpPr>
        <p:spPr>
          <a:xfrm>
            <a:off x="4908550" y="1309675"/>
            <a:ext cx="37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 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Θ(m + 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17e7c951f6_1_57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4" name="Google Shape;1344;g117e7c951f6_1_572"/>
          <p:cNvSpPr txBox="1"/>
          <p:nvPr>
            <p:ph idx="4294967295"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Improving the Code</a:t>
            </a:r>
            <a:endParaRPr/>
          </a:p>
        </p:txBody>
      </p:sp>
      <p:sp>
        <p:nvSpPr>
          <p:cNvPr id="1345" name="Google Shape;1345;g117e7c951f6_1_572"/>
          <p:cNvSpPr txBox="1"/>
          <p:nvPr>
            <p:ph idx="4294967295" type="body"/>
          </p:nvPr>
        </p:nvSpPr>
        <p:spPr>
          <a:xfrm>
            <a:off x="350837" y="1214437"/>
            <a:ext cx="8229600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 we only need the length of the LCS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LCS-LENGTH works only on two rows of c at a time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row  being computed and the previous row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reduce the asymptotic space requirements by storing only these two rows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117e7c951f6_1_57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51" name="Google Shape;1351;g117e7c951f6_1_578"/>
          <p:cNvSpPr txBox="1"/>
          <p:nvPr>
            <p:ph type="title"/>
          </p:nvPr>
        </p:nvSpPr>
        <p:spPr>
          <a:xfrm>
            <a:off x="914400" y="0"/>
            <a:ext cx="7924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LCS Algorithm Running Time</a:t>
            </a:r>
            <a:endParaRPr/>
          </a:p>
        </p:txBody>
      </p:sp>
      <p:sp>
        <p:nvSpPr>
          <p:cNvPr id="1352" name="Google Shape;1352;g117e7c951f6_1_578"/>
          <p:cNvSpPr txBox="1"/>
          <p:nvPr>
            <p:ph idx="1" type="body"/>
          </p:nvPr>
        </p:nvSpPr>
        <p:spPr>
          <a:xfrm>
            <a:off x="990600" y="990600"/>
            <a:ext cx="8153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LCS algorithm calculates the values of each entry of the array c[m,n]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what is the running time?</a:t>
            </a:r>
            <a:endParaRPr/>
          </a:p>
        </p:txBody>
      </p:sp>
      <p:sp>
        <p:nvSpPr>
          <p:cNvPr id="1353" name="Google Shape;1353;g117e7c951f6_1_578"/>
          <p:cNvSpPr txBox="1"/>
          <p:nvPr/>
        </p:nvSpPr>
        <p:spPr>
          <a:xfrm>
            <a:off x="1006475" y="3657600"/>
            <a:ext cx="7146900" cy="1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O(m*n)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each c[i,j] is calculated in constant time, and there are m*n elements in the array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to compute </a:t>
            </a:r>
            <a:r>
              <a:rPr b="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5" name="Google Shape;195;p6"/>
          <p:cNvSpPr txBox="1"/>
          <p:nvPr>
            <p:ph idx="1" type="body"/>
          </p:nvPr>
        </p:nvSpPr>
        <p:spPr>
          <a:xfrm>
            <a:off x="3810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196" name="Google Shape;196;p6"/>
          <p:cNvGrpSpPr/>
          <p:nvPr/>
        </p:nvGrpSpPr>
        <p:grpSpPr>
          <a:xfrm>
            <a:off x="2074862" y="1676400"/>
            <a:ext cx="3792537" cy="3276600"/>
            <a:chOff x="635" y="1632"/>
            <a:chExt cx="2389" cy="2064"/>
          </a:xfrm>
        </p:grpSpPr>
        <p:sp>
          <p:nvSpPr>
            <p:cNvPr id="197" name="Google Shape;197;p6"/>
            <p:cNvSpPr txBox="1"/>
            <p:nvPr/>
          </p:nvSpPr>
          <p:spPr>
            <a:xfrm>
              <a:off x="635" y="2400"/>
              <a:ext cx="757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1632" y="1968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99" name="Google Shape;199;p6"/>
            <p:cNvSpPr txBox="1"/>
            <p:nvPr/>
          </p:nvSpPr>
          <p:spPr>
            <a:xfrm>
              <a:off x="1632" y="2928"/>
              <a:ext cx="528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2400" y="1632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2400" y="2208"/>
              <a:ext cx="624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2400" y="2688"/>
              <a:ext cx="576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03" name="Google Shape;203;p6"/>
            <p:cNvSpPr txBox="1"/>
            <p:nvPr/>
          </p:nvSpPr>
          <p:spPr>
            <a:xfrm>
              <a:off x="2400" y="3216"/>
              <a:ext cx="480" cy="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4400"/>
                <a:buFont typeface="Arial"/>
                <a:buNone/>
              </a:pPr>
              <a:r>
                <a:rPr b="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r>
                <a:rPr b="0" baseline="-25000" i="1" lang="en-US" sz="4400" u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204" name="Google Shape;204;p6"/>
            <p:cNvCxnSpPr/>
            <p:nvPr/>
          </p:nvCxnSpPr>
          <p:spPr>
            <a:xfrm flipH="1" rot="10800000">
              <a:off x="1392" y="2208"/>
              <a:ext cx="240" cy="432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1392" y="2640"/>
              <a:ext cx="240" cy="52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 flipH="1" rot="10800000">
              <a:off x="2112" y="1872"/>
              <a:ext cx="288" cy="336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2112" y="2208"/>
              <a:ext cx="288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 flipH="1" rot="10800000">
              <a:off x="2160" y="2928"/>
              <a:ext cx="240" cy="24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2160" y="3168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10" name="Google Shape;210;p6"/>
          <p:cNvSpPr txBox="1"/>
          <p:nvPr/>
        </p:nvSpPr>
        <p:spPr>
          <a:xfrm>
            <a:off x="5867400" y="2819400"/>
            <a:ext cx="2057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g119c0096bed_0_7"/>
          <p:cNvSpPr txBox="1"/>
          <p:nvPr>
            <p:ph type="title"/>
          </p:nvPr>
        </p:nvSpPr>
        <p:spPr>
          <a:xfrm>
            <a:off x="722313" y="44831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Longest Increasing Subsequence (LIS)</a:t>
            </a:r>
            <a:endParaRPr/>
          </a:p>
        </p:txBody>
      </p:sp>
      <p:sp>
        <p:nvSpPr>
          <p:cNvPr id="1360" name="Google Shape;1360;g119c0096bed_0_7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66" name="Google Shape;1366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Longest increasing subsequence(LIS)</a:t>
            </a:r>
            <a:endParaRPr/>
          </a:p>
        </p:txBody>
      </p:sp>
      <p:sp>
        <p:nvSpPr>
          <p:cNvPr id="1367" name="Google Shape;1367;p10"/>
          <p:cNvSpPr txBox="1"/>
          <p:nvPr>
            <p:ph idx="1" type="body"/>
          </p:nvPr>
        </p:nvSpPr>
        <p:spPr>
          <a:xfrm>
            <a:off x="609600" y="1676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longest increasing subsequence is to find a longest increasing subsequence of a given sequence of distinct integers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10"/>
          <p:cNvSpPr txBox="1"/>
          <p:nvPr/>
        </p:nvSpPr>
        <p:spPr>
          <a:xfrm>
            <a:off x="1066800" y="3200400"/>
            <a:ext cx="57150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9   2   5   3   7   11   8   10   13   6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2   3   7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5   7   10   13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9   7   11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5</a:t>
            </a:r>
            <a:r>
              <a:rPr b="0" i="0" lang="en-US" sz="20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  11   13</a:t>
            </a:r>
            <a:endParaRPr/>
          </a:p>
        </p:txBody>
      </p:sp>
      <p:sp>
        <p:nvSpPr>
          <p:cNvPr id="1369" name="Google Shape;1369;p10"/>
          <p:cNvSpPr/>
          <p:nvPr/>
        </p:nvSpPr>
        <p:spPr>
          <a:xfrm>
            <a:off x="3025775" y="372903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10"/>
          <p:cNvSpPr txBox="1"/>
          <p:nvPr/>
        </p:nvSpPr>
        <p:spPr>
          <a:xfrm>
            <a:off x="3505200" y="4724400"/>
            <a:ext cx="2819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10"/>
          <p:cNvSpPr txBox="1"/>
          <p:nvPr/>
        </p:nvSpPr>
        <p:spPr>
          <a:xfrm>
            <a:off x="3468687" y="3833812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increasing subsequences.</a:t>
            </a:r>
            <a:endParaRPr/>
          </a:p>
        </p:txBody>
      </p:sp>
      <p:sp>
        <p:nvSpPr>
          <p:cNvPr id="1372" name="Google Shape;1372;p10"/>
          <p:cNvSpPr/>
          <p:nvPr/>
        </p:nvSpPr>
        <p:spPr>
          <a:xfrm>
            <a:off x="3095625" y="4687887"/>
            <a:ext cx="304800" cy="685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10"/>
          <p:cNvSpPr txBox="1"/>
          <p:nvPr/>
        </p:nvSpPr>
        <p:spPr>
          <a:xfrm>
            <a:off x="3778250" y="4979987"/>
            <a:ext cx="441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not increasing subsequences.</a:t>
            </a:r>
            <a:endParaRPr/>
          </a:p>
        </p:txBody>
      </p:sp>
      <p:cxnSp>
        <p:nvCxnSpPr>
          <p:cNvPr id="1374" name="Google Shape;1374;p10"/>
          <p:cNvCxnSpPr/>
          <p:nvPr/>
        </p:nvCxnSpPr>
        <p:spPr>
          <a:xfrm>
            <a:off x="2805112" y="4376737"/>
            <a:ext cx="914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75" name="Google Shape;1375;p10"/>
          <p:cNvSpPr txBox="1"/>
          <p:nvPr/>
        </p:nvSpPr>
        <p:spPr>
          <a:xfrm>
            <a:off x="3795712" y="4452937"/>
            <a:ext cx="3886200" cy="406400"/>
          </a:xfrm>
          <a:prstGeom prst="rect">
            <a:avLst/>
          </a:prstGeom>
          <a:noFill/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want to find a longest one.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1" name="Google Shape;1381;p1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naive approach for LIS</a:t>
            </a:r>
            <a:endParaRPr/>
          </a:p>
        </p:txBody>
      </p:sp>
      <p:sp>
        <p:nvSpPr>
          <p:cNvPr id="1382" name="Google Shape;1382;p11"/>
          <p:cNvSpPr txBox="1"/>
          <p:nvPr>
            <p:ph idx="1" type="body"/>
          </p:nvPr>
        </p:nvSpPr>
        <p:spPr>
          <a:xfrm>
            <a:off x="609600" y="12604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L[i]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be the length of a longest increasing subsequence ending at position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383" name="Google Shape;1383;p11"/>
          <p:cNvSpPr txBox="1"/>
          <p:nvPr/>
        </p:nvSpPr>
        <p:spPr>
          <a:xfrm>
            <a:off x="1470025" y="2133600"/>
            <a:ext cx="63246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1 + max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baseline="-2500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0..i-1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|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 a dummy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minimum, and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[0]=0)</a:t>
            </a:r>
            <a:endParaRPr/>
          </a:p>
        </p:txBody>
      </p:sp>
      <p:graphicFrame>
        <p:nvGraphicFramePr>
          <p:cNvPr id="1384" name="Google Shape;1384;p11"/>
          <p:cNvGraphicFramePr/>
          <p:nvPr/>
        </p:nvGraphicFramePr>
        <p:xfrm>
          <a:off x="1290637" y="284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1076325"/>
                <a:gridCol w="463550"/>
                <a:gridCol w="442900"/>
                <a:gridCol w="442900"/>
                <a:gridCol w="442900"/>
                <a:gridCol w="444500"/>
                <a:gridCol w="441325"/>
                <a:gridCol w="457200"/>
                <a:gridCol w="419100"/>
                <a:gridCol w="487350"/>
                <a:gridCol w="508000"/>
                <a:gridCol w="457200"/>
              </a:tblGrid>
              <a:tr h="433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urier New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Input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Length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Path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accent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85" name="Google Shape;1385;p11"/>
          <p:cNvSpPr txBox="1"/>
          <p:nvPr/>
        </p:nvSpPr>
        <p:spPr>
          <a:xfrm>
            <a:off x="2852737" y="383857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6" name="Google Shape;1386;p11"/>
          <p:cNvSpPr txBox="1"/>
          <p:nvPr/>
        </p:nvSpPr>
        <p:spPr>
          <a:xfrm>
            <a:off x="2843212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387" name="Google Shape;1387;p11"/>
          <p:cNvSpPr txBox="1"/>
          <p:nvPr/>
        </p:nvSpPr>
        <p:spPr>
          <a:xfrm>
            <a:off x="2843212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8" name="Google Shape;1388;p11"/>
          <p:cNvSpPr txBox="1"/>
          <p:nvPr/>
        </p:nvSpPr>
        <p:spPr>
          <a:xfrm>
            <a:off x="3268662" y="3857625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89" name="Google Shape;1389;p11"/>
          <p:cNvSpPr txBox="1"/>
          <p:nvPr/>
        </p:nvSpPr>
        <p:spPr>
          <a:xfrm>
            <a:off x="327818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390" name="Google Shape;1390;p11"/>
          <p:cNvSpPr txBox="1"/>
          <p:nvPr/>
        </p:nvSpPr>
        <p:spPr>
          <a:xfrm>
            <a:off x="3297237" y="47974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1" name="Google Shape;1391;p11"/>
          <p:cNvSpPr txBox="1"/>
          <p:nvPr/>
        </p:nvSpPr>
        <p:spPr>
          <a:xfrm>
            <a:off x="372268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2" name="Google Shape;1392;p11"/>
          <p:cNvSpPr txBox="1"/>
          <p:nvPr/>
        </p:nvSpPr>
        <p:spPr>
          <a:xfrm>
            <a:off x="3732212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3" name="Google Shape;1393;p11"/>
          <p:cNvSpPr txBox="1"/>
          <p:nvPr/>
        </p:nvSpPr>
        <p:spPr>
          <a:xfrm>
            <a:off x="3741737" y="47990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4" name="Google Shape;1394;p11"/>
          <p:cNvSpPr txBox="1"/>
          <p:nvPr/>
        </p:nvSpPr>
        <p:spPr>
          <a:xfrm>
            <a:off x="4167187" y="3829050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5" name="Google Shape;1395;p11"/>
          <p:cNvSpPr txBox="1"/>
          <p:nvPr/>
        </p:nvSpPr>
        <p:spPr>
          <a:xfrm>
            <a:off x="4186237" y="432752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396" name="Google Shape;1396;p11"/>
          <p:cNvSpPr txBox="1"/>
          <p:nvPr/>
        </p:nvSpPr>
        <p:spPr>
          <a:xfrm>
            <a:off x="4186237" y="4816475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1397" name="Google Shape;1397;p11"/>
          <p:cNvSpPr txBox="1"/>
          <p:nvPr/>
        </p:nvSpPr>
        <p:spPr>
          <a:xfrm>
            <a:off x="4630737" y="384016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398" name="Google Shape;1398;p11"/>
          <p:cNvSpPr txBox="1"/>
          <p:nvPr/>
        </p:nvSpPr>
        <p:spPr>
          <a:xfrm>
            <a:off x="4621212" y="4319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399" name="Google Shape;1399;p11"/>
          <p:cNvSpPr txBox="1"/>
          <p:nvPr/>
        </p:nvSpPr>
        <p:spPr>
          <a:xfrm>
            <a:off x="463073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0" name="Google Shape;1400;p11"/>
          <p:cNvSpPr txBox="1"/>
          <p:nvPr/>
        </p:nvSpPr>
        <p:spPr>
          <a:xfrm>
            <a:off x="5099050" y="38592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01" name="Google Shape;1401;p11"/>
          <p:cNvSpPr txBox="1"/>
          <p:nvPr/>
        </p:nvSpPr>
        <p:spPr>
          <a:xfrm>
            <a:off x="5080000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2" name="Google Shape;1402;p11"/>
          <p:cNvSpPr txBox="1"/>
          <p:nvPr/>
        </p:nvSpPr>
        <p:spPr>
          <a:xfrm>
            <a:off x="5080000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3" name="Google Shape;1403;p11"/>
          <p:cNvSpPr txBox="1"/>
          <p:nvPr/>
        </p:nvSpPr>
        <p:spPr>
          <a:xfrm>
            <a:off x="551656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04" name="Google Shape;1404;p11"/>
          <p:cNvSpPr txBox="1"/>
          <p:nvPr/>
        </p:nvSpPr>
        <p:spPr>
          <a:xfrm>
            <a:off x="5526087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5" name="Google Shape;1405;p11"/>
          <p:cNvSpPr txBox="1"/>
          <p:nvPr/>
        </p:nvSpPr>
        <p:spPr>
          <a:xfrm>
            <a:off x="5526087" y="48085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6" name="Google Shape;1406;p11"/>
          <p:cNvSpPr txBox="1"/>
          <p:nvPr/>
        </p:nvSpPr>
        <p:spPr>
          <a:xfrm>
            <a:off x="5980112" y="384968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407" name="Google Shape;1407;p11"/>
          <p:cNvSpPr txBox="1"/>
          <p:nvPr/>
        </p:nvSpPr>
        <p:spPr>
          <a:xfrm>
            <a:off x="5997575" y="43481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408" name="Google Shape;1408;p11"/>
          <p:cNvSpPr txBox="1"/>
          <p:nvPr/>
        </p:nvSpPr>
        <p:spPr>
          <a:xfrm>
            <a:off x="6007100" y="482758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09" name="Google Shape;1409;p11"/>
          <p:cNvSpPr txBox="1"/>
          <p:nvPr/>
        </p:nvSpPr>
        <p:spPr>
          <a:xfrm>
            <a:off x="6457950" y="3821112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1410" name="Google Shape;1410;p11"/>
          <p:cNvSpPr txBox="1"/>
          <p:nvPr/>
        </p:nvSpPr>
        <p:spPr>
          <a:xfrm>
            <a:off x="6465887" y="432911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411" name="Google Shape;1411;p11"/>
          <p:cNvSpPr txBox="1"/>
          <p:nvPr/>
        </p:nvSpPr>
        <p:spPr>
          <a:xfrm>
            <a:off x="6465887" y="4818062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412" name="Google Shape;1412;p11"/>
          <p:cNvSpPr txBox="1"/>
          <p:nvPr/>
        </p:nvSpPr>
        <p:spPr>
          <a:xfrm>
            <a:off x="6954837" y="3830637"/>
            <a:ext cx="3873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413" name="Google Shape;1413;p11"/>
          <p:cNvSpPr txBox="1"/>
          <p:nvPr/>
        </p:nvSpPr>
        <p:spPr>
          <a:xfrm>
            <a:off x="6972300" y="43386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414" name="Google Shape;1414;p11"/>
          <p:cNvSpPr txBox="1"/>
          <p:nvPr/>
        </p:nvSpPr>
        <p:spPr>
          <a:xfrm>
            <a:off x="6972300" y="4770437"/>
            <a:ext cx="36195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cxnSp>
        <p:nvCxnSpPr>
          <p:cNvPr id="1415" name="Google Shape;1415;p11"/>
          <p:cNvCxnSpPr/>
          <p:nvPr/>
        </p:nvCxnSpPr>
        <p:spPr>
          <a:xfrm rot="10800000">
            <a:off x="2570162" y="3694112"/>
            <a:ext cx="4587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6" name="Google Shape;1416;p11"/>
          <p:cNvCxnSpPr/>
          <p:nvPr/>
        </p:nvCxnSpPr>
        <p:spPr>
          <a:xfrm rot="10800000">
            <a:off x="2589212" y="3694112"/>
            <a:ext cx="89693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7" name="Google Shape;1417;p11"/>
          <p:cNvCxnSpPr/>
          <p:nvPr/>
        </p:nvCxnSpPr>
        <p:spPr>
          <a:xfrm flipH="1">
            <a:off x="3422650" y="3703637"/>
            <a:ext cx="511175" cy="1587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8" name="Google Shape;1418;p11"/>
          <p:cNvCxnSpPr/>
          <p:nvPr/>
        </p:nvCxnSpPr>
        <p:spPr>
          <a:xfrm flipH="1">
            <a:off x="3482975" y="3692525"/>
            <a:ext cx="887412" cy="11112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19" name="Google Shape;1419;p11"/>
          <p:cNvCxnSpPr/>
          <p:nvPr/>
        </p:nvCxnSpPr>
        <p:spPr>
          <a:xfrm rot="10800000">
            <a:off x="4286250" y="3654425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0" name="Google Shape;1420;p11"/>
          <p:cNvCxnSpPr/>
          <p:nvPr/>
        </p:nvCxnSpPr>
        <p:spPr>
          <a:xfrm rot="10800000">
            <a:off x="3910012" y="3746500"/>
            <a:ext cx="9382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1" name="Google Shape;1421;p11"/>
          <p:cNvCxnSpPr/>
          <p:nvPr/>
        </p:nvCxnSpPr>
        <p:spPr>
          <a:xfrm rot="10800000">
            <a:off x="4783137" y="3675062"/>
            <a:ext cx="552450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2" name="Google Shape;1422;p11"/>
          <p:cNvCxnSpPr/>
          <p:nvPr/>
        </p:nvCxnSpPr>
        <p:spPr>
          <a:xfrm rot="10800000">
            <a:off x="4792662" y="3686175"/>
            <a:ext cx="928687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3" name="Google Shape;1423;p11"/>
          <p:cNvCxnSpPr/>
          <p:nvPr/>
        </p:nvCxnSpPr>
        <p:spPr>
          <a:xfrm rot="10800000">
            <a:off x="5665787" y="3686175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4" name="Google Shape;1424;p11"/>
          <p:cNvCxnSpPr/>
          <p:nvPr/>
        </p:nvCxnSpPr>
        <p:spPr>
          <a:xfrm rot="10800000">
            <a:off x="6132512" y="3695700"/>
            <a:ext cx="633412" cy="0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5" name="Google Shape;1425;p11"/>
          <p:cNvCxnSpPr/>
          <p:nvPr/>
        </p:nvCxnSpPr>
        <p:spPr>
          <a:xfrm flipH="1">
            <a:off x="4375150" y="3648075"/>
            <a:ext cx="2817812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26" name="Google Shape;1426;p11"/>
          <p:cNvCxnSpPr/>
          <p:nvPr/>
        </p:nvCxnSpPr>
        <p:spPr>
          <a:xfrm flipH="1">
            <a:off x="3927475" y="3738562"/>
            <a:ext cx="3265487" cy="9525"/>
          </a:xfrm>
          <a:prstGeom prst="straightConnector1">
            <a:avLst/>
          </a:prstGeom>
          <a:noFill/>
          <a:ln cap="flat" cmpd="sng" w="38100">
            <a:solidFill>
              <a:srgbClr val="339966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27" name="Google Shape;1427;p11"/>
          <p:cNvSpPr txBox="1"/>
          <p:nvPr/>
        </p:nvSpPr>
        <p:spPr>
          <a:xfrm>
            <a:off x="533400" y="5335587"/>
            <a:ext cx="6324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subsequence 2, 3, 7, 8, 10, 13 is a longest increasing subsequence.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method runs in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117e7c951f6_1_614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34" name="Google Shape;1434;g117e7c951f6_1_614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Lets given an array be A and an additional array be B.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Main idea will be similar to insertion sort, where we will always try to keep the B sorted.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Iterate over each element of A (A[i]), find the smallest value in B (B[j]) which is larger than current index of A. Replace B[j] with A[i]. The size of B will denote the length of LIS </a:t>
            </a:r>
            <a:endParaRPr/>
          </a:p>
        </p:txBody>
      </p:sp>
      <p:sp>
        <p:nvSpPr>
          <p:cNvPr id="1435" name="Google Shape;1435;g117e7c951f6_1_614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6" name="Google Shape;1436;g117e7c951f6_1_614"/>
          <p:cNvSpPr txBox="1"/>
          <p:nvPr/>
        </p:nvSpPr>
        <p:spPr>
          <a:xfrm>
            <a:off x="487275" y="5531950"/>
            <a:ext cx="4889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Can omit inserting the repeating element if asked for strictly increasing subsequence (greedy choice).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19c0096bed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43" name="Google Shape;1443;g119c0096bed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A, B = {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For( i = 0; i&lt; n; i++)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j &lt;- using binary search find index j where B[j] &gt; A[i] and closest to it.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Replace B[j] with A[i]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if no such j is found, add A[i] to the end of B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while inserting keeping track of the previous index makes the trails of LIS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44" name="Google Shape;1444;g119c0096bed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117e7c951f6_1_62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 </a:t>
            </a:r>
            <a:r>
              <a:rPr i="1" lang="en-US">
                <a:solidFill>
                  <a:schemeClr val="dk1"/>
                </a:solidFill>
              </a:rPr>
              <a:t>O</a:t>
            </a:r>
            <a:r>
              <a:rPr lang="en-US">
                <a:solidFill>
                  <a:schemeClr val="dk1"/>
                </a:solidFill>
              </a:rPr>
              <a:t>(</a:t>
            </a:r>
            <a:r>
              <a:rPr i="1" lang="en-US">
                <a:solidFill>
                  <a:schemeClr val="dk1"/>
                </a:solidFill>
              </a:rPr>
              <a:t>n </a:t>
            </a:r>
            <a:r>
              <a:rPr lang="en-US">
                <a:solidFill>
                  <a:schemeClr val="dk1"/>
                </a:solidFill>
              </a:rPr>
              <a:t>log </a:t>
            </a:r>
            <a:r>
              <a:rPr i="1" lang="en-US">
                <a:solidFill>
                  <a:schemeClr val="dk1"/>
                </a:solidFill>
              </a:rPr>
              <a:t>n</a:t>
            </a:r>
            <a:r>
              <a:rPr lang="en-US">
                <a:solidFill>
                  <a:schemeClr val="dk1"/>
                </a:solidFill>
              </a:rPr>
              <a:t>) method for LIS</a:t>
            </a:r>
            <a:endParaRPr/>
          </a:p>
        </p:txBody>
      </p:sp>
      <p:sp>
        <p:nvSpPr>
          <p:cNvPr id="1451" name="Google Shape;1451;g117e7c951f6_1_62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452" name="Google Shape;1452;g117e7c951f6_1_621"/>
          <p:cNvGraphicFramePr/>
          <p:nvPr/>
        </p:nvGraphicFramePr>
        <p:xfrm>
          <a:off x="494675" y="126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9   2   5   3  7  11   8   10   13    6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3" name="Google Shape;1453;g117e7c951f6_1_621"/>
          <p:cNvGraphicFramePr/>
          <p:nvPr/>
        </p:nvGraphicFramePr>
        <p:xfrm>
          <a:off x="494675" y="206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{5B9D8344-3A28-464D-B260-BECABC9200DF}</a:tableStyleId>
              </a:tblPr>
              <a:tblGrid>
                <a:gridCol w="889525"/>
                <a:gridCol w="594850"/>
                <a:gridCol w="1897300"/>
                <a:gridCol w="4038225"/>
              </a:tblGrid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itr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(2 -&gt; 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(2 -&gt; 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(2 -&gt;3-&gt;7)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</a:t>
                      </a:r>
                      <a:r>
                        <a:rPr lang="en-US"/>
                        <a:t>(2-&gt;3-&gt;7-&gt;11)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2 3 7 8 10 13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(2-&gt;3-&gt;7-&gt;8-&gt;10-&gt;13)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2 3 6 8 10 13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(2 -&gt; 5), (2-&gt;3-&gt;7-&gt;8-&gt;10-&gt;13), (2-&gt;3-&gt;6)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 of Subset Problem</a:t>
            </a:r>
            <a:endParaRPr/>
          </a:p>
        </p:txBody>
      </p:sp>
      <p:sp>
        <p:nvSpPr>
          <p:cNvPr id="1459" name="Google Shape;1459;p14"/>
          <p:cNvSpPr txBox="1"/>
          <p:nvPr>
            <p:ph idx="1" type="body"/>
          </p:nvPr>
        </p:nvSpPr>
        <p:spPr>
          <a:xfrm>
            <a:off x="350837" y="12017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you are given N positive integer numbers A[1…N] and it is required to produce another number K using a subset of A[1..N] numbers. How can it be done using Dynamic programming approach?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N = 6, A[1..N] = {2, 5, 8, 12, 6, 14}, K = 19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Result: 2 + 5 + 12 = 19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>
                <a:latin typeface="Comic Sans MS"/>
                <a:ea typeface="Comic Sans MS"/>
                <a:cs typeface="Comic Sans MS"/>
                <a:sym typeface="Comic Sans MS"/>
              </a:rPr>
              <a:t>Solution: P[i][N] = (P[i][N-V[i]] | P[i-1][N])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6" name="Google Shape;146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Maximum-sum interval</a:t>
            </a:r>
            <a:endParaRPr/>
          </a:p>
        </p:txBody>
      </p:sp>
      <p:sp>
        <p:nvSpPr>
          <p:cNvPr id="1467" name="Google Shape;1467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a sequence of real numbers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find a consecutive subsequence with the maximum sum.</a:t>
            </a:r>
            <a:endParaRPr/>
          </a:p>
        </p:txBody>
      </p:sp>
      <p:sp>
        <p:nvSpPr>
          <p:cNvPr id="1468" name="Google Shape;1468;p16"/>
          <p:cNvSpPr txBox="1"/>
          <p:nvPr/>
        </p:nvSpPr>
        <p:spPr>
          <a:xfrm>
            <a:off x="1143000" y="3429000"/>
            <a:ext cx="6248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–3 1 7 –15 2 3 –4 2 –7 6 –2 8 4 -9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9" name="Google Shape;1469;p16"/>
          <p:cNvSpPr txBox="1"/>
          <p:nvPr/>
        </p:nvSpPr>
        <p:spPr>
          <a:xfrm>
            <a:off x="1066800" y="4724400"/>
            <a:ext cx="61722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position, we can compute the maximum-sum interval starting at that position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 Therefore, a naive algorithm runs in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time.</a:t>
            </a:r>
            <a:endParaRPr/>
          </a:p>
        </p:txBody>
      </p:sp>
      <p:sp>
        <p:nvSpPr>
          <p:cNvPr id="1470" name="Google Shape;1470;p16"/>
          <p:cNvSpPr txBox="1"/>
          <p:nvPr/>
        </p:nvSpPr>
        <p:spPr>
          <a:xfrm>
            <a:off x="1093787" y="5656262"/>
            <a:ext cx="6172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Try Yourself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1"/>
          <p:cNvSpPr txBox="1"/>
          <p:nvPr>
            <p:ph type="title"/>
          </p:nvPr>
        </p:nvSpPr>
        <p:spPr>
          <a:xfrm>
            <a:off x="6715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Rock Climbing Problem</a:t>
            </a:r>
            <a:endParaRPr/>
          </a:p>
        </p:txBody>
      </p:sp>
      <p:sp>
        <p:nvSpPr>
          <p:cNvPr id="1476" name="Google Shape;1476;p41"/>
          <p:cNvSpPr txBox="1"/>
          <p:nvPr>
            <p:ph idx="1" type="body"/>
          </p:nvPr>
        </p:nvSpPr>
        <p:spPr>
          <a:xfrm>
            <a:off x="685800" y="1447800"/>
            <a:ext cx="5410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rock climber wants to get from the bottom of a rock to the top by the safest possible path.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every step, he reaches for handholds above him; some holds are safer than other.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From every place, he can only reach a few nearest handholds.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WINDOWS\Application Data\Microsoft\Media Catalog\RockClimber.gif" id="1477" name="Google Shape;1477;p41"/>
          <p:cNvPicPr preferRelativeResize="0"/>
          <p:nvPr>
            <p:ph idx="2" type="clipArt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2209800"/>
            <a:ext cx="2278062" cy="23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42"/>
          <p:cNvSpPr txBox="1"/>
          <p:nvPr>
            <p:ph type="title"/>
          </p:nvPr>
        </p:nvSpPr>
        <p:spPr>
          <a:xfrm>
            <a:off x="7000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pic>
        <p:nvPicPr>
          <p:cNvPr descr="C:\WINDOWS\Desktop\3101\stone_wall2.jpg" id="1483" name="Google Shape;148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600200"/>
            <a:ext cx="3011487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4" name="Google Shape;1484;p42"/>
          <p:cNvSpPr txBox="1"/>
          <p:nvPr/>
        </p:nvSpPr>
        <p:spPr>
          <a:xfrm>
            <a:off x="457200" y="3505200"/>
            <a:ext cx="79248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every step our climber can reach exactly three handholds: above, above and to the right and above and to the left.</a:t>
            </a:r>
            <a:endParaRPr/>
          </a:p>
        </p:txBody>
      </p:sp>
      <p:sp>
        <p:nvSpPr>
          <p:cNvPr id="1485" name="Google Shape;1485;p42"/>
          <p:cNvSpPr txBox="1"/>
          <p:nvPr/>
        </p:nvSpPr>
        <p:spPr>
          <a:xfrm>
            <a:off x="457200" y="1676400"/>
            <a:ext cx="4038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we have a wall instead of the rock. </a:t>
            </a:r>
            <a:endParaRPr/>
          </a:p>
        </p:txBody>
      </p:sp>
      <p:sp>
        <p:nvSpPr>
          <p:cNvPr id="1486" name="Google Shape;1486;p42"/>
          <p:cNvSpPr txBox="1"/>
          <p:nvPr/>
        </p:nvSpPr>
        <p:spPr>
          <a:xfrm>
            <a:off x="457200" y="5334000"/>
            <a:ext cx="82296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table of “danger ratings” provided. The “Danger” of a path is the sum of danger ratings of all handholds on the path.  </a:t>
            </a:r>
            <a:endParaRPr/>
          </a:p>
        </p:txBody>
      </p:sp>
      <p:cxnSp>
        <p:nvCxnSpPr>
          <p:cNvPr id="1487" name="Google Shape;1487;p42"/>
          <p:cNvCxnSpPr/>
          <p:nvPr/>
        </p:nvCxnSpPr>
        <p:spPr>
          <a:xfrm rot="10800000">
            <a:off x="5410200" y="2209800"/>
            <a:ext cx="762000" cy="6858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8" name="Google Shape;1488;p42"/>
          <p:cNvCxnSpPr/>
          <p:nvPr/>
        </p:nvCxnSpPr>
        <p:spPr>
          <a:xfrm flipH="1" rot="10800000">
            <a:off x="6324600" y="2362200"/>
            <a:ext cx="2286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89" name="Google Shape;1489;p42"/>
          <p:cNvCxnSpPr/>
          <p:nvPr/>
        </p:nvCxnSpPr>
        <p:spPr>
          <a:xfrm flipH="1" rot="10800000">
            <a:off x="6553200" y="2362200"/>
            <a:ext cx="1676400" cy="53340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90" name="Google Shape;1490;p42"/>
          <p:cNvSpPr txBox="1"/>
          <p:nvPr/>
        </p:nvSpPr>
        <p:spPr>
          <a:xfrm>
            <a:off x="5486400" y="2667000"/>
            <a:ext cx="2444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91" name="Google Shape;1491;p42"/>
          <p:cNvSpPr txBox="1"/>
          <p:nvPr/>
        </p:nvSpPr>
        <p:spPr>
          <a:xfrm>
            <a:off x="7391400" y="26670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92" name="Google Shape;1492;p42"/>
          <p:cNvSpPr txBox="1"/>
          <p:nvPr/>
        </p:nvSpPr>
        <p:spPr>
          <a:xfrm>
            <a:off x="6705600" y="2057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93" name="Google Shape;1493;p42"/>
          <p:cNvSpPr txBox="1"/>
          <p:nvPr/>
        </p:nvSpPr>
        <p:spPr>
          <a:xfrm>
            <a:off x="6553200" y="3200400"/>
            <a:ext cx="3619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6" name="Google Shape;216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217" name="Google Shape;217;p7"/>
          <p:cNvSpPr txBox="1"/>
          <p:nvPr>
            <p:ph idx="1" type="body"/>
          </p:nvPr>
        </p:nvSpPr>
        <p:spPr>
          <a:xfrm>
            <a:off x="350837" y="1139825"/>
            <a:ext cx="8229600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Applicable when subproblems are not independent</a:t>
            </a:r>
            <a:endParaRPr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rgbClr val="DD011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Subproblems share sub-subproblems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Fibonacci numbers: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Recurrence: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F(n) = F(n-1) + F(n-2)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Boundary conditions: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F(1) = 0, F(2) =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Compute: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F(5) = 3,</a:t>
            </a: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F(3) = 1, F(4) = 2</a:t>
            </a:r>
            <a:endParaRPr b="0" i="0" sz="1800" u="none">
              <a:solidFill>
                <a:srgbClr val="DD01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divide and conquer approach </a:t>
            </a:r>
            <a:r>
              <a:rPr b="1" i="0" lang="en-US" sz="2000" u="none">
                <a:solidFill>
                  <a:schemeClr val="dk1"/>
                </a:solidFill>
              </a:rPr>
              <a:t>would repeatedly solve the common subproblems</a:t>
            </a:r>
            <a:endParaRPr b="1"/>
          </a:p>
          <a:p>
            <a:pPr indent="-285750" lvl="1" marL="742950" rtl="0" algn="l">
              <a:lnSpc>
                <a:spcPct val="14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programming </a:t>
            </a:r>
            <a:r>
              <a:rPr b="1" i="0" lang="en-US" sz="2000" u="none">
                <a:solidFill>
                  <a:schemeClr val="dk1"/>
                </a:solidFill>
              </a:rPr>
              <a:t>solves every subproblem just once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stores the answer in a table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3"/>
          <p:cNvSpPr txBox="1"/>
          <p:nvPr>
            <p:ph type="title"/>
          </p:nvPr>
        </p:nvSpPr>
        <p:spPr>
          <a:xfrm>
            <a:off x="609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(cont)</a:t>
            </a:r>
            <a:endParaRPr/>
          </a:p>
        </p:txBody>
      </p:sp>
      <p:sp>
        <p:nvSpPr>
          <p:cNvPr id="1499" name="Google Shape;1499;p43"/>
          <p:cNvSpPr txBox="1"/>
          <p:nvPr/>
        </p:nvSpPr>
        <p:spPr>
          <a:xfrm>
            <a:off x="457200" y="1524000"/>
            <a:ext cx="5197475" cy="2012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represent the wall as a table.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cell of the table contains the danger rating of the corresponding block. </a:t>
            </a:r>
            <a:endParaRPr/>
          </a:p>
        </p:txBody>
      </p:sp>
      <p:graphicFrame>
        <p:nvGraphicFramePr>
          <p:cNvPr id="1500" name="Google Shape;1500;p43"/>
          <p:cNvGraphicFramePr/>
          <p:nvPr/>
        </p:nvGraphicFramePr>
        <p:xfrm>
          <a:off x="5943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473075"/>
                <a:gridCol w="471475"/>
                <a:gridCol w="473075"/>
                <a:gridCol w="471475"/>
                <a:gridCol w="4730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501" name="Google Shape;1501;p43"/>
          <p:cNvSpPr txBox="1"/>
          <p:nvPr/>
        </p:nvSpPr>
        <p:spPr>
          <a:xfrm>
            <a:off x="457200" y="3886200"/>
            <a:ext cx="7788275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obvious greedy algorithm does not give an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optimal solution. </a:t>
            </a:r>
            <a:endParaRPr/>
          </a:p>
        </p:txBody>
      </p:sp>
      <p:sp>
        <p:nvSpPr>
          <p:cNvPr id="1502" name="Google Shape;1502;p43"/>
          <p:cNvSpPr txBox="1"/>
          <p:nvPr/>
        </p:nvSpPr>
        <p:spPr>
          <a:xfrm>
            <a:off x="6477000" y="32004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3" name="Google Shape;1503;p43"/>
          <p:cNvSpPr txBox="1"/>
          <p:nvPr/>
        </p:nvSpPr>
        <p:spPr>
          <a:xfrm>
            <a:off x="5943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04" name="Google Shape;1504;p43"/>
          <p:cNvSpPr txBox="1"/>
          <p:nvPr/>
        </p:nvSpPr>
        <p:spPr>
          <a:xfrm>
            <a:off x="64770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05" name="Google Shape;1505;p43"/>
          <p:cNvSpPr txBox="1"/>
          <p:nvPr/>
        </p:nvSpPr>
        <p:spPr>
          <a:xfrm>
            <a:off x="6019800" y="16002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06" name="Google Shape;1506;p43"/>
          <p:cNvSpPr txBox="1"/>
          <p:nvPr/>
        </p:nvSpPr>
        <p:spPr>
          <a:xfrm>
            <a:off x="3124200" y="4267200"/>
            <a:ext cx="4621212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of this path is 13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07" name="Google Shape;1507;p43"/>
          <p:cNvSpPr txBox="1"/>
          <p:nvPr/>
        </p:nvSpPr>
        <p:spPr>
          <a:xfrm>
            <a:off x="533400" y="4800600"/>
            <a:ext cx="57229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rating of an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optimal path is 12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508" name="Google Shape;1508;p43"/>
          <p:cNvSpPr txBox="1"/>
          <p:nvPr/>
        </p:nvSpPr>
        <p:spPr>
          <a:xfrm>
            <a:off x="7467600" y="3200400"/>
            <a:ext cx="3048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09" name="Google Shape;1509;p43"/>
          <p:cNvSpPr txBox="1"/>
          <p:nvPr/>
        </p:nvSpPr>
        <p:spPr>
          <a:xfrm>
            <a:off x="7848600" y="26670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0" name="Google Shape;1510;p43"/>
          <p:cNvSpPr txBox="1"/>
          <p:nvPr/>
        </p:nvSpPr>
        <p:spPr>
          <a:xfrm>
            <a:off x="7391400" y="2133600"/>
            <a:ext cx="36195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11" name="Google Shape;1511;p43"/>
          <p:cNvSpPr txBox="1"/>
          <p:nvPr/>
        </p:nvSpPr>
        <p:spPr>
          <a:xfrm>
            <a:off x="7391400" y="1600200"/>
            <a:ext cx="381000" cy="476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FF66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12" name="Google Shape;1512;p43"/>
          <p:cNvSpPr txBox="1"/>
          <p:nvPr/>
        </p:nvSpPr>
        <p:spPr>
          <a:xfrm>
            <a:off x="457200" y="5486400"/>
            <a:ext cx="7712075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we can solve this problem by a dynamic programming strategy in polynomial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44"/>
          <p:cNvSpPr txBox="1"/>
          <p:nvPr>
            <p:ph idx="4294967295" type="ctrTitle"/>
          </p:nvPr>
        </p:nvSpPr>
        <p:spPr>
          <a:xfrm>
            <a:off x="714375" y="17097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Idea: once we know the rating of a path to every handhold on a layer, we can easily compute the ratings of the paths to the holds on the next layer. </a:t>
            </a:r>
            <a:endParaRPr/>
          </a:p>
        </p:txBody>
      </p:sp>
      <p:sp>
        <p:nvSpPr>
          <p:cNvPr id="1518" name="Google Shape;1518;p44"/>
          <p:cNvSpPr txBox="1"/>
          <p:nvPr>
            <p:ph idx="4294967295" type="subTitle"/>
          </p:nvPr>
        </p:nvSpPr>
        <p:spPr>
          <a:xfrm>
            <a:off x="1143000" y="4876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top  layer, that gives us an answer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5"/>
          <p:cNvSpPr txBox="1"/>
          <p:nvPr>
            <p:ph idx="4294967295" type="ctrTitle"/>
          </p:nvPr>
        </p:nvSpPr>
        <p:spPr>
          <a:xfrm>
            <a:off x="671512" y="20113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every handhold, there is only one “path” rating. Once we have reached a hold, we don’t need to know how we got there to move to the next level. </a:t>
            </a:r>
            <a:endParaRPr/>
          </a:p>
        </p:txBody>
      </p:sp>
      <p:sp>
        <p:nvSpPr>
          <p:cNvPr id="1524" name="Google Shape;1524;p45"/>
          <p:cNvSpPr txBox="1"/>
          <p:nvPr>
            <p:ph idx="4294967295" type="subTitle"/>
          </p:nvPr>
        </p:nvSpPr>
        <p:spPr>
          <a:xfrm>
            <a:off x="609600" y="4038600"/>
            <a:ext cx="7848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This is called an “optimal substructure” property. Once we know optimal solutions to subproblems, we can compute an optimal solution to the problem itself.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6"/>
          <p:cNvSpPr txBox="1"/>
          <p:nvPr>
            <p:ph idx="4294967295" type="ctrTitle"/>
          </p:nvPr>
        </p:nvSpPr>
        <p:spPr>
          <a:xfrm>
            <a:off x="6096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solution:</a:t>
            </a:r>
            <a:endParaRPr/>
          </a:p>
        </p:txBody>
      </p:sp>
      <p:sp>
        <p:nvSpPr>
          <p:cNvPr id="1530" name="Google Shape;1530;p46"/>
          <p:cNvSpPr txBox="1"/>
          <p:nvPr/>
        </p:nvSpPr>
        <p:spPr>
          <a:xfrm>
            <a:off x="457200" y="1828800"/>
            <a:ext cx="7924800" cy="252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best way to get to stone j in row i, check the cost of getting to the stones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(i-1,j-1),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(i-1,j) and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(i-1,j+1), and take the cheapest. </a:t>
            </a:r>
            <a:endParaRPr/>
          </a:p>
        </p:txBody>
      </p:sp>
      <p:sp>
        <p:nvSpPr>
          <p:cNvPr id="1531" name="Google Shape;1531;p46"/>
          <p:cNvSpPr txBox="1"/>
          <p:nvPr/>
        </p:nvSpPr>
        <p:spPr>
          <a:xfrm>
            <a:off x="454025" y="5126037"/>
            <a:ext cx="7924800" cy="155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each recursion level makes three calls for itself, making a total of 3</a:t>
            </a:r>
            <a:r>
              <a:rPr b="0" baseline="3000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calls – too much!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7"/>
          <p:cNvSpPr txBox="1"/>
          <p:nvPr>
            <p:ph idx="4294967295" type="ctrTitle"/>
          </p:nvPr>
        </p:nvSpPr>
        <p:spPr>
          <a:xfrm>
            <a:off x="5953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Solution - memorization</a:t>
            </a:r>
            <a:endParaRPr/>
          </a:p>
        </p:txBody>
      </p:sp>
      <p:sp>
        <p:nvSpPr>
          <p:cNvPr id="1537" name="Google Shape;1537;p47"/>
          <p:cNvSpPr txBox="1"/>
          <p:nvPr/>
        </p:nvSpPr>
        <p:spPr>
          <a:xfrm>
            <a:off x="457200" y="18288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query the value of A(i,j) over and over again. </a:t>
            </a:r>
            <a:endParaRPr/>
          </a:p>
        </p:txBody>
      </p:sp>
      <p:sp>
        <p:nvSpPr>
          <p:cNvPr id="1538" name="Google Shape;1538;p47"/>
          <p:cNvSpPr txBox="1"/>
          <p:nvPr/>
        </p:nvSpPr>
        <p:spPr>
          <a:xfrm>
            <a:off x="457200" y="31242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computing it each time, we can compute it once, and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remember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value.</a:t>
            </a:r>
            <a:endParaRPr/>
          </a:p>
        </p:txBody>
      </p:sp>
      <p:sp>
        <p:nvSpPr>
          <p:cNvPr id="1539" name="Google Shape;1539;p47"/>
          <p:cNvSpPr txBox="1"/>
          <p:nvPr/>
        </p:nvSpPr>
        <p:spPr>
          <a:xfrm>
            <a:off x="533400" y="4724400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recurrence allows us to compute A(i,j) from values below.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 </a:t>
            </a:r>
            <a:endParaRPr/>
          </a:p>
        </p:txBody>
      </p:sp>
      <p:sp>
        <p:nvSpPr>
          <p:cNvPr id="1545" name="Google Shape;1545;p48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high-level program.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Show how to use values in the array to compute an optimal solution.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1.</a:t>
            </a:r>
            <a:endParaRPr/>
          </a:p>
        </p:txBody>
      </p:sp>
      <p:sp>
        <p:nvSpPr>
          <p:cNvPr id="1551" name="Google Shape;1551;p49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Describe an array of values you want to compute.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i ≤ n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1 ≤ j ≤ m, 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be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cumulative rating of the least dangerous path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from the bottom to the hold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rating of the best path to the top will be the minimal value in the last row of the array.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step 2.</a:t>
            </a:r>
            <a:endParaRPr/>
          </a:p>
        </p:txBody>
      </p:sp>
      <p:sp>
        <p:nvSpPr>
          <p:cNvPr id="1557" name="Google Shape;1557;p50"/>
          <p:cNvSpPr txBox="1"/>
          <p:nvPr>
            <p:ph idx="1" type="body"/>
          </p:nvPr>
        </p:nvSpPr>
        <p:spPr>
          <a:xfrm>
            <a:off x="457200" y="1447800"/>
            <a:ext cx="84582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Give a recurrence for computing later values from earlier (bottom-up).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Let C(i,j) be the rating of the hold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(i,j). 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three cases for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A(i,j):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(j=1):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(j=m):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Middle: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C(i,j)+min{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A(i-1,j-1)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A(i-1,j+1)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the first row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(i=1), A(i,j)=C(i,j).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simpler step 2</a:t>
            </a:r>
            <a:endParaRPr/>
          </a:p>
        </p:txBody>
      </p:sp>
      <p:sp>
        <p:nvSpPr>
          <p:cNvPr id="1563" name="Google Shape;1563;p51"/>
          <p:cNvSpPr txBox="1"/>
          <p:nvPr>
            <p:ph idx="1" type="body"/>
          </p:nvPr>
        </p:nvSpPr>
        <p:spPr>
          <a:xfrm>
            <a:off x="762000" y="1371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initialization row: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No danger to stand on the ground.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two initialization columns:         A(i,0)=A(i,m+1)=∞. It is infinitely dangerous to try to hold on to the air where the wall ends. 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Now the recurrence becomes, for every i,j: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1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A(i,j) = C(i,j)+min{A(i-1,j-1),A(i-1,j),A(i-1,j+1)}</a:t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g119c41ec8f9_0_0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Rock climbing: Iterative version</a:t>
            </a:r>
            <a:endParaRPr/>
          </a:p>
        </p:txBody>
      </p:sp>
      <p:sp>
        <p:nvSpPr>
          <p:cNvPr id="1570" name="Google Shape;1570;g119c41ec8f9_0_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71" name="Google Shape;1571;g119c41ec8f9_0_0"/>
          <p:cNvGraphicFramePr/>
          <p:nvPr/>
        </p:nvGraphicFramePr>
        <p:xfrm>
          <a:off x="57952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2" name="Google Shape;1572;g119c41ec8f9_0_0"/>
          <p:cNvCxnSpPr/>
          <p:nvPr/>
        </p:nvCxnSpPr>
        <p:spPr>
          <a:xfrm rot="10800000">
            <a:off x="3817325" y="1794950"/>
            <a:ext cx="13500" cy="20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73" name="Google Shape;1573;g119c41ec8f9_0_0"/>
          <p:cNvGraphicFramePr/>
          <p:nvPr/>
        </p:nvGraphicFramePr>
        <p:xfrm>
          <a:off x="4694325" y="169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74" name="Google Shape;1574;g119c41ec8f9_0_0"/>
          <p:cNvCxnSpPr/>
          <p:nvPr/>
        </p:nvCxnSpPr>
        <p:spPr>
          <a:xfrm>
            <a:off x="7862600" y="1687700"/>
            <a:ext cx="26700" cy="203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5" name="Google Shape;1575;g119c41ec8f9_0_0"/>
          <p:cNvSpPr txBox="1"/>
          <p:nvPr/>
        </p:nvSpPr>
        <p:spPr>
          <a:xfrm>
            <a:off x="334875" y="4307975"/>
            <a:ext cx="37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6"/>
                </a:solidFill>
              </a:rPr>
              <a:t>We started from bottom reached top, tried to find a path minimizing the danger 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1576" name="Google Shape;1576;g119c41ec8f9_0_0"/>
          <p:cNvSpPr txBox="1"/>
          <p:nvPr/>
        </p:nvSpPr>
        <p:spPr>
          <a:xfrm>
            <a:off x="4476475" y="4268500"/>
            <a:ext cx="372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C00000"/>
                </a:solidFill>
              </a:rPr>
              <a:t>what if, we start from top reach bottom and minimize the danger</a:t>
            </a:r>
            <a:r>
              <a:rPr b="1" lang="en-US">
                <a:solidFill>
                  <a:srgbClr val="C00000"/>
                </a:solidFill>
              </a:rPr>
              <a:t> 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577" name="Google Shape;1577;g119c41ec8f9_0_0"/>
          <p:cNvSpPr txBox="1"/>
          <p:nvPr/>
        </p:nvSpPr>
        <p:spPr>
          <a:xfrm>
            <a:off x="3159025" y="5146175"/>
            <a:ext cx="29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Solution will remain the same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Tabular computation</a:t>
            </a:r>
            <a:endParaRPr/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tabular computation(memoization) can avoid </a:t>
            </a:r>
            <a:r>
              <a:rPr lang="en-US"/>
              <a:t>recomputation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aphicFrame>
        <p:nvGraphicFramePr>
          <p:cNvPr id="225" name="Google Shape;225;p8"/>
          <p:cNvGraphicFramePr/>
          <p:nvPr/>
        </p:nvGraphicFramePr>
        <p:xfrm>
          <a:off x="1524000" y="350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70642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r>
                        <a:rPr b="0" baseline="-25000" i="1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26" name="Google Shape;226;p8"/>
          <p:cNvCxnSpPr/>
          <p:nvPr/>
        </p:nvCxnSpPr>
        <p:spPr>
          <a:xfrm rot="10800000">
            <a:off x="7543800" y="4800600"/>
            <a:ext cx="457200" cy="38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7" name="Google Shape;227;p8"/>
          <p:cNvSpPr txBox="1"/>
          <p:nvPr/>
        </p:nvSpPr>
        <p:spPr>
          <a:xfrm>
            <a:off x="7778750" y="5246687"/>
            <a:ext cx="1139825" cy="7318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19c41ec8f9_0_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84" name="Google Shape;1584;g119c41ec8f9_0_16"/>
          <p:cNvGraphicFramePr/>
          <p:nvPr/>
        </p:nvGraphicFramePr>
        <p:xfrm>
          <a:off x="426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5" name="Google Shape;1585;g119c41ec8f9_0_1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Rock climbing: Iterative version</a:t>
            </a:r>
            <a:endParaRPr/>
          </a:p>
        </p:txBody>
      </p:sp>
      <p:sp>
        <p:nvSpPr>
          <p:cNvPr id="1586" name="Google Shape;1586;g119c41ec8f9_0_16"/>
          <p:cNvSpPr txBox="1"/>
          <p:nvPr/>
        </p:nvSpPr>
        <p:spPr>
          <a:xfrm>
            <a:off x="401825" y="1370400"/>
            <a:ext cx="6484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A[i,j] =  Danger[i, j] + min(A[i-1, j], A</a:t>
            </a:r>
            <a:r>
              <a:rPr lang="en-US" sz="2000">
                <a:solidFill>
                  <a:schemeClr val="dk1"/>
                </a:solidFill>
              </a:rPr>
              <a:t>[i-1, j], A[i-1, j+1]) 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587" name="Google Shape;1587;g119c41ec8f9_0_16"/>
          <p:cNvCxnSpPr/>
          <p:nvPr/>
        </p:nvCxnSpPr>
        <p:spPr>
          <a:xfrm>
            <a:off x="884050" y="1835050"/>
            <a:ext cx="5076600" cy="19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8" name="Google Shape;1588;g119c41ec8f9_0_16"/>
          <p:cNvSpPr txBox="1"/>
          <p:nvPr/>
        </p:nvSpPr>
        <p:spPr>
          <a:xfrm>
            <a:off x="334875" y="3335250"/>
            <a:ext cx="32817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A[i, j] = Minimum Danger value to reach here from the top row using valid transitions</a:t>
            </a:r>
            <a:endParaRPr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52"/>
          <p:cNvSpPr txBox="1"/>
          <p:nvPr>
            <p:ph type="title"/>
          </p:nvPr>
        </p:nvSpPr>
        <p:spPr>
          <a:xfrm>
            <a:off x="65881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sp>
        <p:nvSpPr>
          <p:cNvPr id="1594" name="Google Shape;1594;p52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595" name="Google Shape;1595;p52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596" name="Google Shape;1596;p52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7" name="Google Shape;1597;p52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8" name="Google Shape;1598;p52"/>
          <p:cNvSpPr txBox="1"/>
          <p:nvPr/>
        </p:nvSpPr>
        <p:spPr>
          <a:xfrm>
            <a:off x="822325" y="6038850"/>
            <a:ext cx="77724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Initialization: A(i,0)=A(i,m+1)=∞,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A(0,j)=0</a:t>
            </a:r>
            <a:endParaRPr/>
          </a:p>
        </p:txBody>
      </p:sp>
      <p:graphicFrame>
        <p:nvGraphicFramePr>
          <p:cNvPr id="1599" name="Google Shape;1599;p5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53"/>
          <p:cNvSpPr txBox="1"/>
          <p:nvPr>
            <p:ph type="title"/>
          </p:nvPr>
        </p:nvSpPr>
        <p:spPr>
          <a:xfrm>
            <a:off x="6667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05" name="Google Shape;1605;p5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6" name="Google Shape;1606;p53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07" name="Google Shape;1607;p53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608" name="Google Shape;1608;p53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9" name="Google Shape;1609;p53"/>
          <p:cNvSpPr txBox="1"/>
          <p:nvPr/>
        </p:nvSpPr>
        <p:spPr>
          <a:xfrm>
            <a:off x="822325" y="5588000"/>
            <a:ext cx="71088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values in the first row are the same as C(i,j).</a:t>
            </a:r>
            <a:endParaRPr/>
          </a:p>
        </p:txBody>
      </p:sp>
      <p:graphicFrame>
        <p:nvGraphicFramePr>
          <p:cNvPr id="1610" name="Google Shape;1610;p53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4"/>
          <p:cNvSpPr txBox="1"/>
          <p:nvPr>
            <p:ph type="title"/>
          </p:nvPr>
        </p:nvSpPr>
        <p:spPr>
          <a:xfrm>
            <a:off x="6604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16" name="Google Shape;1616;p5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17" name="Google Shape;1617;p54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18" name="Google Shape;1618;p54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19" name="Google Shape;1619;p54"/>
          <p:cNvSpPr txBox="1"/>
          <p:nvPr/>
        </p:nvSpPr>
        <p:spPr>
          <a:xfrm>
            <a:off x="822325" y="5581650"/>
            <a:ext cx="38512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</a:t>
            </a:r>
            <a:endParaRPr/>
          </a:p>
        </p:txBody>
      </p:sp>
      <p:graphicFrame>
        <p:nvGraphicFramePr>
          <p:cNvPr id="1620" name="Google Shape;1620;p54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"/>
          <p:cNvSpPr txBox="1"/>
          <p:nvPr>
            <p:ph type="title"/>
          </p:nvPr>
        </p:nvSpPr>
        <p:spPr>
          <a:xfrm>
            <a:off x="7302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26" name="Google Shape;1626;p5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27" name="Google Shape;1627;p55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28" name="Google Shape;1628;p55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29" name="Google Shape;1629;p55"/>
          <p:cNvSpPr txBox="1"/>
          <p:nvPr/>
        </p:nvSpPr>
        <p:spPr>
          <a:xfrm>
            <a:off x="822325" y="5581650"/>
            <a:ext cx="75311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 </a:t>
            </a:r>
            <a:endParaRPr/>
          </a:p>
        </p:txBody>
      </p:sp>
      <p:graphicFrame>
        <p:nvGraphicFramePr>
          <p:cNvPr id="1630" name="Google Shape;1630;p55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36" name="Google Shape;1636;p56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7" name="Google Shape;1637;p56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38" name="Google Shape;1638;p56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39" name="Google Shape;1639;p56"/>
          <p:cNvSpPr txBox="1"/>
          <p:nvPr/>
        </p:nvSpPr>
        <p:spPr>
          <a:xfrm>
            <a:off x="822325" y="5581650"/>
            <a:ext cx="7442200" cy="860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A(2,1)=5+min{∞,3,2}=7. A(2,2)=7+min{3,2,5}=9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A(2,3)=5+min{2,5,4}=7.  </a:t>
            </a:r>
            <a:endParaRPr/>
          </a:p>
        </p:txBody>
      </p:sp>
      <p:graphicFrame>
        <p:nvGraphicFramePr>
          <p:cNvPr id="1640" name="Google Shape;1640;p56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  <a:gridCol w="52387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57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46" name="Google Shape;1646;p57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7" name="Google Shape;1647;p57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48" name="Google Shape;1648;p57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49" name="Google Shape;1649;p57"/>
          <p:cNvSpPr txBox="1"/>
          <p:nvPr/>
        </p:nvSpPr>
        <p:spPr>
          <a:xfrm>
            <a:off x="822325" y="5588000"/>
            <a:ext cx="73453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second row is 5.</a:t>
            </a:r>
            <a:endParaRPr/>
          </a:p>
        </p:txBody>
      </p:sp>
      <p:graphicFrame>
        <p:nvGraphicFramePr>
          <p:cNvPr id="1650" name="Google Shape;1650;p57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4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58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56" name="Google Shape;1656;p5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57" name="Google Shape;1657;p58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58" name="Google Shape;1658;p58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59" name="Google Shape;1659;p58"/>
          <p:cNvSpPr txBox="1"/>
          <p:nvPr/>
        </p:nvSpPr>
        <p:spPr>
          <a:xfrm>
            <a:off x="822325" y="5588000"/>
            <a:ext cx="703103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third row is 7.</a:t>
            </a:r>
            <a:endParaRPr/>
          </a:p>
        </p:txBody>
      </p:sp>
      <p:graphicFrame>
        <p:nvGraphicFramePr>
          <p:cNvPr id="1660" name="Google Shape;1660;p58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59"/>
          <p:cNvSpPr txBox="1"/>
          <p:nvPr>
            <p:ph type="title"/>
          </p:nvPr>
        </p:nvSpPr>
        <p:spPr>
          <a:xfrm>
            <a:off x="7112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66" name="Google Shape;1666;p59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C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67" name="Google Shape;1667;p59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68" name="Google Shape;1668;p59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69" name="Google Shape;1669;p59"/>
          <p:cNvSpPr txBox="1"/>
          <p:nvPr/>
        </p:nvSpPr>
        <p:spPr>
          <a:xfrm>
            <a:off x="838200" y="5410200"/>
            <a:ext cx="70294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670" name="Google Shape;1670;p59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D011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rgbClr val="DD0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0"/>
          <p:cNvSpPr txBox="1"/>
          <p:nvPr>
            <p:ph type="title"/>
          </p:nvPr>
        </p:nvSpPr>
        <p:spPr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climbing: example</a:t>
            </a:r>
            <a:endParaRPr/>
          </a:p>
        </p:txBody>
      </p:sp>
      <p:graphicFrame>
        <p:nvGraphicFramePr>
          <p:cNvPr id="1676" name="Google Shape;1676;p6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77" name="Google Shape;1677;p60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78" name="Google Shape;1678;p60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679" name="Google Shape;1679;p60"/>
          <p:cNvSpPr txBox="1"/>
          <p:nvPr/>
        </p:nvSpPr>
        <p:spPr>
          <a:xfrm>
            <a:off x="838200" y="5562600"/>
            <a:ext cx="7948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best cumulative rating on the last row is 12.</a:t>
            </a:r>
            <a:endParaRPr/>
          </a:p>
        </p:txBody>
      </p:sp>
      <p:graphicFrame>
        <p:nvGraphicFramePr>
          <p:cNvPr id="1680" name="Google Shape;1680;p60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1" name="Google Shape;1681;p60"/>
          <p:cNvSpPr txBox="1"/>
          <p:nvPr/>
        </p:nvSpPr>
        <p:spPr>
          <a:xfrm>
            <a:off x="914400" y="6226175"/>
            <a:ext cx="75438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So the rating of the best path to the top is 12.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17e7c951f6_1_78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Ways of solving</a:t>
            </a:r>
            <a:endParaRPr/>
          </a:p>
        </p:txBody>
      </p:sp>
      <p:sp>
        <p:nvSpPr>
          <p:cNvPr id="234" name="Google Shape;234;g117e7c951f6_1_78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Top-Down Approach 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Bottom-Up Approach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https://stackoverflow.com/questions/19084172/dynamic-programming-top-down-vs-bottom-up</a:t>
            </a:r>
            <a:r>
              <a:rPr lang="en-US"/>
              <a:t> 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https://stackoverflow.com/questions/6164629/what-is-the-difference-between-bottom-up-and-top-down</a:t>
            </a:r>
            <a:r>
              <a:rPr b="1" lang="en-US"/>
              <a:t>  </a:t>
            </a:r>
            <a:endParaRPr/>
          </a:p>
        </p:txBody>
      </p:sp>
      <p:sp>
        <p:nvSpPr>
          <p:cNvPr id="235" name="Google Shape;235;g117e7c951f6_1_78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1"/>
          <p:cNvSpPr txBox="1"/>
          <p:nvPr>
            <p:ph type="title"/>
          </p:nvPr>
        </p:nvSpPr>
        <p:spPr>
          <a:xfrm>
            <a:off x="712787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687" name="Google Shape;1687;p61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88" name="Google Shape;1688;p61"/>
          <p:cNvSpPr txBox="1"/>
          <p:nvPr/>
        </p:nvSpPr>
        <p:spPr>
          <a:xfrm>
            <a:off x="1203325" y="13208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89" name="Google Shape;1689;p61"/>
          <p:cNvSpPr txBox="1"/>
          <p:nvPr/>
        </p:nvSpPr>
        <p:spPr>
          <a:xfrm>
            <a:off x="5622925" y="12446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690" name="Google Shape;1690;p61"/>
          <p:cNvGraphicFramePr/>
          <p:nvPr/>
        </p:nvGraphicFramePr>
        <p:xfrm>
          <a:off x="41148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1" name="Google Shape;1691;p61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62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697" name="Google Shape;1697;p62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698" name="Google Shape;1698;p62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699" name="Google Shape;1699;p62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700" name="Google Shape;1700;p62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1" name="Google Shape;1701;p62"/>
          <p:cNvSpPr txBox="1"/>
          <p:nvPr/>
        </p:nvSpPr>
        <p:spPr>
          <a:xfrm>
            <a:off x="152400" y="4495800"/>
            <a:ext cx="3886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last hold was (4,4).</a:t>
            </a:r>
            <a:endParaRPr/>
          </a:p>
        </p:txBody>
      </p:sp>
      <p:sp>
        <p:nvSpPr>
          <p:cNvPr id="1702" name="Google Shape;1702;p62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63"/>
          <p:cNvSpPr txBox="1"/>
          <p:nvPr>
            <p:ph type="title"/>
          </p:nvPr>
        </p:nvSpPr>
        <p:spPr>
          <a:xfrm>
            <a:off x="7397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08" name="Google Shape;1708;p63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09" name="Google Shape;1709;p63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10" name="Google Shape;1710;p63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graphicFrame>
        <p:nvGraphicFramePr>
          <p:cNvPr id="1711" name="Google Shape;1711;p63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2" name="Google Shape;1712;p63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the last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(3,4),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min{13,7,8} was 7. </a:t>
            </a:r>
            <a:endParaRPr/>
          </a:p>
        </p:txBody>
      </p:sp>
      <p:sp>
        <p:nvSpPr>
          <p:cNvPr id="1713" name="Google Shape;1713;p63"/>
          <p:cNvSpPr txBox="1"/>
          <p:nvPr/>
        </p:nvSpPr>
        <p:spPr>
          <a:xfrm>
            <a:off x="609600" y="57912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64"/>
          <p:cNvSpPr txBox="1"/>
          <p:nvPr>
            <p:ph type="title"/>
          </p:nvPr>
        </p:nvSpPr>
        <p:spPr>
          <a:xfrm>
            <a:off x="67627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19" name="Google Shape;1719;p64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20" name="Google Shape;1720;p64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21" name="Google Shape;1721;p64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22" name="Google Shape;1722;p64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723" name="Google Shape;1723;p64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4" name="Google Shape;1724;p64"/>
          <p:cNvSpPr txBox="1"/>
          <p:nvPr/>
        </p:nvSpPr>
        <p:spPr>
          <a:xfrm>
            <a:off x="152400" y="4343400"/>
            <a:ext cx="3733800" cy="113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The hold before that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(2,5),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min{7,10,5} was 5.</a:t>
            </a:r>
            <a:r>
              <a:rPr b="0" i="0" lang="en-US" sz="2800" u="none">
                <a:solidFill>
                  <a:srgbClr val="66FF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p65"/>
          <p:cNvSpPr txBox="1"/>
          <p:nvPr>
            <p:ph type="title"/>
          </p:nvPr>
        </p:nvSpPr>
        <p:spPr>
          <a:xfrm>
            <a:off x="703262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30" name="Google Shape;1730;p65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rgbClr val="008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31" name="Google Shape;1731;p65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32" name="Google Shape;1732;p65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33" name="Google Shape;1733;p65"/>
          <p:cNvSpPr txBox="1"/>
          <p:nvPr/>
        </p:nvSpPr>
        <p:spPr>
          <a:xfrm>
            <a:off x="381000" y="5867400"/>
            <a:ext cx="8012112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find the actual path we need to retrace backwards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decisions made during the calculation of A(i,j).  </a:t>
            </a:r>
            <a:endParaRPr/>
          </a:p>
        </p:txBody>
      </p:sp>
      <p:graphicFrame>
        <p:nvGraphicFramePr>
          <p:cNvPr id="1734" name="Google Shape;1734;p65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5" name="Google Shape;1735;p65"/>
          <p:cNvSpPr txBox="1"/>
          <p:nvPr/>
        </p:nvSpPr>
        <p:spPr>
          <a:xfrm>
            <a:off x="152400" y="4343400"/>
            <a:ext cx="3733800" cy="107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Finally, the first hold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was  (1,4), since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min{5,4,8} was 4.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66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Rock climbing example: step 4</a:t>
            </a:r>
            <a:endParaRPr/>
          </a:p>
        </p:txBody>
      </p:sp>
      <p:graphicFrame>
        <p:nvGraphicFramePr>
          <p:cNvPr id="1741" name="Google Shape;1741;p66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65150"/>
                <a:gridCol w="561975"/>
                <a:gridCol w="565150"/>
                <a:gridCol w="561975"/>
                <a:gridCol w="5651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742" name="Google Shape;1742;p66"/>
          <p:cNvSpPr txBox="1"/>
          <p:nvPr/>
        </p:nvSpPr>
        <p:spPr>
          <a:xfrm>
            <a:off x="1219200" y="1219200"/>
            <a:ext cx="1042987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C(i,j):</a:t>
            </a:r>
            <a:endParaRPr/>
          </a:p>
        </p:txBody>
      </p:sp>
      <p:sp>
        <p:nvSpPr>
          <p:cNvPr id="1743" name="Google Shape;1743;p66"/>
          <p:cNvSpPr txBox="1"/>
          <p:nvPr/>
        </p:nvSpPr>
        <p:spPr>
          <a:xfrm>
            <a:off x="5638800" y="1219200"/>
            <a:ext cx="106362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A(i,j):</a:t>
            </a:r>
            <a:endParaRPr/>
          </a:p>
        </p:txBody>
      </p:sp>
      <p:sp>
        <p:nvSpPr>
          <p:cNvPr id="1744" name="Google Shape;1744;p66"/>
          <p:cNvSpPr txBox="1"/>
          <p:nvPr/>
        </p:nvSpPr>
        <p:spPr>
          <a:xfrm>
            <a:off x="457200" y="5410200"/>
            <a:ext cx="8012112" cy="530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done!   </a:t>
            </a:r>
            <a:endParaRPr/>
          </a:p>
        </p:txBody>
      </p:sp>
      <p:graphicFrame>
        <p:nvGraphicFramePr>
          <p:cNvPr id="1745" name="Google Shape;1745;p66"/>
          <p:cNvGraphicFramePr/>
          <p:nvPr/>
        </p:nvGraphicFramePr>
        <p:xfrm>
          <a:off x="4114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{0CC27020-D0F0-45D3-91D8-6BC28AC9E976}</a:tableStyleId>
              </a:tblPr>
              <a:tblGrid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  <a:gridCol w="552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i\j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l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0" i="0" lang="en-US" sz="280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∞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67"/>
          <p:cNvSpPr txBox="1"/>
          <p:nvPr>
            <p:ph type="title"/>
          </p:nvPr>
        </p:nvSpPr>
        <p:spPr>
          <a:xfrm>
            <a:off x="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Printing out the solution recursively</a:t>
            </a:r>
            <a:endParaRPr/>
          </a:p>
        </p:txBody>
      </p:sp>
      <p:sp>
        <p:nvSpPr>
          <p:cNvPr id="1751" name="Google Shape;1751;p67"/>
          <p:cNvSpPr txBox="1"/>
          <p:nvPr>
            <p:ph idx="1" type="body"/>
          </p:nvPr>
        </p:nvSpPr>
        <p:spPr>
          <a:xfrm>
            <a:off x="0" y="1219200"/>
            <a:ext cx="9144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PrintBest(A,i,j) </a:t>
            </a:r>
            <a:r>
              <a:rPr b="0" i="0" lang="en-US" sz="28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// Printing the best path ending at (i,j)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(i==0) OR (j=0) OR (j=m+1)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return;   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if (A[i-1,j-1]&lt;=A[i-1,j]) AND (A[i-1,j-1]&lt;=A[i-1,j+1])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PrintBest(A,i-1,j-1);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(A[i-1,j]&lt;=A[i-1,j-1]) AND (A[i-1,j]&lt;=A[i-1,j+1])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elseif (A[i-1,j+1]&lt;=A[i-1,j-1]) AND (A[i-1,j+1]&lt;=A[i-1,j])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PrintBest(A,i-1,j+1);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printf(i,j)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g117bb7b856a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Matrix Chain Multiplication(MCM)</a:t>
            </a:r>
            <a:endParaRPr/>
          </a:p>
        </p:txBody>
      </p:sp>
      <p:sp>
        <p:nvSpPr>
          <p:cNvPr id="1758" name="Google Shape;1758;g117bb7b856a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= [10 x 30], B=[30 x 5], C=[5 x 40]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Need to calculate (ABC) ? (AB)C or A(BC)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# Operations = (AB)C =  (10 * 30 * 5) + (10 * 5 * 40) = 1500 + 2000 = 3500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# Operations = A(BC) = (30 * 5 * 40) + (10 * 30 * 40) = 6000 + 12000 = 18000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 operation wise (AB)C &lt;&lt;&lt; A(BC)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So, the question is how to efficiently separate the calculation -&gt; MCM teaches about this concept of partition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g117bb7b856a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7d1343796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MCM</a:t>
            </a:r>
            <a:endParaRPr/>
          </a:p>
        </p:txBody>
      </p:sp>
      <p:sp>
        <p:nvSpPr>
          <p:cNvPr id="1766" name="Google Shape;1766;g117d1343796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Recursion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Given (A1, A2, A3, ……, AN) Matrixes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Divide [A1-Aj]+[Aj-AN]+Merge Results from these two partitions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Merge results = Row(A1) * Col(Aj) * col(AN)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Find the j with best partition over trying All j within range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67" name="Google Shape;1767;g117d1343796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8" name="Google Shape;1768;g117d1343796_0_0"/>
          <p:cNvSpPr txBox="1"/>
          <p:nvPr/>
        </p:nvSpPr>
        <p:spPr>
          <a:xfrm>
            <a:off x="876275" y="4040700"/>
            <a:ext cx="7178700" cy="263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def Func(i,k) 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if(i==k) return 0 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if(k-i == 1) return row(A[i]) * col(A[i]) * col(A[k])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 res = INF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for(j=i+1, j&lt;=k-1;j++) {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	res=min(res,   Func(i,j) + Func(j+1,k) + merge(A[i],A[j],A[k])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         }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accent2"/>
                </a:solidFill>
              </a:rPr>
              <a:t>	return res</a:t>
            </a:r>
            <a:endParaRPr sz="15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accent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13d3f82e4f6_0_2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accent2"/>
                </a:solidFill>
              </a:rPr>
              <a:t>merge(A[i],A[j],A[k])</a:t>
            </a:r>
            <a:endParaRPr sz="30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775" name="Google Shape;1775;g13d3f82e4f6_0_2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merge(A[i],A[j],A[k])= </a:t>
            </a:r>
            <a:r>
              <a:rPr lang="en-US" sz="2400">
                <a:solidFill>
                  <a:schemeClr val="dk1"/>
                </a:solidFill>
              </a:rPr>
              <a:t>Row(Ai) * Col(Aj) * col(Ak)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g13d3f82e4f6_0_2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7" name="Google Shape;1777;g13d3f82e4f6_0_20"/>
          <p:cNvSpPr/>
          <p:nvPr/>
        </p:nvSpPr>
        <p:spPr>
          <a:xfrm>
            <a:off x="281275" y="3161100"/>
            <a:ext cx="2133600" cy="158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Row(A[i]) * Col(A[j])</a:t>
            </a:r>
            <a:endParaRPr/>
          </a:p>
        </p:txBody>
      </p:sp>
      <p:sp>
        <p:nvSpPr>
          <p:cNvPr id="1778" name="Google Shape;1778;g13d3f82e4f6_0_20"/>
          <p:cNvSpPr/>
          <p:nvPr/>
        </p:nvSpPr>
        <p:spPr>
          <a:xfrm>
            <a:off x="2643475" y="3161100"/>
            <a:ext cx="2133600" cy="15807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Row(A[j+1]) * Col(A[k])</a:t>
            </a:r>
            <a:endParaRPr/>
          </a:p>
        </p:txBody>
      </p:sp>
      <p:sp>
        <p:nvSpPr>
          <p:cNvPr id="1779" name="Google Shape;1779;g13d3f82e4f6_0_20"/>
          <p:cNvSpPr/>
          <p:nvPr/>
        </p:nvSpPr>
        <p:spPr>
          <a:xfrm>
            <a:off x="4969375" y="3670100"/>
            <a:ext cx="401700" cy="5358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g13d3f82e4f6_0_20"/>
          <p:cNvSpPr/>
          <p:nvPr/>
        </p:nvSpPr>
        <p:spPr>
          <a:xfrm>
            <a:off x="5813225" y="3027175"/>
            <a:ext cx="3094200" cy="17949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g13d3f82e4f6_0_20"/>
          <p:cNvSpPr txBox="1"/>
          <p:nvPr/>
        </p:nvSpPr>
        <p:spPr>
          <a:xfrm>
            <a:off x="1567175" y="4955975"/>
            <a:ext cx="23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 == Row(A[j+1])</a:t>
            </a:r>
            <a:endParaRPr/>
          </a:p>
        </p:txBody>
      </p:sp>
      <p:sp>
        <p:nvSpPr>
          <p:cNvPr id="1782" name="Google Shape;1782;g13d3f82e4f6_0_20"/>
          <p:cNvSpPr txBox="1"/>
          <p:nvPr/>
        </p:nvSpPr>
        <p:spPr>
          <a:xfrm>
            <a:off x="5901925" y="3214700"/>
            <a:ext cx="8490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</a:t>
            </a:r>
            <a:endParaRPr/>
          </a:p>
        </p:txBody>
      </p:sp>
      <p:sp>
        <p:nvSpPr>
          <p:cNvPr id="1783" name="Google Shape;1783;g13d3f82e4f6_0_20"/>
          <p:cNvSpPr txBox="1"/>
          <p:nvPr/>
        </p:nvSpPr>
        <p:spPr>
          <a:xfrm>
            <a:off x="6740125" y="3214700"/>
            <a:ext cx="924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col(A[j])</a:t>
            </a:r>
            <a:endParaRPr/>
          </a:p>
        </p:txBody>
      </p:sp>
      <p:sp>
        <p:nvSpPr>
          <p:cNvPr id="1784" name="Google Shape;1784;g13d3f82e4f6_0_20"/>
          <p:cNvSpPr txBox="1"/>
          <p:nvPr/>
        </p:nvSpPr>
        <p:spPr>
          <a:xfrm>
            <a:off x="7782225" y="3254875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…..</a:t>
            </a:r>
            <a:endParaRPr/>
          </a:p>
        </p:txBody>
      </p:sp>
      <p:sp>
        <p:nvSpPr>
          <p:cNvPr id="1785" name="Google Shape;1785;g13d3f82e4f6_0_20"/>
          <p:cNvSpPr/>
          <p:nvPr/>
        </p:nvSpPr>
        <p:spPr>
          <a:xfrm rot="5400000">
            <a:off x="6915132" y="1240278"/>
            <a:ext cx="750300" cy="2744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86" name="Google Shape;1786;g13d3f82e4f6_0_20"/>
          <p:cNvSpPr txBox="1"/>
          <p:nvPr/>
        </p:nvSpPr>
        <p:spPr>
          <a:xfrm>
            <a:off x="7567900" y="2062750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col(A[k])</a:t>
            </a:r>
            <a:endParaRPr/>
          </a:p>
        </p:txBody>
      </p:sp>
      <p:sp>
        <p:nvSpPr>
          <p:cNvPr id="1787" name="Google Shape;1787;g13d3f82e4f6_0_20"/>
          <p:cNvSpPr/>
          <p:nvPr/>
        </p:nvSpPr>
        <p:spPr>
          <a:xfrm>
            <a:off x="5371075" y="2812850"/>
            <a:ext cx="428700" cy="2625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DD0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88" name="Google Shape;1788;g13d3f82e4f6_0_20"/>
          <p:cNvSpPr txBox="1"/>
          <p:nvPr/>
        </p:nvSpPr>
        <p:spPr>
          <a:xfrm>
            <a:off x="4824700" y="2443750"/>
            <a:ext cx="9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</a:t>
            </a:r>
            <a:r>
              <a:rPr lang="en-US"/>
              <a:t>(A[i])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