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4A1623-0190-4E15-A239-9E859140BC1F}">
  <a:tblStyle styleId="{EE4A1623-0190-4E15-A239-9E859140BC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17b65f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17b65f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17b65f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17b65f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e376b3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e376b3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10c6b6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10c6b6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10c6b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10c6b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17525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17525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175259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175259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175259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175259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175259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17525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e376b3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e376b3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17b65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17b65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17b65f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17b65f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17b65f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17b65f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17b65f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17b65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17b65f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17b65f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17b65f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17b65f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17b65f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17b65f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17b65f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117b65f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Binary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Analysis of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Divide and Conquer Strategy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4)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1909650" y="13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</a:tblGrid>
              <a:tr h="4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2"/>
          <p:cNvSpPr txBox="1"/>
          <p:nvPr/>
        </p:nvSpPr>
        <p:spPr>
          <a:xfrm>
            <a:off x="3100975" y="121447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259900" y="1459225"/>
            <a:ext cx="36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Just normally search between these two numbers and locate position.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754200" y="26833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2" name="Google Shape;162;p22"/>
          <p:cNvCxnSpPr>
            <a:stCxn id="161" idx="1"/>
          </p:cNvCxnSpPr>
          <p:nvPr/>
        </p:nvCxnSpPr>
        <p:spPr>
          <a:xfrm rot="10800000">
            <a:off x="2350700" y="1789025"/>
            <a:ext cx="403500" cy="10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Complexity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443550" y="12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939950"/>
                <a:gridCol w="1375425"/>
                <a:gridCol w="192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Search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Search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/>
          <p:nvPr/>
        </p:nvSpPr>
        <p:spPr>
          <a:xfrm>
            <a:off x="4999350" y="375650"/>
            <a:ext cx="2587200" cy="12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If we are asked Q times, then in worst cases,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Q * N &gt;= Q *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(|N|)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=&gt; Q * 13 &gt;= Q *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(13)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=&gt; Q * 13 &gt;= Q * 3</a:t>
            </a:r>
            <a:r>
              <a:rPr baseline="30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endParaRPr baseline="3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095925" y="37278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Big O Complexity: O(log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179700" y="2042675"/>
            <a:ext cx="1649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m1&lt;-[low, 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5309988" y="2957075"/>
            <a:ext cx="162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m2&lt;-[low, m1-1]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7187250" y="2957075"/>
            <a:ext cx="139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m3&lt;-[m1,high]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174625" y="3830250"/>
            <a:ext cx="37770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each step, we are nullifying half(n/2), and a number can be halved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 times.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6" name="Google Shape;176;p23"/>
          <p:cNvCxnSpPr>
            <a:stCxn id="172" idx="2"/>
            <a:endCxn id="173" idx="0"/>
          </p:cNvCxnSpPr>
          <p:nvPr/>
        </p:nvCxnSpPr>
        <p:spPr>
          <a:xfrm flipH="1">
            <a:off x="6123600" y="2615375"/>
            <a:ext cx="8808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72" idx="2"/>
            <a:endCxn id="174" idx="0"/>
          </p:cNvCxnSpPr>
          <p:nvPr/>
        </p:nvCxnSpPr>
        <p:spPr>
          <a:xfrm>
            <a:off x="7004400" y="2615375"/>
            <a:ext cx="878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4820275" y="3230450"/>
            <a:ext cx="217200" cy="150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185550" y="4498800"/>
            <a:ext cx="3454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N, N/2, N/4, …, N/log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095925" y="44136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N/log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(N) ≈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Properties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Falls under the umbrella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Divide and conquer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strategy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Problem’s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characteristics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need to support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monotonically increasing/ decreasing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 property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-&gt; otherwise we can not discard half search space, E.g, unsorted 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Issues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017725"/>
            <a:ext cx="87093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 System: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mid] [mid+1, high] 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mid-1][mid, high]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mid-1][mid+1, high]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Depends on problem specification how we need to divide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intuition of searching space remains same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Corner Case of Adjacent Indexes, high = low+1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1492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5020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(low == high) {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(low+high+1)/2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1492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(3+4)/2 = 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2]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[3, 4] -&gt;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5020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(3+4+1)/2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3]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[4, 4] -&gt; No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917925" y="617525"/>
            <a:ext cx="50031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Need to understand what to include in each divided group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921450" y="1376300"/>
            <a:ext cx="19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=(low+high)/2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(low+high+1)/2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low+(high-low)/2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Floating Point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search can be used to solve problems having floating point values also. E.g, find (√x) 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756800" y="1906450"/>
            <a:ext cx="3543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 (abs(mid*mid -x)&lt;=10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-9 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) 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(mid*mid &gt; x) high=mid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Else if (mid * mid &lt; x) low = mid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mid] [mid, high]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742200" y="1614850"/>
            <a:ext cx="2901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(0+8)/2 = 4; 4 * 4 &gt; 8; [0,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(0+4)/2 = 2; 2 * 2 &lt; 8 [2,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(2+4)/2 = 3; 3 * 3 &gt; 8; [2, 3]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………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681925" y="2637300"/>
            <a:ext cx="2901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What is the stopping condition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-GB" sz="1200">
                <a:latin typeface="Raleway"/>
                <a:ea typeface="Raleway"/>
                <a:cs typeface="Raleway"/>
                <a:sym typeface="Raleway"/>
              </a:rPr>
              <a:t>Desired precision gap: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 abs (found ans - desired ans) &lt;= some defined small value. E.g,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(mid * mid - result) &lt;= 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(-9)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Add precision flexibility with your comparison constraint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1" name="Google Shape;211;p26"/>
          <p:cNvCxnSpPr>
            <a:stCxn id="210" idx="1"/>
          </p:cNvCxnSpPr>
          <p:nvPr/>
        </p:nvCxnSpPr>
        <p:spPr>
          <a:xfrm rot="10800000">
            <a:off x="3576225" y="3234750"/>
            <a:ext cx="21057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16075" y="1184275"/>
            <a:ext cx="1751875" cy="2410575"/>
          </a:xfrm>
          <a:custGeom>
            <a:rect b="b" l="l" r="r" t="t"/>
            <a:pathLst>
              <a:path extrusionOk="0" h="96423" w="70075">
                <a:moveTo>
                  <a:pt x="0" y="96423"/>
                </a:moveTo>
                <a:cubicBezTo>
                  <a:pt x="7148" y="92779"/>
                  <a:pt x="32982" y="85164"/>
                  <a:pt x="42886" y="74559"/>
                </a:cubicBezTo>
                <a:cubicBezTo>
                  <a:pt x="52790" y="63954"/>
                  <a:pt x="54893" y="45222"/>
                  <a:pt x="59424" y="32795"/>
                </a:cubicBezTo>
                <a:cubicBezTo>
                  <a:pt x="63956" y="20369"/>
                  <a:pt x="68300" y="5466"/>
                  <a:pt x="700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7"/>
          <p:cNvSpPr/>
          <p:nvPr/>
        </p:nvSpPr>
        <p:spPr>
          <a:xfrm>
            <a:off x="5556950" y="2191890"/>
            <a:ext cx="2634800" cy="1192725"/>
          </a:xfrm>
          <a:custGeom>
            <a:rect b="b" l="l" r="r" t="t"/>
            <a:pathLst>
              <a:path extrusionOk="0" h="47709" w="105392">
                <a:moveTo>
                  <a:pt x="0" y="47709"/>
                </a:moveTo>
                <a:cubicBezTo>
                  <a:pt x="1261" y="42617"/>
                  <a:pt x="-93" y="25098"/>
                  <a:pt x="7568" y="17156"/>
                </a:cubicBezTo>
                <a:cubicBezTo>
                  <a:pt x="15230" y="9214"/>
                  <a:pt x="32094" y="525"/>
                  <a:pt x="45969" y="58"/>
                </a:cubicBezTo>
                <a:cubicBezTo>
                  <a:pt x="59844" y="-409"/>
                  <a:pt x="80913" y="6458"/>
                  <a:pt x="90817" y="14353"/>
                </a:cubicBezTo>
                <a:cubicBezTo>
                  <a:pt x="100721" y="22248"/>
                  <a:pt x="102963" y="41916"/>
                  <a:pt x="105392" y="474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7"/>
          <p:cNvSpPr txBox="1"/>
          <p:nvPr/>
        </p:nvSpPr>
        <p:spPr>
          <a:xfrm>
            <a:off x="588625" y="37614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846425" y="3685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2" name="Google Shape;222;p27"/>
          <p:cNvCxnSpPr/>
          <p:nvPr/>
        </p:nvCxnSpPr>
        <p:spPr>
          <a:xfrm flipH="1" rot="10800000">
            <a:off x="812875" y="43025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/>
          <p:nvPr/>
        </p:nvCxnSpPr>
        <p:spPr>
          <a:xfrm flipH="1" rot="10800000">
            <a:off x="6070675" y="42263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512425" y="23898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789025" y="2542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218025" y="19326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decreasing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6369800" y="14894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524275" y="15190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5811325" y="1297000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unchanged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765400" y="45094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83800" y="44332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946000" y="3366425"/>
            <a:ext cx="2298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Vice Versa situations are also same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770300" y="15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8"/>
          <p:cNvSpPr txBox="1"/>
          <p:nvPr/>
        </p:nvSpPr>
        <p:spPr>
          <a:xfrm>
            <a:off x="777825" y="2242400"/>
            <a:ext cx="3664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low +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high -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3791050" y="1338425"/>
            <a:ext cx="7359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/>
          <p:nvPr/>
        </p:nvCxnSpPr>
        <p:spPr>
          <a:xfrm flipH="1">
            <a:off x="3615750" y="1240325"/>
            <a:ext cx="6378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4816425" y="2242400"/>
            <a:ext cx="27657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&gt;= mid1: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[mid1, high]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&lt;= mid2: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[low, mid2]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9"/>
          <p:cNvSpPr txBox="1"/>
          <p:nvPr/>
        </p:nvSpPr>
        <p:spPr>
          <a:xfrm>
            <a:off x="574625" y="2487650"/>
            <a:ext cx="464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Let's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assume, these values denote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coordinates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of n points. Need to find the point from which the summation of distance of each point gets minimized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distance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611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1245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0"/>
          <p:cNvSpPr txBox="1"/>
          <p:nvPr/>
        </p:nvSpPr>
        <p:spPr>
          <a:xfrm>
            <a:off x="525575" y="3307525"/>
            <a:ext cx="23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0+(13-0)/3 = 4,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13 - (13-0)/3 = 9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048675" y="3104225"/>
            <a:ext cx="2787132" cy="1280196"/>
          </a:xfrm>
          <a:custGeom>
            <a:rect b="b" l="l" r="r" t="t"/>
            <a:pathLst>
              <a:path extrusionOk="0" h="49847" w="111933">
                <a:moveTo>
                  <a:pt x="0" y="4079"/>
                </a:moveTo>
                <a:cubicBezTo>
                  <a:pt x="4230" y="10650"/>
                  <a:pt x="11027" y="36632"/>
                  <a:pt x="25377" y="43505"/>
                </a:cubicBezTo>
                <a:cubicBezTo>
                  <a:pt x="39727" y="50378"/>
                  <a:pt x="71676" y="52568"/>
                  <a:pt x="86102" y="45317"/>
                </a:cubicBezTo>
                <a:cubicBezTo>
                  <a:pt x="100528" y="38066"/>
                  <a:pt x="107628" y="7553"/>
                  <a:pt x="11193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30"/>
          <p:cNvSpPr txBox="1"/>
          <p:nvPr/>
        </p:nvSpPr>
        <p:spPr>
          <a:xfrm>
            <a:off x="5892325" y="3138225"/>
            <a:ext cx="278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If Distance [mid1] &lt; Distance [mid2]: [low,mid1]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Else [mid2, high]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795325" y="749750"/>
            <a:ext cx="42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First decrease, then increase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Thank you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1136925" y="2306325"/>
            <a:ext cx="26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without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repetition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1136925" y="2306325"/>
            <a:ext cx="26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599950" y="21731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5"/>
          <p:cNvCxnSpPr>
            <a:stCxn id="84" idx="0"/>
          </p:cNvCxnSpPr>
          <p:nvPr/>
        </p:nvCxnSpPr>
        <p:spPr>
          <a:xfrm rot="10800000">
            <a:off x="3053050" y="1596825"/>
            <a:ext cx="894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4666750" y="20207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=48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87;p15"/>
          <p:cNvCxnSpPr>
            <a:stCxn id="86" idx="0"/>
          </p:cNvCxnSpPr>
          <p:nvPr/>
        </p:nvCxnSpPr>
        <p:spPr>
          <a:xfrm rot="10800000">
            <a:off x="4893550" y="1559625"/>
            <a:ext cx="120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How we can solve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Linear Search: Iterate one by one and find the position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619850" y="12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734875"/>
                <a:gridCol w="762875"/>
                <a:gridCol w="72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4953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706900"/>
                <a:gridCol w="353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 many index need to be traversed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6"/>
          <p:cNvSpPr/>
          <p:nvPr/>
        </p:nvSpPr>
        <p:spPr>
          <a:xfrm>
            <a:off x="5277950" y="2438600"/>
            <a:ext cx="3614700" cy="9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worst cases, we have to traverse |N| element each time.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|N| = array size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277950" y="3580100"/>
            <a:ext cx="3614700" cy="10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What if we were asked about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multiple times ? ≈ |N| * |N| * ….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Can we solve this faster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Yes ! Binary Search 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522750" y="2380250"/>
            <a:ext cx="1249200" cy="7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40000" y="2191675"/>
            <a:ext cx="4183800" cy="13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 is a searching technique, where we divide our problem’s search space into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2 separate parts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and then search our solution.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86625" y="2571750"/>
            <a:ext cx="938700" cy="32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737075" y="1470125"/>
            <a:ext cx="453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approach under Divide and Conquer Strategy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560725" y="10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517625"/>
                <a:gridCol w="594725"/>
                <a:gridCol w="69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3835450" y="2419350"/>
            <a:ext cx="4575600" cy="18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Algorithm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1. Find Middle element (M) of search space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2. If </a:t>
            </a: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&lt; M, we will search in left subarray/sub space [st,en=mid-1]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3. Else, we will search in right subarray/sub space [st=mid, en]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4. If remained with two numbers just normally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963350" y="2570550"/>
            <a:ext cx="2148900" cy="10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 = floor((st+en)/2)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 = array[mid]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Search(step: 1)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159500" y="7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6404500" y="1626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32825" y="1606125"/>
            <a:ext cx="2718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st=0, en=1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52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st=mid=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4969500" y="23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9"/>
          <p:cNvSpPr/>
          <p:nvPr/>
        </p:nvSpPr>
        <p:spPr>
          <a:xfrm>
            <a:off x="6349800" y="1599225"/>
            <a:ext cx="436200" cy="62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(step: 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2777325" y="78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1429625" y="1820500"/>
            <a:ext cx="2981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mid=9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4677125" y="22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5370563" y="29647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0"/>
          <p:cNvSpPr/>
          <p:nvPr/>
        </p:nvSpPr>
        <p:spPr>
          <a:xfrm rot="-1960713">
            <a:off x="5184114" y="1681565"/>
            <a:ext cx="273371" cy="3936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176550" y="1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4572000" y="2308500"/>
            <a:ext cx="3150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107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&lt; 107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en=mid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3176550" y="27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{EE4A1623-0190-4E15-A239-9E859140BC1F}</a:tableStyleId>
              </a:tblPr>
              <a:tblGrid>
                <a:gridCol w="422275"/>
                <a:gridCol w="422275"/>
              </a:tblGrid>
              <a:tr h="4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1"/>
          <p:cNvSpPr txBox="1"/>
          <p:nvPr/>
        </p:nvSpPr>
        <p:spPr>
          <a:xfrm>
            <a:off x="3236575" y="755350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1"/>
          <p:cNvSpPr/>
          <p:nvPr/>
        </p:nvSpPr>
        <p:spPr>
          <a:xfrm rot="999995">
            <a:off x="3472773" y="2158183"/>
            <a:ext cx="252090" cy="4485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