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781800" cy="99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arg82ckeERGBPOhY5BICK4iW3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0b837c63_0_6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0b837c63_0_6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e0b837c63_0_6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0b837c63_0_0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0b837c63_0_0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e0b837c63_0_0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4" name="Google Shape;84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096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 rot="5400000">
            <a:off x="4352925" y="2371725"/>
            <a:ext cx="6248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 rot="5400000">
            <a:off x="352425" y="485775"/>
            <a:ext cx="6248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 rot="5400000">
            <a:off x="2057400" y="76200"/>
            <a:ext cx="4953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📂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4762" y="3276600"/>
            <a:ext cx="9137650" cy="152400"/>
            <a:chOff x="3" y="2064"/>
            <a:chExt cx="5756" cy="96"/>
          </a:xfrm>
        </p:grpSpPr>
        <p:sp>
          <p:nvSpPr>
            <p:cNvPr id="11" name="Google Shape;11;p11"/>
            <p:cNvSpPr txBox="1"/>
            <p:nvPr/>
          </p:nvSpPr>
          <p:spPr>
            <a:xfrm>
              <a:off x="3" y="2064"/>
              <a:ext cx="5756" cy="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Arial"/>
                <a:buNone/>
              </a:pPr>
              <a:r>
                <a:t/>
              </a:r>
              <a:endPara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 txBox="1"/>
            <p:nvPr/>
          </p:nvSpPr>
          <p:spPr>
            <a:xfrm>
              <a:off x="3" y="2136"/>
              <a:ext cx="5756" cy="2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fol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Arial"/>
                <a:buNone/>
              </a:pPr>
              <a:r>
                <a:t/>
              </a:r>
              <a:endPara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" name="Google Shape;29;p13"/>
          <p:cNvSpPr txBox="1"/>
          <p:nvPr/>
        </p:nvSpPr>
        <p:spPr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String matching </a:t>
            </a:r>
            <a:fld id="{00000000-1234-1234-1234-123412341234}" type="slidenum"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Matching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/>
              <a:t>Rabin-Karp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0b837c63_0_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Modular Arithmetic</a:t>
            </a:r>
            <a:endParaRPr/>
          </a:p>
        </p:txBody>
      </p:sp>
      <p:sp>
        <p:nvSpPr>
          <p:cNvPr id="163" name="Google Shape;163;g11e0b837c63_0_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Common rules for modular arithmetic,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(a+b)%M = (a%M + b%M)%M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(a*b)%M = ((a%M) * (b%M))%M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Ex, (-7)%3 = (-7+9)%3 = 2%3 =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Pseudocode with modular arithmetic</a:t>
            </a:r>
            <a:endParaRPr sz="4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540750" y="1727550"/>
            <a:ext cx="8062500" cy="34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0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m 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(2 * p + P[i]) % q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1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1; i &lt;= m-1;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(offset * 2) % q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t[0] = 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i&lt;m; i 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t[0] = (2 * t[0] + T[i]) % q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(s = 1; s&lt;=n-m; s++)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t[s] = (2 * (t[s-1] - (offset * T[s-1])% q + T[s+m-1] )) % q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Checking</a:t>
            </a:r>
            <a:endParaRPr sz="4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609600" y="13716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Once we use the modulo arithmetic, when p=t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some s, we can no longer be sure that P[0 .. M-1] is equal to T[s .. S+ m -1 ], e</a:t>
            </a:r>
            <a:r>
              <a:rPr lang="en-US" sz="2400"/>
              <a:t>.g, 14%7 == 0 and 7%7==0, so two strings (14 value, 7 value) will be considered same. 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after the equality test p = 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we should compare P[0..m-1] with T[s..s+m-1] character by character to ensure that we really have a match.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the worst-case running time becomes O(nm), but it avoids a lot of unnecessary string matchings in practice.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Matching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 </a:t>
            </a:r>
            <a:r>
              <a:rPr b="0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string T[0..n-1] and a </a:t>
            </a:r>
            <a:r>
              <a:rPr b="0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pattern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P[0..m-1],  find all occurrences of the pattern within the text.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T = 000010001010001 and P = 0001, the occurrences 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occurrence starts at T[1]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 occurrence starts at T[5]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occurrence starts at T[11]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algorithm</a:t>
            </a:r>
            <a:endParaRPr/>
          </a:p>
        </p:txBody>
      </p:sp>
      <p:graphicFrame>
        <p:nvGraphicFramePr>
          <p:cNvPr id="111" name="Google Shape;111;p3"/>
          <p:cNvGraphicFramePr/>
          <p:nvPr/>
        </p:nvGraphicFramePr>
        <p:xfrm>
          <a:off x="838200" y="1143000"/>
          <a:ext cx="5638800" cy="1387475"/>
        </p:xfrm>
        <a:graphic>
          <a:graphicData uri="http://schemas.openxmlformats.org/presentationml/2006/ole">
            <mc:AlternateContent>
              <mc:Choice Requires="v">
                <p:oleObj r:id="rId4" imgH="1387475" imgW="5638800" progId="Paint.Picture" spid="_x0000_s1">
                  <p:embed/>
                </p:oleObj>
              </mc:Choice>
              <mc:Fallback>
                <p:oleObj r:id="rId5" imgH="1387475" imgW="5638800" progId="Paint.Picture">
                  <p:embed/>
                  <p:pic>
                    <p:nvPicPr>
                      <p:cNvPr id="111" name="Google Shape;111;p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1143000"/>
                        <a:ext cx="56388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3"/>
          <p:cNvSpPr txBox="1"/>
          <p:nvPr/>
        </p:nvSpPr>
        <p:spPr>
          <a:xfrm>
            <a:off x="4881562" y="5105400"/>
            <a:ext cx="426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Worst-case running time = O(nm).</a:t>
            </a:r>
            <a:endParaRPr/>
          </a:p>
        </p:txBody>
      </p:sp>
      <p:graphicFrame>
        <p:nvGraphicFramePr>
          <p:cNvPr id="113" name="Google Shape;113;p3"/>
          <p:cNvGraphicFramePr/>
          <p:nvPr/>
        </p:nvGraphicFramePr>
        <p:xfrm>
          <a:off x="838200" y="2514600"/>
          <a:ext cx="4011612" cy="4343400"/>
        </p:xfrm>
        <a:graphic>
          <a:graphicData uri="http://schemas.openxmlformats.org/presentationml/2006/ole">
            <mc:AlternateContent>
              <mc:Choice Requires="v">
                <p:oleObj r:id="rId7" imgH="4343400" imgW="4011612" progId="Paint.Picture" spid="_x0000_s2">
                  <p:embed/>
                </p:oleObj>
              </mc:Choice>
              <mc:Fallback>
                <p:oleObj r:id="rId8" imgH="4343400" imgW="4011612" progId="Paint.Picture">
                  <p:embed/>
                  <p:pic>
                    <p:nvPicPr>
                      <p:cNvPr id="113" name="Google Shape;113;p3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2514600"/>
                        <a:ext cx="4011612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idea: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think of the pattern P[0..m-1] as a key, transform (hash) it into an equivalent integer </a:t>
            </a:r>
            <a:r>
              <a:rPr b="0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Similarly, we transform substrings in the text string T[] into integers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s=0,1,…,n-m, transform T[s..s+m-1] to an equivalent integer t</a:t>
            </a:r>
            <a:r>
              <a:rPr b="0" baseline="-2500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pattern occurs at position s if and only if p=t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compute p and t</a:t>
            </a:r>
            <a:r>
              <a:rPr b="0" baseline="-25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quickly, then the pattern matching problem is reduced to comparing p with n-m+1 integers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 …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compute p?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= 2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P[0] + 2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m-2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P[1] + … + 2 P[m-2] + P[m-1]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horner’s rule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533400" y="3733800"/>
          <a:ext cx="8305800" cy="544512"/>
        </p:xfrm>
        <a:graphic>
          <a:graphicData uri="http://schemas.openxmlformats.org/presentationml/2006/ole">
            <mc:AlternateContent>
              <mc:Choice Requires="v">
                <p:oleObj r:id="rId4" imgH="544512" imgW="8305800" progId="Paint.Picture" spid="_x0000_s1">
                  <p:embed/>
                </p:oleObj>
              </mc:Choice>
              <mc:Fallback>
                <p:oleObj r:id="rId5" imgH="544512" imgW="8305800" progId="Paint.Picture">
                  <p:embed/>
                  <p:pic>
                    <p:nvPicPr>
                      <p:cNvPr id="126" name="Google Shape;126;p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" y="3733800"/>
                        <a:ext cx="83058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Google Shape;127;p5"/>
          <p:cNvGraphicFramePr/>
          <p:nvPr/>
        </p:nvGraphicFramePr>
        <p:xfrm>
          <a:off x="2057400" y="4572000"/>
          <a:ext cx="3429000" cy="1292225"/>
        </p:xfrm>
        <a:graphic>
          <a:graphicData uri="http://schemas.openxmlformats.org/presentationml/2006/ole">
            <mc:AlternateContent>
              <mc:Choice Requires="v">
                <p:oleObj r:id="rId7" imgH="1292225" imgW="3429000" progId="Paint.Picture" spid="_x0000_s2">
                  <p:embed/>
                </p:oleObj>
              </mc:Choice>
              <mc:Fallback>
                <p:oleObj r:id="rId8" imgH="1292225" imgW="3429000" progId="Paint.Picture">
                  <p:embed/>
                  <p:pic>
                    <p:nvPicPr>
                      <p:cNvPr id="127" name="Google Shape;127;p5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57400" y="4572000"/>
                        <a:ext cx="34290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Google Shape;128;p5"/>
          <p:cNvSpPr txBox="1"/>
          <p:nvPr/>
        </p:nvSpPr>
        <p:spPr>
          <a:xfrm>
            <a:off x="746125" y="6030912"/>
            <a:ext cx="74834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O(m) time, assuming each arithmetic operation can be done in O(1)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 …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Similarly, to compute the (n-m+1) integers 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text string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O((n – m + 1) m) time, assuming that each arithmetic operation can be done in O(1) time.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a bit time-consuming. </a:t>
            </a:r>
            <a:endParaRPr/>
          </a:p>
        </p:txBody>
      </p:sp>
      <p:graphicFrame>
        <p:nvGraphicFramePr>
          <p:cNvPr id="135" name="Google Shape;135;p6"/>
          <p:cNvGraphicFramePr/>
          <p:nvPr/>
        </p:nvGraphicFramePr>
        <p:xfrm>
          <a:off x="1676400" y="2590800"/>
          <a:ext cx="5181600" cy="2122487"/>
        </p:xfrm>
        <a:graphic>
          <a:graphicData uri="http://schemas.openxmlformats.org/presentationml/2006/ole">
            <mc:AlternateContent>
              <mc:Choice Requires="v">
                <p:oleObj r:id="rId4" imgH="2122487" imgW="5181600" progId="Paint.Picture" spid="_x0000_s1">
                  <p:embed/>
                </p:oleObj>
              </mc:Choice>
              <mc:Fallback>
                <p:oleObj r:id="rId5" imgH="2122487" imgW="5181600" progId="Paint.Picture">
                  <p:embed/>
                  <p:pic>
                    <p:nvPicPr>
                      <p:cNvPr id="135" name="Google Shape;135;p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76400" y="2590800"/>
                        <a:ext cx="5181600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0b837c63_0_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lang="en-US"/>
              <a:t>Rabin-Karp Algorithm</a:t>
            </a:r>
            <a:endParaRPr/>
          </a:p>
        </p:txBody>
      </p:sp>
      <p:sp>
        <p:nvSpPr>
          <p:cNvPr id="142" name="Google Shape;142;g11e0b837c63_0_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lets m = 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t[0] = 2</a:t>
            </a:r>
            <a:r>
              <a:rPr baseline="30000" lang="en-US"/>
              <a:t>2</a:t>
            </a:r>
            <a:r>
              <a:rPr lang="en-US"/>
              <a:t> * T[0] + 2 * T[1] + T[2]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t[1] = 2</a:t>
            </a:r>
            <a:r>
              <a:rPr baseline="30000" lang="en-US"/>
              <a:t>2</a:t>
            </a:r>
            <a:r>
              <a:rPr lang="en-US"/>
              <a:t> * T[1] + 2 * T[2] + T[3]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= 2(2 * T[1] + T[2] + 2</a:t>
            </a:r>
            <a:r>
              <a:rPr baseline="30000" lang="en-US"/>
              <a:t>2</a:t>
            </a:r>
            <a:r>
              <a:rPr lang="en-US"/>
              <a:t> T[0] - 2</a:t>
            </a:r>
            <a:r>
              <a:rPr baseline="30000" lang="en-US"/>
              <a:t>2</a:t>
            </a:r>
            <a:r>
              <a:rPr lang="en-US"/>
              <a:t> T[0]) + T[3]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= 2(t[0]  - 2</a:t>
            </a:r>
            <a:r>
              <a:rPr baseline="30000" lang="en-US"/>
              <a:t>2</a:t>
            </a:r>
            <a:r>
              <a:rPr lang="en-US"/>
              <a:t> T[0]) + T[3]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t[s] = 2(t[s-1] - 2</a:t>
            </a:r>
            <a:r>
              <a:rPr baseline="30000" lang="en-US"/>
              <a:t>m-1</a:t>
            </a:r>
            <a:r>
              <a:rPr lang="en-US"/>
              <a:t> T[s-1]) + T[s+m-1]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 = 2(t[s-1] - offset * T[s-1]) + T[s+m-1]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better method to compute the integers is: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838200" y="5334000"/>
            <a:ext cx="73310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O(n+m) time, assuming that each arithmetic operation can be done in O(1) time.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152875" y="2260950"/>
            <a:ext cx="6252300" cy="277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0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m 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2 * p + P[i]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1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1; i &lt;= m-1;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offset * 2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t[0] = 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i&lt;m; i 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t[0] = 2 * t[0] + T[i]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(s = 1; s&lt;=n-m; s++)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t[s] = 2(t[s-1] - offset * T[s-1]) + T[s+m-1]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problem with the previous strategy is that when m is large, it is unreasonable to assume that each arithmetic operation can be done in O(1) 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fact, given a very long integer, we may not even be able to use the default integer type to represent it.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we will use modulo arithmetic.  Let q be a prime number so that 2q can be stored in one computer word.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makes sure that all computations can be done using single-precision arithmetic.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2005-09-13T14:58:53Z</dcterms:created>
</cp:coreProperties>
</file>