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A67B-09AF-0C6D-ECD7-97A3DBD93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F611DE-E061-5E7A-B5D0-0488997E4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B7FDF2-6B3D-987A-2661-59116F073A29}"/>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3FC5D2B1-D82F-DB8F-1F24-F42967ED5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FF6D9-75D8-2C6A-1DAE-417467185FF3}"/>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392821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B025-BE5D-3879-F068-7140196CE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0BFF8D-DD9F-F34D-1C08-538021449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2CC13-1551-D492-494C-FEEE451CA925}"/>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5418B98E-35FE-7945-8994-7DA94EAE0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0FF0-A029-82F9-9F4E-70A60AB5CF23}"/>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69453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D5E0F-5FA0-895E-7E21-17974794A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4B20B-DDE6-210F-4128-0EE74E775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FF9A2-5AA0-624B-CB17-5BA044349E29}"/>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925DA8A5-B966-563A-EC5D-83034ECCD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D00CE-84FD-138C-6FE7-B70D7F761009}"/>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108332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32C7-1566-F52F-37AC-18626053C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107BA-676B-6D8D-859E-B2CF6ADA0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31D29-CBA9-94DC-9FAE-69E5A607B9C5}"/>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FC4F538E-8261-F1AA-0797-01F187197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46775-A816-DA19-FF28-A26206E5EED9}"/>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283223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631-21E5-5878-070A-1996C3A688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08C7AE-B8EC-7E55-6445-1956913521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3DDEC-8A36-A174-9970-18153304DD19}"/>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31C4F294-EEA3-0215-1ED7-2CCD145E5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40DF2-CAA8-58BF-869C-00A415E67890}"/>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172211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270-7908-4930-3A1D-8C2271186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2306F-F8D6-DB2A-D87B-A9A17B24DB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D9934B-C5C1-E746-13F6-B67CAC6CA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7317AD-FA1F-095A-B46E-CD4F9767E785}"/>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6" name="Footer Placeholder 5">
            <a:extLst>
              <a:ext uri="{FF2B5EF4-FFF2-40B4-BE49-F238E27FC236}">
                <a16:creationId xmlns:a16="http://schemas.microsoft.com/office/drawing/2014/main" id="{38691439-CB56-4302-6FF3-E4B65ACCA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6BA7-173F-D0BE-2F9E-C542928F161C}"/>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52600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D14F-4D9F-67DE-528B-857403EFD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D1F0E-6A5D-E32D-D78F-B84261F29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EB7249-9616-2B8C-66F7-E71C51C261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E92A8-98F0-FE03-C5BB-A70ADDEF2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2BBF4-226E-8683-C1BA-D7159D27F7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C9E0D9-3184-6539-BF4B-818DAF27F7BC}"/>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8" name="Footer Placeholder 7">
            <a:extLst>
              <a:ext uri="{FF2B5EF4-FFF2-40B4-BE49-F238E27FC236}">
                <a16:creationId xmlns:a16="http://schemas.microsoft.com/office/drawing/2014/main" id="{FBC89640-31D4-FC42-91BC-EC65DD89C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D35BC-7C38-2244-FF9A-DDEC36CD1F9D}"/>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166176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B04E-138D-E669-D02F-D5A8B1B4F4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E33398-4305-A5D6-DCCB-7C8403179BB5}"/>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4" name="Footer Placeholder 3">
            <a:extLst>
              <a:ext uri="{FF2B5EF4-FFF2-40B4-BE49-F238E27FC236}">
                <a16:creationId xmlns:a16="http://schemas.microsoft.com/office/drawing/2014/main" id="{8F76903F-9F44-E588-2B5D-1C4A4098D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A6C712-1621-8278-517C-84B1E54BF178}"/>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194158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71EA3-EAE7-A615-4DC8-8BB2C9CCE8AA}"/>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3" name="Footer Placeholder 2">
            <a:extLst>
              <a:ext uri="{FF2B5EF4-FFF2-40B4-BE49-F238E27FC236}">
                <a16:creationId xmlns:a16="http://schemas.microsoft.com/office/drawing/2014/main" id="{823CEE79-C9AB-C637-03DA-1772225E2D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263FF7-6DDF-9DE5-9EEF-6DF4702A1636}"/>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397200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A089-5178-C024-B1B0-98C9E225D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932440-D1E8-EA50-7D5F-03994F699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23BA0F-497F-45C2-99EB-8F0AEDAE8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7A8BA-305E-C628-3CD8-80146D9B8D98}"/>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6" name="Footer Placeholder 5">
            <a:extLst>
              <a:ext uri="{FF2B5EF4-FFF2-40B4-BE49-F238E27FC236}">
                <a16:creationId xmlns:a16="http://schemas.microsoft.com/office/drawing/2014/main" id="{57FB3CD3-BD99-7FFF-B60A-CEC512FC5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C77EF-20D8-CFF2-2A14-3C0C481C092E}"/>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155255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D25A-A2FC-1D6F-AEFD-AF6C792DD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31117B-932D-2609-3C77-DE90835DB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537355-5B5F-3ED1-32B0-DFA122B1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40A0F-D73D-B643-83B6-5E28EAE33E5C}"/>
              </a:ext>
            </a:extLst>
          </p:cNvPr>
          <p:cNvSpPr>
            <a:spLocks noGrp="1"/>
          </p:cNvSpPr>
          <p:nvPr>
            <p:ph type="dt" sz="half" idx="10"/>
          </p:nvPr>
        </p:nvSpPr>
        <p:spPr/>
        <p:txBody>
          <a:bodyPr/>
          <a:lstStyle/>
          <a:p>
            <a:fld id="{9CE4A6BD-BF5D-4CFD-A51B-67605CFD0E7C}" type="datetimeFigureOut">
              <a:rPr lang="en-US" smtClean="0"/>
              <a:t>3/11/2024</a:t>
            </a:fld>
            <a:endParaRPr lang="en-US"/>
          </a:p>
        </p:txBody>
      </p:sp>
      <p:sp>
        <p:nvSpPr>
          <p:cNvPr id="6" name="Footer Placeholder 5">
            <a:extLst>
              <a:ext uri="{FF2B5EF4-FFF2-40B4-BE49-F238E27FC236}">
                <a16:creationId xmlns:a16="http://schemas.microsoft.com/office/drawing/2014/main" id="{B5CEAC69-368D-9652-8CAC-089B235AF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8835E-EF9D-4BB4-06E7-6652A3667D07}"/>
              </a:ext>
            </a:extLst>
          </p:cNvPr>
          <p:cNvSpPr>
            <a:spLocks noGrp="1"/>
          </p:cNvSpPr>
          <p:nvPr>
            <p:ph type="sldNum" sz="quarter" idx="12"/>
          </p:nvPr>
        </p:nvSpPr>
        <p:spPr/>
        <p:txBody>
          <a:bodyPr/>
          <a:lstStyle/>
          <a:p>
            <a:fld id="{459CB5E7-C878-4F0A-A7B8-33CE49C84CF8}" type="slidenum">
              <a:rPr lang="en-US" smtClean="0"/>
              <a:t>‹#›</a:t>
            </a:fld>
            <a:endParaRPr lang="en-US"/>
          </a:p>
        </p:txBody>
      </p:sp>
    </p:spTree>
    <p:extLst>
      <p:ext uri="{BB962C8B-B14F-4D97-AF65-F5344CB8AC3E}">
        <p14:creationId xmlns:p14="http://schemas.microsoft.com/office/powerpoint/2010/main" val="55105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40DC2-EBCF-95AD-931D-9C18767A3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184CB-9816-42F9-7B54-3193285B6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8828D-EAC2-26F5-01D1-565327CAE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E4A6BD-BF5D-4CFD-A51B-67605CFD0E7C}" type="datetimeFigureOut">
              <a:rPr lang="en-US" smtClean="0"/>
              <a:t>3/11/2024</a:t>
            </a:fld>
            <a:endParaRPr lang="en-US"/>
          </a:p>
        </p:txBody>
      </p:sp>
      <p:sp>
        <p:nvSpPr>
          <p:cNvPr id="5" name="Footer Placeholder 4">
            <a:extLst>
              <a:ext uri="{FF2B5EF4-FFF2-40B4-BE49-F238E27FC236}">
                <a16:creationId xmlns:a16="http://schemas.microsoft.com/office/drawing/2014/main" id="{C0216050-E9E5-2E0E-BE28-7B383E6EE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7208A4-8616-07AC-6D44-92B56ACCF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9CB5E7-C878-4F0A-A7B8-33CE49C84CF8}" type="slidenum">
              <a:rPr lang="en-US" smtClean="0"/>
              <a:t>‹#›</a:t>
            </a:fld>
            <a:endParaRPr lang="en-US"/>
          </a:p>
        </p:txBody>
      </p:sp>
    </p:spTree>
    <p:extLst>
      <p:ext uri="{BB962C8B-B14F-4D97-AF65-F5344CB8AC3E}">
        <p14:creationId xmlns:p14="http://schemas.microsoft.com/office/powerpoint/2010/main" val="609288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654F-A9B3-8DC5-6E7F-14935AE6FB11}"/>
              </a:ext>
            </a:extLst>
          </p:cNvPr>
          <p:cNvSpPr>
            <a:spLocks noGrp="1"/>
          </p:cNvSpPr>
          <p:nvPr>
            <p:ph type="ctrTitle"/>
          </p:nvPr>
        </p:nvSpPr>
        <p:spPr/>
        <p:txBody>
          <a:bodyPr/>
          <a:lstStyle/>
          <a:p>
            <a:r>
              <a:rPr lang="en-US" dirty="0"/>
              <a:t>Number Theory</a:t>
            </a:r>
          </a:p>
        </p:txBody>
      </p:sp>
      <p:sp>
        <p:nvSpPr>
          <p:cNvPr id="3" name="Subtitle 2">
            <a:extLst>
              <a:ext uri="{FF2B5EF4-FFF2-40B4-BE49-F238E27FC236}">
                <a16:creationId xmlns:a16="http://schemas.microsoft.com/office/drawing/2014/main" id="{783455F9-47FE-8C7D-FA55-14A00E8EA0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8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61C0-416F-D00E-AF06-2A685AAA0D4D}"/>
              </a:ext>
            </a:extLst>
          </p:cNvPr>
          <p:cNvSpPr>
            <a:spLocks noGrp="1"/>
          </p:cNvSpPr>
          <p:nvPr>
            <p:ph type="title"/>
          </p:nvPr>
        </p:nvSpPr>
        <p:spPr/>
        <p:txBody>
          <a:bodyPr>
            <a:normAutofit/>
          </a:bodyPr>
          <a:lstStyle/>
          <a:p>
            <a:r>
              <a:rPr lang="en-US" dirty="0"/>
              <a:t>Sieve Method.</a:t>
            </a:r>
            <a:br>
              <a:rPr lang="en-US" dirty="0"/>
            </a:br>
            <a:endParaRPr lang="en-US" dirty="0"/>
          </a:p>
        </p:txBody>
      </p:sp>
      <p:pic>
        <p:nvPicPr>
          <p:cNvPr id="5" name="Content Placeholder 4">
            <a:extLst>
              <a:ext uri="{FF2B5EF4-FFF2-40B4-BE49-F238E27FC236}">
                <a16:creationId xmlns:a16="http://schemas.microsoft.com/office/drawing/2014/main" id="{ACDCFDD2-C58F-F6B8-C525-FC0BB8DA0C0E}"/>
              </a:ext>
            </a:extLst>
          </p:cNvPr>
          <p:cNvPicPr>
            <a:picLocks noGrp="1" noChangeAspect="1"/>
          </p:cNvPicPr>
          <p:nvPr>
            <p:ph idx="1"/>
          </p:nvPr>
        </p:nvPicPr>
        <p:blipFill>
          <a:blip r:embed="rId2"/>
          <a:stretch>
            <a:fillRect/>
          </a:stretch>
        </p:blipFill>
        <p:spPr>
          <a:xfrm>
            <a:off x="1123805" y="1165686"/>
            <a:ext cx="9204687" cy="4105674"/>
          </a:xfrm>
        </p:spPr>
      </p:pic>
    </p:spTree>
    <p:extLst>
      <p:ext uri="{BB962C8B-B14F-4D97-AF65-F5344CB8AC3E}">
        <p14:creationId xmlns:p14="http://schemas.microsoft.com/office/powerpoint/2010/main" val="221902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93BD-E69F-9FCB-379A-933E64F8D2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2EC33-FF79-2E55-C846-4EDCFA3EF89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6B9359-8E02-2EF7-2383-83BE0BEBC8C8}"/>
              </a:ext>
            </a:extLst>
          </p:cNvPr>
          <p:cNvPicPr>
            <a:picLocks noChangeAspect="1"/>
          </p:cNvPicPr>
          <p:nvPr/>
        </p:nvPicPr>
        <p:blipFill>
          <a:blip r:embed="rId2"/>
          <a:stretch>
            <a:fillRect/>
          </a:stretch>
        </p:blipFill>
        <p:spPr>
          <a:xfrm>
            <a:off x="670095" y="365125"/>
            <a:ext cx="10819236" cy="5026126"/>
          </a:xfrm>
          <a:prstGeom prst="rect">
            <a:avLst/>
          </a:prstGeom>
        </p:spPr>
      </p:pic>
    </p:spTree>
    <p:extLst>
      <p:ext uri="{BB962C8B-B14F-4D97-AF65-F5344CB8AC3E}">
        <p14:creationId xmlns:p14="http://schemas.microsoft.com/office/powerpoint/2010/main" val="8879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19B3-70B7-E118-D9D6-C4557B41E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763BE-2190-241B-DB2A-3CAA9B03C81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6FA591C-635D-37E7-BD38-85255F82FC6A}"/>
              </a:ext>
            </a:extLst>
          </p:cNvPr>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42842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121A-151E-318E-F4C7-E57D9157C52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A54FE59-C8C6-5C21-4725-3E9BDB6D6A0A}"/>
              </a:ext>
            </a:extLst>
          </p:cNvPr>
          <p:cNvPicPr>
            <a:picLocks noGrp="1" noChangeAspect="1"/>
          </p:cNvPicPr>
          <p:nvPr>
            <p:ph idx="1"/>
          </p:nvPr>
        </p:nvPicPr>
        <p:blipFill>
          <a:blip r:embed="rId2"/>
          <a:stretch>
            <a:fillRect/>
          </a:stretch>
        </p:blipFill>
        <p:spPr>
          <a:xfrm>
            <a:off x="838201" y="365125"/>
            <a:ext cx="9861786" cy="5306305"/>
          </a:xfrm>
        </p:spPr>
      </p:pic>
    </p:spTree>
    <p:extLst>
      <p:ext uri="{BB962C8B-B14F-4D97-AF65-F5344CB8AC3E}">
        <p14:creationId xmlns:p14="http://schemas.microsoft.com/office/powerpoint/2010/main" val="41014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6D66-7C15-205E-29D1-64CBA648FE1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B021578-3BC5-9873-1E64-C5BF6386F3A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2F28BC-8060-16AD-ACE8-C241900E382A}"/>
              </a:ext>
            </a:extLst>
          </p:cNvPr>
          <p:cNvPicPr>
            <a:picLocks noChangeAspect="1"/>
          </p:cNvPicPr>
          <p:nvPr/>
        </p:nvPicPr>
        <p:blipFill>
          <a:blip r:embed="rId2"/>
          <a:stretch>
            <a:fillRect/>
          </a:stretch>
        </p:blipFill>
        <p:spPr>
          <a:xfrm>
            <a:off x="838200" y="320515"/>
            <a:ext cx="10755834" cy="6216970"/>
          </a:xfrm>
          <a:prstGeom prst="rect">
            <a:avLst/>
          </a:prstGeom>
        </p:spPr>
      </p:pic>
    </p:spTree>
    <p:extLst>
      <p:ext uri="{BB962C8B-B14F-4D97-AF65-F5344CB8AC3E}">
        <p14:creationId xmlns:p14="http://schemas.microsoft.com/office/powerpoint/2010/main" val="280570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EF74-7D3A-8215-1BAA-665FF16A98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DD3C2D-1847-81E4-6B1B-0BCD26CA0A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A07D056-975A-7AFA-F062-9DB676EADC0F}"/>
              </a:ext>
            </a:extLst>
          </p:cNvPr>
          <p:cNvPicPr>
            <a:picLocks noChangeAspect="1"/>
          </p:cNvPicPr>
          <p:nvPr/>
        </p:nvPicPr>
        <p:blipFill>
          <a:blip r:embed="rId2"/>
          <a:stretch>
            <a:fillRect/>
          </a:stretch>
        </p:blipFill>
        <p:spPr>
          <a:xfrm>
            <a:off x="838199" y="460689"/>
            <a:ext cx="10515599" cy="5716273"/>
          </a:xfrm>
          <a:prstGeom prst="rect">
            <a:avLst/>
          </a:prstGeom>
        </p:spPr>
      </p:pic>
    </p:spTree>
    <p:extLst>
      <p:ext uri="{BB962C8B-B14F-4D97-AF65-F5344CB8AC3E}">
        <p14:creationId xmlns:p14="http://schemas.microsoft.com/office/powerpoint/2010/main" val="337791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D557-1D3D-B5C9-840B-4B8128851D14}"/>
              </a:ext>
            </a:extLst>
          </p:cNvPr>
          <p:cNvSpPr>
            <a:spLocks noGrp="1"/>
          </p:cNvSpPr>
          <p:nvPr>
            <p:ph type="title"/>
          </p:nvPr>
        </p:nvSpPr>
        <p:spPr/>
        <p:txBody>
          <a:bodyPr/>
          <a:lstStyle/>
          <a:p>
            <a:r>
              <a:rPr lang="en-US" dirty="0"/>
              <a:t>Find the highest occurring digit in prime numbers in a range</a:t>
            </a:r>
          </a:p>
        </p:txBody>
      </p:sp>
      <p:pic>
        <p:nvPicPr>
          <p:cNvPr id="5" name="Content Placeholder 4">
            <a:extLst>
              <a:ext uri="{FF2B5EF4-FFF2-40B4-BE49-F238E27FC236}">
                <a16:creationId xmlns:a16="http://schemas.microsoft.com/office/drawing/2014/main" id="{640BEED0-B7A8-6C6E-2FF3-02E3793F1137}"/>
              </a:ext>
            </a:extLst>
          </p:cNvPr>
          <p:cNvPicPr>
            <a:picLocks noGrp="1" noChangeAspect="1"/>
          </p:cNvPicPr>
          <p:nvPr>
            <p:ph idx="1"/>
          </p:nvPr>
        </p:nvPicPr>
        <p:blipFill>
          <a:blip r:embed="rId2"/>
          <a:stretch>
            <a:fillRect/>
          </a:stretch>
        </p:blipFill>
        <p:spPr>
          <a:xfrm>
            <a:off x="1040296" y="2080591"/>
            <a:ext cx="8440428" cy="2955235"/>
          </a:xfrm>
        </p:spPr>
      </p:pic>
    </p:spTree>
    <p:extLst>
      <p:ext uri="{BB962C8B-B14F-4D97-AF65-F5344CB8AC3E}">
        <p14:creationId xmlns:p14="http://schemas.microsoft.com/office/powerpoint/2010/main" val="334919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AACC-9149-BD18-8FA3-E7C79D6EC6F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96CCB7-E487-12C1-AC77-402045306909}"/>
              </a:ext>
            </a:extLst>
          </p:cNvPr>
          <p:cNvSpPr>
            <a:spLocks noGrp="1"/>
          </p:cNvSpPr>
          <p:nvPr>
            <p:ph idx="1"/>
          </p:nvPr>
        </p:nvSpPr>
        <p:spPr/>
        <p:txBody>
          <a:bodyPr/>
          <a:lstStyle/>
          <a:p>
            <a:r>
              <a:rPr lang="en-US" dirty="0"/>
              <a:t>The idea is to start from L to R, check if the number is prime or not. If prime then increment the frequency of digits (using array) present in the prime number. To check if the number is prime or not we can use the Sieve method</a:t>
            </a:r>
          </a:p>
        </p:txBody>
      </p:sp>
    </p:spTree>
    <p:extLst>
      <p:ext uri="{BB962C8B-B14F-4D97-AF65-F5344CB8AC3E}">
        <p14:creationId xmlns:p14="http://schemas.microsoft.com/office/powerpoint/2010/main" val="18594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0B0A-DF4B-6C2A-2BDD-442F42811566}"/>
              </a:ext>
            </a:extLst>
          </p:cNvPr>
          <p:cNvSpPr>
            <a:spLocks noGrp="1"/>
          </p:cNvSpPr>
          <p:nvPr>
            <p:ph type="title"/>
          </p:nvPr>
        </p:nvSpPr>
        <p:spPr/>
        <p:txBody>
          <a:bodyPr/>
          <a:lstStyle/>
          <a:p>
            <a:r>
              <a:rPr lang="en-US" dirty="0"/>
              <a:t>What is number theory?</a:t>
            </a:r>
          </a:p>
        </p:txBody>
      </p:sp>
      <p:sp>
        <p:nvSpPr>
          <p:cNvPr id="3" name="Content Placeholder 2">
            <a:extLst>
              <a:ext uri="{FF2B5EF4-FFF2-40B4-BE49-F238E27FC236}">
                <a16:creationId xmlns:a16="http://schemas.microsoft.com/office/drawing/2014/main" id="{28E6189B-9208-A25A-347F-D64F4CC4711B}"/>
              </a:ext>
            </a:extLst>
          </p:cNvPr>
          <p:cNvSpPr>
            <a:spLocks noGrp="1"/>
          </p:cNvSpPr>
          <p:nvPr>
            <p:ph idx="1"/>
          </p:nvPr>
        </p:nvSpPr>
        <p:spPr/>
        <p:txBody>
          <a:bodyPr/>
          <a:lstStyle/>
          <a:p>
            <a:r>
              <a:rPr lang="en-US" b="0" i="0" dirty="0">
                <a:solidFill>
                  <a:srgbClr val="000000"/>
                </a:solidFill>
                <a:effectLst/>
                <a:latin typeface="Source Sans Pro" panose="020B0503030403020204" pitchFamily="34" charset="0"/>
              </a:rPr>
              <a:t>Number theory is a branch in mathematics that deals with the study of integers and integer-valued functions. </a:t>
            </a:r>
          </a:p>
          <a:p>
            <a:r>
              <a:rPr lang="en-US" b="0" i="0" dirty="0">
                <a:solidFill>
                  <a:srgbClr val="000000"/>
                </a:solidFill>
                <a:effectLst/>
                <a:latin typeface="Source Sans Pro" panose="020B0503030403020204" pitchFamily="34" charset="0"/>
              </a:rPr>
              <a:t>It involves studies related to prime numbers and properties of mathematical concepts such as rational numbers.</a:t>
            </a:r>
            <a:endParaRPr lang="en-US" dirty="0"/>
          </a:p>
        </p:txBody>
      </p:sp>
    </p:spTree>
    <p:extLst>
      <p:ext uri="{BB962C8B-B14F-4D97-AF65-F5344CB8AC3E}">
        <p14:creationId xmlns:p14="http://schemas.microsoft.com/office/powerpoint/2010/main" val="117356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A036-C5ED-493E-5C52-9E9B12DAEA27}"/>
              </a:ext>
            </a:extLst>
          </p:cNvPr>
          <p:cNvSpPr>
            <a:spLocks noGrp="1"/>
          </p:cNvSpPr>
          <p:nvPr>
            <p:ph type="title"/>
          </p:nvPr>
        </p:nvSpPr>
        <p:spPr/>
        <p:txBody>
          <a:bodyPr>
            <a:normAutofit fontScale="90000"/>
          </a:bodyPr>
          <a:lstStyle/>
          <a:p>
            <a:r>
              <a:rPr lang="en-US" b="1" i="0" dirty="0">
                <a:solidFill>
                  <a:srgbClr val="101269"/>
                </a:solidFill>
                <a:effectLst/>
                <a:latin typeface="Source Sans Pro" panose="020B0503030403020204" pitchFamily="34" charset="0"/>
              </a:rPr>
              <a:t>Importance of number theory in computer algorithms</a:t>
            </a:r>
            <a:br>
              <a:rPr lang="en-US" b="1" i="0" dirty="0">
                <a:solidFill>
                  <a:srgbClr val="101269"/>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D7F774ED-6F55-46BF-6EDA-FC18FF20704A}"/>
              </a:ext>
            </a:extLst>
          </p:cNvPr>
          <p:cNvSpPr>
            <a:spLocks noGrp="1"/>
          </p:cNvSpPr>
          <p:nvPr>
            <p:ph idx="1"/>
          </p:nvPr>
        </p:nvSpPr>
        <p:spPr/>
        <p:txBody>
          <a:bodyPr/>
          <a:lstStyle/>
          <a:p>
            <a:r>
              <a:rPr lang="en-US" b="0" i="0" dirty="0">
                <a:solidFill>
                  <a:srgbClr val="000000"/>
                </a:solidFill>
                <a:effectLst/>
                <a:latin typeface="Source Sans Pro" panose="020B0503030403020204" pitchFamily="34" charset="0"/>
              </a:rPr>
              <a:t>Number theory is used in various computer applications for coding, random number generation, cryptography, and graphics. </a:t>
            </a:r>
          </a:p>
          <a:p>
            <a:r>
              <a:rPr lang="en-US" b="0" i="0" dirty="0">
                <a:solidFill>
                  <a:srgbClr val="000000"/>
                </a:solidFill>
                <a:effectLst/>
                <a:latin typeface="Source Sans Pro" panose="020B0503030403020204" pitchFamily="34" charset="0"/>
              </a:rPr>
              <a:t>Questions on number theoretic concepts are also asked in competitive programming interviews and quizzes. </a:t>
            </a:r>
          </a:p>
          <a:p>
            <a:r>
              <a:rPr lang="en-US" b="0" i="0" dirty="0">
                <a:solidFill>
                  <a:srgbClr val="000000"/>
                </a:solidFill>
                <a:effectLst/>
                <a:latin typeface="Source Sans Pro" panose="020B0503030403020204" pitchFamily="34" charset="0"/>
              </a:rPr>
              <a:t>So, programmers need to know the basic concepts of number theory.</a:t>
            </a:r>
            <a:endParaRPr lang="en-US" dirty="0"/>
          </a:p>
        </p:txBody>
      </p:sp>
    </p:spTree>
    <p:extLst>
      <p:ext uri="{BB962C8B-B14F-4D97-AF65-F5344CB8AC3E}">
        <p14:creationId xmlns:p14="http://schemas.microsoft.com/office/powerpoint/2010/main" val="56290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87A5-405E-A2D8-8CE0-4ED3775C1D4F}"/>
              </a:ext>
            </a:extLst>
          </p:cNvPr>
          <p:cNvSpPr>
            <a:spLocks noGrp="1"/>
          </p:cNvSpPr>
          <p:nvPr>
            <p:ph type="title"/>
          </p:nvPr>
        </p:nvSpPr>
        <p:spPr/>
        <p:txBody>
          <a:bodyPr/>
          <a:lstStyle/>
          <a:p>
            <a:r>
              <a:rPr lang="en-US" b="1" i="0" dirty="0">
                <a:solidFill>
                  <a:srgbClr val="101269"/>
                </a:solidFill>
                <a:effectLst/>
                <a:latin typeface="Source Sans Pro" panose="020B0503030403020204" pitchFamily="34" charset="0"/>
              </a:rPr>
              <a:t>Number theory algorithms</a:t>
            </a:r>
            <a:br>
              <a:rPr lang="en-US" b="1" i="0" dirty="0">
                <a:solidFill>
                  <a:srgbClr val="101269"/>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0A1965A9-D03B-2659-953A-D8E1FD2F2DE9}"/>
              </a:ext>
            </a:extLst>
          </p:cNvPr>
          <p:cNvSpPr>
            <a:spLocks noGrp="1"/>
          </p:cNvSpPr>
          <p:nvPr>
            <p:ph idx="1"/>
          </p:nvPr>
        </p:nvSpPr>
        <p:spPr/>
        <p:txBody>
          <a:bodyPr/>
          <a:lstStyle/>
          <a:p>
            <a:r>
              <a:rPr lang="en-US" b="0" i="0" dirty="0">
                <a:solidFill>
                  <a:srgbClr val="000000"/>
                </a:solidFill>
                <a:effectLst/>
                <a:latin typeface="Source Sans Pro" panose="020B0503030403020204" pitchFamily="34" charset="0"/>
              </a:rPr>
              <a:t>Number theory algorithm is a category in data structure and algorithms that involve studies related to algorithms in number theory. </a:t>
            </a:r>
          </a:p>
          <a:p>
            <a:r>
              <a:rPr lang="en-US" b="0" i="0" dirty="0">
                <a:solidFill>
                  <a:srgbClr val="000000"/>
                </a:solidFill>
                <a:effectLst/>
                <a:latin typeface="Source Sans Pro" panose="020B0503030403020204" pitchFamily="34" charset="0"/>
              </a:rPr>
              <a:t>Such algorithms are used to conduct tests such as primality testing. A primality test is an algorithm that verifies whether a number is a prime or not.</a:t>
            </a:r>
            <a:endParaRPr lang="en-US" dirty="0"/>
          </a:p>
        </p:txBody>
      </p:sp>
    </p:spTree>
    <p:extLst>
      <p:ext uri="{BB962C8B-B14F-4D97-AF65-F5344CB8AC3E}">
        <p14:creationId xmlns:p14="http://schemas.microsoft.com/office/powerpoint/2010/main" val="81147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A41E-0135-1A01-8604-8614BB7BD798}"/>
              </a:ext>
            </a:extLst>
          </p:cNvPr>
          <p:cNvSpPr>
            <a:spLocks noGrp="1"/>
          </p:cNvSpPr>
          <p:nvPr>
            <p:ph type="title"/>
          </p:nvPr>
        </p:nvSpPr>
        <p:spPr/>
        <p:txBody>
          <a:bodyPr/>
          <a:lstStyle/>
          <a:p>
            <a:r>
              <a:rPr lang="en-US" dirty="0"/>
              <a:t>GCD and LCM</a:t>
            </a:r>
          </a:p>
        </p:txBody>
      </p:sp>
      <p:sp>
        <p:nvSpPr>
          <p:cNvPr id="3" name="Content Placeholder 2">
            <a:extLst>
              <a:ext uri="{FF2B5EF4-FFF2-40B4-BE49-F238E27FC236}">
                <a16:creationId xmlns:a16="http://schemas.microsoft.com/office/drawing/2014/main" id="{97149CB1-D545-D736-2D82-2066CB169CE8}"/>
              </a:ext>
            </a:extLst>
          </p:cNvPr>
          <p:cNvSpPr>
            <a:spLocks noGrp="1"/>
          </p:cNvSpPr>
          <p:nvPr>
            <p:ph idx="1"/>
          </p:nvPr>
        </p:nvSpPr>
        <p:spPr/>
        <p:txBody>
          <a:bodyPr/>
          <a:lstStyle/>
          <a:p>
            <a:r>
              <a:rPr lang="en-US" dirty="0"/>
              <a:t>Euclidean algorithms (Basic and Extended)</a:t>
            </a:r>
          </a:p>
        </p:txBody>
      </p:sp>
      <p:pic>
        <p:nvPicPr>
          <p:cNvPr id="5" name="Picture 4">
            <a:extLst>
              <a:ext uri="{FF2B5EF4-FFF2-40B4-BE49-F238E27FC236}">
                <a16:creationId xmlns:a16="http://schemas.microsoft.com/office/drawing/2014/main" id="{EC62062C-C629-FA1A-DBB3-B557AFEADE05}"/>
              </a:ext>
            </a:extLst>
          </p:cNvPr>
          <p:cNvPicPr>
            <a:picLocks noChangeAspect="1"/>
          </p:cNvPicPr>
          <p:nvPr/>
        </p:nvPicPr>
        <p:blipFill>
          <a:blip r:embed="rId2"/>
          <a:stretch>
            <a:fillRect/>
          </a:stretch>
        </p:blipFill>
        <p:spPr>
          <a:xfrm>
            <a:off x="1272927" y="2373252"/>
            <a:ext cx="9646146" cy="3692501"/>
          </a:xfrm>
          <a:prstGeom prst="rect">
            <a:avLst/>
          </a:prstGeom>
        </p:spPr>
      </p:pic>
    </p:spTree>
    <p:extLst>
      <p:ext uri="{BB962C8B-B14F-4D97-AF65-F5344CB8AC3E}">
        <p14:creationId xmlns:p14="http://schemas.microsoft.com/office/powerpoint/2010/main" val="271339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995F-5593-4F72-B8E1-EA173C716D03}"/>
              </a:ext>
            </a:extLst>
          </p:cNvPr>
          <p:cNvSpPr>
            <a:spLocks noGrp="1"/>
          </p:cNvSpPr>
          <p:nvPr>
            <p:ph type="title"/>
          </p:nvPr>
        </p:nvSpPr>
        <p:spPr/>
        <p:txBody>
          <a:bodyPr/>
          <a:lstStyle/>
          <a:p>
            <a:r>
              <a:rPr lang="en-US" dirty="0"/>
              <a:t>Basic Euclidean Algorithm for GCD: </a:t>
            </a:r>
          </a:p>
        </p:txBody>
      </p:sp>
      <p:sp>
        <p:nvSpPr>
          <p:cNvPr id="3" name="Content Placeholder 2">
            <a:extLst>
              <a:ext uri="{FF2B5EF4-FFF2-40B4-BE49-F238E27FC236}">
                <a16:creationId xmlns:a16="http://schemas.microsoft.com/office/drawing/2014/main" id="{FCE3F8B4-21F9-B2AC-0458-DA52158EFAF3}"/>
              </a:ext>
            </a:extLst>
          </p:cNvPr>
          <p:cNvSpPr>
            <a:spLocks noGrp="1"/>
          </p:cNvSpPr>
          <p:nvPr>
            <p:ph idx="1"/>
          </p:nvPr>
        </p:nvSpPr>
        <p:spPr/>
        <p:txBody>
          <a:bodyPr/>
          <a:lstStyle/>
          <a:p>
            <a:pPr algn="l" fontAlgn="base"/>
            <a:r>
              <a:rPr lang="en-US" b="0" i="0" dirty="0">
                <a:solidFill>
                  <a:srgbClr val="273239"/>
                </a:solidFill>
                <a:effectLst/>
                <a:latin typeface="Nunito" pitchFamily="2" charset="0"/>
              </a:rPr>
              <a:t>The algorithm is based on the below facts. </a:t>
            </a:r>
          </a:p>
          <a:p>
            <a:pPr algn="l" fontAlgn="base">
              <a:buFont typeface="Arial" panose="020B0604020202020204" pitchFamily="34" charset="0"/>
              <a:buChar char="•"/>
            </a:pPr>
            <a:r>
              <a:rPr lang="en-US" b="0" i="0" dirty="0">
                <a:solidFill>
                  <a:srgbClr val="273239"/>
                </a:solidFill>
                <a:effectLst/>
                <a:latin typeface="Nunito" pitchFamily="2" charset="0"/>
              </a:rPr>
              <a:t>if we divide the smaller number, the algorithm stops when we find the remainder 0.</a:t>
            </a:r>
          </a:p>
          <a:p>
            <a:pPr marL="0" indent="0">
              <a:buNone/>
            </a:pPr>
            <a:endParaRPr lang="en-US" dirty="0"/>
          </a:p>
        </p:txBody>
      </p:sp>
      <p:pic>
        <p:nvPicPr>
          <p:cNvPr id="5" name="Picture 4">
            <a:extLst>
              <a:ext uri="{FF2B5EF4-FFF2-40B4-BE49-F238E27FC236}">
                <a16:creationId xmlns:a16="http://schemas.microsoft.com/office/drawing/2014/main" id="{049F5114-392A-FA70-B700-C682A224AEAF}"/>
              </a:ext>
            </a:extLst>
          </p:cNvPr>
          <p:cNvPicPr>
            <a:picLocks noChangeAspect="1"/>
          </p:cNvPicPr>
          <p:nvPr/>
        </p:nvPicPr>
        <p:blipFill>
          <a:blip r:embed="rId2"/>
          <a:stretch>
            <a:fillRect/>
          </a:stretch>
        </p:blipFill>
        <p:spPr>
          <a:xfrm>
            <a:off x="3496023" y="4001294"/>
            <a:ext cx="6136588" cy="1168460"/>
          </a:xfrm>
          <a:prstGeom prst="rect">
            <a:avLst/>
          </a:prstGeom>
        </p:spPr>
      </p:pic>
      <p:sp>
        <p:nvSpPr>
          <p:cNvPr id="7" name="TextBox 6">
            <a:extLst>
              <a:ext uri="{FF2B5EF4-FFF2-40B4-BE49-F238E27FC236}">
                <a16:creationId xmlns:a16="http://schemas.microsoft.com/office/drawing/2014/main" id="{E7305BC9-7D9E-A28C-D723-1D5D8A0F3628}"/>
              </a:ext>
            </a:extLst>
          </p:cNvPr>
          <p:cNvSpPr txBox="1"/>
          <p:nvPr/>
        </p:nvSpPr>
        <p:spPr>
          <a:xfrm>
            <a:off x="3047419" y="5488692"/>
            <a:ext cx="6097162" cy="369332"/>
          </a:xfrm>
          <a:prstGeom prst="rect">
            <a:avLst/>
          </a:prstGeom>
          <a:noFill/>
        </p:spPr>
        <p:txBody>
          <a:bodyPr wrap="square">
            <a:spAutoFit/>
          </a:bodyPr>
          <a:lstStyle/>
          <a:p>
            <a:r>
              <a:rPr lang="en-US" b="1" i="0" dirty="0">
                <a:solidFill>
                  <a:srgbClr val="273239"/>
                </a:solidFill>
                <a:effectLst/>
                <a:latin typeface="Nunito" pitchFamily="2" charset="0"/>
              </a:rPr>
              <a:t>Time Complexity:</a:t>
            </a:r>
            <a:r>
              <a:rPr lang="en-US" b="0" i="0" dirty="0">
                <a:solidFill>
                  <a:srgbClr val="273239"/>
                </a:solidFill>
                <a:effectLst/>
                <a:latin typeface="Nunito" pitchFamily="2" charset="0"/>
              </a:rPr>
              <a:t> O(Log min(a, b))</a:t>
            </a:r>
            <a:endParaRPr lang="en-US" dirty="0"/>
          </a:p>
        </p:txBody>
      </p:sp>
    </p:spTree>
    <p:extLst>
      <p:ext uri="{BB962C8B-B14F-4D97-AF65-F5344CB8AC3E}">
        <p14:creationId xmlns:p14="http://schemas.microsoft.com/office/powerpoint/2010/main" val="5731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1A3A-10A6-9C1E-0488-7022A5EA64AA}"/>
              </a:ext>
            </a:extLst>
          </p:cNvPr>
          <p:cNvSpPr>
            <a:spLocks noGrp="1"/>
          </p:cNvSpPr>
          <p:nvPr>
            <p:ph type="title"/>
          </p:nvPr>
        </p:nvSpPr>
        <p:spPr/>
        <p:txBody>
          <a:bodyPr/>
          <a:lstStyle/>
          <a:p>
            <a:r>
              <a:rPr lang="en-US" dirty="0"/>
              <a:t>Extended Euclidean Algorithm: </a:t>
            </a:r>
          </a:p>
        </p:txBody>
      </p:sp>
      <p:sp>
        <p:nvSpPr>
          <p:cNvPr id="3" name="Content Placeholder 2">
            <a:extLst>
              <a:ext uri="{FF2B5EF4-FFF2-40B4-BE49-F238E27FC236}">
                <a16:creationId xmlns:a16="http://schemas.microsoft.com/office/drawing/2014/main" id="{127A8523-359C-3AE0-59F0-08F2A5D613C2}"/>
              </a:ext>
            </a:extLst>
          </p:cNvPr>
          <p:cNvSpPr>
            <a:spLocks noGrp="1"/>
          </p:cNvSpPr>
          <p:nvPr>
            <p:ph idx="1"/>
          </p:nvPr>
        </p:nvSpPr>
        <p:spPr/>
        <p:txBody>
          <a:bodyPr/>
          <a:lstStyle/>
          <a:p>
            <a:r>
              <a:rPr lang="en-US" b="0" i="1" dirty="0">
                <a:solidFill>
                  <a:srgbClr val="273239"/>
                </a:solidFill>
                <a:effectLst/>
                <a:latin typeface="Nunito" pitchFamily="2" charset="0"/>
              </a:rPr>
              <a:t>Extended Euclidean algorithm also finds integer coefficients x and y such that: ax + by = </a:t>
            </a:r>
            <a:r>
              <a:rPr lang="en-US" b="0" i="1" dirty="0" err="1">
                <a:solidFill>
                  <a:srgbClr val="273239"/>
                </a:solidFill>
                <a:effectLst/>
                <a:latin typeface="Nunito" pitchFamily="2" charset="0"/>
              </a:rPr>
              <a:t>gcd</a:t>
            </a:r>
            <a:r>
              <a:rPr lang="en-US" b="0" i="1" dirty="0">
                <a:solidFill>
                  <a:srgbClr val="273239"/>
                </a:solidFill>
                <a:effectLst/>
                <a:latin typeface="Nunito" pitchFamily="2" charset="0"/>
              </a:rPr>
              <a:t>(a, b) </a:t>
            </a:r>
            <a:endParaRPr lang="en-US" dirty="0"/>
          </a:p>
        </p:txBody>
      </p:sp>
    </p:spTree>
    <p:extLst>
      <p:ext uri="{BB962C8B-B14F-4D97-AF65-F5344CB8AC3E}">
        <p14:creationId xmlns:p14="http://schemas.microsoft.com/office/powerpoint/2010/main" val="31638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F514-2B97-6673-9680-73CC791F0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7865E5-BA74-84FB-3DFA-74F3104D32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8016B2B-B09E-71F9-00E1-1868261C0F6C}"/>
              </a:ext>
            </a:extLst>
          </p:cNvPr>
          <p:cNvPicPr>
            <a:picLocks noChangeAspect="1"/>
          </p:cNvPicPr>
          <p:nvPr/>
        </p:nvPicPr>
        <p:blipFill>
          <a:blip r:embed="rId2"/>
          <a:stretch>
            <a:fillRect/>
          </a:stretch>
        </p:blipFill>
        <p:spPr>
          <a:xfrm>
            <a:off x="838200" y="300147"/>
            <a:ext cx="10515600" cy="6224637"/>
          </a:xfrm>
          <a:prstGeom prst="rect">
            <a:avLst/>
          </a:prstGeom>
        </p:spPr>
      </p:pic>
    </p:spTree>
    <p:extLst>
      <p:ext uri="{BB962C8B-B14F-4D97-AF65-F5344CB8AC3E}">
        <p14:creationId xmlns:p14="http://schemas.microsoft.com/office/powerpoint/2010/main" val="312602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F95D-AF9C-8CDC-F4A2-5EB25FF7D05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4D508FF-E1FD-32E2-3B3D-D4B90B80C367}"/>
              </a:ext>
            </a:extLst>
          </p:cNvPr>
          <p:cNvPicPr>
            <a:picLocks noGrp="1" noChangeAspect="1"/>
          </p:cNvPicPr>
          <p:nvPr>
            <p:ph idx="1"/>
          </p:nvPr>
        </p:nvPicPr>
        <p:blipFill>
          <a:blip r:embed="rId2"/>
          <a:stretch>
            <a:fillRect/>
          </a:stretch>
        </p:blipFill>
        <p:spPr>
          <a:xfrm>
            <a:off x="1109844" y="572373"/>
            <a:ext cx="9995579" cy="5384821"/>
          </a:xfrm>
        </p:spPr>
      </p:pic>
      <p:sp>
        <p:nvSpPr>
          <p:cNvPr id="7" name="TextBox 6">
            <a:extLst>
              <a:ext uri="{FF2B5EF4-FFF2-40B4-BE49-F238E27FC236}">
                <a16:creationId xmlns:a16="http://schemas.microsoft.com/office/drawing/2014/main" id="{7E6BF9E1-8CAC-6635-F7D0-0BD3163F2BB1}"/>
              </a:ext>
            </a:extLst>
          </p:cNvPr>
          <p:cNvSpPr txBox="1"/>
          <p:nvPr/>
        </p:nvSpPr>
        <p:spPr>
          <a:xfrm>
            <a:off x="2962443" y="5916295"/>
            <a:ext cx="6097162" cy="369332"/>
          </a:xfrm>
          <a:prstGeom prst="rect">
            <a:avLst/>
          </a:prstGeom>
          <a:noFill/>
        </p:spPr>
        <p:txBody>
          <a:bodyPr wrap="square">
            <a:spAutoFit/>
          </a:bodyPr>
          <a:lstStyle/>
          <a:p>
            <a:r>
              <a:rPr lang="pt-BR" dirty="0"/>
              <a:t>Time Complexity: O(log N)</a:t>
            </a:r>
            <a:endParaRPr lang="en-US" dirty="0"/>
          </a:p>
        </p:txBody>
      </p:sp>
    </p:spTree>
    <p:extLst>
      <p:ext uri="{BB962C8B-B14F-4D97-AF65-F5344CB8AC3E}">
        <p14:creationId xmlns:p14="http://schemas.microsoft.com/office/powerpoint/2010/main" val="45083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361C8A958E3943B004B6468E14AD1D" ma:contentTypeVersion="4" ma:contentTypeDescription="Create a new document." ma:contentTypeScope="" ma:versionID="54ba9eec70b9ff7bd22ca887e0ac5ec0">
  <xsd:schema xmlns:xsd="http://www.w3.org/2001/XMLSchema" xmlns:xs="http://www.w3.org/2001/XMLSchema" xmlns:p="http://schemas.microsoft.com/office/2006/metadata/properties" xmlns:ns3="720b44f2-d9f8-42fd-ae60-225bc90d2f5b" targetNamespace="http://schemas.microsoft.com/office/2006/metadata/properties" ma:root="true" ma:fieldsID="a6228bd19c1da086126649392e150be8" ns3:_="">
    <xsd:import namespace="720b44f2-d9f8-42fd-ae60-225bc90d2f5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0b44f2-d9f8-42fd-ae60-225bc90d2f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7D7506-995C-4425-9C80-557D4B44A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0b44f2-d9f8-42fd-ae60-225bc90d2f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52DB5C-E052-4ABB-8525-64B80A23D073}">
  <ds:schemaRefs>
    <ds:schemaRef ds:uri="http://schemas.microsoft.com/sharepoint/v3/contenttype/forms"/>
  </ds:schemaRefs>
</ds:datastoreItem>
</file>

<file path=customXml/itemProps3.xml><?xml version="1.0" encoding="utf-8"?>
<ds:datastoreItem xmlns:ds="http://schemas.openxmlformats.org/officeDocument/2006/customXml" ds:itemID="{68DE8D20-2A4B-44C7-AAAE-1A96988309B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20b44f2-d9f8-42fd-ae60-225bc90d2f5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TotalTime>
  <Words>308</Words>
  <Application>Microsoft Office PowerPoint</Application>
  <PresentationFormat>Widescreen</PresentationFormat>
  <Paragraphs>23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Nunito</vt:lpstr>
      <vt:lpstr>Source Sans Pro</vt:lpstr>
      <vt:lpstr>Office Theme</vt:lpstr>
      <vt:lpstr>Number Theory</vt:lpstr>
      <vt:lpstr>What is number theory?</vt:lpstr>
      <vt:lpstr>Importance of number theory in computer algorithms </vt:lpstr>
      <vt:lpstr>Number theory algorithms </vt:lpstr>
      <vt:lpstr>GCD and LCM</vt:lpstr>
      <vt:lpstr>Basic Euclidean Algorithm for GCD: </vt:lpstr>
      <vt:lpstr>Extended Euclidean Algorithm: </vt:lpstr>
      <vt:lpstr>PowerPoint Presentation</vt:lpstr>
      <vt:lpstr>PowerPoint Presentation</vt:lpstr>
      <vt:lpstr>Sieve Method. </vt:lpstr>
      <vt:lpstr>PowerPoint Presentation</vt:lpstr>
      <vt:lpstr>PowerPoint Presentation</vt:lpstr>
      <vt:lpstr>PowerPoint Presentation</vt:lpstr>
      <vt:lpstr>PowerPoint Presentation</vt:lpstr>
      <vt:lpstr>PowerPoint Presentation</vt:lpstr>
      <vt:lpstr>Find the highest occurring digit in prime numbers in a range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Theory</dc:title>
  <dc:creator>Tanni Mittra</dc:creator>
  <cp:lastModifiedBy>Tanni Mittra</cp:lastModifiedBy>
  <cp:revision>19</cp:revision>
  <dcterms:created xsi:type="dcterms:W3CDTF">2024-03-11T06:58:48Z</dcterms:created>
  <dcterms:modified xsi:type="dcterms:W3CDTF">2024-03-11T07:25:57Z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0x01010089361C8A958E3943B004B6468E14AD1D</vt:lpwstr>
  </property>
</Properties>
</file>