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+7LHSkhPZYrOKDQ/5xxUPm/xs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7B9F75-BC6E-47D7-9E47-BAAC79D48564}">
  <a:tblStyle styleId="{7D7B9F75-BC6E-47D7-9E47-BAAC79D485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7" name="Google Shape;237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3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838200" y="255746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3200"/>
              <a:buFont typeface="Times New Roman"/>
              <a:buNone/>
            </a:pPr>
            <a:r>
              <a:rPr lang="en-US" sz="3200" b="1" i="0" u="none" dirty="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CSE246: Algorithms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817562" y="38100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515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rgbClr val="FF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Algorithms</a:t>
            </a:r>
            <a:endParaRPr sz="2400" b="1" i="0" u="none">
              <a:solidFill>
                <a:srgbClr val="FF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 i="0" u="none">
              <a:solidFill>
                <a:srgbClr val="FF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3950" y="176212"/>
            <a:ext cx="6819900" cy="27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/>
        </p:nvSpPr>
        <p:spPr>
          <a:xfrm>
            <a:off x="914400" y="457200"/>
            <a:ext cx="7224712" cy="10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for Algorithm</a:t>
            </a:r>
            <a:endParaRPr sz="3600" b="1" i="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0"/>
          <p:cNvSpPr txBox="1"/>
          <p:nvPr/>
        </p:nvSpPr>
        <p:spPr>
          <a:xfrm>
            <a:off x="715962" y="1676400"/>
            <a:ext cx="7620000" cy="334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algorithms are very easy to understand and can be written in </a:t>
            </a:r>
            <a:r>
              <a:rPr lang="en-US" sz="24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language </a:t>
            </a:r>
            <a:r>
              <a:rPr lang="en-US" sz="2400" b="0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can be </a:t>
            </a:r>
            <a:r>
              <a:rPr lang="en-US" sz="24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understood by anyone</a:t>
            </a:r>
            <a:endParaRPr/>
          </a:p>
          <a:p>
            <a:pPr marL="342900" marR="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>
              <a:solidFill>
                <a:srgbClr val="0099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algorithms, we can easily understand the </a:t>
            </a:r>
            <a:r>
              <a:rPr lang="en-US" sz="24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</a:t>
            </a:r>
            <a:r>
              <a:rPr lang="en-US" sz="2400" b="0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followed in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r>
              <a:rPr lang="en-US" sz="2400" b="0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marR="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>
              <a:solidFill>
                <a:srgbClr val="0099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</a:t>
            </a:r>
            <a:r>
              <a:rPr lang="en-US" sz="24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</a:t>
            </a:r>
            <a:r>
              <a:rPr lang="en-US" sz="2400" b="0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US" sz="2400" b="0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</a:t>
            </a:r>
            <a:r>
              <a:rPr lang="en-US" sz="2400" b="0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kind of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</a:t>
            </a:r>
            <a:r>
              <a:rPr lang="en-US" sz="2400" b="0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easily</a:t>
            </a:r>
            <a:r>
              <a:rPr lang="en-US" sz="2400" b="0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53" name="Google Shape;153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/>
        </p:nvSpPr>
        <p:spPr>
          <a:xfrm>
            <a:off x="1066800" y="609600"/>
            <a:ext cx="7224712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Criteria of a Algorithm</a:t>
            </a:r>
            <a:endParaRPr sz="3600" b="1" i="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914400" y="1828800"/>
            <a:ext cx="7878762" cy="286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AutoNum type="arabicPeriod"/>
            </a:pPr>
            <a:r>
              <a:rPr lang="en-US" sz="24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AutoNum type="arabicPeriod"/>
            </a:pPr>
            <a:r>
              <a:rPr lang="en-US" sz="24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AutoNum type="arabicPeriod"/>
            </a:pPr>
            <a:r>
              <a:rPr lang="en-US" sz="24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Definiteness</a:t>
            </a:r>
            <a:endParaRPr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AutoNum type="arabicPeriod"/>
            </a:pPr>
            <a:r>
              <a:rPr lang="en-US" sz="24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Finiteness</a:t>
            </a:r>
            <a:endParaRPr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AutoNum type="arabicPeriod"/>
            </a:pPr>
            <a:r>
              <a:rPr lang="en-US" sz="24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Effectiveness</a:t>
            </a:r>
            <a:endParaRPr/>
          </a:p>
        </p:txBody>
      </p:sp>
      <p:sp>
        <p:nvSpPr>
          <p:cNvPr id="160" name="Google Shape;160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/>
        </p:nvSpPr>
        <p:spPr>
          <a:xfrm>
            <a:off x="1066800" y="609600"/>
            <a:ext cx="7224712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Criteria of a Algorithm</a:t>
            </a:r>
            <a:endParaRPr sz="3600" b="1" i="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  <p:pic>
        <p:nvPicPr>
          <p:cNvPr id="167" name="Google Shape;16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752600"/>
            <a:ext cx="7685087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/>
        </p:nvSpPr>
        <p:spPr>
          <a:xfrm>
            <a:off x="1066800" y="609600"/>
            <a:ext cx="7224712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Criteria of Algorithm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3"/>
          <p:cNvSpPr txBox="1"/>
          <p:nvPr/>
        </p:nvSpPr>
        <p:spPr>
          <a:xfrm>
            <a:off x="527050" y="1447800"/>
            <a:ext cx="86106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 b="1" i="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 sz="2400" b="1" i="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−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algorithm should have 0 or more well-defined inputs.</a:t>
            </a: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 b="1" i="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−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algorithm should have 1 or more well-defined desired outputs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 b="1" i="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Definiteness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−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step of an algorithm must be precisely defined.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Each of its steps and their inputs/outputs should be clear and must lead     	    to only one meaning.</a:t>
            </a: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/>
        </p:nvSpPr>
        <p:spPr>
          <a:xfrm>
            <a:off x="1066800" y="609600"/>
            <a:ext cx="7224712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Criteria of a Algorithm (cont.)</a:t>
            </a:r>
            <a:endParaRPr sz="3600" b="1" i="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512762" y="1905000"/>
            <a:ext cx="8610600" cy="323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 b="1" i="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Finiteness</a:t>
            </a:r>
            <a:endParaRPr sz="2400" b="1" i="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−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must terminate after a finite number of steps.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 b="1" i="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Effectiveness</a:t>
            </a:r>
            <a:endParaRPr sz="2400" b="1" i="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−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 the desired result.</a:t>
            </a: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/>
        </p:nvSpPr>
        <p:spPr>
          <a:xfrm>
            <a:off x="912812" y="796925"/>
            <a:ext cx="7226300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for analyzing Algorithms</a:t>
            </a:r>
            <a:endParaRPr/>
          </a:p>
        </p:txBody>
      </p:sp>
      <p:sp>
        <p:nvSpPr>
          <p:cNvPr id="187" name="Google Shape;187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  <p:sp>
        <p:nvSpPr>
          <p:cNvPr id="188" name="Google Shape;188;p15"/>
          <p:cNvSpPr txBox="1"/>
          <p:nvPr/>
        </p:nvSpPr>
        <p:spPr>
          <a:xfrm>
            <a:off x="1143000" y="2133600"/>
            <a:ext cx="7192962" cy="249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800"/>
              <a:buFont typeface="Times New Roman"/>
              <a:buAutoNum type="arabicPeriod"/>
            </a:pPr>
            <a:r>
              <a:rPr lang="en-US" sz="28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Correctness </a:t>
            </a:r>
            <a:endParaRPr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800"/>
              <a:buFont typeface="Times New Roman"/>
              <a:buAutoNum type="arabicPeriod"/>
            </a:pPr>
            <a:r>
              <a:rPr lang="en-US" sz="28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Complexity </a:t>
            </a:r>
            <a:endParaRPr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800"/>
              <a:buFont typeface="Times New Roman"/>
              <a:buAutoNum type="arabicPeriod"/>
            </a:pPr>
            <a:r>
              <a:rPr lang="en-US" sz="28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 Complexity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/>
        </p:nvSpPr>
        <p:spPr>
          <a:xfrm>
            <a:off x="1066800" y="450850"/>
            <a:ext cx="7224712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for analyzing algorithms</a:t>
            </a:r>
            <a:endParaRPr/>
          </a:p>
        </p:txBody>
      </p:sp>
      <p:sp>
        <p:nvSpPr>
          <p:cNvPr id="194" name="Google Shape;194;p16"/>
          <p:cNvSpPr txBox="1"/>
          <p:nvPr/>
        </p:nvSpPr>
        <p:spPr>
          <a:xfrm>
            <a:off x="527050" y="1447800"/>
            <a:ext cx="8610600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 b="1" i="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Correctness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−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lgorithm </a:t>
            </a:r>
            <a:r>
              <a:rPr lang="en-US" sz="20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accomplishing</a:t>
            </a:r>
            <a:r>
              <a:rPr lang="en-US" sz="20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</a:t>
            </a:r>
            <a:r>
              <a:rPr lang="en-US" sz="2000" b="1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lang="en-US" sz="2000" b="0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accurately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finite steps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 b="1" i="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Complexity </a:t>
            </a:r>
            <a:endParaRPr sz="2400" b="1" i="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− </a:t>
            </a:r>
            <a:r>
              <a:rPr lang="en-US" sz="2000" b="1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time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-US" sz="2000" b="1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time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operations must be as </a:t>
            </a:r>
            <a:r>
              <a:rPr lang="en-US" sz="20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as 		   possible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 b="1" i="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 Complexity </a:t>
            </a:r>
            <a:endParaRPr sz="2400" b="1" i="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− </a:t>
            </a:r>
            <a:r>
              <a:rPr lang="en-US" sz="2000" b="1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usage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be </a:t>
            </a:r>
            <a:r>
              <a:rPr lang="en-US" sz="20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little as possible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/>
        </p:nvSpPr>
        <p:spPr>
          <a:xfrm>
            <a:off x="914400" y="685800"/>
            <a:ext cx="7224712" cy="10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Need an efficient Algorithm</a:t>
            </a:r>
            <a:endParaRPr sz="3600" b="1" i="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715962" y="2057400"/>
            <a:ext cx="76200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973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an </a:t>
            </a:r>
            <a:r>
              <a:rPr lang="en-US" sz="24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algorithm </a:t>
            </a:r>
            <a:r>
              <a:rPr lang="en-US" sz="2400" b="0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 can solve a problem within </a:t>
            </a:r>
            <a:r>
              <a:rPr lang="en-US" sz="24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very short time</a:t>
            </a:r>
            <a:r>
              <a:rPr lang="en-US" sz="2400" b="0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even with a </a:t>
            </a:r>
            <a:r>
              <a:rPr lang="en-US" sz="24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 computer</a:t>
            </a:r>
            <a:r>
              <a:rPr lang="en-US" sz="2400" b="0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202" name="Google Shape;202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/>
        </p:nvSpPr>
        <p:spPr>
          <a:xfrm>
            <a:off x="914400" y="685800"/>
            <a:ext cx="7224712" cy="10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Need an efficient Algorithm</a:t>
            </a:r>
            <a:endParaRPr sz="3600" b="1" i="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715962" y="2057400"/>
            <a:ext cx="76200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973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an </a:t>
            </a:r>
            <a:r>
              <a:rPr lang="en-US" sz="24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algorithm </a:t>
            </a:r>
            <a:r>
              <a:rPr lang="en-US" sz="2400" b="0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 can solve a problem within </a:t>
            </a:r>
            <a:r>
              <a:rPr lang="en-US" sz="24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very short time</a:t>
            </a:r>
            <a:r>
              <a:rPr lang="en-US" sz="2400" b="0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even with a </a:t>
            </a:r>
            <a:r>
              <a:rPr lang="en-US" sz="24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 computer</a:t>
            </a:r>
            <a:r>
              <a:rPr lang="en-US" sz="2400" b="0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209" name="Google Shape;209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/>
        </p:nvSpPr>
        <p:spPr>
          <a:xfrm>
            <a:off x="914400" y="533400"/>
            <a:ext cx="7224712" cy="10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types of Algorithms</a:t>
            </a:r>
            <a:endParaRPr sz="3600" b="1" i="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/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4562" y="1236662"/>
            <a:ext cx="2024062" cy="2024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20000">
            <a:off x="87312" y="3765550"/>
            <a:ext cx="3571875" cy="268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800000">
            <a:off x="3200400" y="3325812"/>
            <a:ext cx="2332037" cy="206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847837">
            <a:off x="4569712" y="1366299"/>
            <a:ext cx="4227512" cy="2377976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0" name="Google Shape;220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660000">
            <a:off x="5992812" y="4033837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Today’s Contents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65405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973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Algorithm?</a:t>
            </a:r>
            <a:endParaRPr sz="2400" b="1" i="0" u="none" strike="noStrike" cap="none">
              <a:solidFill>
                <a:srgbClr val="0099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9973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Criteria of Algorithm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9973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for analyzing algorithms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9973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for Algorithm</a:t>
            </a:r>
            <a:endParaRPr sz="2400" b="1" i="0" u="none" strike="noStrike" cap="none">
              <a:solidFill>
                <a:srgbClr val="0099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9973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types of Algorithm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9973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of Algorithms in Real Life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9973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Write an Algorithm?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 i="0" u="none">
              <a:solidFill>
                <a:srgbClr val="0099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/>
        </p:nvSpPr>
        <p:spPr>
          <a:xfrm>
            <a:off x="914400" y="533400"/>
            <a:ext cx="7224712" cy="10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types of Algorithms</a:t>
            </a:r>
            <a:endParaRPr sz="3600" b="1" i="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/>
          </a:p>
        </p:txBody>
      </p:sp>
      <p:graphicFrame>
        <p:nvGraphicFramePr>
          <p:cNvPr id="227" name="Google Shape;227;p20"/>
          <p:cNvGraphicFramePr/>
          <p:nvPr/>
        </p:nvGraphicFramePr>
        <p:xfrm>
          <a:off x="941387" y="1738312"/>
          <a:ext cx="7516800" cy="4433800"/>
        </p:xfrm>
        <a:graphic>
          <a:graphicData uri="http://schemas.openxmlformats.org/drawingml/2006/table">
            <a:tbl>
              <a:tblPr>
                <a:noFill/>
                <a:tableStyleId>{7D7B9F75-BC6E-47D7-9E47-BAAC79D48564}</a:tableStyleId>
              </a:tblPr>
              <a:tblGrid>
                <a:gridCol w="117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00997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4D"/>
                        </a:buClr>
                        <a:buSzPts val="2600"/>
                        <a:buFont typeface="Times New Roman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00664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Searching Algorithms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00997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4D"/>
                        </a:buClr>
                        <a:buSzPts val="2600"/>
                        <a:buFont typeface="Times New Roman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00664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Sorting Algorithms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F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00997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4D"/>
                        </a:buClr>
                        <a:buSzPts val="2600"/>
                        <a:buFont typeface="Times New Roman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00664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Divide and conquer algorithms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00997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4D"/>
                        </a:buClr>
                        <a:buSzPts val="2600"/>
                        <a:buFont typeface="Times New Roman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00664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Recursive algorithms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F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00997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4D"/>
                        </a:buClr>
                        <a:buSzPts val="2600"/>
                        <a:buFont typeface="Times New Roman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00664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Backtracking algorithms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00997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4D"/>
                        </a:buClr>
                        <a:buSzPts val="2600"/>
                        <a:buFont typeface="Times New Roman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00664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Brute force algorithms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F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00997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4D"/>
                        </a:buClr>
                        <a:buSzPts val="2600"/>
                        <a:buFont typeface="Times New Roman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00664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Greedy Algorithms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00997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4D"/>
                        </a:buClr>
                        <a:buSzPts val="2600"/>
                        <a:buFont typeface="Times New Roman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00664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Dynamic programming algorithms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F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/>
        </p:nvSpPr>
        <p:spPr>
          <a:xfrm>
            <a:off x="914400" y="762000"/>
            <a:ext cx="7543800" cy="105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of Algorithms</a:t>
            </a:r>
            <a:endParaRPr sz="3600" b="1" i="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3" name="Google Shape;233;p21"/>
          <p:cNvGraphicFramePr/>
          <p:nvPr/>
        </p:nvGraphicFramePr>
        <p:xfrm>
          <a:off x="1066800" y="1905000"/>
          <a:ext cx="7162800" cy="2895575"/>
        </p:xfrm>
        <a:graphic>
          <a:graphicData uri="http://schemas.openxmlformats.org/drawingml/2006/table">
            <a:tbl>
              <a:tblPr>
                <a:noFill/>
                <a:tableStyleId>{7D7B9F75-BC6E-47D7-9E47-BAAC79D48564}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4D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664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Searching Data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4D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664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Sorting Data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F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4D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664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Find out the Shortest Path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4D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664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 Best Possible solution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AE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F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4" name="Google Shape;234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/>
          </a:p>
        </p:txBody>
      </p:sp>
      <p:pic>
        <p:nvPicPr>
          <p:cNvPr id="241" name="Google Shape;24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7400" y="3224212"/>
            <a:ext cx="3000375" cy="33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" y="3910012"/>
            <a:ext cx="3505200" cy="2363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05600" y="990600"/>
            <a:ext cx="1966912" cy="2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29000" y="1682750"/>
            <a:ext cx="2752725" cy="275431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2"/>
          <p:cNvSpPr txBox="1"/>
          <p:nvPr/>
        </p:nvSpPr>
        <p:spPr>
          <a:xfrm>
            <a:off x="914400" y="228600"/>
            <a:ext cx="7224712" cy="10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Real Life Examples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6" name="Google Shape;246;p22" descr="Related 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6225" y="1284287"/>
            <a:ext cx="3013075" cy="19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/>
        </p:nvSpPr>
        <p:spPr>
          <a:xfrm>
            <a:off x="914400" y="228600"/>
            <a:ext cx="7224712" cy="10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Real Life Examples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3"/>
          <p:cNvSpPr txBox="1"/>
          <p:nvPr/>
        </p:nvSpPr>
        <p:spPr>
          <a:xfrm>
            <a:off x="685800" y="1143000"/>
            <a:ext cx="8123237" cy="526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Noto Sans Symbols"/>
              <a:buChar char="▪"/>
            </a:pPr>
            <a:r>
              <a:rPr lang="en-US" sz="20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Engine (Google, Microsoft Edge, Mozilla, Opera etc) 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Noto Sans Symbols"/>
              <a:buChar char="▪"/>
            </a:pPr>
            <a:r>
              <a:rPr lang="en-US" sz="20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networking (Facebook)</a:t>
            </a:r>
            <a:endParaRPr sz="2000" b="1" i="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Noto Sans Symbols"/>
              <a:buChar char="▪"/>
            </a:pPr>
            <a:r>
              <a:rPr lang="en-US" sz="20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Travelling route (Air Flight route, Google Map, Shipping route etc)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Noto Sans Symbols"/>
              <a:buChar char="▪"/>
            </a:pPr>
            <a:r>
              <a:rPr lang="en-US" sz="20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Facial Recognition Algorithm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Noto Sans Symbols"/>
              <a:buChar char="▪"/>
            </a:pPr>
            <a:r>
              <a:rPr lang="en-US" sz="20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Genetic Engineering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Noto Sans Symbols"/>
              <a:buChar char="▪"/>
            </a:pPr>
            <a:r>
              <a:rPr lang="en-US" sz="20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 Market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Noto Sans Symbols"/>
              <a:buChar char="▪"/>
            </a:pPr>
            <a:r>
              <a:rPr lang="en-US" sz="20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Noto Sans Symbols"/>
              <a:buChar char="▪"/>
            </a:pPr>
            <a:r>
              <a:rPr lang="en-US" sz="20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Noto Sans Symbols"/>
              <a:buChar char="▪"/>
            </a:pPr>
            <a:r>
              <a:rPr lang="en-US" sz="20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Robotics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………………And many more</a:t>
            </a:r>
            <a:endParaRPr/>
          </a:p>
        </p:txBody>
      </p:sp>
      <p:sp>
        <p:nvSpPr>
          <p:cNvPr id="253" name="Google Shape;253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/>
        </p:nvSpPr>
        <p:spPr>
          <a:xfrm>
            <a:off x="914400" y="228600"/>
            <a:ext cx="7224712" cy="10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Write an Algorithm?</a:t>
            </a:r>
            <a:endParaRPr/>
          </a:p>
        </p:txBody>
      </p:sp>
      <p:sp>
        <p:nvSpPr>
          <p:cNvPr id="259" name="Google Shape;259;p24"/>
          <p:cNvSpPr txBox="1"/>
          <p:nvPr/>
        </p:nvSpPr>
        <p:spPr>
          <a:xfrm>
            <a:off x="533400" y="1357312"/>
            <a:ext cx="8077200" cy="523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well-defined standards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writing algorithms.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Rather, it is </a:t>
            </a:r>
            <a:r>
              <a:rPr lang="en-US" sz="2400" b="1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-US" sz="2400" b="0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 b="1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</a:t>
            </a:r>
            <a:r>
              <a:rPr lang="en-US" sz="2400" b="0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 of </a:t>
            </a:r>
            <a:r>
              <a:rPr lang="en-US" sz="24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Language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Language,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it is </a:t>
            </a:r>
            <a:r>
              <a:rPr lang="en-US" sz="24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easily understandable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even by </a:t>
            </a:r>
            <a:r>
              <a:rPr lang="en-US" sz="24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non-programmers.</a:t>
            </a:r>
            <a:endParaRPr sz="2400" b="1" i="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are never written to support a particular programming code.</a:t>
            </a: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/>
        </p:nvSpPr>
        <p:spPr>
          <a:xfrm>
            <a:off x="990600" y="452437"/>
            <a:ext cx="7224712" cy="10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 algorithm to add two numbers and display the result</a:t>
            </a:r>
            <a:endParaRPr/>
          </a:p>
        </p:txBody>
      </p:sp>
      <p:sp>
        <p:nvSpPr>
          <p:cNvPr id="266" name="Google Shape;266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/>
          </a:p>
        </p:txBody>
      </p:sp>
      <p:sp>
        <p:nvSpPr>
          <p:cNvPr id="267" name="Google Shape;267;p25"/>
          <p:cNvSpPr txBox="1"/>
          <p:nvPr/>
        </p:nvSpPr>
        <p:spPr>
          <a:xfrm>
            <a:off x="-14287" y="2260600"/>
            <a:ext cx="4767262" cy="4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1 − START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2 − declare three integers a, b &amp; c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3 − define values of a &amp; b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4 − add values of a &amp; b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5 − store output of step 4 to c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6 − print c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7 − STOP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4602162" y="2239962"/>
            <a:ext cx="4648200" cy="4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START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declare three integers a, b &amp; c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take input in a &amp; b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calculate a + b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c           a+b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6: print c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7: STOP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9" name="Google Shape;269;p25"/>
          <p:cNvCxnSpPr/>
          <p:nvPr/>
        </p:nvCxnSpPr>
        <p:spPr>
          <a:xfrm rot="10800000">
            <a:off x="6096000" y="4648200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70" name="Google Shape;270;p25"/>
          <p:cNvCxnSpPr/>
          <p:nvPr/>
        </p:nvCxnSpPr>
        <p:spPr>
          <a:xfrm>
            <a:off x="4602162" y="2514600"/>
            <a:ext cx="0" cy="32004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/>
        </p:nvSpPr>
        <p:spPr>
          <a:xfrm>
            <a:off x="990600" y="438150"/>
            <a:ext cx="7224712" cy="10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 algorithm to add two numbers and display the result</a:t>
            </a:r>
            <a:endParaRPr/>
          </a:p>
        </p:txBody>
      </p:sp>
      <p:sp>
        <p:nvSpPr>
          <p:cNvPr id="276" name="Google Shape;276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/>
          </a:p>
        </p:txBody>
      </p:sp>
      <p:sp>
        <p:nvSpPr>
          <p:cNvPr id="277" name="Google Shape;277;p26"/>
          <p:cNvSpPr txBox="1"/>
          <p:nvPr/>
        </p:nvSpPr>
        <p:spPr>
          <a:xfrm>
            <a:off x="187325" y="2260600"/>
            <a:ext cx="4156075" cy="4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START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declare three integers a, b &amp; c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take input in a &amp; b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calculate a + b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c           a+b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print c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STOP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8" name="Google Shape;278;p26"/>
          <p:cNvCxnSpPr/>
          <p:nvPr/>
        </p:nvCxnSpPr>
        <p:spPr>
          <a:xfrm rot="10800000">
            <a:off x="1219200" y="4648200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79" name="Google Shape;279;p26"/>
          <p:cNvSpPr txBox="1"/>
          <p:nvPr/>
        </p:nvSpPr>
        <p:spPr>
          <a:xfrm>
            <a:off x="4876800" y="2260600"/>
            <a:ext cx="4114800" cy="4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 three integers a, b &amp; c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input in a &amp; b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a + b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          a+b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c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0" name="Google Shape;280;p26"/>
          <p:cNvCxnSpPr/>
          <p:nvPr/>
        </p:nvCxnSpPr>
        <p:spPr>
          <a:xfrm rot="10800000">
            <a:off x="5638800" y="4654550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81" name="Google Shape;281;p26"/>
          <p:cNvCxnSpPr/>
          <p:nvPr/>
        </p:nvCxnSpPr>
        <p:spPr>
          <a:xfrm>
            <a:off x="4602162" y="2514600"/>
            <a:ext cx="0" cy="32004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/>
        </p:nvSpPr>
        <p:spPr>
          <a:xfrm>
            <a:off x="914400" y="2222500"/>
            <a:ext cx="7543800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Design an algorithm to find the </a:t>
            </a:r>
            <a:r>
              <a:rPr lang="en-US" sz="2800" b="1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of Two Integer values</a:t>
            </a:r>
            <a:r>
              <a:rPr lang="en-US" sz="28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800" b="1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r>
              <a:rPr lang="en-US" sz="28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result</a:t>
            </a:r>
            <a:endParaRPr/>
          </a:p>
        </p:txBody>
      </p:sp>
      <p:sp>
        <p:nvSpPr>
          <p:cNvPr id="287" name="Google Shape;287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862012" y="650875"/>
            <a:ext cx="7224712" cy="10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Task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2130109" y="2514600"/>
            <a:ext cx="477566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FEEF"/>
              </a:buClr>
              <a:buSzPts val="7200"/>
              <a:buFont typeface="Times New Roman"/>
              <a:buNone/>
            </a:pPr>
            <a:r>
              <a:rPr lang="en-US" sz="7200" b="1" i="1" u="none" strike="noStrike" cap="none">
                <a:solidFill>
                  <a:srgbClr val="C1FE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7200" b="1" i="1" u="none" strike="noStrike" cap="none">
              <a:solidFill>
                <a:srgbClr val="C1FE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5" name="Google Shape;295;p28" descr="https://upload.wikimedia.org/wikipedia/commons/thumb/e/e0/SNice.svg/1200px-SNice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5625" y="4303712"/>
            <a:ext cx="1944687" cy="194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838200"/>
            <a:ext cx="6897687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1066800" y="2514600"/>
            <a:ext cx="6865937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 i="0" u="sng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make a </a:t>
            </a:r>
            <a:r>
              <a:rPr lang="en-US" sz="4400" b="1" i="0" u="sng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Cup of Tea </a:t>
            </a:r>
            <a:r>
              <a:rPr lang="en-US" sz="3600" b="1" i="0" u="sng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/>
        </p:nvSpPr>
        <p:spPr>
          <a:xfrm>
            <a:off x="381000" y="685800"/>
            <a:ext cx="79311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 i="0" u="sng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 for Perfect Cup of Tea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381000" y="1828800"/>
            <a:ext cx="86106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1 cup of freshly boiled water to your tea bag (in a mug)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the tea bag to brew for 2 minutes.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the tea bag.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milk / lemon.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sugar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tea is ready to drink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118" name="Google Shape;118;p5"/>
          <p:cNvSpPr txBox="1"/>
          <p:nvPr/>
        </p:nvSpPr>
        <p:spPr>
          <a:xfrm>
            <a:off x="366712" y="5626100"/>
            <a:ext cx="8624887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lang="en-US" sz="3200" b="1" i="1" u="sng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Yes, This is the </a:t>
            </a:r>
            <a:r>
              <a:rPr lang="en-US" sz="3200" b="1" i="1" u="sng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-US" sz="3200" b="1" i="1" u="sng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making a Cup of Tea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/>
        </p:nvSpPr>
        <p:spPr>
          <a:xfrm>
            <a:off x="1538287" y="279400"/>
            <a:ext cx="6065837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 i="0" u="sng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Algorithm?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381000" y="1371600"/>
            <a:ext cx="8763000" cy="512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is a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step-by-step procedure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-US" sz="2400" b="1" i="0" u="none" strike="noStrike" cap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 any Problem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Well-defined computational procedure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takes </a:t>
            </a:r>
            <a:r>
              <a:rPr lang="en-US" sz="2400" b="1" i="0" u="none" strike="noStrike" cap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input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produce </a:t>
            </a:r>
            <a:r>
              <a:rPr lang="en-US" sz="2400" b="1" i="0" u="none" strike="noStrike" cap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output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step-by-step procedure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defines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set of instructions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executed in a certain order to </a:t>
            </a:r>
            <a:r>
              <a:rPr lang="en-US" sz="2400" b="1" i="0" u="none" strike="noStrike" cap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the desired output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Simple words, it is the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tool for solving well-specified computational problems.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/>
        </p:nvSpPr>
        <p:spPr>
          <a:xfrm>
            <a:off x="1538287" y="279400"/>
            <a:ext cx="6065837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 i="0" u="sng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Algorithm?</a:t>
            </a:r>
            <a:endParaRPr/>
          </a:p>
        </p:txBody>
      </p:sp>
      <p:sp>
        <p:nvSpPr>
          <p:cNvPr id="131" name="Google Shape;131;p7"/>
          <p:cNvSpPr txBox="1"/>
          <p:nvPr/>
        </p:nvSpPr>
        <p:spPr>
          <a:xfrm>
            <a:off x="265112" y="1447800"/>
            <a:ext cx="8610600" cy="31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</a:t>
            </a:r>
            <a:r>
              <a:rPr lang="en-US" sz="24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4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approach to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</a:t>
            </a: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crack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n-US" sz="2400" b="1" i="0" u="none" strike="noStrike" cap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any </a:t>
            </a:r>
            <a:r>
              <a:rPr lang="en-US" sz="2400" b="1" i="0" u="none" strike="noStrike" cap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are generally created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</a:t>
            </a: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underlying languages, i.e. an algorithm can be implemented in </a:t>
            </a:r>
            <a:r>
              <a:rPr lang="en-US" sz="24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than one programming language</a:t>
            </a:r>
            <a:endParaRPr/>
          </a:p>
        </p:txBody>
      </p:sp>
      <p:sp>
        <p:nvSpPr>
          <p:cNvPr id="132" name="Google Shape;132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/>
        </p:nvSpPr>
        <p:spPr>
          <a:xfrm>
            <a:off x="703262" y="8382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 i="0" u="sng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for Algorithm in Practical  Life</a:t>
            </a:r>
            <a:endParaRPr sz="3600" b="1" i="0" u="sng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811212" y="2286000"/>
            <a:ext cx="7620000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73"/>
              </a:buClr>
              <a:buSzPts val="3600"/>
              <a:buFont typeface="Times New Roman"/>
              <a:buNone/>
            </a:pPr>
            <a:r>
              <a:rPr lang="en-US" sz="3600" b="1" i="1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Life is an Algorithm, Your Brain is an Operating System.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9973"/>
              </a:buClr>
              <a:buSzPts val="3600"/>
              <a:buFont typeface="Times New Roman"/>
              <a:buNone/>
            </a:pPr>
            <a:r>
              <a:rPr lang="en-US" sz="3600" b="1" i="1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US" sz="2800" b="0" i="1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800" b="0" i="1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DOMINIC BASULTO</a:t>
            </a:r>
            <a:endParaRPr sz="2800" b="0" i="1" u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973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39" name="Google Shape;139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/>
        </p:nvSpPr>
        <p:spPr>
          <a:xfrm>
            <a:off x="715962" y="3048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for Algorithm in Practical  Life</a:t>
            </a:r>
            <a:endParaRPr sz="3600" b="1" i="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695325" y="1063625"/>
            <a:ext cx="7620000" cy="548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Basically, algorithm is a process to solve a problem in step by step.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face a problem in our real life , if we try to solve this problem </a:t>
            </a:r>
            <a:r>
              <a:rPr lang="en-US" sz="24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randomly</a:t>
            </a:r>
            <a:r>
              <a:rPr lang="en-US" sz="2400" b="0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it’s turn into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difficult</a:t>
            </a:r>
            <a:r>
              <a:rPr lang="en-US" sz="2400" b="0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rgbClr val="0099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when we will try to solve this problem </a:t>
            </a:r>
            <a:r>
              <a:rPr lang="en-US" sz="2400" b="1" i="0" u="none">
                <a:solidFill>
                  <a:srgbClr val="FF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by step </a:t>
            </a:r>
            <a:r>
              <a:rPr lang="en-US" sz="2400" b="0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lang="en-US" sz="2400" b="0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rgbClr val="FF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</a:t>
            </a:r>
            <a:r>
              <a:rPr lang="en-US" sz="2400" b="0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will be </a:t>
            </a:r>
            <a:r>
              <a:rPr lang="en-US" sz="24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easier</a:t>
            </a:r>
            <a:r>
              <a:rPr lang="en-US" sz="2400" b="0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solve those problem. </a:t>
            </a:r>
            <a:endParaRPr sz="2400" b="0" i="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rgbClr val="0099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that reason , we use algorithm to solve a problem by </a:t>
            </a:r>
            <a:r>
              <a:rPr lang="en-US" sz="24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easier way </a:t>
            </a:r>
            <a:r>
              <a:rPr lang="en-US" sz="2400" b="0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free from any </a:t>
            </a:r>
            <a:r>
              <a:rPr lang="en-US" sz="24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difficulty</a:t>
            </a:r>
            <a:r>
              <a:rPr lang="en-US" sz="2400" b="0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973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will saves our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valuable time , money energy</a:t>
            </a:r>
            <a:r>
              <a:rPr lang="en-US" sz="2400" b="0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r>
              <a:rPr lang="en-US" sz="2400" b="0" i="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46" name="Google Shape;146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1031</Words>
  <Application>Microsoft Office PowerPoint</Application>
  <PresentationFormat>On-screen Show (4:3)</PresentationFormat>
  <Paragraphs>185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Noto Sans Symbols</vt:lpstr>
      <vt:lpstr>Times New Roman</vt:lpstr>
      <vt:lpstr>Default Design</vt:lpstr>
      <vt:lpstr>CSE246: Algorithms</vt:lpstr>
      <vt:lpstr>Today’s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CSE246: Algorithms</dc:title>
  <dc:creator>Computer Science &amp; Engineering Department</dc:creator>
  <cp:lastModifiedBy>Tanni Mittra</cp:lastModifiedBy>
  <cp:revision>1</cp:revision>
  <dcterms:created xsi:type="dcterms:W3CDTF">2007-04-25T04:04:41Z</dcterms:created>
  <dcterms:modified xsi:type="dcterms:W3CDTF">2024-01-30T11:28:13Z</dcterms:modified>
</cp:coreProperties>
</file>