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gGNY+4XaxPJAt4bVaO8Tf6KY2V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4D367A-2C65-4115-AA1B-DD3ABF9601AC}">
  <a:tblStyle styleId="{AC4D367A-2C65-4115-AA1B-DD3ABF9601A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375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375" y="9120187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fld id="{00000000-1234-1234-1234-123412341234}" type="slidenum">
              <a:rPr lang="en-US" sz="13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>
            <a:spLocks noGrp="1"/>
          </p:cNvSpPr>
          <p:nvPr>
            <p:ph type="body" idx="1"/>
          </p:nvPr>
        </p:nvSpPr>
        <p:spPr>
          <a:xfrm>
            <a:off x="731837" y="4560887"/>
            <a:ext cx="5851525" cy="4319587"/>
          </a:xfrm>
          <a:prstGeom prst="rect">
            <a:avLst/>
          </a:prstGeom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74" name="Google Shape;74;p25"/>
          <p:cNvSpPr txBox="1">
            <a:spLocks noGrp="1"/>
          </p:cNvSpPr>
          <p:nvPr>
            <p:ph type="body" idx="2"/>
          </p:nvPr>
        </p:nvSpPr>
        <p:spPr>
          <a:xfrm>
            <a:off x="4648200" y="1981200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>
            <a:endParaRPr/>
          </a:p>
        </p:txBody>
      </p:sp>
      <p:sp>
        <p:nvSpPr>
          <p:cNvPr id="75" name="Google Shape;75;p2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81" name="Google Shape;81;p26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 rot="5400000">
            <a:off x="4743450" y="2381250"/>
            <a:ext cx="5486400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body" idx="1"/>
          </p:nvPr>
        </p:nvSpPr>
        <p:spPr>
          <a:xfrm rot="5400000">
            <a:off x="781050" y="514350"/>
            <a:ext cx="5486400" cy="56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9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9"/>
          <p:cNvSpPr txBox="1">
            <a:spLocks noGrp="1"/>
          </p:cNvSpPr>
          <p:nvPr>
            <p:ph type="body" idx="1"/>
          </p:nvPr>
        </p:nvSpPr>
        <p:spPr>
          <a:xfrm rot="5400000">
            <a:off x="2514600" y="152400"/>
            <a:ext cx="4114800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3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3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>
            <a:endParaRPr/>
          </a:p>
        </p:txBody>
      </p:sp>
      <p:sp>
        <p:nvSpPr>
          <p:cNvPr id="68" name="Google Shape;68;p24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838200" y="255746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3200"/>
              <a:buFont typeface="Times New Roman"/>
              <a:buNone/>
            </a:pPr>
            <a:r>
              <a:rPr lang="en-US" sz="3200" b="1" i="0" u="none" dirty="0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CSE246: Algorithms</a:t>
            </a:r>
            <a:endParaRPr dirty="0"/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817562" y="38100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4000"/>
              <a:buFont typeface="Times New Roman"/>
              <a:buNone/>
            </a:pPr>
            <a:r>
              <a:rPr lang="en-US" sz="4000" b="1" i="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complexity</a:t>
            </a:r>
            <a:endParaRPr/>
          </a:p>
          <a:p>
            <a:pPr marL="0" lvl="0" indent="0" algn="ctr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endParaRPr sz="4000" b="1" i="0" u="none">
              <a:solidFill>
                <a:srgbClr val="FF151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7187" y="457200"/>
            <a:ext cx="6192837" cy="231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/>
        </p:nvSpPr>
        <p:spPr>
          <a:xfrm>
            <a:off x="914400" y="381000"/>
            <a:ext cx="792480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of </a:t>
            </a:r>
            <a:r>
              <a:rPr lang="en-US" sz="3200" b="1" i="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cases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3200" b="1" i="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</a:t>
            </a:r>
            <a:endParaRPr/>
          </a:p>
        </p:txBody>
      </p:sp>
      <p:sp>
        <p:nvSpPr>
          <p:cNvPr id="165" name="Google Shape;165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/>
          </a:p>
        </p:txBody>
      </p:sp>
      <p:sp>
        <p:nvSpPr>
          <p:cNvPr id="166" name="Google Shape;166;p10"/>
          <p:cNvSpPr txBox="1"/>
          <p:nvPr/>
        </p:nvSpPr>
        <p:spPr>
          <a:xfrm>
            <a:off x="727075" y="1506537"/>
            <a:ext cx="7731125" cy="323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▪"/>
            </a:pPr>
            <a:r>
              <a:rPr lang="en-US" sz="2800" b="1" i="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02</a:t>
            </a:r>
            <a:endParaRPr sz="2800" b="1" i="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element in an Array</a:t>
            </a: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7" name="Google Shape;167;p10"/>
          <p:cNvGraphicFramePr/>
          <p:nvPr/>
        </p:nvGraphicFramePr>
        <p:xfrm>
          <a:off x="1668462" y="302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{AC4D367A-2C65-4115-AA1B-DD3ABF9601AC}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8" name="Google Shape;168;p10"/>
          <p:cNvSpPr txBox="1"/>
          <p:nvPr/>
        </p:nvSpPr>
        <p:spPr>
          <a:xfrm>
            <a:off x="962025" y="4378325"/>
            <a:ext cx="2816225" cy="212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case           =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case        =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case    =</a:t>
            </a:r>
            <a:endParaRPr sz="24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0"/>
          <p:cNvSpPr txBox="1"/>
          <p:nvPr/>
        </p:nvSpPr>
        <p:spPr>
          <a:xfrm>
            <a:off x="3778250" y="4368800"/>
            <a:ext cx="874712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 (n)</a:t>
            </a:r>
            <a:endParaRPr/>
          </a:p>
        </p:txBody>
      </p:sp>
      <p:sp>
        <p:nvSpPr>
          <p:cNvPr id="170" name="Google Shape;170;p10"/>
          <p:cNvSpPr txBox="1"/>
          <p:nvPr/>
        </p:nvSpPr>
        <p:spPr>
          <a:xfrm>
            <a:off x="5405437" y="4487862"/>
            <a:ext cx="305117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Already Sorted Array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"/>
          <p:cNvSpPr txBox="1"/>
          <p:nvPr/>
        </p:nvSpPr>
        <p:spPr>
          <a:xfrm>
            <a:off x="914400" y="381000"/>
            <a:ext cx="792480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of </a:t>
            </a:r>
            <a:r>
              <a:rPr lang="en-US" sz="3200" b="1" i="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cases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3200" b="1" i="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</a:t>
            </a:r>
            <a:endParaRPr/>
          </a:p>
        </p:txBody>
      </p:sp>
      <p:sp>
        <p:nvSpPr>
          <p:cNvPr id="176" name="Google Shape;176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/>
          </a:p>
        </p:txBody>
      </p:sp>
      <p:sp>
        <p:nvSpPr>
          <p:cNvPr id="177" name="Google Shape;177;p11"/>
          <p:cNvSpPr txBox="1"/>
          <p:nvPr/>
        </p:nvSpPr>
        <p:spPr>
          <a:xfrm>
            <a:off x="727075" y="1506537"/>
            <a:ext cx="7731125" cy="323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▪"/>
            </a:pPr>
            <a:r>
              <a:rPr lang="en-US" sz="2800" b="1" i="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02</a:t>
            </a:r>
            <a:endParaRPr sz="2800" b="1" i="0" u="sng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element in an Array</a:t>
            </a: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962025" y="4378325"/>
            <a:ext cx="2816225" cy="212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case           =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case        =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case    =</a:t>
            </a:r>
            <a:endParaRPr sz="24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3676650" y="4405312"/>
            <a:ext cx="3105150" cy="2308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 (n)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(n * n) =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(n</a:t>
            </a:r>
            <a:r>
              <a:rPr lang="en-US" sz="24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(n * n) =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 (n</a:t>
            </a:r>
            <a:r>
              <a:rPr lang="en-US" sz="2400" b="1" i="0" u="none" baseline="30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80" name="Google Shape;180;p11"/>
          <p:cNvGraphicFramePr/>
          <p:nvPr/>
        </p:nvGraphicFramePr>
        <p:xfrm>
          <a:off x="1668462" y="302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{AC4D367A-2C65-4115-AA1B-DD3ABF9601AC}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1" name="Google Shape;181;p11"/>
          <p:cNvSpPr txBox="1"/>
          <p:nvPr/>
        </p:nvSpPr>
        <p:spPr>
          <a:xfrm>
            <a:off x="6781800" y="5329237"/>
            <a:ext cx="22621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Unsorted Array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/>
        </p:nvSpPr>
        <p:spPr>
          <a:xfrm>
            <a:off x="914400" y="381000"/>
            <a:ext cx="792480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Best, </a:t>
            </a:r>
            <a:r>
              <a:rPr lang="en-US" sz="40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</a:t>
            </a:r>
            <a:r>
              <a:rPr lang="en-US" sz="32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average case</a:t>
            </a:r>
            <a:endParaRPr/>
          </a:p>
        </p:txBody>
      </p:sp>
      <p:sp>
        <p:nvSpPr>
          <p:cNvPr id="187" name="Google Shape;187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/>
          </a:p>
        </p:txBody>
      </p:sp>
      <p:sp>
        <p:nvSpPr>
          <p:cNvPr id="188" name="Google Shape;188;p12"/>
          <p:cNvSpPr txBox="1"/>
          <p:nvPr/>
        </p:nvSpPr>
        <p:spPr>
          <a:xfrm>
            <a:off x="727075" y="1631950"/>
            <a:ext cx="7731125" cy="4616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It’s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difficult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estimate the </a:t>
            </a: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 running time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usually interested in the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of growth of the running time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an algorithm, not in the </a:t>
            </a: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exact running time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Best case depends on the input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Average case is difficult to compute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	</a:t>
            </a:r>
            <a:r>
              <a:rPr lang="en-US" sz="24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we usually focus on </a:t>
            </a: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case </a:t>
            </a:r>
            <a:r>
              <a:rPr lang="en-US" sz="24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  <a:endParaRPr sz="2000" b="1" i="0" u="none" strike="noStrike" cap="none">
              <a:solidFill>
                <a:srgbClr val="00B05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485900" marR="0" lvl="2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Easier to compute</a:t>
            </a:r>
            <a:endParaRPr/>
          </a:p>
          <a:p>
            <a:pPr marL="1485900" marR="0" lvl="2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 close to the actual running time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/>
          </a:p>
        </p:txBody>
      </p:sp>
      <p:pic>
        <p:nvPicPr>
          <p:cNvPr id="194" name="Google Shape;19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0312" y="2438400"/>
            <a:ext cx="6934200" cy="358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3"/>
          <p:cNvSpPr txBox="1"/>
          <p:nvPr/>
        </p:nvSpPr>
        <p:spPr>
          <a:xfrm>
            <a:off x="712787" y="1179512"/>
            <a:ext cx="7467600" cy="882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n be the size of input to an algorithm, and k some constant. The following are common rates of growth.</a:t>
            </a:r>
            <a:endParaRPr/>
          </a:p>
        </p:txBody>
      </p:sp>
      <p:sp>
        <p:nvSpPr>
          <p:cNvPr id="196" name="Google Shape;196;p13"/>
          <p:cNvSpPr txBox="1"/>
          <p:nvPr/>
        </p:nvSpPr>
        <p:spPr>
          <a:xfrm>
            <a:off x="2009775" y="241300"/>
            <a:ext cx="5518150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common rates of growth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/>
          </a:p>
        </p:txBody>
      </p:sp>
      <p:sp>
        <p:nvSpPr>
          <p:cNvPr id="202" name="Google Shape;202;p14"/>
          <p:cNvSpPr/>
          <p:nvPr/>
        </p:nvSpPr>
        <p:spPr>
          <a:xfrm>
            <a:off x="2130109" y="2514600"/>
            <a:ext cx="477566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1FEEF"/>
              </a:buClr>
              <a:buSzPts val="7200"/>
              <a:buFont typeface="Times New Roman"/>
              <a:buNone/>
            </a:pPr>
            <a:r>
              <a:rPr lang="en-US" sz="7200" b="1" i="1" u="none" strike="noStrike" cap="none">
                <a:solidFill>
                  <a:srgbClr val="C1FEE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 sz="7200" b="1" i="1" u="none" strike="noStrike" cap="none">
              <a:solidFill>
                <a:srgbClr val="C1FEE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14" descr="https://upload.wikimedia.org/wikipedia/commons/thumb/e/e0/SNice.svg/1200px-SNice.svg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05625" y="4303712"/>
            <a:ext cx="1944687" cy="1944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9144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Times New Roman"/>
              <a:buNone/>
            </a:pPr>
            <a:r>
              <a:rPr lang="en-US" sz="40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Today’s Contents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654050" y="1524000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complexity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rgbClr val="262699"/>
              </a:buClr>
              <a:buSzPts val="2400"/>
              <a:buFont typeface="Times New Roman"/>
              <a:buChar char="•"/>
            </a:pPr>
            <a:r>
              <a:rPr lang="en-US" sz="2400" b="1" i="0" u="none" strike="noStrike" cap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Complexity Analysis is needed?</a:t>
            </a:r>
            <a:endParaRPr/>
          </a:p>
        </p:txBody>
      </p:sp>
      <p:sp>
        <p:nvSpPr>
          <p:cNvPr id="98" name="Google Shape;98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1035050" y="152400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complexity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685800" y="1149350"/>
            <a:ext cx="7924800" cy="54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computer science, the </a:t>
            </a:r>
            <a:r>
              <a:rPr lang="en-US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complexity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or simply </a:t>
            </a:r>
            <a:r>
              <a:rPr lang="en-US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of an algorithm is the </a:t>
            </a:r>
            <a:r>
              <a:rPr lang="en-US" sz="24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of resources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to run it.</a:t>
            </a:r>
            <a:endParaRPr/>
          </a:p>
          <a:p>
            <a:pPr marL="457200" marR="0"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457200" marR="0"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-US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study of the complexity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problems is called </a:t>
            </a:r>
            <a:r>
              <a:rPr lang="en-US" sz="2400" b="1" i="0" u="none" strike="noStrike" cap="none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complexity theory.</a:t>
            </a:r>
            <a:endParaRPr/>
          </a:p>
          <a:p>
            <a:pPr marL="457200" marR="0" lvl="0" indent="-3048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Particular focus is given to </a:t>
            </a:r>
            <a:r>
              <a:rPr lang="en-US" sz="2400" b="1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US" sz="2400" b="1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Memory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requirements.</a:t>
            </a:r>
            <a:endParaRPr/>
          </a:p>
          <a:p>
            <a:pPr marL="457200" marR="0" lvl="0" indent="-3048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572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Noto Sans Symbols"/>
              <a:buChar char="▪"/>
            </a:pPr>
            <a:r>
              <a:rPr lang="en-US" sz="24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of resources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required to run an algorithm generally </a:t>
            </a:r>
            <a:r>
              <a:rPr lang="en-US" sz="2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varies with the </a:t>
            </a:r>
            <a:r>
              <a:rPr lang="en-US" sz="2400" b="1" i="0" u="none" strike="noStrike" cap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of the input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914400" y="381000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Analysis of Algorithm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947737" y="1966912"/>
            <a:ext cx="7192962" cy="184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2800"/>
              <a:buFont typeface="Times New Roman"/>
              <a:buAutoNum type="arabicPeriod"/>
            </a:pPr>
            <a:r>
              <a:rPr lang="en-US" sz="2800" b="1" i="0" u="none" strike="noStrike" cap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 </a:t>
            </a:r>
            <a:endParaRPr/>
          </a:p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2800"/>
              <a:buFont typeface="Times New Roman"/>
              <a:buAutoNum type="arabicPeriod"/>
            </a:pPr>
            <a:r>
              <a:rPr lang="en-US" sz="2800" b="1" i="0" u="none" strike="noStrike" cap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Complexity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b="1" i="0" u="none">
              <a:solidFill>
                <a:srgbClr val="2626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"/>
          <p:cNvSpPr txBox="1"/>
          <p:nvPr/>
        </p:nvSpPr>
        <p:spPr>
          <a:xfrm>
            <a:off x="914400" y="381000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 Analysis of Algorithm</a:t>
            </a:r>
            <a:endParaRPr/>
          </a:p>
        </p:txBody>
      </p:sp>
      <p:sp>
        <p:nvSpPr>
          <p:cNvPr id="118" name="Google Shape;118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/>
          </a:p>
        </p:txBody>
      </p:sp>
      <p:sp>
        <p:nvSpPr>
          <p:cNvPr id="119" name="Google Shape;119;p5"/>
          <p:cNvSpPr txBox="1"/>
          <p:nvPr/>
        </p:nvSpPr>
        <p:spPr>
          <a:xfrm>
            <a:off x="879475" y="1377950"/>
            <a:ext cx="7731125" cy="52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14350" marR="0" lvl="0" indent="-5143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AutoNum type="arabicPeriod"/>
            </a:pPr>
            <a:r>
              <a:rPr lang="en-US" sz="28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	</a:t>
            </a:r>
            <a:r>
              <a:rPr lang="en-US" sz="2000" b="0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complexity is generally expressed as the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required elementary operations </a:t>
            </a:r>
            <a:r>
              <a:rPr lang="en-US" sz="2000" b="0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an input of size n, where elementary operations are assumed to take a constant amount of time on a given computer and change only by a constant factor when run on a different computer. </a:t>
            </a:r>
            <a:endParaRPr sz="2000" b="1" i="0" u="none" strike="noStrike" cap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14350" marR="0" lvl="0" indent="-5143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Space Complexity</a:t>
            </a:r>
            <a:endParaRPr sz="2800" b="1" i="0" u="none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000" b="0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complexity is generally expressed as the </a:t>
            </a:r>
            <a:r>
              <a:rPr lang="en-US" sz="20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amount of memory required</a:t>
            </a:r>
            <a:r>
              <a:rPr lang="en-US" sz="2000" b="0" i="0" u="none" strike="noStrike" cap="none">
                <a:solidFill>
                  <a:srgbClr val="00997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by an algorithm on an input of size n.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rgbClr val="00997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/>
        </p:nvSpPr>
        <p:spPr>
          <a:xfrm>
            <a:off x="187325" y="161925"/>
            <a:ext cx="8804275" cy="93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of </a:t>
            </a:r>
            <a:r>
              <a:rPr lang="en-US" sz="4000" b="1" i="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</a:t>
            </a:r>
            <a:r>
              <a:rPr lang="en-US" sz="40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4000" b="1" i="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</a:t>
            </a:r>
            <a:r>
              <a:rPr lang="en-US" sz="40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2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Complexity</a:t>
            </a:r>
            <a:endParaRPr/>
          </a:p>
        </p:txBody>
      </p:sp>
      <p:sp>
        <p:nvSpPr>
          <p:cNvPr id="125" name="Google Shape;125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/>
          </a:p>
        </p:txBody>
      </p:sp>
      <p:sp>
        <p:nvSpPr>
          <p:cNvPr id="126" name="Google Shape;126;p6"/>
          <p:cNvSpPr txBox="1"/>
          <p:nvPr/>
        </p:nvSpPr>
        <p:spPr>
          <a:xfrm>
            <a:off x="296862" y="2168525"/>
            <a:ext cx="4156075" cy="3694112"/>
          </a:xfrm>
          <a:prstGeom prst="rect">
            <a:avLst/>
          </a:prstGeom>
          <a:solidFill>
            <a:srgbClr val="FEF7DE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 b="1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Algo-1: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START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declare three integers a, b &amp; c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Input in a &amp; b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c           a+b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print c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STOP</a:t>
            </a:r>
            <a:endParaRPr/>
          </a:p>
        </p:txBody>
      </p:sp>
      <p:cxnSp>
        <p:nvCxnSpPr>
          <p:cNvPr id="127" name="Google Shape;127;p6"/>
          <p:cNvCxnSpPr/>
          <p:nvPr/>
        </p:nvCxnSpPr>
        <p:spPr>
          <a:xfrm rot="10800000">
            <a:off x="1371600" y="4543425"/>
            <a:ext cx="457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sp>
        <p:nvSpPr>
          <p:cNvPr id="128" name="Google Shape;128;p6"/>
          <p:cNvSpPr txBox="1"/>
          <p:nvPr/>
        </p:nvSpPr>
        <p:spPr>
          <a:xfrm>
            <a:off x="4876800" y="2168525"/>
            <a:ext cx="4114800" cy="3694112"/>
          </a:xfrm>
          <a:prstGeom prst="rect">
            <a:avLst/>
          </a:prstGeom>
          <a:solidFill>
            <a:srgbClr val="FEF7DE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None/>
            </a:pPr>
            <a:r>
              <a:rPr lang="en-US" sz="2000" b="1" i="0" u="sng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Algo-2: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START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declare three integers a &amp; b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Input in a &amp; b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print a+b</a:t>
            </a:r>
            <a:endParaRPr/>
          </a:p>
          <a:p>
            <a:pPr marL="742950" marR="0" lvl="1" indent="-28575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STOP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360362" y="1066800"/>
            <a:ext cx="8458200" cy="8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an algorithm to add two numbers and display the result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622300" y="5938837"/>
            <a:ext cx="1206500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=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343525" y="5902325"/>
            <a:ext cx="1206500" cy="83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  =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 =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1828800" y="5926137"/>
            <a:ext cx="1287462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 sec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Bytes</a:t>
            </a:r>
            <a:endParaRPr/>
          </a:p>
        </p:txBody>
      </p:sp>
      <p:sp>
        <p:nvSpPr>
          <p:cNvPr id="133" name="Google Shape;133;p6"/>
          <p:cNvSpPr txBox="1"/>
          <p:nvPr/>
        </p:nvSpPr>
        <p:spPr>
          <a:xfrm>
            <a:off x="6550025" y="5876925"/>
            <a:ext cx="1133475" cy="83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sec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515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15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 Bytes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"/>
          <p:cNvSpPr txBox="1"/>
          <p:nvPr/>
        </p:nvSpPr>
        <p:spPr>
          <a:xfrm>
            <a:off x="914400" y="381000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Cases of Complexity Analysis</a:t>
            </a:r>
            <a:endParaRPr/>
          </a:p>
        </p:txBody>
      </p:sp>
      <p:sp>
        <p:nvSpPr>
          <p:cNvPr id="139" name="Google Shape;139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685800" y="1377950"/>
            <a:ext cx="81534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Usually, complexity analysis of an algorithm falls under three types −</a:t>
            </a:r>
            <a:endParaRPr/>
          </a:p>
        </p:txBody>
      </p:sp>
      <p:graphicFrame>
        <p:nvGraphicFramePr>
          <p:cNvPr id="141" name="Google Shape;141;p7"/>
          <p:cNvGraphicFramePr/>
          <p:nvPr/>
        </p:nvGraphicFramePr>
        <p:xfrm>
          <a:off x="685800" y="274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{AC4D367A-2C65-4115-AA1B-DD3ABF9601AC}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6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1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Best Case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F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 strike="noStrike" cap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Minimum</a:t>
                      </a:r>
                      <a:r>
                        <a:rPr lang="en-US" sz="2400" b="1" i="0" u="none" strike="noStrike" cap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number of steps </a:t>
                      </a: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required for program execution.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69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Average Case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F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</a:t>
                      </a:r>
                      <a:r>
                        <a:rPr lang="en-US" sz="2400" b="1" i="0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number of steps </a:t>
                      </a:r>
                      <a:r>
                        <a:rPr lang="en-US" sz="24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required for program execution.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i="0" u="none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98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600"/>
                        <a:buFont typeface="Times New Roman"/>
                        <a:buNone/>
                      </a:pPr>
                      <a:r>
                        <a:rPr lang="en-US" sz="26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Worst Case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1FFF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Maximum</a:t>
                      </a:r>
                      <a:r>
                        <a:rPr lang="en-US" sz="2400" b="1" i="0" u="none">
                          <a:solidFill>
                            <a:srgbClr val="00B05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number of steps </a:t>
                      </a:r>
                      <a:r>
                        <a:rPr lang="en-US" sz="24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required for program execution.</a:t>
                      </a:r>
                      <a:endParaRPr sz="1800" b="1" i="0" u="none">
                        <a:solidFill>
                          <a:srgbClr val="0066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 i="0" u="none">
                        <a:solidFill>
                          <a:srgbClr val="00664D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/>
        </p:nvSpPr>
        <p:spPr>
          <a:xfrm>
            <a:off x="914400" y="381000"/>
            <a:ext cx="722630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Times New Roman"/>
              <a:buNone/>
            </a:pPr>
            <a:r>
              <a:rPr lang="en-US" sz="36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Notations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/>
          </a:p>
        </p:txBody>
      </p:sp>
      <p:sp>
        <p:nvSpPr>
          <p:cNvPr id="148" name="Google Shape;148;p8"/>
          <p:cNvSpPr txBox="1"/>
          <p:nvPr/>
        </p:nvSpPr>
        <p:spPr>
          <a:xfrm>
            <a:off x="685800" y="1600200"/>
            <a:ext cx="8153400" cy="8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None/>
            </a:pP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are the commonly used </a:t>
            </a:r>
            <a:r>
              <a:rPr lang="en-US" sz="2600" b="1" i="0" u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notations </a:t>
            </a:r>
            <a:r>
              <a:rPr lang="en-US" sz="2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calculate the running time complexity of an algorithm.</a:t>
            </a:r>
            <a:endParaRPr/>
          </a:p>
        </p:txBody>
      </p:sp>
      <p:graphicFrame>
        <p:nvGraphicFramePr>
          <p:cNvPr id="149" name="Google Shape;149;p8"/>
          <p:cNvGraphicFramePr/>
          <p:nvPr/>
        </p:nvGraphicFramePr>
        <p:xfrm>
          <a:off x="457200" y="29606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{AC4D367A-2C65-4115-AA1B-DD3ABF9601AC}</a:tableStyleId>
              </a:tblPr>
              <a:tblGrid>
                <a:gridCol w="3803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90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 Big-O (oh) Notation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7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to represent the </a:t>
                      </a: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Worst case</a:t>
                      </a:r>
                      <a:r>
                        <a:rPr lang="en-US" sz="2400" b="0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 Big-Ω (Omega) Notation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7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to represent the </a:t>
                      </a: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Best case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i="0" u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 Big-θ (Theta) Notation 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EF7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2400" b="0" i="0" u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to represent the </a:t>
                      </a:r>
                      <a:r>
                        <a:rPr lang="en-US" sz="2400" b="1" i="0" u="none">
                          <a:solidFill>
                            <a:srgbClr val="FF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Average case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1" i="0" u="none">
                        <a:solidFill>
                          <a:srgbClr val="FF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/>
        </p:nvSpPr>
        <p:spPr>
          <a:xfrm>
            <a:off x="914400" y="381000"/>
            <a:ext cx="7924800" cy="996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of </a:t>
            </a:r>
            <a:r>
              <a:rPr lang="en-US" sz="3200" b="1" i="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cases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sz="3200" b="1" i="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-US" sz="3200" b="1" i="0" u="sng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Asymptotic Notation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727075" y="1506537"/>
            <a:ext cx="7731125" cy="323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Noto Sans Symbols"/>
              <a:buChar char="▪"/>
            </a:pPr>
            <a:r>
              <a:rPr lang="en-US" sz="2800" b="1" i="0" u="sng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01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664D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 element in an Array</a:t>
            </a:r>
            <a:r>
              <a:rPr lang="en-US" sz="2400" b="1" i="0" u="none">
                <a:solidFill>
                  <a:srgbClr val="0066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215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i="0" u="none">
              <a:solidFill>
                <a:srgbClr val="00664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57" name="Google Shape;157;p9"/>
          <p:cNvGraphicFramePr/>
          <p:nvPr/>
        </p:nvGraphicFramePr>
        <p:xfrm>
          <a:off x="1668462" y="3022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{AC4D367A-2C65-4115-AA1B-DD3ABF9601AC}</a:tableStyleId>
              </a:tblPr>
              <a:tblGrid>
                <a:gridCol w="9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3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31</a:t>
                      </a:r>
                      <a:endParaRPr/>
                    </a:p>
                  </a:txBody>
                  <a:tcPr marL="68575" marR="68575" marT="0" marB="0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2FF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" name="Google Shape;158;p9"/>
          <p:cNvSpPr txBox="1"/>
          <p:nvPr/>
        </p:nvSpPr>
        <p:spPr>
          <a:xfrm>
            <a:off x="962025" y="4378325"/>
            <a:ext cx="2816225" cy="212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case           =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case        =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62699"/>
              </a:buClr>
              <a:buSzPts val="2400"/>
              <a:buFont typeface="Noto Sans Symbols"/>
              <a:buChar char="▪"/>
            </a:pPr>
            <a:r>
              <a:rPr lang="en-US" sz="2400" b="1" i="0" u="none">
                <a:solidFill>
                  <a:srgbClr val="2626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case    =</a:t>
            </a:r>
            <a:endParaRPr sz="2400" b="1" i="0" u="none">
              <a:solidFill>
                <a:srgbClr val="2626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26269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3676650" y="4405312"/>
            <a:ext cx="1979612" cy="212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Ω (1)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(n)</a:t>
            </a:r>
            <a:endParaRPr/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θ (n/2) = θ (n)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i="0" u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659</Words>
  <Application>Microsoft Office PowerPoint</Application>
  <PresentationFormat>On-screen Show (4:3)</PresentationFormat>
  <Paragraphs>140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Noto Sans Symbols</vt:lpstr>
      <vt:lpstr>Times New Roman</vt:lpstr>
      <vt:lpstr>Default Design</vt:lpstr>
      <vt:lpstr>CSE246: Algorithms</vt:lpstr>
      <vt:lpstr>Today’s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CSE246: Algorithms</dc:title>
  <dc:creator>Computer Science &amp; Engineering Department</dc:creator>
  <cp:lastModifiedBy>Tanni Mittra</cp:lastModifiedBy>
  <cp:revision>1</cp:revision>
  <dcterms:created xsi:type="dcterms:W3CDTF">2007-04-25T04:04:41Z</dcterms:created>
  <dcterms:modified xsi:type="dcterms:W3CDTF">2024-01-30T11:28:27Z</dcterms:modified>
</cp:coreProperties>
</file>