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581" r:id="rId2"/>
    <p:sldId id="565" r:id="rId3"/>
    <p:sldId id="586" r:id="rId4"/>
    <p:sldId id="417" r:id="rId5"/>
    <p:sldId id="588" r:id="rId6"/>
    <p:sldId id="587" r:id="rId7"/>
    <p:sldId id="5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260DDD"/>
    <a:srgbClr val="FFF46C"/>
    <a:srgbClr val="FFEF6B"/>
    <a:srgbClr val="F9F0D1"/>
    <a:srgbClr val="FF0066"/>
    <a:srgbClr val="65D7FF"/>
    <a:srgbClr val="700000"/>
    <a:srgbClr val="130BB5"/>
    <a:srgbClr val="378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0" autoAdjust="0"/>
    <p:restoredTop sz="86472" autoAdjust="0"/>
  </p:normalViewPr>
  <p:slideViewPr>
    <p:cSldViewPr>
      <p:cViewPr varScale="1">
        <p:scale>
          <a:sx n="58" d="100"/>
          <a:sy n="58" d="100"/>
        </p:scale>
        <p:origin x="14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03702-7593-4EB9-84E7-487118FD5DE1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9DE30-F646-4209-BCA1-D24F5C5E7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DE30-F646-4209-BCA1-D24F5C5E7E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DE30-F646-4209-BCA1-D24F5C5E7E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DE30-F646-4209-BCA1-D24F5C5E7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4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4D981D-492D-DD49-A790-EC21E8D972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5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E4D981D-492D-DD49-A790-EC21E8D972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9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DE30-F646-4209-BCA1-D24F5C5E7E0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C9DE30-F646-4209-BCA1-D24F5C5E7E0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8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EFDE-AE6F-4E89-A3C2-56AACE153A85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EA1D-6681-42AC-8BF4-ED71E5E6B4B9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0EA36-C4F3-41DF-B01E-68D82475E70F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0B03-C460-4047-98F6-BE2474110B84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6A05-E163-488F-A1F1-FB003F2D2F1E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F2DF-19A5-4E9D-A7F2-8E6B53AF1C3B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2857-F02F-4C6E-BDF6-2AAC41328B8F}" type="datetime1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D0A-E7E7-48EC-B46D-8BC10FCEACEE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58FE-E905-4F3C-A093-ECD5AC933571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ABEA9-49E4-43AE-B6D8-BDD8D0B1E750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6CD2-DFF9-4CAA-AF54-2637DEC8FC14}" type="datetime1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1964-4B28-49E6-8066-5B93057FBD42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Quantum Mechanics/Prof. Shafiq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BA9E-2F5F-4933-AA1A-C9EA220F48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5300" y="3993777"/>
            <a:ext cx="4305300" cy="1399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0" y="-228600"/>
            <a:ext cx="9144000" cy="7086600"/>
          </a:xfrm>
          <a:prstGeom prst="bevel">
            <a:avLst>
              <a:gd name="adj" fmla="val 73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  <a:endParaRPr lang="en-US" dirty="0"/>
          </a:p>
        </p:txBody>
      </p:sp>
      <p:sp>
        <p:nvSpPr>
          <p:cNvPr id="16" name="WordArt 6" descr="Purple mesh"/>
          <p:cNvSpPr>
            <a:spLocks noChangeArrowheads="1" noChangeShapeType="1" noTextEdit="1"/>
          </p:cNvSpPr>
          <p:nvPr/>
        </p:nvSpPr>
        <p:spPr bwMode="auto">
          <a:xfrm>
            <a:off x="881743" y="620310"/>
            <a:ext cx="7315200" cy="72870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 extrusionH="25400">
            <a:bevelT w="63500" h="63500"/>
            <a:bevelB w="63500" h="63500"/>
          </a:sp3d>
        </p:spPr>
        <p:txBody>
          <a:bodyPr wrap="none" fromWordArt="1">
            <a:prstTxWarp prst="textDeflate">
              <a:avLst>
                <a:gd name="adj" fmla="val 37500"/>
              </a:avLst>
            </a:prstTxWarp>
          </a:bodyPr>
          <a:lstStyle/>
          <a:p>
            <a:pPr algn="ctr" rtl="0"/>
            <a:r>
              <a:rPr lang="en-US" sz="3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Impact"/>
              </a:rPr>
              <a:t>ANGULAR MOMENTUM  </a:t>
            </a:r>
            <a:endParaRPr lang="en-US" sz="3600" kern="10" spc="0" dirty="0"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latin typeface="Impact"/>
            </a:endParaRPr>
          </a:p>
        </p:txBody>
      </p:sp>
      <p:pic>
        <p:nvPicPr>
          <p:cNvPr id="17" name="Picture 14" descr="ju-mono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9038" y="5168564"/>
            <a:ext cx="1131523" cy="1005189"/>
          </a:xfrm>
          <a:prstGeom prst="rect">
            <a:avLst/>
          </a:prstGeom>
          <a:noFill/>
          <a:ln w="25400">
            <a:noFill/>
          </a:ln>
        </p:spPr>
      </p:pic>
      <p:sp>
        <p:nvSpPr>
          <p:cNvPr id="18" name="Rectangle 17"/>
          <p:cNvSpPr/>
          <p:nvPr/>
        </p:nvSpPr>
        <p:spPr>
          <a:xfrm>
            <a:off x="2232498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6392" y="5140700"/>
            <a:ext cx="78259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charset="0"/>
                <a:ea typeface="Arial Black" charset="0"/>
                <a:cs typeface="Arial Black" charset="0"/>
              </a:rPr>
              <a:t>Prof. Shafiq</a:t>
            </a:r>
          </a:p>
          <a:p>
            <a:r>
              <a:rPr lang="en-US" sz="2000" b="1" dirty="0">
                <a:latin typeface="Arial Black" charset="0"/>
                <a:ea typeface="Arial Black" charset="0"/>
                <a:cs typeface="Arial Black" charset="0"/>
              </a:rPr>
              <a:t>Department of Physics</a:t>
            </a:r>
          </a:p>
          <a:p>
            <a:r>
              <a:rPr lang="en-US" sz="2000" b="1" dirty="0" err="1">
                <a:latin typeface="Arial Black" charset="0"/>
                <a:ea typeface="Arial Black" charset="0"/>
                <a:cs typeface="Arial Black" charset="0"/>
              </a:rPr>
              <a:t>Jahangirnagar</a:t>
            </a:r>
            <a:r>
              <a:rPr lang="en-US" sz="2000" b="1" dirty="0">
                <a:latin typeface="Arial Black" charset="0"/>
                <a:ea typeface="Arial Black" charset="0"/>
                <a:cs typeface="Arial Black" charset="0"/>
              </a:rPr>
              <a:t> University                                     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90AF-7E25-402A-A61F-3CE7ABD3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6337-4F97-4781-87AF-8E3BC6416A50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B6D0-E3D9-4664-8ED4-5DA1130C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Mechanics/Prof. Shafiq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4095-3949-48AC-8C5A-C3968183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73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5300" y="3993777"/>
            <a:ext cx="4305300" cy="1399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-30422" y="0"/>
            <a:ext cx="9204843" cy="6858000"/>
          </a:xfrm>
          <a:prstGeom prst="bevel">
            <a:avLst>
              <a:gd name="adj" fmla="val 7343"/>
            </a:avLst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2498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750"/>
            <a:ext cx="2895600" cy="365125"/>
          </a:xfrm>
        </p:spPr>
        <p:txBody>
          <a:bodyPr/>
          <a:lstStyle/>
          <a:p>
            <a:r>
              <a:rPr lang="en-US" sz="1400" b="1">
                <a:solidFill>
                  <a:srgbClr val="260DDD"/>
                </a:solidFill>
                <a:latin typeface="Apple Chancery" charset="0"/>
                <a:ea typeface="Apple Chancery" charset="0"/>
                <a:cs typeface="Apple Chancery" charset="0"/>
              </a:rPr>
              <a:t>Quantum Mechanics/Prof. Shafiq</a:t>
            </a:r>
            <a:endParaRPr lang="en-US" sz="1400" b="1" dirty="0">
              <a:solidFill>
                <a:srgbClr val="260DD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8001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533324"/>
                <a:ext cx="8153400" cy="598218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The orbital angular momentum L of a particle moving in a circular path is mathematically defined as the cross product of its position vector r from the center of the circular and linear momentum vector p, i.e.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L</m:t>
                    </m:r>
                    <m: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r</m:t>
                    </m:r>
                    <m: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p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. Thus,  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𝑥</m:t>
                          </m:r>
                        </m:e>
                      </m:acc>
                      <m:sSub>
                        <m:sSubPr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en-US" sz="1600" b="0" i="0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x</m:t>
                          </m:r>
                        </m:sub>
                      </m:sSub>
                      <m:r>
                        <a:rPr lang="en-US" altLang="en-US" sz="1600" b="0" i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6600"/>
                            </a:outerShdw>
                          </a:effectLst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e>
                      </m:acc>
                      <m:sSub>
                        <m:sSubPr>
                          <m:ctrlPr>
                            <a:rPr lang="en-US" altLang="en-US" sz="160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𝑦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6600"/>
                            </a:outerShdw>
                          </a:effectLst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</m:e>
                      </m:acc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𝑧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6600"/>
                            </a:outerShdw>
                          </a:effectLst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en-US" sz="1600" b="0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6600"/>
                                </a:outerShdw>
                              </a:effectLst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altLang="en-US" sz="1600" b="0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660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uk-UA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𝑧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altLang="en-US" sz="1600" b="0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en-US" sz="1600" b="0" i="1" smtClean="0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Times New Roman" charset="0"/>
                                        <a:cs typeface="Times New Roman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6600"/>
                                          </a:outerShdw>
                                        </a:effectLst>
                                        <a:latin typeface="Cambria Math" charset="0"/>
                                        <a:ea typeface="Times New Roman" charset="0"/>
                                        <a:cs typeface="Times New Roman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en-US" sz="1600" b="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⟹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x</m:t>
                        </m:r>
                      </m:sub>
                    </m:sSub>
                    <m: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  <m:sSub>
                      <m:sSubPr>
                        <m:ctrlP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</m:t>
                        </m:r>
                      </m:sub>
                    </m:sSub>
                    <m:r>
                      <a:rPr lang="en-US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sub>
                    </m:sSub>
                    <m: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</m:oMath>
                </a14:m>
                <a:r>
                  <a:rPr lang="en-US" altLang="en-US" sz="1600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sub>
                    </m:sSub>
                    <m: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= 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(z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x</m:t>
                        </m:r>
                      </m:sub>
                    </m:sSub>
                    <m: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x</m:t>
                    </m:r>
                    <m:sSub>
                      <m:sSubPr>
                        <m:ctrlP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</m:t>
                        </m:r>
                      </m:sub>
                    </m:sSub>
                    <m: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),</m:t>
                    </m:r>
                  </m:oMath>
                </a14:m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and</m:t>
                        </m:r>
                        <m: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     </m:t>
                        </m:r>
                        <m:r>
                          <m:rPr>
                            <m:sty m:val="p"/>
                          </m:rPr>
                          <a:rPr lang="en-US" altLang="en-US" sz="1600" i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</m:t>
                        </m:r>
                      </m:sub>
                    </m:sSub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=(x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i="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sub>
                    </m:sSub>
                    <m:r>
                      <a:rPr lang="en-US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  <m:sSub>
                      <m:sSubPr>
                        <m:ctrlP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1600" i="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x</m:t>
                        </m:r>
                      </m:sub>
                    </m:sSub>
                    <m:r>
                      <a:rPr lang="en-US" altLang="en-US" sz="1600" i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)</m:t>
                    </m:r>
                    <m:r>
                      <a:rPr lang="en-US" altLang="en-US" sz="1600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.</m:t>
                    </m:r>
                  </m:oMath>
                </a14:m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30000"/>
                  </a:lnSpc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effectLst>
                            <a:outerShdw blurRad="38100" dist="38100" dir="2700000" algn="tl">
                              <a:srgbClr val="006600"/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altLang="en-US" sz="1600" dirty="0"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33324"/>
                <a:ext cx="8153400" cy="5982185"/>
              </a:xfrm>
              <a:prstGeom prst="rect">
                <a:avLst/>
              </a:prstGeom>
              <a:blipFill rotWithShape="0">
                <a:blip r:embed="rId3"/>
                <a:stretch>
                  <a:fillRect l="-448" r="-673" b="-30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94198" y="2249208"/>
            <a:ext cx="8016402" cy="4091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0"/>
            <a:ext cx="51816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charset="2"/>
              <a:buChar char="v"/>
            </a:pPr>
            <a:r>
              <a:rPr lang="en-US" altLang="en-US">
                <a:solidFill>
                  <a:srgbClr val="FF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Definition</a:t>
            </a:r>
            <a:endParaRPr lang="en-US" altLang="en-US" dirty="0">
              <a:solidFill>
                <a:srgbClr val="FF33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871" y="674483"/>
            <a:ext cx="3354729" cy="197065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52034-664F-4B37-8C9C-5D99BB03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95790-488A-477B-9130-46E00B554868}" type="datetime1">
              <a:rPr lang="en-US" smtClean="0"/>
              <a:t>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81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5300" y="3993777"/>
            <a:ext cx="4305300" cy="1399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-30422" y="0"/>
            <a:ext cx="9204843" cy="6858000"/>
          </a:xfrm>
          <a:prstGeom prst="bevel">
            <a:avLst>
              <a:gd name="adj" fmla="val 7343"/>
            </a:avLst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Impact" charset="0"/>
              <a:ea typeface="Impact" charset="0"/>
              <a:cs typeface="Impact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2498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750"/>
            <a:ext cx="2895600" cy="365125"/>
          </a:xfrm>
        </p:spPr>
        <p:txBody>
          <a:bodyPr/>
          <a:lstStyle/>
          <a:p>
            <a:r>
              <a:rPr lang="en-US" sz="1400" b="1">
                <a:solidFill>
                  <a:srgbClr val="260DDD"/>
                </a:solidFill>
                <a:latin typeface="Apple Chancery" charset="0"/>
                <a:ea typeface="Apple Chancery" charset="0"/>
                <a:cs typeface="Apple Chancery" charset="0"/>
              </a:rPr>
              <a:t>Quantum Mechanics/Prof. Shafiq</a:t>
            </a:r>
            <a:endParaRPr lang="en-US" sz="1400" b="1" dirty="0">
              <a:solidFill>
                <a:srgbClr val="260DD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8001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617127"/>
                <a:ext cx="8153400" cy="598218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Cambria Math" charset="0"/>
                    <a:ea typeface="Times New Roman" charset="0"/>
                    <a:cs typeface="Times New Roman" charset="0"/>
                  </a:rPr>
                  <a:t>The operators associated with</a:t>
                </a:r>
                <a:r>
                  <a:rPr lang="en-US" altLang="en-US" sz="16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Cambria Math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sub>
                    </m:sSub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,  </m:t>
                    </m:r>
                    <m:sSub>
                      <m:sSubPr>
                        <m:ctrlP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sub>
                    </m:sSub>
                    <m: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and</m:t>
                    </m:r>
                    <m: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sSub>
                      <m:sSubPr>
                        <m:ctrlP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altLang="en-US" sz="1600" b="0" i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Cambria Math" charset="0"/>
                    <a:ea typeface="Times New Roman" charset="0"/>
                    <a:cs typeface="Times New Roman" charset="0"/>
                  </a:rPr>
                  <a:t>: 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          </m:t>
                    </m:r>
                    <m:acc>
                      <m:accPr>
                        <m:chr m:val="̂"/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en-US" sz="1600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         </m:t>
                    </m:r>
                    <m:acc>
                      <m:accPr>
                        <m:chr m:val="̂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en-US" sz="1600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y</a:t>
                </a: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16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en-US" sz="1600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nd</m:t>
                    </m:r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sz="1600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x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285750" indent="-285750" algn="just">
                  <a:buClr>
                    <a:srgbClr val="C00000"/>
                  </a:buClr>
                  <a:buFont typeface="Wingdings" charset="2"/>
                  <a:buChar char="§"/>
                </a:pPr>
                <a:r>
                  <a:rPr lang="en-US" altLang="en-US" sz="1600" b="1" dirty="0">
                    <a:solidFill>
                      <a:srgbClr val="FF33CC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Commutation relations</a:t>
                </a:r>
                <a:r>
                  <a:rPr lang="en-US" altLang="en-US" sz="1600" dirty="0">
                    <a:solidFill>
                      <a:srgbClr val="FF33CC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:</a:t>
                </a:r>
              </a:p>
              <a:p>
                <a:pPr marL="342900" indent="-342900" algn="just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sz="1600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x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y]=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sz="16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bg-BG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bg-BG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  <m:d>
                          <m:dPr>
                            <m:ctrlPr>
                              <a:rPr lang="is-I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1600" dirty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Times New Roman" charset="0"/>
                                <a:ea typeface="Times New Roman" charset="0"/>
                                <a:cs typeface="Times New Roman" charset="0"/>
                              </a:rPr>
                              <m:t>y</m:t>
                            </m:r>
                            <m:f>
                              <m:fPr>
                                <m:ctrlP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𝜕</m:t>
                                </m:r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−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  <m:f>
                              <m:fPr>
                                <m:ctrlP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Times New Roman" charset="0"/>
                                    <a:cs typeface="Times New Roman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𝜕</m:t>
                                </m:r>
                                <m:r>
                                  <a:rPr lang="en-US" altLang="en-US" sz="1600" i="1"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6600"/>
                                      </a:outerShdw>
                                    </a:effectLst>
                                    <a:latin typeface="Cambria Math" charset="0"/>
                                    <a:ea typeface="Times New Roman" charset="0"/>
                                    <a:cs typeface="Times New Roman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e>
                    </m:d>
                  </m:oMath>
                </a14:m>
                <a:endParaRPr lang="en-US" altLang="en-US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sz="1600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x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y]</a:t>
                </a:r>
                <a:r>
                  <a:rPr lang="en-US" altLang="en-US" sz="16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begChr m:val="⌊"/>
                        <m:endChr m:val="⌋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e>
                    </m:d>
                    <m:r>
                      <a:rPr lang="en-US" altLang="en-US" sz="1600" b="0" i="1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𝑓</m:t>
                    </m:r>
                    <m:r>
                      <a:rPr lang="en-US" altLang="en-US" sz="160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begChr m:val="⌊"/>
                        <m:endChr m:val="⌋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altLang="en-US" sz="16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f</a:t>
                </a: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en-US" sz="1600" b="0" i="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en-US" sz="1600" b="0" i="1" dirty="0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16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en-US" sz="1600" b="0" i="1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𝑦𝑧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16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r>
                  <a:rPr lang="en-US" altLang="en-US" sz="16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</a:t>
                </a: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r>
                          <a:rPr lang="en-US" altLang="en-US" sz="1600" b="0" i="1" baseline="30000" dirty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 b="0" i="0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altLang="en-US" sz="1600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Times New Roman" charset="0"/>
                            <a:ea typeface="Times New Roman" charset="0"/>
                            <a:cs typeface="Times New Roman" charset="0"/>
                          </a:rPr>
                          <m:t>)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600" i="1" dirty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en-US" sz="1600" i="1" dirty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en-US" sz="1600" i="1" dirty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1600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is-I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zy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en-US" sz="16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+ </m:t>
                        </m:r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𝑧𝑓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en-US" sz="1600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𝑧𝑦</m:t>
                        </m:r>
                        <m:f>
                          <m:fPr>
                            <m:ctrlP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𝜕</m:t>
                            </m:r>
                            <m:r>
                              <a:rPr lang="en-US" altLang="en-US" sz="1600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= </a:t>
                </a:r>
                <a14:m>
                  <m:oMath xmlns:m="http://schemas.openxmlformats.org/officeDocument/2006/math">
                    <m:r>
                      <a:rPr lang="en-US" altLang="en-US" sz="160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𝑧𝑓</m:t>
                    </m:r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.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</a:p>
              <a:p>
                <a:pPr algn="just">
                  <a:buClr>
                    <a:schemeClr val="bg1"/>
                  </a:buClr>
                </a:pP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Therefore, 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sz="1600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x</m:t>
                    </m:r>
                  </m:oMath>
                </a14:m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y]=</a:t>
                </a:r>
                <a:r>
                  <a:rPr lang="en-US" altLang="en-US" sz="16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6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r>
                      <a:rPr lang="en-US" altLang="en-US" sz="16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en-US" sz="1600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  <m:r>
                      <a:rPr lang="en-US" altLang="en-US" sz="1600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.</m:t>
                    </m:r>
                  </m:oMath>
                </a14:m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  <a:buClr>
                    <a:schemeClr val="bg1"/>
                  </a:buClr>
                </a:pPr>
                <a:endParaRPr lang="en-US" altLang="en-US" sz="16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30000"/>
                  </a:lnSpc>
                  <a:buFont typeface="Wingdings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 smtClean="0">
                          <a:effectLst>
                            <a:outerShdw blurRad="38100" dist="38100" dir="2700000" algn="tl">
                              <a:srgbClr val="006600"/>
                            </a:outerShdw>
                          </a:effectLst>
                          <a:latin typeface="Cambria Math" charset="0"/>
                          <a:ea typeface="Cambria Math" charset="0"/>
                          <a:cs typeface="Cambria Math" charset="0"/>
                        </a:rPr>
                        <m:t>⟹</m:t>
                      </m:r>
                    </m:oMath>
                  </m:oMathPara>
                </a14:m>
                <a:endParaRPr lang="en-US" altLang="en-US" sz="1600" dirty="0"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617127"/>
                <a:ext cx="8153400" cy="5982185"/>
              </a:xfrm>
              <a:prstGeom prst="rect">
                <a:avLst/>
              </a:prstGeom>
              <a:blipFill rotWithShape="0">
                <a:blip r:embed="rId3"/>
                <a:stretch>
                  <a:fillRect l="-448" t="-4175" b="-31365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94198" y="2249208"/>
            <a:ext cx="8016402" cy="409141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endParaRPr lang="en-US" altLang="en-US" sz="16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04800" y="-1"/>
                <a:ext cx="51816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lnSpc>
                    <a:spcPct val="150000"/>
                  </a:lnSpc>
                  <a:buFont typeface="Wingdings" charset="2"/>
                  <a:buChar char="v"/>
                </a:pPr>
                <a14:m>
                  <m:oMath xmlns:m="http://schemas.openxmlformats.org/officeDocument/2006/math">
                    <m:r>
                      <a:rPr lang="en-US" altLang="en-US" b="1" i="0" smtClean="0"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𝐃𝐢𝐟𝐟𝐞𝐫𝐞𝐧𝐭</m:t>
                    </m:r>
                    <m:r>
                      <a:rPr lang="en-US" altLang="en-US" b="1" i="0" smtClean="0"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𝐜𝐨𝐦𝐩𝐞𝐧𝐭𝐬</m:t>
                    </m:r>
                    <m:r>
                      <a:rPr lang="en-US" altLang="en-US" b="1" i="0" smtClean="0"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en-US" b="1" i="0" smtClean="0"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𝐨𝐟</m:t>
                    </m:r>
                    <m:r>
                      <a:rPr lang="en-US" altLang="en-US" b="1" i="1" smtClean="0">
                        <a:solidFill>
                          <a:srgbClr val="FF33CC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en-US" b="1" i="1" smtClean="0">
                            <a:solidFill>
                              <a:srgbClr val="FF33CC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1" i="1" smtClean="0">
                            <a:solidFill>
                              <a:srgbClr val="FF33CC"/>
                            </a:solidFill>
                            <a:effectLst>
                              <a:outerShdw blurRad="38100" dist="38100" dir="2700000" algn="tl">
                                <a:srgbClr val="FFFFFF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</m:acc>
                  </m:oMath>
                </a14:m>
                <a:endParaRPr lang="en-US" altLang="en-US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-1"/>
                <a:ext cx="5181600" cy="457200"/>
              </a:xfrm>
              <a:prstGeom prst="rect">
                <a:avLst/>
              </a:prstGeom>
              <a:blipFill rotWithShape="0">
                <a:blip r:embed="rId4"/>
                <a:stretch>
                  <a:fillRect l="-824" t="-62667" b="-10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07DCF-2543-4F6B-ABD4-A35C838C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749D-D4C0-4AF3-B298-81A9FBB2D5CA}" type="datetime1">
              <a:rPr lang="en-US" smtClean="0"/>
              <a:t>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38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5300" y="3994150"/>
            <a:ext cx="4305300" cy="1398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7144" y="0"/>
            <a:ext cx="9136856" cy="6858000"/>
          </a:xfrm>
          <a:prstGeom prst="bevel">
            <a:avLst>
              <a:gd name="adj" fmla="val 7343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 algn="just">
              <a:lnSpc>
                <a:spcPct val="110000"/>
              </a:lnSpc>
              <a:buFont typeface="+mj-lt"/>
              <a:buAutoNum type="arabicPeriod"/>
            </a:pPr>
            <a:endParaRPr lang="en-US" altLang="en-US" sz="2400" dirty="0">
              <a:solidFill>
                <a:srgbClr val="FF33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2025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4400"/>
              </a:lnSpc>
              <a:spcAft>
                <a:spcPts val="600"/>
              </a:spcAft>
              <a:defRPr/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  <a:defRPr/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  <a:defRPr/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850" y="565346"/>
            <a:ext cx="8077200" cy="3553846"/>
          </a:xfrm>
          <a:prstGeom prst="rect">
            <a:avLst/>
          </a:prstGeom>
          <a:noFill/>
          <a:ln w="762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charset="2"/>
              <a:buChar char="q"/>
              <a:defRPr/>
            </a:pPr>
            <a:endParaRPr lang="en-GB" altLang="en-US" sz="2000" dirty="0">
              <a:solidFill>
                <a:schemeClr val="tx1"/>
              </a:solidFill>
              <a:latin typeface="Arial Black" charset="0"/>
            </a:endParaRPr>
          </a:p>
        </p:txBody>
      </p:sp>
      <p:sp>
        <p:nvSpPr>
          <p:cNvPr id="31750" name="TextBox 12"/>
          <p:cNvSpPr txBox="1">
            <a:spLocks noChangeArrowheads="1"/>
          </p:cNvSpPr>
          <p:nvPr/>
        </p:nvSpPr>
        <p:spPr bwMode="auto">
          <a:xfrm>
            <a:off x="577850" y="6399491"/>
            <a:ext cx="803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 dirty="0">
                <a:latin typeface="Kokonor" charset="0"/>
                <a:ea typeface="Kokonor" charset="0"/>
                <a:cs typeface="Kokonor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750"/>
            <a:ext cx="2895600" cy="365125"/>
          </a:xfrm>
        </p:spPr>
        <p:txBody>
          <a:bodyPr/>
          <a:lstStyle/>
          <a:p>
            <a:r>
              <a:rPr lang="en-US" sz="1400" b="1">
                <a:solidFill>
                  <a:srgbClr val="260DDD"/>
                </a:solidFill>
                <a:latin typeface="Apple Chancery" charset="0"/>
                <a:ea typeface="Apple Chancery" charset="0"/>
                <a:cs typeface="Apple Chancery" charset="0"/>
              </a:rPr>
              <a:t>Quantum Mechanics/Prof. Shafiq</a:t>
            </a:r>
            <a:endParaRPr lang="en-US" sz="1400" b="1" dirty="0">
              <a:solidFill>
                <a:srgbClr val="260DD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71621" y="491811"/>
                <a:ext cx="8063213" cy="583155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just">
                  <a:lnSpc>
                    <a:spcPct val="110000"/>
                  </a:lnSpc>
                  <a:buFont typeface="Wingdings" charset="2"/>
                  <a:buChar char="§"/>
                </a:pPr>
                <a:r>
                  <a:rPr lang="en-US" altLang="en-US" b="1" dirty="0">
                    <a:solidFill>
                      <a:srgbClr val="FF33CC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Home Tasks: Show that that</a:t>
                </a:r>
                <a:endParaRPr lang="en-US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742950" lvl="1" indent="-285750" algn="just">
                  <a:lnSpc>
                    <a:spcPts val="3200"/>
                  </a:lnSpc>
                  <a:buFont typeface="Courier New" charset="0"/>
                  <a:buChar char="o"/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i="1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]=0;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i="1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y</a:t>
                </a:r>
              </a:p>
              <a:p>
                <a:pPr marL="742950" lvl="1" indent="-285750" algn="just">
                  <a:lnSpc>
                    <a:spcPts val="3200"/>
                  </a:lnSpc>
                  <a:buFont typeface="Courier New" charset="0"/>
                  <a:buChar char="o"/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z; 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y]=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0</m:t>
                    </m:r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;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y</a:t>
                </a:r>
              </a:p>
              <a:p>
                <a:pPr marL="742950" lvl="1" indent="-285750" algn="just">
                  <a:lnSpc>
                    <a:spcPts val="3200"/>
                  </a:lnSpc>
                  <a:buFont typeface="Courier New" charset="0"/>
                  <a:buChar char="o"/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x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;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y]=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; 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:r>
                  <a:rPr lang="en-US" altLang="en-US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z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0</m:t>
                    </m:r>
                  </m:oMath>
                </a14:m>
                <a:endParaRPr lang="en-US" alt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742950" lvl="1" indent="-285750" algn="just">
                  <a:lnSpc>
                    <a:spcPts val="3200"/>
                  </a:lnSpc>
                  <a:buFont typeface="Courier New" charset="0"/>
                  <a:buChar char="o"/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i="1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; 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𝑦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i="1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en-US" b="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; 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b="0" i="1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𝑧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 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a:rPr lang="en-US" altLang="en-US" i="1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𝑥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  <m: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altLang="en-US" baseline="-25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  <a:p>
                <a:pPr marL="742950" lvl="1" indent="-285750" algn="just">
                  <a:lnSpc>
                    <a:spcPts val="3200"/>
                  </a:lnSpc>
                  <a:buFont typeface="Courier New" charset="0"/>
                  <a:buChar char="o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nor/>
                      </m:rPr>
                      <a:rPr lang="en-US" altLang="en-US" b="0" i="0" baseline="30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]=</m:t>
                    </m:r>
                    <m:r>
                      <m:rPr>
                        <m:nor/>
                      </m:rPr>
                      <a:rPr lang="en-US" altLang="en-US" b="0" i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0; 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[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nor/>
                      </m:rPr>
                      <a:rPr lang="en-US" altLang="en-US" baseline="30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]=0; [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nor/>
                      </m:rPr>
                      <a:rPr lang="en-US" altLang="en-US" baseline="30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="0" i="0" baseline="-2500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  <m:r>
                      <m:rPr>
                        <m:nor/>
                      </m:rPr>
                      <a:rPr lang="en-US" altLang="en-US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Times New Roman" charset="0"/>
                        <a:ea typeface="Times New Roman" charset="0"/>
                        <a:cs typeface="Times New Roman" charset="0"/>
                      </a:rPr>
                      <m:t>]=0;</m:t>
                    </m:r>
                  </m:oMath>
                </a14:m>
                <a:endParaRPr lang="en-US" altLang="en-US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742950" lvl="1" indent="-285750" algn="just">
                  <a:buFont typeface="Courier New" charset="0"/>
                  <a:buChar char="o"/>
                </a:pPr>
                <a:endParaRPr lang="en-US" altLang="en-US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marL="342900" indent="-342900" algn="just">
                  <a:buFont typeface="+mj-lt"/>
                  <a:buAutoNum type="arabicPeriod" startAt="2"/>
                </a:pPr>
                <a:endParaRPr lang="en-US" altLang="en-US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marL="342900" indent="-342900" algn="just">
                  <a:lnSpc>
                    <a:spcPts val="3600"/>
                  </a:lnSpc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</m:acc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en-US" i="1" dirty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uk-UA" altLang="en-US" i="1" dirty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uk-UA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uk-UA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̂"/>
                                  <m:ctrlPr>
                                    <a:rPr lang="uk-UA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Times New Roman" charset="0"/>
                                      <a:cs typeface="Times New Roman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6600"/>
                                        </a:outerShdw>
                                      </a:effectLst>
                                      <a:latin typeface="Cambria Math" charset="0"/>
                                      <a:ea typeface="Times New Roman" charset="0"/>
                                      <a:cs typeface="Times New Roman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b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ts val="36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           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en-US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𝑧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pt-BR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𝑥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altLang="en-US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ts val="36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              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bg-BG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bg-BG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 </m:t>
                            </m:r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</m:acc>
                        <m:r>
                          <a:rPr lang="en-US" altLang="en-US" i="1" baseline="-250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d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f>
                          <m:fPr>
                            <m:ctrlPr>
                              <a:rPr lang="bg-BG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fPr>
                          <m:num>
                            <m:r>
                              <a:rPr lang="bg-BG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ℏ</m:t>
                            </m:r>
                          </m:num>
                          <m:den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𝑖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6600"/>
                                  </a:outerShdw>
                                </a:effectLst>
                                <a:latin typeface="Cambria Math" charset="0"/>
                                <a:ea typeface="Times New Roman" charset="0"/>
                                <a:cs typeface="Times New Roman" charset="0"/>
                              </a:rPr>
                              <m:t>𝐿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en-US" altLang="en-US" baseline="-25000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y</m:t>
                        </m:r>
                      </m:e>
                    </m:d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</m:acc>
                    <m:r>
                      <a:rPr lang="en-US" altLang="en-US" b="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)</a:t>
                </a:r>
              </a:p>
              <a:p>
                <a:pPr algn="just">
                  <a:lnSpc>
                    <a:spcPts val="36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               =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  <m:r>
                      <a:rPr lang="en-US" altLang="en-US" b="0" i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e>
                    </m:acc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𝑥</m:t>
                        </m:r>
                      </m:sub>
                    </m:sSub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+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𝑦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y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𝑧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𝐿</m:t>
                        </m:r>
                      </m:e>
                    </m:acc>
                    <m:r>
                      <m:rPr>
                        <m:sty m:val="p"/>
                      </m:rPr>
                      <a:rPr lang="en-US" altLang="en-US" baseline="-2500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Times New Roman" charset="0"/>
                        <a:cs typeface="Times New Roman" charset="0"/>
                      </a:rPr>
                      <m:t>z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)  </a:t>
                </a:r>
              </a:p>
              <a:p>
                <a:pPr algn="just">
                  <a:lnSpc>
                    <a:spcPts val="36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               = 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L. 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                       Therefore,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</m:acc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accPr>
                      <m:e>
                        <m:r>
                          <a:rPr lang="en-US" altLang="en-US" b="1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𝑳</m:t>
                        </m:r>
                      </m:e>
                    </m:acc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=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6600"/>
                          </a:outerShdw>
                        </a:effectLst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fPr>
                      <m:num>
                        <m:r>
                          <a:rPr lang="bg-BG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altLang="en-US" i="1">
                            <a:solidFill>
                              <a:schemeClr val="tx1"/>
                            </a:solidFill>
                            <a:effectLst>
                              <a:outerShdw blurRad="38100" dist="38100" dir="2700000" algn="tl">
                                <a:srgbClr val="006600"/>
                              </a:outerShdw>
                            </a:effectLst>
                            <a:latin typeface="Cambria Math" charset="0"/>
                            <a:ea typeface="Times New Roman" charset="0"/>
                            <a:cs typeface="Times New Roman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altLang="en-US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L</a:t>
                </a:r>
                <a:r>
                  <a:rPr lang="en-US" alt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6600"/>
                      </a:outerShdw>
                    </a:effectLst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 marL="342900" indent="-342900" algn="just">
                  <a:lnSpc>
                    <a:spcPct val="110000"/>
                  </a:lnSpc>
                  <a:buFont typeface="+mj-lt"/>
                  <a:buAutoNum type="arabicPeriod" startAt="2"/>
                </a:pPr>
                <a:endParaRPr lang="en-US" altLang="en-US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21" y="491811"/>
                <a:ext cx="8063213" cy="5831555"/>
              </a:xfrm>
              <a:prstGeom prst="rect">
                <a:avLst/>
              </a:prstGeom>
              <a:blipFill rotWithShape="0">
                <a:blip r:embed="rId3"/>
                <a:stretch>
                  <a:fillRect l="-530" t="-1778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5F4A2-6FB0-4535-B4DB-FC9A281C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5F34-525A-497E-990B-62858550472B}" type="datetime1">
              <a:rPr lang="en-US" smtClean="0"/>
              <a:t>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2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5300" y="3994150"/>
            <a:ext cx="4305300" cy="1398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19501" y="0"/>
            <a:ext cx="9136856" cy="6858000"/>
          </a:xfrm>
          <a:prstGeom prst="bevel">
            <a:avLst>
              <a:gd name="adj" fmla="val 7343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>
              <a:lnSpc>
                <a:spcPct val="110000"/>
              </a:lnSpc>
            </a:pPr>
            <a:endParaRPr lang="en-US" altLang="en-US" baseline="-250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32025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4400"/>
              </a:lnSpc>
              <a:spcAft>
                <a:spcPts val="600"/>
              </a:spcAft>
              <a:defRPr/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  <a:defRPr/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  <a:defRPr/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850" y="565346"/>
            <a:ext cx="8077200" cy="3553846"/>
          </a:xfrm>
          <a:prstGeom prst="rect">
            <a:avLst/>
          </a:prstGeom>
          <a:noFill/>
          <a:ln w="76200"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 eaLnBrk="1" hangingPunct="1">
              <a:lnSpc>
                <a:spcPct val="200000"/>
              </a:lnSpc>
              <a:buClr>
                <a:schemeClr val="tx1"/>
              </a:buClr>
              <a:buFont typeface="Wingdings" charset="2"/>
              <a:buChar char="q"/>
              <a:defRPr/>
            </a:pPr>
            <a:endParaRPr lang="en-GB" altLang="en-US" sz="2000" dirty="0">
              <a:solidFill>
                <a:schemeClr val="tx1"/>
              </a:solidFill>
              <a:latin typeface="Arial Black" charset="0"/>
            </a:endParaRPr>
          </a:p>
        </p:txBody>
      </p:sp>
      <p:sp>
        <p:nvSpPr>
          <p:cNvPr id="31750" name="TextBox 12"/>
          <p:cNvSpPr txBox="1">
            <a:spLocks noChangeArrowheads="1"/>
          </p:cNvSpPr>
          <p:nvPr/>
        </p:nvSpPr>
        <p:spPr bwMode="auto">
          <a:xfrm>
            <a:off x="577850" y="6399491"/>
            <a:ext cx="8032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 b="1" i="1" dirty="0">
                <a:latin typeface="Kokonor" charset="0"/>
                <a:ea typeface="Kokonor" charset="0"/>
                <a:cs typeface="Kokonor" charset="0"/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44757" y="6475345"/>
            <a:ext cx="2895600" cy="365125"/>
          </a:xfrm>
        </p:spPr>
        <p:txBody>
          <a:bodyPr/>
          <a:lstStyle/>
          <a:p>
            <a:r>
              <a:rPr lang="en-US" sz="1400" b="1">
                <a:solidFill>
                  <a:srgbClr val="260DDD"/>
                </a:solidFill>
                <a:latin typeface="Apple Chancery" charset="0"/>
                <a:ea typeface="Apple Chancery" charset="0"/>
                <a:cs typeface="Apple Chancery" charset="0"/>
              </a:rPr>
              <a:t>Quantum Mechanics/Prof. Shafiq</a:t>
            </a:r>
            <a:endParaRPr lang="en-US" sz="1400" b="1" dirty="0">
              <a:solidFill>
                <a:srgbClr val="260DD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1621" y="552294"/>
            <a:ext cx="2362200" cy="420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10000"/>
              </a:lnSpc>
              <a:buFont typeface="Wingdings" charset="2"/>
              <a:buChar char="§"/>
            </a:pPr>
            <a:r>
              <a:rPr lang="en-US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Ladder Operators: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660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60546" y="898728"/>
                <a:ext cx="7750054" cy="1742411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endParaRPr lang="en-US" dirty="0">
                  <a:solidFill>
                    <a:schemeClr val="tx1"/>
                  </a:solidFill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A raising or lowering operator is collectively known as ladder operators. This operator increases or decreases the eigenvalue of another operator. </a:t>
                </a:r>
                <a:r>
                  <a:rPr lang="en-US" dirty="0">
                    <a:solidFill>
                      <a:schemeClr val="tx1"/>
                    </a:solidFill>
                  </a:rPr>
                  <a:t>The ladder operators, L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+</a:t>
                </a:r>
                <a:r>
                  <a:rPr lang="en-US" dirty="0">
                    <a:solidFill>
                      <a:schemeClr val="tx1"/>
                    </a:solidFill>
                  </a:rPr>
                  <a:t> and L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-</a:t>
                </a:r>
                <a:r>
                  <a:rPr lang="en-US" dirty="0">
                    <a:solidFill>
                      <a:schemeClr val="tx1"/>
                    </a:solidFill>
                  </a:rPr>
                  <a:t> are defined a</a:t>
                </a:r>
                <a:endParaRPr lang="en-US" i="1" dirty="0">
                  <a:solidFill>
                    <a:schemeClr val="tx1"/>
                  </a:solidFill>
                  <a:latin typeface="Cambria Math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±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𝑖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baseline="-25000" dirty="0">
                  <a:solidFill>
                    <a:schemeClr val="tx1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i="1" baseline="-25000" dirty="0">
                    <a:solidFill>
                      <a:schemeClr val="tx1"/>
                    </a:solidFill>
                  </a:rPr>
                  <a:t>                </a:t>
                </a:r>
                <a:endParaRPr lang="en-US" altLang="en-US" baseline="-25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6600"/>
                    </a:outerShdw>
                  </a:effectLst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46" y="898728"/>
                <a:ext cx="7750054" cy="1742411"/>
              </a:xfrm>
              <a:prstGeom prst="rect">
                <a:avLst/>
              </a:prstGeom>
              <a:blipFill rotWithShape="0">
                <a:blip r:embed="rId3"/>
                <a:stretch>
                  <a:fillRect l="-629" t="-1399" r="-629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27226" y="2538747"/>
                <a:ext cx="8038979" cy="23395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1.  [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sub>
                    </m:sSub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i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−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</a:rPr>
                      <m:t>i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                    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den>
                    </m:f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ℏ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𝑖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)=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ℏ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26" y="2538747"/>
                <a:ext cx="8038979" cy="2339550"/>
              </a:xfrm>
              <a:prstGeom prst="rect">
                <a:avLst/>
              </a:prstGeom>
              <a:blipFill rotWithShape="0">
                <a:blip r:embed="rId4"/>
                <a:stretch>
                  <a:fillRect t="-13021" b="-16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583069" y="5012881"/>
            <a:ext cx="2833951" cy="4125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§"/>
            </a:pPr>
            <a:r>
              <a:rPr lang="en-US" altLang="en-US" b="1" dirty="0">
                <a:solidFill>
                  <a:srgbClr val="FF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Home Tasks:  Show that</a:t>
            </a:r>
            <a:endParaRPr lang="en-US" altLang="en-US" dirty="0">
              <a:solidFill>
                <a:schemeClr val="tx1"/>
              </a:solidFill>
              <a:effectLst>
                <a:outerShdw blurRad="38100" dist="38100" dir="2700000" algn="tl">
                  <a:srgbClr val="00660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79544" y="5382084"/>
                <a:ext cx="2241000" cy="7798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2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ℏ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44" y="5382084"/>
                <a:ext cx="2241000" cy="779803"/>
              </a:xfrm>
              <a:prstGeom prst="rect">
                <a:avLst/>
              </a:prstGeom>
              <a:blipFill rotWithShape="0">
                <a:blip r:embed="rId5"/>
                <a:stretch>
                  <a:fillRect l="-1902" b="-132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B62718-E276-493E-8B48-6B6CDE3C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B8D0-5D18-4666-9A98-FD91F50EC0E8}" type="datetime1">
              <a:rPr lang="en-US" smtClean="0"/>
              <a:t>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evel 2"/>
          <p:cNvSpPr/>
          <p:nvPr/>
        </p:nvSpPr>
        <p:spPr>
          <a:xfrm>
            <a:off x="41939" y="12700"/>
            <a:ext cx="9136322" cy="6858000"/>
          </a:xfrm>
          <a:prstGeom prst="bevel">
            <a:avLst>
              <a:gd name="adj" fmla="val 7343"/>
            </a:avLst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232498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750"/>
            <a:ext cx="2895600" cy="365125"/>
          </a:xfrm>
        </p:spPr>
        <p:txBody>
          <a:bodyPr/>
          <a:lstStyle/>
          <a:p>
            <a:r>
              <a:rPr lang="en-US" sz="1400" b="1">
                <a:solidFill>
                  <a:srgbClr val="260DDD"/>
                </a:solidFill>
                <a:latin typeface="Apple Chancery" charset="0"/>
                <a:ea typeface="Apple Chancery" charset="0"/>
                <a:cs typeface="Apple Chancery" charset="0"/>
              </a:rPr>
              <a:t>Quantum Mechanics/Prof. Shafiq</a:t>
            </a:r>
            <a:endParaRPr lang="en-US" sz="1400" b="1" dirty="0">
              <a:solidFill>
                <a:srgbClr val="260DD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8001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584200"/>
            <a:ext cx="266700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v"/>
            </a:pPr>
            <a:r>
              <a:rPr lang="en-US" b="1" dirty="0">
                <a:solidFill>
                  <a:srgbClr val="FF33CC"/>
                </a:solidFill>
                <a:latin typeface="Times New Roman" charset="0"/>
                <a:ea typeface="Times New Roman" charset="0"/>
                <a:cs typeface="Times New Roman" charset="0"/>
              </a:rPr>
              <a:t>Uncertainty Principle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9796" y="1106525"/>
            <a:ext cx="5593404" cy="239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2000" y="894746"/>
                <a:ext cx="7620000" cy="275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uncertainty principle states that the position and the momentum cannot be correctly determined simultaneously. It is mathematically defined as 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f>
                      <m:fPr>
                        <m:ctrlPr>
                          <a:rPr lang="bg-BG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where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is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the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uncertainty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in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the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component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of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the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position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and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∆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is</m:t>
                      </m:r>
                      <m: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/>
                          </a:solidFill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the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charset="0"/>
                  <a:ea typeface="Times New Roman" charset="0"/>
                  <a:cs typeface="Times New Roman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uncertainty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in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component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of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the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charset="0"/>
                        <a:ea typeface="Times New Roman" charset="0"/>
                        <a:cs typeface="Times New Roman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momentum. This is also  valid for the other components of the position and the momentum, even for </a:t>
                </a:r>
                <a:r>
                  <a:rPr lang="en-US" dirty="0">
                    <a:solidFill>
                      <a:srgbClr val="C0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3D situation</a:t>
                </a:r>
                <a:r>
                  <a:rPr lang="en-US" dirty="0">
                    <a:solidFill>
                      <a:schemeClr val="tx1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94746"/>
                <a:ext cx="7620000" cy="2758263"/>
              </a:xfrm>
              <a:prstGeom prst="rect">
                <a:avLst/>
              </a:prstGeom>
              <a:blipFill rotWithShape="0">
                <a:blip r:embed="rId3"/>
                <a:stretch>
                  <a:fillRect l="-640" r="-640" b="-17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77068" y="3769832"/>
            <a:ext cx="2743200" cy="374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charset="2"/>
              <a:buChar char="v"/>
            </a:pPr>
            <a:r>
              <a:rPr lang="en-US" b="1" dirty="0" err="1">
                <a:solidFill>
                  <a:srgbClr val="FF33CC"/>
                </a:solidFill>
                <a:latin typeface="Times New Roman" charset="0"/>
                <a:ea typeface="Times New Roman" charset="0"/>
                <a:cs typeface="Times New Roman" charset="0"/>
              </a:rPr>
              <a:t>Ket</a:t>
            </a:r>
            <a:r>
              <a:rPr lang="en-US" b="1" dirty="0">
                <a:solidFill>
                  <a:srgbClr val="FF33CC"/>
                </a:solidFill>
                <a:latin typeface="Times New Roman" charset="0"/>
                <a:ea typeface="Times New Roman" charset="0"/>
                <a:cs typeface="Times New Roman" charset="0"/>
              </a:rPr>
              <a:t>  and Bra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0" y="4093412"/>
                <a:ext cx="7810500" cy="20874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The  state vector of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wavefunction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i="0" dirty="0" err="1">
                    <a:solidFill>
                      <a:schemeClr val="tx1"/>
                    </a:solidFill>
                    <a:latin typeface="+mj-lt"/>
                    <a:ea typeface="Cambria Math" charset="0"/>
                    <a:cs typeface="Cambria Math" charset="0"/>
                  </a:rPr>
                  <a:t>ψ</a:t>
                </a:r>
                <a:r>
                  <a:rPr lang="en-US" dirty="0">
                    <a:solidFill>
                      <a:schemeClr val="tx1"/>
                    </a:solidFill>
                  </a:rPr>
                  <a:t>  and its complex conjugate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  <a:ea typeface="Cambria Math" charset="0"/>
                            <a:cs typeface="Cambria Math" charset="0"/>
                          </a:rPr>
                          <m:t>ψ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represented by |</a:t>
                </a:r>
                <a:r>
                  <a:rPr lang="en-US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ψ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hr-HR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ψ</a:t>
                </a: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|, respectively, by Dirac. These notations are known as </a:t>
                </a:r>
                <a:r>
                  <a:rPr lang="en-US" dirty="0" err="1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ket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and </a:t>
                </a:r>
                <a:r>
                  <a:rPr lang="en-US" dirty="0">
                    <a:solidFill>
                      <a:srgbClr val="C00000"/>
                    </a:solidFill>
                    <a:ea typeface="Cambria Math" charset="0"/>
                    <a:cs typeface="Cambria Math" charset="0"/>
                  </a:rPr>
                  <a:t>bra</a:t>
                </a: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notations, respectively. The scalar product of </a:t>
                </a:r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:r>
                  <a:rPr lang="en-US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ψ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m:rPr>
                        <m:sty m:val="p"/>
                      </m:rPr>
                      <a:rPr lang="hr-HR" i="0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ϕ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| is represented by </a:t>
                </a:r>
                <a14:m>
                  <m:oMath xmlns:m="http://schemas.openxmlformats.org/officeDocument/2006/math">
                    <m:r>
                      <a:rPr lang="hr-HR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ea typeface="Cambria Math" charset="0"/>
                        <a:cs typeface="Cambria Math" charset="0"/>
                      </a:rPr>
                      <m:t>ψ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|</a:t>
                </a:r>
                <a:r>
                  <a:rPr lang="hr-HR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r-HR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ϕ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in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the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newnoation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The sate vectors |</a:t>
                </a:r>
                <a:r>
                  <a:rPr lang="en-US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ψ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hr-HR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ψ</a:t>
                </a: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| are called  the </a:t>
                </a:r>
                <a:r>
                  <a:rPr lang="en-US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ket</a:t>
                </a: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and bra vectors, respectively.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093412"/>
                <a:ext cx="7810500" cy="2087475"/>
              </a:xfrm>
              <a:prstGeom prst="rect">
                <a:avLst/>
              </a:prstGeom>
              <a:blipFill rotWithShape="0">
                <a:blip r:embed="rId4"/>
                <a:stretch>
                  <a:fillRect l="-625" t="-13703" r="-625"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A4A4-EAF9-4067-9E43-B749D54F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71EAB-E9DA-47AB-B6EE-5D03DBB9AA22}" type="datetime1">
              <a:rPr lang="en-US" smtClean="0"/>
              <a:t>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41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05300" y="3993777"/>
            <a:ext cx="4305300" cy="1399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evel 2"/>
          <p:cNvSpPr/>
          <p:nvPr/>
        </p:nvSpPr>
        <p:spPr>
          <a:xfrm>
            <a:off x="0" y="0"/>
            <a:ext cx="9136322" cy="6858000"/>
          </a:xfrm>
          <a:prstGeom prst="bevel">
            <a:avLst>
              <a:gd name="adj" fmla="val 7343"/>
            </a:avLst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2232498" y="1752600"/>
            <a:ext cx="5105400" cy="259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solidFill>
                <a:srgbClr val="FFFF00"/>
              </a:solidFill>
              <a:latin typeface="Arial Black" pitchFamily="34" charset="0"/>
            </a:endParaRPr>
          </a:p>
          <a:p>
            <a:pPr algn="ctr">
              <a:lnSpc>
                <a:spcPts val="4400"/>
              </a:lnSpc>
              <a:spcAft>
                <a:spcPts val="600"/>
              </a:spcAft>
            </a:pPr>
            <a:endParaRPr lang="en-GB" sz="2000" cap="all" dirty="0">
              <a:latin typeface="Arial Black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BBA9E-2F5F-4933-AA1A-C9EA220F483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750"/>
            <a:ext cx="2895600" cy="365125"/>
          </a:xfrm>
        </p:spPr>
        <p:txBody>
          <a:bodyPr/>
          <a:lstStyle/>
          <a:p>
            <a:r>
              <a:rPr lang="en-US" sz="1400" b="1">
                <a:solidFill>
                  <a:srgbClr val="260DDD"/>
                </a:solidFill>
                <a:latin typeface="Apple Chancery" charset="0"/>
                <a:ea typeface="Apple Chancery" charset="0"/>
                <a:cs typeface="Apple Chancery" charset="0"/>
              </a:rPr>
              <a:t>Quantum Mechanics/Prof. Shafiq</a:t>
            </a:r>
            <a:endParaRPr lang="en-US" sz="1400" b="1" dirty="0">
              <a:solidFill>
                <a:srgbClr val="260DDD"/>
              </a:solidFill>
              <a:latin typeface="Apple Chancery" charset="0"/>
              <a:ea typeface="Apple Chancery" charset="0"/>
              <a:cs typeface="Apple Chancery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819400"/>
            <a:ext cx="8001000" cy="274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WordArt 4"/>
          <p:cNvSpPr>
            <a:spLocks noChangeArrowheads="1" noChangeShapeType="1" noTextEdit="1"/>
          </p:cNvSpPr>
          <p:nvPr/>
        </p:nvSpPr>
        <p:spPr bwMode="auto">
          <a:xfrm>
            <a:off x="2936033" y="5889180"/>
            <a:ext cx="4038600" cy="413639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">
              <a:avLst>
                <a:gd name="adj" fmla="val 37500"/>
              </a:avLst>
            </a:prstTxWarp>
          </a:bodyPr>
          <a:lstStyle/>
          <a:p>
            <a:pPr algn="ctr"/>
            <a:r>
              <a:rPr lang="en-US" sz="540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Impact"/>
              </a:rPr>
              <a:t>Thnk</a:t>
            </a:r>
            <a:r>
              <a:rPr lang="en-US" sz="5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Impact"/>
              </a:rPr>
              <a:t> you all</a:t>
            </a:r>
            <a:endParaRPr lang="en-US" sz="5400" b="1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8342" y="3244334"/>
            <a:ext cx="967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a-flower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83406"/>
            <a:ext cx="4002833" cy="525224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4FDE-424D-42DB-AC3F-25FDA5A1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4FBB-220F-48E3-B3E9-CF98566E7301}" type="datetime1">
              <a:rPr lang="en-US" smtClean="0"/>
              <a:t>5/26/2022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8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21939</TotalTime>
  <Words>748</Words>
  <Application>Microsoft Office PowerPoint</Application>
  <PresentationFormat>On-screen Show (4:3)</PresentationFormat>
  <Paragraphs>115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Apple Chancery</vt:lpstr>
      <vt:lpstr>Arial</vt:lpstr>
      <vt:lpstr>Arial Black</vt:lpstr>
      <vt:lpstr>Calibri</vt:lpstr>
      <vt:lpstr>Cambria Math</vt:lpstr>
      <vt:lpstr>Courier New</vt:lpstr>
      <vt:lpstr>Impact</vt:lpstr>
      <vt:lpstr>Kokonor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9131612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EURO SYSTEMS</dc:creator>
  <cp:lastModifiedBy>Notblazestrikes@gmail.com</cp:lastModifiedBy>
  <cp:revision>3179</cp:revision>
  <cp:lastPrinted>2022-03-04T15:31:10Z</cp:lastPrinted>
  <dcterms:created xsi:type="dcterms:W3CDTF">2011-04-24T06:52:48Z</dcterms:created>
  <dcterms:modified xsi:type="dcterms:W3CDTF">2022-05-25T18:35:29Z</dcterms:modified>
</cp:coreProperties>
</file>