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8"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07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8F50A37E-66AD-45C2-85F7-6B122DC5C463}" type="datetimeFigureOut">
              <a:rPr lang="en-GB" smtClean="0"/>
              <a:t>21/07/2020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CA0546E-C76E-460F-A74C-B91430B1AA61}" type="slidenum">
              <a:rPr lang="en-GB" smtClean="0"/>
              <a:t>‹#›</a:t>
            </a:fld>
            <a:endParaRPr lang="en-GB"/>
          </a:p>
        </p:txBody>
      </p:sp>
    </p:spTree>
    <p:extLst>
      <p:ext uri="{BB962C8B-B14F-4D97-AF65-F5344CB8AC3E}">
        <p14:creationId xmlns:p14="http://schemas.microsoft.com/office/powerpoint/2010/main" val="112806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F50A37E-66AD-45C2-85F7-6B122DC5C463}" type="datetimeFigureOut">
              <a:rPr lang="en-GB" smtClean="0"/>
              <a:t>21/07/2020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CA0546E-C76E-460F-A74C-B91430B1AA61}" type="slidenum">
              <a:rPr lang="en-GB" smtClean="0"/>
              <a:t>‹#›</a:t>
            </a:fld>
            <a:endParaRPr lang="en-GB"/>
          </a:p>
        </p:txBody>
      </p:sp>
    </p:spTree>
    <p:extLst>
      <p:ext uri="{BB962C8B-B14F-4D97-AF65-F5344CB8AC3E}">
        <p14:creationId xmlns:p14="http://schemas.microsoft.com/office/powerpoint/2010/main" val="2225017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F50A37E-66AD-45C2-85F7-6B122DC5C463}" type="datetimeFigureOut">
              <a:rPr lang="en-GB" smtClean="0"/>
              <a:t>21/07/2020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CA0546E-C76E-460F-A74C-B91430B1AA61}" type="slidenum">
              <a:rPr lang="en-GB" smtClean="0"/>
              <a:t>‹#›</a:t>
            </a:fld>
            <a:endParaRPr lang="en-GB"/>
          </a:p>
        </p:txBody>
      </p:sp>
    </p:spTree>
    <p:extLst>
      <p:ext uri="{BB962C8B-B14F-4D97-AF65-F5344CB8AC3E}">
        <p14:creationId xmlns:p14="http://schemas.microsoft.com/office/powerpoint/2010/main" val="2524020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F50A37E-66AD-45C2-85F7-6B122DC5C463}" type="datetimeFigureOut">
              <a:rPr lang="en-GB" smtClean="0"/>
              <a:t>21/07/2020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CA0546E-C76E-460F-A74C-B91430B1AA61}" type="slidenum">
              <a:rPr lang="en-GB" smtClean="0"/>
              <a:t>‹#›</a:t>
            </a:fld>
            <a:endParaRPr lang="en-GB"/>
          </a:p>
        </p:txBody>
      </p:sp>
    </p:spTree>
    <p:extLst>
      <p:ext uri="{BB962C8B-B14F-4D97-AF65-F5344CB8AC3E}">
        <p14:creationId xmlns:p14="http://schemas.microsoft.com/office/powerpoint/2010/main" val="3091713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50A37E-66AD-45C2-85F7-6B122DC5C463}" type="datetimeFigureOut">
              <a:rPr lang="en-GB" smtClean="0"/>
              <a:t>21/07/2020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CA0546E-C76E-460F-A74C-B91430B1AA61}" type="slidenum">
              <a:rPr lang="en-GB" smtClean="0"/>
              <a:t>‹#›</a:t>
            </a:fld>
            <a:endParaRPr lang="en-GB"/>
          </a:p>
        </p:txBody>
      </p:sp>
    </p:spTree>
    <p:extLst>
      <p:ext uri="{BB962C8B-B14F-4D97-AF65-F5344CB8AC3E}">
        <p14:creationId xmlns:p14="http://schemas.microsoft.com/office/powerpoint/2010/main" val="16511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8F50A37E-66AD-45C2-85F7-6B122DC5C463}" type="datetimeFigureOut">
              <a:rPr lang="en-GB" smtClean="0"/>
              <a:t>21/07/2020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CA0546E-C76E-460F-A74C-B91430B1AA61}" type="slidenum">
              <a:rPr lang="en-GB" smtClean="0"/>
              <a:t>‹#›</a:t>
            </a:fld>
            <a:endParaRPr lang="en-GB"/>
          </a:p>
        </p:txBody>
      </p:sp>
    </p:spTree>
    <p:extLst>
      <p:ext uri="{BB962C8B-B14F-4D97-AF65-F5344CB8AC3E}">
        <p14:creationId xmlns:p14="http://schemas.microsoft.com/office/powerpoint/2010/main" val="2911162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8F50A37E-66AD-45C2-85F7-6B122DC5C463}" type="datetimeFigureOut">
              <a:rPr lang="en-GB" smtClean="0"/>
              <a:t>21/07/2020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CA0546E-C76E-460F-A74C-B91430B1AA61}" type="slidenum">
              <a:rPr lang="en-GB" smtClean="0"/>
              <a:t>‹#›</a:t>
            </a:fld>
            <a:endParaRPr lang="en-GB"/>
          </a:p>
        </p:txBody>
      </p:sp>
    </p:spTree>
    <p:extLst>
      <p:ext uri="{BB962C8B-B14F-4D97-AF65-F5344CB8AC3E}">
        <p14:creationId xmlns:p14="http://schemas.microsoft.com/office/powerpoint/2010/main" val="3627645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8F50A37E-66AD-45C2-85F7-6B122DC5C463}" type="datetimeFigureOut">
              <a:rPr lang="en-GB" smtClean="0"/>
              <a:t>21/07/2020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CA0546E-C76E-460F-A74C-B91430B1AA61}" type="slidenum">
              <a:rPr lang="en-GB" smtClean="0"/>
              <a:t>‹#›</a:t>
            </a:fld>
            <a:endParaRPr lang="en-GB"/>
          </a:p>
        </p:txBody>
      </p:sp>
    </p:spTree>
    <p:extLst>
      <p:ext uri="{BB962C8B-B14F-4D97-AF65-F5344CB8AC3E}">
        <p14:creationId xmlns:p14="http://schemas.microsoft.com/office/powerpoint/2010/main" val="1024679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50A37E-66AD-45C2-85F7-6B122DC5C463}" type="datetimeFigureOut">
              <a:rPr lang="en-GB" smtClean="0"/>
              <a:t>21/07/2020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CA0546E-C76E-460F-A74C-B91430B1AA61}" type="slidenum">
              <a:rPr lang="en-GB" smtClean="0"/>
              <a:t>‹#›</a:t>
            </a:fld>
            <a:endParaRPr lang="en-GB"/>
          </a:p>
        </p:txBody>
      </p:sp>
    </p:spTree>
    <p:extLst>
      <p:ext uri="{BB962C8B-B14F-4D97-AF65-F5344CB8AC3E}">
        <p14:creationId xmlns:p14="http://schemas.microsoft.com/office/powerpoint/2010/main" val="3522204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50A37E-66AD-45C2-85F7-6B122DC5C463}" type="datetimeFigureOut">
              <a:rPr lang="en-GB" smtClean="0"/>
              <a:t>21/07/2020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CA0546E-C76E-460F-A74C-B91430B1AA61}" type="slidenum">
              <a:rPr lang="en-GB" smtClean="0"/>
              <a:t>‹#›</a:t>
            </a:fld>
            <a:endParaRPr lang="en-GB"/>
          </a:p>
        </p:txBody>
      </p:sp>
    </p:spTree>
    <p:extLst>
      <p:ext uri="{BB962C8B-B14F-4D97-AF65-F5344CB8AC3E}">
        <p14:creationId xmlns:p14="http://schemas.microsoft.com/office/powerpoint/2010/main" val="29895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50A37E-66AD-45C2-85F7-6B122DC5C463}" type="datetimeFigureOut">
              <a:rPr lang="en-GB" smtClean="0"/>
              <a:t>21/07/2020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CA0546E-C76E-460F-A74C-B91430B1AA61}" type="slidenum">
              <a:rPr lang="en-GB" smtClean="0"/>
              <a:t>‹#›</a:t>
            </a:fld>
            <a:endParaRPr lang="en-GB"/>
          </a:p>
        </p:txBody>
      </p:sp>
    </p:spTree>
    <p:extLst>
      <p:ext uri="{BB962C8B-B14F-4D97-AF65-F5344CB8AC3E}">
        <p14:creationId xmlns:p14="http://schemas.microsoft.com/office/powerpoint/2010/main" val="3395583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50A37E-66AD-45C2-85F7-6B122DC5C463}" type="datetimeFigureOut">
              <a:rPr lang="en-GB" smtClean="0"/>
              <a:t>21/07/2020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A0546E-C76E-460F-A74C-B91430B1AA61}" type="slidenum">
              <a:rPr lang="en-GB" smtClean="0"/>
              <a:t>‹#›</a:t>
            </a:fld>
            <a:endParaRPr lang="en-GB"/>
          </a:p>
        </p:txBody>
      </p:sp>
    </p:spTree>
    <p:extLst>
      <p:ext uri="{BB962C8B-B14F-4D97-AF65-F5344CB8AC3E}">
        <p14:creationId xmlns:p14="http://schemas.microsoft.com/office/powerpoint/2010/main" val="1596489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90800" y="531223"/>
            <a:ext cx="3137847" cy="646331"/>
          </a:xfrm>
          <a:prstGeom prst="rect">
            <a:avLst/>
          </a:prstGeom>
        </p:spPr>
        <p:txBody>
          <a:bodyPr wrap="none">
            <a:spAutoFit/>
          </a:bodyPr>
          <a:lstStyle/>
          <a:p>
            <a:pPr algn="ctr"/>
            <a:r>
              <a:rPr lang="en-GB" sz="3600" b="1" dirty="0"/>
              <a:t>Compton Effect</a:t>
            </a:r>
          </a:p>
        </p:txBody>
      </p:sp>
      <p:sp>
        <p:nvSpPr>
          <p:cNvPr id="3" name="Rectangle 2"/>
          <p:cNvSpPr/>
          <p:nvPr/>
        </p:nvSpPr>
        <p:spPr>
          <a:xfrm>
            <a:off x="533400" y="1295400"/>
            <a:ext cx="8153400" cy="5016758"/>
          </a:xfrm>
          <a:prstGeom prst="rect">
            <a:avLst/>
          </a:prstGeom>
        </p:spPr>
        <p:txBody>
          <a:bodyPr wrap="square">
            <a:spAutoFit/>
          </a:bodyPr>
          <a:lstStyle/>
          <a:p>
            <a:pPr algn="just"/>
            <a:r>
              <a:rPr lang="en-US" b="1" dirty="0"/>
              <a:t>“</a:t>
            </a:r>
            <a:r>
              <a:rPr lang="en-US" sz="3200" b="1" i="1" dirty="0"/>
              <a:t>when a monochromatic beam of high frequency (lower wavelength) radiation (e.g., X-rays and γ-ray) is scattered by a substance, the scattered radiation contains two type of wavelengths one having same wavelength as that of incident radiation while the other having the wavelength greater (or lower frequency) than that of incident radiation</a:t>
            </a:r>
            <a:r>
              <a:rPr lang="en-US" sz="3200" b="1" dirty="0"/>
              <a:t>s.</a:t>
            </a:r>
            <a:r>
              <a:rPr lang="en-US" sz="3200" dirty="0"/>
              <a:t> </a:t>
            </a:r>
            <a:r>
              <a:rPr lang="en-US" sz="3200" b="1" dirty="0"/>
              <a:t>This effect is known as Compton Effect.</a:t>
            </a:r>
            <a:endParaRPr lang="en-GB" sz="3200" b="1" dirty="0"/>
          </a:p>
        </p:txBody>
      </p:sp>
    </p:spTree>
    <p:extLst>
      <p:ext uri="{BB962C8B-B14F-4D97-AF65-F5344CB8AC3E}">
        <p14:creationId xmlns:p14="http://schemas.microsoft.com/office/powerpoint/2010/main" val="1075827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685800" y="304800"/>
                <a:ext cx="8077200" cy="4906664"/>
              </a:xfrm>
              <a:prstGeom prst="rect">
                <a:avLst/>
              </a:prstGeom>
            </p:spPr>
            <p:txBody>
              <a:bodyPr wrap="square">
                <a:spAutoFit/>
              </a:bodyPr>
              <a:lstStyle/>
              <a:p>
                <a:r>
                  <a:rPr lang="en-US" sz="3200" dirty="0"/>
                  <a:t>Dividing both side by 2</a:t>
                </a:r>
                <a14:m>
                  <m:oMath xmlns:m="http://schemas.openxmlformats.org/officeDocument/2006/math">
                    <m:sSup>
                      <m:sSupPr>
                        <m:ctrlPr>
                          <a:rPr lang="en-GB" sz="3200" i="1">
                            <a:latin typeface="Cambria Math"/>
                          </a:rPr>
                        </m:ctrlPr>
                      </m:sSupPr>
                      <m:e>
                        <m:r>
                          <a:rPr lang="en-US" sz="3200" i="1">
                            <a:latin typeface="Cambria Math"/>
                          </a:rPr>
                          <m:t>h</m:t>
                        </m:r>
                      </m:e>
                      <m:sup>
                        <m:r>
                          <a:rPr lang="en-US" sz="3200" i="1">
                            <a:latin typeface="Cambria Math"/>
                          </a:rPr>
                          <m:t>2</m:t>
                        </m:r>
                      </m:sup>
                    </m:sSup>
                    <m:sSup>
                      <m:sSupPr>
                        <m:ctrlPr>
                          <a:rPr lang="en-GB" sz="3200" i="1">
                            <a:latin typeface="Cambria Math"/>
                          </a:rPr>
                        </m:ctrlPr>
                      </m:sSupPr>
                      <m:e>
                        <m:r>
                          <a:rPr lang="en-US" sz="3200" i="1">
                            <a:latin typeface="Cambria Math"/>
                          </a:rPr>
                          <m:t>𝑐</m:t>
                        </m:r>
                      </m:e>
                      <m:sup>
                        <m:r>
                          <a:rPr lang="en-US" sz="3200" i="1">
                            <a:latin typeface="Cambria Math"/>
                          </a:rPr>
                          <m:t>2</m:t>
                        </m:r>
                      </m:sup>
                    </m:sSup>
                  </m:oMath>
                </a14:m>
                <a:endParaRPr lang="en-GB" sz="3200" dirty="0"/>
              </a:p>
              <a:p>
                <a:pPr/>
                <a14:m>
                  <m:oMathPara xmlns:m="http://schemas.openxmlformats.org/officeDocument/2006/math">
                    <m:oMathParaPr>
                      <m:jc m:val="centerGroup"/>
                    </m:oMathParaPr>
                    <m:oMath xmlns:m="http://schemas.openxmlformats.org/officeDocument/2006/math">
                      <m:f>
                        <m:fPr>
                          <m:ctrlPr>
                            <a:rPr lang="en-GB" sz="3200" i="1">
                              <a:latin typeface="Cambria Math"/>
                            </a:rPr>
                          </m:ctrlPr>
                        </m:fPr>
                        <m:num>
                          <m:r>
                            <a:rPr lang="en-US" sz="3200" i="1">
                              <a:latin typeface="Cambria Math"/>
                            </a:rPr>
                            <m:t>2</m:t>
                          </m:r>
                          <m:d>
                            <m:dPr>
                              <m:ctrlPr>
                                <a:rPr lang="en-GB" sz="3200" i="1">
                                  <a:latin typeface="Cambria Math"/>
                                </a:rPr>
                              </m:ctrlPr>
                            </m:dPr>
                            <m:e>
                              <m:r>
                                <a:rPr lang="en-US" sz="3200" i="1">
                                  <a:latin typeface="Cambria Math"/>
                                </a:rPr>
                                <m:t>h</m:t>
                              </m:r>
                              <m:r>
                                <a:rPr lang="en-US" sz="3200" i="1">
                                  <a:latin typeface="Cambria Math"/>
                                </a:rPr>
                                <m:t>𝜈</m:t>
                              </m:r>
                            </m:e>
                          </m:d>
                          <m:d>
                            <m:dPr>
                              <m:ctrlPr>
                                <a:rPr lang="en-GB" sz="3200" i="1">
                                  <a:latin typeface="Cambria Math"/>
                                </a:rPr>
                              </m:ctrlPr>
                            </m:dPr>
                            <m:e>
                              <m:r>
                                <a:rPr lang="en-US" sz="3200" i="1">
                                  <a:latin typeface="Cambria Math"/>
                                </a:rPr>
                                <m:t>h</m:t>
                              </m:r>
                              <m:sSup>
                                <m:sSupPr>
                                  <m:ctrlPr>
                                    <a:rPr lang="en-GB" sz="3200" i="1">
                                      <a:latin typeface="Cambria Math"/>
                                    </a:rPr>
                                  </m:ctrlPr>
                                </m:sSupPr>
                                <m:e>
                                  <m:r>
                                    <a:rPr lang="en-US" sz="3200" i="1">
                                      <a:latin typeface="Cambria Math"/>
                                    </a:rPr>
                                    <m:t>𝜈</m:t>
                                  </m:r>
                                </m:e>
                                <m:sup>
                                  <m:r>
                                    <a:rPr lang="en-US" sz="3200" i="1">
                                      <a:latin typeface="Cambria Math"/>
                                    </a:rPr>
                                    <m:t>/</m:t>
                                  </m:r>
                                </m:sup>
                              </m:sSup>
                            </m:e>
                          </m:d>
                          <m:r>
                            <a:rPr lang="en-US" sz="3200" i="1">
                              <a:latin typeface="Cambria Math"/>
                            </a:rPr>
                            <m:t>(1−</m:t>
                          </m:r>
                          <m:r>
                            <a:rPr lang="en-US" sz="3200" i="1">
                              <a:latin typeface="Cambria Math"/>
                            </a:rPr>
                            <m:t>𝑐𝑜𝑠</m:t>
                          </m:r>
                          <m:r>
                            <a:rPr lang="en-US" sz="3200" i="1">
                              <a:latin typeface="Cambria Math"/>
                            </a:rPr>
                            <m:t>𝜑</m:t>
                          </m:r>
                          <m:r>
                            <a:rPr lang="en-US" sz="3200" i="1">
                              <a:latin typeface="Cambria Math"/>
                            </a:rPr>
                            <m:t>)</m:t>
                          </m:r>
                        </m:num>
                        <m:den>
                          <m:r>
                            <a:rPr lang="en-US" sz="3200">
                              <a:latin typeface="Cambria Math"/>
                            </a:rPr>
                            <m:t>2</m:t>
                          </m:r>
                          <m:sSup>
                            <m:sSupPr>
                              <m:ctrlPr>
                                <a:rPr lang="en-GB" sz="3200" i="1">
                                  <a:latin typeface="Cambria Math"/>
                                </a:rPr>
                              </m:ctrlPr>
                            </m:sSupPr>
                            <m:e>
                              <m:r>
                                <a:rPr lang="en-US" sz="3200" i="1">
                                  <a:latin typeface="Cambria Math"/>
                                </a:rPr>
                                <m:t>h</m:t>
                              </m:r>
                            </m:e>
                            <m:sup>
                              <m:r>
                                <a:rPr lang="en-US" sz="3200" i="1">
                                  <a:latin typeface="Cambria Math"/>
                                </a:rPr>
                                <m:t>2</m:t>
                              </m:r>
                            </m:sup>
                          </m:sSup>
                          <m:sSup>
                            <m:sSupPr>
                              <m:ctrlPr>
                                <a:rPr lang="en-GB" sz="3200" i="1">
                                  <a:latin typeface="Cambria Math"/>
                                </a:rPr>
                              </m:ctrlPr>
                            </m:sSupPr>
                            <m:e>
                              <m:r>
                                <a:rPr lang="en-US" sz="3200" i="1">
                                  <a:latin typeface="Cambria Math"/>
                                </a:rPr>
                                <m:t>𝑐</m:t>
                              </m:r>
                            </m:e>
                            <m:sup>
                              <m:r>
                                <a:rPr lang="en-US" sz="3200" i="1">
                                  <a:latin typeface="Cambria Math"/>
                                </a:rPr>
                                <m:t>2</m:t>
                              </m:r>
                            </m:sup>
                          </m:sSup>
                        </m:den>
                      </m:f>
                      <m:r>
                        <a:rPr lang="en-US" sz="3200" i="1">
                          <a:latin typeface="Cambria Math"/>
                        </a:rPr>
                        <m:t>=</m:t>
                      </m:r>
                      <m:f>
                        <m:fPr>
                          <m:ctrlPr>
                            <a:rPr lang="en-GB" sz="3200" i="1">
                              <a:latin typeface="Cambria Math"/>
                            </a:rPr>
                          </m:ctrlPr>
                        </m:fPr>
                        <m:num>
                          <m:r>
                            <a:rPr lang="en-US" sz="3200" i="1">
                              <a:latin typeface="Cambria Math"/>
                            </a:rPr>
                            <m:t>2(</m:t>
                          </m:r>
                          <m:r>
                            <a:rPr lang="en-US" sz="3200" i="1">
                              <a:latin typeface="Cambria Math"/>
                            </a:rPr>
                            <m:t>h</m:t>
                          </m:r>
                          <m:r>
                            <a:rPr lang="en-US" sz="3200" i="1">
                              <a:latin typeface="Cambria Math"/>
                            </a:rPr>
                            <m:t>𝜈</m:t>
                          </m:r>
                          <m:r>
                            <a:rPr lang="en-US" sz="3200" i="1">
                              <a:latin typeface="Cambria Math"/>
                            </a:rPr>
                            <m:t>−</m:t>
                          </m:r>
                          <m:r>
                            <a:rPr lang="en-US" sz="3200" i="1">
                              <a:latin typeface="Cambria Math"/>
                            </a:rPr>
                            <m:t>h</m:t>
                          </m:r>
                          <m:sSup>
                            <m:sSupPr>
                              <m:ctrlPr>
                                <a:rPr lang="en-GB" sz="3200" i="1">
                                  <a:latin typeface="Cambria Math"/>
                                </a:rPr>
                              </m:ctrlPr>
                            </m:sSupPr>
                            <m:e>
                              <m:r>
                                <a:rPr lang="en-US" sz="3200" i="1">
                                  <a:latin typeface="Cambria Math"/>
                                </a:rPr>
                                <m:t>𝜈</m:t>
                              </m:r>
                            </m:e>
                            <m:sup>
                              <m:r>
                                <a:rPr lang="en-US" sz="3200" i="1">
                                  <a:latin typeface="Cambria Math"/>
                                </a:rPr>
                                <m:t>/</m:t>
                              </m:r>
                            </m:sup>
                          </m:sSup>
                          <m:r>
                            <a:rPr lang="en-US" sz="3200" i="1">
                              <a:latin typeface="Cambria Math"/>
                            </a:rPr>
                            <m:t>)</m:t>
                          </m:r>
                          <m:sSub>
                            <m:sSubPr>
                              <m:ctrlPr>
                                <a:rPr lang="en-GB" sz="3200" i="1">
                                  <a:latin typeface="Cambria Math"/>
                                </a:rPr>
                              </m:ctrlPr>
                            </m:sSubPr>
                            <m:e>
                              <m:r>
                                <a:rPr lang="en-US" sz="3200" i="1">
                                  <a:latin typeface="Cambria Math"/>
                                </a:rPr>
                                <m:t>𝑚</m:t>
                              </m:r>
                            </m:e>
                            <m:sub>
                              <m:r>
                                <a:rPr lang="en-US" sz="3200" i="1">
                                  <a:latin typeface="Cambria Math"/>
                                </a:rPr>
                                <m:t>0</m:t>
                              </m:r>
                            </m:sub>
                          </m:sSub>
                          <m:sSup>
                            <m:sSupPr>
                              <m:ctrlPr>
                                <a:rPr lang="en-GB" sz="3200" i="1">
                                  <a:latin typeface="Cambria Math"/>
                                </a:rPr>
                              </m:ctrlPr>
                            </m:sSupPr>
                            <m:e>
                              <m:r>
                                <a:rPr lang="en-US" sz="3200" i="1">
                                  <a:latin typeface="Cambria Math"/>
                                </a:rPr>
                                <m:t>𝑐</m:t>
                              </m:r>
                            </m:e>
                            <m:sup>
                              <m:r>
                                <a:rPr lang="en-US" sz="3200" i="1">
                                  <a:latin typeface="Cambria Math"/>
                                </a:rPr>
                                <m:t>2</m:t>
                              </m:r>
                            </m:sup>
                          </m:sSup>
                        </m:num>
                        <m:den>
                          <m:r>
                            <a:rPr lang="en-US" sz="3200">
                              <a:latin typeface="Cambria Math"/>
                            </a:rPr>
                            <m:t>2</m:t>
                          </m:r>
                          <m:sSup>
                            <m:sSupPr>
                              <m:ctrlPr>
                                <a:rPr lang="en-GB" sz="3200" i="1">
                                  <a:latin typeface="Cambria Math"/>
                                </a:rPr>
                              </m:ctrlPr>
                            </m:sSupPr>
                            <m:e>
                              <m:r>
                                <a:rPr lang="en-US" sz="3200" i="1">
                                  <a:latin typeface="Cambria Math"/>
                                </a:rPr>
                                <m:t>h</m:t>
                              </m:r>
                            </m:e>
                            <m:sup>
                              <m:r>
                                <a:rPr lang="en-US" sz="3200" i="1">
                                  <a:latin typeface="Cambria Math"/>
                                </a:rPr>
                                <m:t>2</m:t>
                              </m:r>
                            </m:sup>
                          </m:sSup>
                          <m:sSup>
                            <m:sSupPr>
                              <m:ctrlPr>
                                <a:rPr lang="en-GB" sz="3200" i="1">
                                  <a:latin typeface="Cambria Math"/>
                                </a:rPr>
                              </m:ctrlPr>
                            </m:sSupPr>
                            <m:e>
                              <m:r>
                                <a:rPr lang="en-US" sz="3200" i="1">
                                  <a:latin typeface="Cambria Math"/>
                                </a:rPr>
                                <m:t>𝑐</m:t>
                              </m:r>
                            </m:e>
                            <m:sup>
                              <m:r>
                                <a:rPr lang="en-US" sz="3200" i="1">
                                  <a:latin typeface="Cambria Math"/>
                                </a:rPr>
                                <m:t>2</m:t>
                              </m:r>
                            </m:sup>
                          </m:sSup>
                        </m:den>
                      </m:f>
                    </m:oMath>
                  </m:oMathPara>
                </a14:m>
                <a:endParaRPr lang="en-GB" sz="3200" dirty="0"/>
              </a:p>
              <a:p>
                <a:pPr/>
                <a14:m>
                  <m:oMathPara xmlns:m="http://schemas.openxmlformats.org/officeDocument/2006/math">
                    <m:oMathParaPr>
                      <m:jc m:val="left"/>
                    </m:oMathParaPr>
                    <m:oMath xmlns:m="http://schemas.openxmlformats.org/officeDocument/2006/math">
                      <m:f>
                        <m:fPr>
                          <m:ctrlPr>
                            <a:rPr lang="en-GB" sz="3200" i="1">
                              <a:latin typeface="Cambria Math"/>
                            </a:rPr>
                          </m:ctrlPr>
                        </m:fPr>
                        <m:num>
                          <m:d>
                            <m:dPr>
                              <m:ctrlPr>
                                <a:rPr lang="en-GB" sz="3200" i="1">
                                  <a:latin typeface="Cambria Math"/>
                                </a:rPr>
                              </m:ctrlPr>
                            </m:dPr>
                            <m:e>
                              <m:r>
                                <a:rPr lang="en-US" sz="3200" i="1">
                                  <a:latin typeface="Cambria Math"/>
                                </a:rPr>
                                <m:t>𝜈</m:t>
                              </m:r>
                            </m:e>
                          </m:d>
                          <m:d>
                            <m:dPr>
                              <m:ctrlPr>
                                <a:rPr lang="en-GB" sz="3200" i="1">
                                  <a:latin typeface="Cambria Math"/>
                                </a:rPr>
                              </m:ctrlPr>
                            </m:dPr>
                            <m:e>
                              <m:sSup>
                                <m:sSupPr>
                                  <m:ctrlPr>
                                    <a:rPr lang="en-GB" sz="3200" i="1">
                                      <a:latin typeface="Cambria Math"/>
                                    </a:rPr>
                                  </m:ctrlPr>
                                </m:sSupPr>
                                <m:e>
                                  <m:r>
                                    <a:rPr lang="en-US" sz="3200" i="1">
                                      <a:latin typeface="Cambria Math"/>
                                    </a:rPr>
                                    <m:t>𝜈</m:t>
                                  </m:r>
                                </m:e>
                                <m:sup>
                                  <m:r>
                                    <a:rPr lang="en-US" sz="3200" i="1">
                                      <a:latin typeface="Cambria Math"/>
                                    </a:rPr>
                                    <m:t>/</m:t>
                                  </m:r>
                                </m:sup>
                              </m:sSup>
                            </m:e>
                          </m:d>
                          <m:r>
                            <a:rPr lang="en-US" sz="3200" i="1">
                              <a:latin typeface="Cambria Math"/>
                            </a:rPr>
                            <m:t>(1−</m:t>
                          </m:r>
                          <m:r>
                            <a:rPr lang="en-US" sz="3200" i="1">
                              <a:latin typeface="Cambria Math"/>
                            </a:rPr>
                            <m:t>𝑐𝑜𝑠</m:t>
                          </m:r>
                          <m:r>
                            <a:rPr lang="en-US" sz="3200" i="1">
                              <a:latin typeface="Cambria Math"/>
                            </a:rPr>
                            <m:t>𝜑</m:t>
                          </m:r>
                          <m:r>
                            <a:rPr lang="en-US" sz="3200" i="1">
                              <a:latin typeface="Cambria Math"/>
                            </a:rPr>
                            <m:t>)</m:t>
                          </m:r>
                        </m:num>
                        <m:den>
                          <m:sSup>
                            <m:sSupPr>
                              <m:ctrlPr>
                                <a:rPr lang="en-GB" sz="3200" i="1">
                                  <a:latin typeface="Cambria Math"/>
                                </a:rPr>
                              </m:ctrlPr>
                            </m:sSupPr>
                            <m:e>
                              <m:r>
                                <a:rPr lang="en-US" sz="3200" i="1">
                                  <a:latin typeface="Cambria Math"/>
                                </a:rPr>
                                <m:t>𝑐</m:t>
                              </m:r>
                            </m:e>
                            <m:sup>
                              <m:r>
                                <a:rPr lang="en-US" sz="3200" i="1">
                                  <a:latin typeface="Cambria Math"/>
                                </a:rPr>
                                <m:t>2</m:t>
                              </m:r>
                            </m:sup>
                          </m:sSup>
                        </m:den>
                      </m:f>
                      <m:r>
                        <a:rPr lang="en-US" sz="3200" i="1">
                          <a:latin typeface="Cambria Math"/>
                        </a:rPr>
                        <m:t>=</m:t>
                      </m:r>
                      <m:f>
                        <m:fPr>
                          <m:ctrlPr>
                            <a:rPr lang="en-GB" sz="3200" i="1">
                              <a:latin typeface="Cambria Math"/>
                            </a:rPr>
                          </m:ctrlPr>
                        </m:fPr>
                        <m:num>
                          <m:r>
                            <a:rPr lang="en-US" sz="3200" i="1">
                              <a:latin typeface="Cambria Math"/>
                            </a:rPr>
                            <m:t>(</m:t>
                          </m:r>
                          <m:r>
                            <a:rPr lang="en-US" sz="3200" i="1">
                              <a:latin typeface="Cambria Math"/>
                            </a:rPr>
                            <m:t>h</m:t>
                          </m:r>
                          <m:r>
                            <a:rPr lang="en-US" sz="3200" i="1">
                              <a:latin typeface="Cambria Math"/>
                            </a:rPr>
                            <m:t>𝜈</m:t>
                          </m:r>
                          <m:r>
                            <a:rPr lang="en-US" sz="3200" i="1">
                              <a:latin typeface="Cambria Math"/>
                            </a:rPr>
                            <m:t>−</m:t>
                          </m:r>
                          <m:r>
                            <a:rPr lang="en-US" sz="3200" i="1">
                              <a:latin typeface="Cambria Math"/>
                            </a:rPr>
                            <m:t>h</m:t>
                          </m:r>
                          <m:sSup>
                            <m:sSupPr>
                              <m:ctrlPr>
                                <a:rPr lang="en-GB" sz="3200" i="1">
                                  <a:latin typeface="Cambria Math"/>
                                </a:rPr>
                              </m:ctrlPr>
                            </m:sSupPr>
                            <m:e>
                              <m:r>
                                <a:rPr lang="en-US" sz="3200" i="1">
                                  <a:latin typeface="Cambria Math"/>
                                </a:rPr>
                                <m:t>𝜈</m:t>
                              </m:r>
                            </m:e>
                            <m:sup>
                              <m:r>
                                <a:rPr lang="en-US" sz="3200" i="1">
                                  <a:latin typeface="Cambria Math"/>
                                </a:rPr>
                                <m:t>/</m:t>
                              </m:r>
                            </m:sup>
                          </m:sSup>
                          <m:r>
                            <a:rPr lang="en-US" sz="3200" i="1">
                              <a:latin typeface="Cambria Math"/>
                            </a:rPr>
                            <m:t>)</m:t>
                          </m:r>
                          <m:sSub>
                            <m:sSubPr>
                              <m:ctrlPr>
                                <a:rPr lang="en-GB" sz="3200" i="1">
                                  <a:latin typeface="Cambria Math"/>
                                </a:rPr>
                              </m:ctrlPr>
                            </m:sSubPr>
                            <m:e>
                              <m:r>
                                <a:rPr lang="en-US" sz="3200" i="1">
                                  <a:latin typeface="Cambria Math"/>
                                </a:rPr>
                                <m:t>𝑚</m:t>
                              </m:r>
                            </m:e>
                            <m:sub>
                              <m:r>
                                <a:rPr lang="en-US" sz="3200" i="1">
                                  <a:latin typeface="Cambria Math"/>
                                </a:rPr>
                                <m:t>0</m:t>
                              </m:r>
                            </m:sub>
                          </m:sSub>
                        </m:num>
                        <m:den>
                          <m:sSup>
                            <m:sSupPr>
                              <m:ctrlPr>
                                <a:rPr lang="en-GB" sz="3200" i="1">
                                  <a:latin typeface="Cambria Math"/>
                                </a:rPr>
                              </m:ctrlPr>
                            </m:sSupPr>
                            <m:e>
                              <m:r>
                                <a:rPr lang="en-US" sz="3200" i="1">
                                  <a:latin typeface="Cambria Math"/>
                                </a:rPr>
                                <m:t>h</m:t>
                              </m:r>
                            </m:e>
                            <m:sup>
                              <m:r>
                                <a:rPr lang="en-US" sz="3200" i="1">
                                  <a:latin typeface="Cambria Math"/>
                                </a:rPr>
                                <m:t>2</m:t>
                              </m:r>
                            </m:sup>
                          </m:sSup>
                        </m:den>
                      </m:f>
                    </m:oMath>
                  </m:oMathPara>
                </a14:m>
                <a:endParaRPr lang="en-GB" sz="3200" dirty="0"/>
              </a:p>
              <a:p>
                <a:pPr/>
                <a14:m>
                  <m:oMathPara xmlns:m="http://schemas.openxmlformats.org/officeDocument/2006/math">
                    <m:oMathParaPr>
                      <m:jc m:val="left"/>
                    </m:oMathParaPr>
                    <m:oMath xmlns:m="http://schemas.openxmlformats.org/officeDocument/2006/math">
                      <m:f>
                        <m:fPr>
                          <m:ctrlPr>
                            <a:rPr lang="en-GB" sz="3200" i="1">
                              <a:latin typeface="Cambria Math"/>
                            </a:rPr>
                          </m:ctrlPr>
                        </m:fPr>
                        <m:num>
                          <m:r>
                            <a:rPr lang="en-US" sz="3200" i="1">
                              <a:latin typeface="Cambria Math"/>
                            </a:rPr>
                            <m:t>𝜈</m:t>
                          </m:r>
                        </m:num>
                        <m:den>
                          <m:r>
                            <a:rPr lang="en-US" sz="3200" i="1">
                              <a:latin typeface="Cambria Math"/>
                            </a:rPr>
                            <m:t>𝑐</m:t>
                          </m:r>
                        </m:den>
                      </m:f>
                      <m:f>
                        <m:fPr>
                          <m:ctrlPr>
                            <a:rPr lang="en-GB" sz="3200" i="1">
                              <a:latin typeface="Cambria Math"/>
                            </a:rPr>
                          </m:ctrlPr>
                        </m:fPr>
                        <m:num>
                          <m:sSup>
                            <m:sSupPr>
                              <m:ctrlPr>
                                <a:rPr lang="en-GB" sz="3200" i="1">
                                  <a:latin typeface="Cambria Math"/>
                                </a:rPr>
                              </m:ctrlPr>
                            </m:sSupPr>
                            <m:e>
                              <m:r>
                                <a:rPr lang="en-US" sz="3200" i="1">
                                  <a:latin typeface="Cambria Math"/>
                                </a:rPr>
                                <m:t>𝜈</m:t>
                              </m:r>
                            </m:e>
                            <m:sup>
                              <m:r>
                                <a:rPr lang="en-US" sz="3200" i="1">
                                  <a:latin typeface="Cambria Math"/>
                                </a:rPr>
                                <m:t>/</m:t>
                              </m:r>
                            </m:sup>
                          </m:sSup>
                        </m:num>
                        <m:den>
                          <m:r>
                            <a:rPr lang="en-US" sz="3200" i="1">
                              <a:latin typeface="Cambria Math"/>
                            </a:rPr>
                            <m:t>𝑐</m:t>
                          </m:r>
                        </m:den>
                      </m:f>
                      <m:r>
                        <a:rPr lang="en-US" sz="3200" i="1">
                          <a:latin typeface="Cambria Math"/>
                        </a:rPr>
                        <m:t>(1−</m:t>
                      </m:r>
                      <m:r>
                        <a:rPr lang="en-US" sz="3200" i="1">
                          <a:latin typeface="Cambria Math"/>
                        </a:rPr>
                        <m:t>𝑐𝑜𝑠</m:t>
                      </m:r>
                      <m:r>
                        <a:rPr lang="en-US" sz="3200" i="1">
                          <a:latin typeface="Cambria Math"/>
                        </a:rPr>
                        <m:t>𝜑</m:t>
                      </m:r>
                      <m:r>
                        <a:rPr lang="en-US" sz="3200" i="1">
                          <a:latin typeface="Cambria Math"/>
                        </a:rPr>
                        <m:t>)=</m:t>
                      </m:r>
                      <m:f>
                        <m:fPr>
                          <m:ctrlPr>
                            <a:rPr lang="en-GB" sz="3200" i="1">
                              <a:latin typeface="Cambria Math"/>
                            </a:rPr>
                          </m:ctrlPr>
                        </m:fPr>
                        <m:num>
                          <m:sSub>
                            <m:sSubPr>
                              <m:ctrlPr>
                                <a:rPr lang="en-GB" sz="3200" i="1">
                                  <a:latin typeface="Cambria Math"/>
                                </a:rPr>
                              </m:ctrlPr>
                            </m:sSubPr>
                            <m:e>
                              <m:r>
                                <a:rPr lang="en-US" sz="3200" i="1">
                                  <a:latin typeface="Cambria Math"/>
                                </a:rPr>
                                <m:t>𝑚</m:t>
                              </m:r>
                            </m:e>
                            <m:sub>
                              <m:r>
                                <a:rPr lang="en-US" sz="3200" i="1">
                                  <a:latin typeface="Cambria Math"/>
                                </a:rPr>
                                <m:t>0</m:t>
                              </m:r>
                            </m:sub>
                          </m:sSub>
                        </m:num>
                        <m:den>
                          <m:r>
                            <a:rPr lang="en-US" sz="3200" i="1">
                              <a:latin typeface="Cambria Math"/>
                            </a:rPr>
                            <m:t>h</m:t>
                          </m:r>
                        </m:den>
                      </m:f>
                      <m:r>
                        <a:rPr lang="en-US" sz="3200" i="1">
                          <a:latin typeface="Cambria Math"/>
                        </a:rPr>
                        <m:t>(</m:t>
                      </m:r>
                      <m:r>
                        <a:rPr lang="en-US" sz="3200" i="1">
                          <a:latin typeface="Cambria Math"/>
                        </a:rPr>
                        <m:t>𝜈</m:t>
                      </m:r>
                      <m:r>
                        <a:rPr lang="en-US" sz="3200" i="1">
                          <a:latin typeface="Cambria Math"/>
                        </a:rPr>
                        <m:t>−</m:t>
                      </m:r>
                      <m:sSup>
                        <m:sSupPr>
                          <m:ctrlPr>
                            <a:rPr lang="en-GB" sz="3200" i="1">
                              <a:latin typeface="Cambria Math"/>
                            </a:rPr>
                          </m:ctrlPr>
                        </m:sSupPr>
                        <m:e>
                          <m:r>
                            <a:rPr lang="en-US" sz="3200" i="1">
                              <a:latin typeface="Cambria Math"/>
                            </a:rPr>
                            <m:t>𝜈</m:t>
                          </m:r>
                        </m:e>
                        <m:sup>
                          <m:r>
                            <a:rPr lang="en-US" sz="3200" i="1">
                              <a:latin typeface="Cambria Math"/>
                            </a:rPr>
                            <m:t>/</m:t>
                          </m:r>
                        </m:sup>
                      </m:sSup>
                      <m:r>
                        <a:rPr lang="en-US" sz="3200" i="1">
                          <a:latin typeface="Cambria Math"/>
                        </a:rPr>
                        <m:t>)</m:t>
                      </m:r>
                    </m:oMath>
                  </m:oMathPara>
                </a14:m>
                <a:endParaRPr lang="en-GB" sz="3200" dirty="0"/>
              </a:p>
              <a:p>
                <a:pPr/>
                <a14:m>
                  <m:oMathPara xmlns:m="http://schemas.openxmlformats.org/officeDocument/2006/math">
                    <m:oMathParaPr>
                      <m:jc m:val="left"/>
                    </m:oMathParaPr>
                    <m:oMath xmlns:m="http://schemas.openxmlformats.org/officeDocument/2006/math">
                      <m:f>
                        <m:fPr>
                          <m:ctrlPr>
                            <a:rPr lang="en-GB" sz="3200" i="1">
                              <a:latin typeface="Cambria Math"/>
                            </a:rPr>
                          </m:ctrlPr>
                        </m:fPr>
                        <m:num>
                          <m:r>
                            <a:rPr lang="en-US" sz="3200" i="1">
                              <a:latin typeface="Cambria Math"/>
                            </a:rPr>
                            <m:t>1</m:t>
                          </m:r>
                        </m:num>
                        <m:den>
                          <m:r>
                            <a:rPr lang="en-US" sz="3200" i="1">
                              <a:latin typeface="Cambria Math"/>
                            </a:rPr>
                            <m:t>𝜆</m:t>
                          </m:r>
                        </m:den>
                      </m:f>
                      <m:f>
                        <m:fPr>
                          <m:ctrlPr>
                            <a:rPr lang="en-GB" sz="3200" i="1">
                              <a:latin typeface="Cambria Math"/>
                            </a:rPr>
                          </m:ctrlPr>
                        </m:fPr>
                        <m:num>
                          <m:r>
                            <a:rPr lang="en-US" sz="3200" i="1">
                              <a:latin typeface="Cambria Math"/>
                            </a:rPr>
                            <m:t>1</m:t>
                          </m:r>
                        </m:num>
                        <m:den>
                          <m:sSup>
                            <m:sSupPr>
                              <m:ctrlPr>
                                <a:rPr lang="en-GB" sz="3200" i="1">
                                  <a:latin typeface="Cambria Math"/>
                                </a:rPr>
                              </m:ctrlPr>
                            </m:sSupPr>
                            <m:e>
                              <m:r>
                                <a:rPr lang="en-US" sz="3200" i="1">
                                  <a:latin typeface="Cambria Math"/>
                                </a:rPr>
                                <m:t>𝜆</m:t>
                              </m:r>
                            </m:e>
                            <m:sup>
                              <m:r>
                                <a:rPr lang="en-US" sz="3200" i="1">
                                  <a:latin typeface="Cambria Math"/>
                                </a:rPr>
                                <m:t>/</m:t>
                              </m:r>
                            </m:sup>
                          </m:sSup>
                        </m:den>
                      </m:f>
                      <m:r>
                        <a:rPr lang="en-US" sz="3200" i="1">
                          <a:latin typeface="Cambria Math"/>
                        </a:rPr>
                        <m:t>(1−</m:t>
                      </m:r>
                      <m:r>
                        <a:rPr lang="en-US" sz="3200" i="1">
                          <a:latin typeface="Cambria Math"/>
                        </a:rPr>
                        <m:t>𝑐𝑜𝑠</m:t>
                      </m:r>
                      <m:r>
                        <a:rPr lang="en-US" sz="3200" i="1">
                          <a:latin typeface="Cambria Math"/>
                        </a:rPr>
                        <m:t>𝜑</m:t>
                      </m:r>
                      <m:r>
                        <a:rPr lang="en-US" sz="3200" i="1">
                          <a:latin typeface="Cambria Math"/>
                        </a:rPr>
                        <m:t>)=</m:t>
                      </m:r>
                      <m:f>
                        <m:fPr>
                          <m:ctrlPr>
                            <a:rPr lang="en-GB" sz="3200" i="1">
                              <a:latin typeface="Cambria Math"/>
                            </a:rPr>
                          </m:ctrlPr>
                        </m:fPr>
                        <m:num>
                          <m:sSub>
                            <m:sSubPr>
                              <m:ctrlPr>
                                <a:rPr lang="en-GB" sz="3200" i="1">
                                  <a:latin typeface="Cambria Math"/>
                                </a:rPr>
                              </m:ctrlPr>
                            </m:sSubPr>
                            <m:e>
                              <m:r>
                                <a:rPr lang="en-US" sz="3200" i="1">
                                  <a:latin typeface="Cambria Math"/>
                                </a:rPr>
                                <m:t>𝑚</m:t>
                              </m:r>
                            </m:e>
                            <m:sub>
                              <m:r>
                                <a:rPr lang="en-US" sz="3200" i="1">
                                  <a:latin typeface="Cambria Math"/>
                                </a:rPr>
                                <m:t>0</m:t>
                              </m:r>
                            </m:sub>
                          </m:sSub>
                          <m:r>
                            <a:rPr lang="en-US" sz="3200" i="1">
                              <a:latin typeface="Cambria Math"/>
                            </a:rPr>
                            <m:t>𝑐</m:t>
                          </m:r>
                        </m:num>
                        <m:den>
                          <m:r>
                            <a:rPr lang="en-US" sz="3200" i="1">
                              <a:latin typeface="Cambria Math"/>
                            </a:rPr>
                            <m:t>h</m:t>
                          </m:r>
                        </m:den>
                      </m:f>
                      <m:r>
                        <a:rPr lang="en-US" sz="3200" i="1">
                          <a:latin typeface="Cambria Math"/>
                        </a:rPr>
                        <m:t>(</m:t>
                      </m:r>
                      <m:f>
                        <m:fPr>
                          <m:ctrlPr>
                            <a:rPr lang="en-GB" sz="3200" i="1">
                              <a:latin typeface="Cambria Math"/>
                            </a:rPr>
                          </m:ctrlPr>
                        </m:fPr>
                        <m:num>
                          <m:r>
                            <a:rPr lang="en-US" sz="3200" i="1">
                              <a:latin typeface="Cambria Math"/>
                            </a:rPr>
                            <m:t>𝜈</m:t>
                          </m:r>
                        </m:num>
                        <m:den>
                          <m:r>
                            <a:rPr lang="en-US" sz="3200" i="1">
                              <a:latin typeface="Cambria Math"/>
                            </a:rPr>
                            <m:t>𝑐</m:t>
                          </m:r>
                        </m:den>
                      </m:f>
                      <m:r>
                        <a:rPr lang="en-US" sz="3200" i="1">
                          <a:latin typeface="Cambria Math"/>
                        </a:rPr>
                        <m:t>−</m:t>
                      </m:r>
                      <m:f>
                        <m:fPr>
                          <m:ctrlPr>
                            <a:rPr lang="en-GB" sz="3200" i="1">
                              <a:latin typeface="Cambria Math"/>
                            </a:rPr>
                          </m:ctrlPr>
                        </m:fPr>
                        <m:num>
                          <m:sSup>
                            <m:sSupPr>
                              <m:ctrlPr>
                                <a:rPr lang="en-GB" sz="3200" i="1">
                                  <a:latin typeface="Cambria Math"/>
                                </a:rPr>
                              </m:ctrlPr>
                            </m:sSupPr>
                            <m:e>
                              <m:r>
                                <a:rPr lang="en-US" sz="3200" i="1">
                                  <a:latin typeface="Cambria Math"/>
                                </a:rPr>
                                <m:t>𝜈</m:t>
                              </m:r>
                            </m:e>
                            <m:sup>
                              <m:r>
                                <a:rPr lang="en-US" sz="3200" i="1">
                                  <a:latin typeface="Cambria Math"/>
                                </a:rPr>
                                <m:t>/</m:t>
                              </m:r>
                            </m:sup>
                          </m:sSup>
                        </m:num>
                        <m:den>
                          <m:r>
                            <a:rPr lang="en-US" sz="3200" i="1">
                              <a:latin typeface="Cambria Math"/>
                            </a:rPr>
                            <m:t>𝑐</m:t>
                          </m:r>
                        </m:den>
                      </m:f>
                      <m:r>
                        <a:rPr lang="en-US" sz="3200" i="1">
                          <a:latin typeface="Cambria Math"/>
                        </a:rPr>
                        <m:t>)</m:t>
                      </m:r>
                    </m:oMath>
                  </m:oMathPara>
                </a14:m>
                <a:endParaRPr lang="en-GB" sz="3200" dirty="0"/>
              </a:p>
            </p:txBody>
          </p:sp>
        </mc:Choice>
        <mc:Fallback xmlns="">
          <p:sp>
            <p:nvSpPr>
              <p:cNvPr id="2" name="Rectangle 1"/>
              <p:cNvSpPr>
                <a:spLocks noRot="1" noChangeAspect="1" noMove="1" noResize="1" noEditPoints="1" noAdjustHandles="1" noChangeArrowheads="1" noChangeShapeType="1" noTextEdit="1"/>
              </p:cNvSpPr>
              <p:nvPr/>
            </p:nvSpPr>
            <p:spPr>
              <a:xfrm>
                <a:off x="685800" y="304800"/>
                <a:ext cx="8077200" cy="4906664"/>
              </a:xfrm>
              <a:prstGeom prst="rect">
                <a:avLst/>
              </a:prstGeom>
              <a:blipFill rotWithShape="1">
                <a:blip r:embed="rId2"/>
                <a:stretch>
                  <a:fillRect l="-1962" t="-373"/>
                </a:stretch>
              </a:blipFill>
            </p:spPr>
            <p:txBody>
              <a:bodyPr/>
              <a:lstStyle/>
              <a:p>
                <a:r>
                  <a:rPr lang="en-GB">
                    <a:noFill/>
                  </a:rPr>
                  <a:t> </a:t>
                </a:r>
              </a:p>
            </p:txBody>
          </p:sp>
        </mc:Fallback>
      </mc:AlternateContent>
    </p:spTree>
    <p:extLst>
      <p:ext uri="{BB962C8B-B14F-4D97-AF65-F5344CB8AC3E}">
        <p14:creationId xmlns:p14="http://schemas.microsoft.com/office/powerpoint/2010/main" val="288519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524000" y="304800"/>
                <a:ext cx="5943600" cy="3530325"/>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f>
                        <m:fPr>
                          <m:ctrlPr>
                            <a:rPr lang="en-GB" sz="2800" i="1">
                              <a:latin typeface="Cambria Math"/>
                            </a:rPr>
                          </m:ctrlPr>
                        </m:fPr>
                        <m:num>
                          <m:r>
                            <a:rPr lang="en-US" sz="2800" i="1">
                              <a:latin typeface="Cambria Math"/>
                            </a:rPr>
                            <m:t>1</m:t>
                          </m:r>
                        </m:num>
                        <m:den>
                          <m:r>
                            <a:rPr lang="en-US" sz="2800" i="1">
                              <a:latin typeface="Cambria Math"/>
                            </a:rPr>
                            <m:t>𝜆</m:t>
                          </m:r>
                        </m:den>
                      </m:f>
                      <m:f>
                        <m:fPr>
                          <m:ctrlPr>
                            <a:rPr lang="en-GB" sz="2800" i="1">
                              <a:latin typeface="Cambria Math"/>
                            </a:rPr>
                          </m:ctrlPr>
                        </m:fPr>
                        <m:num>
                          <m:r>
                            <a:rPr lang="en-US" sz="2800" i="1">
                              <a:latin typeface="Cambria Math"/>
                            </a:rPr>
                            <m:t>1</m:t>
                          </m:r>
                        </m:num>
                        <m:den>
                          <m:sSup>
                            <m:sSupPr>
                              <m:ctrlPr>
                                <a:rPr lang="en-GB" sz="2800" i="1">
                                  <a:latin typeface="Cambria Math"/>
                                </a:rPr>
                              </m:ctrlPr>
                            </m:sSupPr>
                            <m:e>
                              <m:r>
                                <a:rPr lang="en-US" sz="2800" i="1">
                                  <a:latin typeface="Cambria Math"/>
                                </a:rPr>
                                <m:t>𝜆</m:t>
                              </m:r>
                            </m:e>
                            <m:sup>
                              <m:r>
                                <a:rPr lang="en-US" sz="2800" i="1">
                                  <a:latin typeface="Cambria Math"/>
                                </a:rPr>
                                <m:t>/</m:t>
                              </m:r>
                            </m:sup>
                          </m:sSup>
                        </m:den>
                      </m:f>
                      <m:r>
                        <a:rPr lang="en-US" sz="2800" i="1">
                          <a:latin typeface="Cambria Math"/>
                        </a:rPr>
                        <m:t>(1−</m:t>
                      </m:r>
                      <m:r>
                        <a:rPr lang="en-US" sz="2800" i="1">
                          <a:latin typeface="Cambria Math"/>
                        </a:rPr>
                        <m:t>𝑐𝑜𝑠</m:t>
                      </m:r>
                      <m:r>
                        <a:rPr lang="en-US" sz="2800" i="1">
                          <a:latin typeface="Cambria Math"/>
                        </a:rPr>
                        <m:t>𝜑</m:t>
                      </m:r>
                      <m:r>
                        <a:rPr lang="en-US" sz="2800" i="1">
                          <a:latin typeface="Cambria Math"/>
                        </a:rPr>
                        <m:t>)=</m:t>
                      </m:r>
                      <m:f>
                        <m:fPr>
                          <m:ctrlPr>
                            <a:rPr lang="en-GB" sz="2800" i="1">
                              <a:latin typeface="Cambria Math"/>
                            </a:rPr>
                          </m:ctrlPr>
                        </m:fPr>
                        <m:num>
                          <m:sSub>
                            <m:sSubPr>
                              <m:ctrlPr>
                                <a:rPr lang="en-GB" sz="2800" i="1">
                                  <a:latin typeface="Cambria Math"/>
                                </a:rPr>
                              </m:ctrlPr>
                            </m:sSubPr>
                            <m:e>
                              <m:r>
                                <a:rPr lang="en-US" sz="2800" i="1">
                                  <a:latin typeface="Cambria Math"/>
                                </a:rPr>
                                <m:t>𝑚</m:t>
                              </m:r>
                            </m:e>
                            <m:sub>
                              <m:r>
                                <a:rPr lang="en-US" sz="2800" i="1">
                                  <a:latin typeface="Cambria Math"/>
                                </a:rPr>
                                <m:t>0</m:t>
                              </m:r>
                            </m:sub>
                          </m:sSub>
                          <m:r>
                            <a:rPr lang="en-US" sz="2800" i="1">
                              <a:latin typeface="Cambria Math"/>
                            </a:rPr>
                            <m:t>𝑐</m:t>
                          </m:r>
                        </m:num>
                        <m:den>
                          <m:r>
                            <a:rPr lang="en-US" sz="2800" i="1">
                              <a:latin typeface="Cambria Math"/>
                            </a:rPr>
                            <m:t>h</m:t>
                          </m:r>
                        </m:den>
                      </m:f>
                      <m:r>
                        <a:rPr lang="en-US" sz="2800" i="1">
                          <a:latin typeface="Cambria Math"/>
                        </a:rPr>
                        <m:t>(</m:t>
                      </m:r>
                      <m:f>
                        <m:fPr>
                          <m:ctrlPr>
                            <a:rPr lang="en-GB" sz="2800" i="1">
                              <a:latin typeface="Cambria Math"/>
                            </a:rPr>
                          </m:ctrlPr>
                        </m:fPr>
                        <m:num>
                          <m:r>
                            <a:rPr lang="en-US" sz="2800" i="1">
                              <a:latin typeface="Cambria Math"/>
                            </a:rPr>
                            <m:t>1</m:t>
                          </m:r>
                        </m:num>
                        <m:den>
                          <m:r>
                            <a:rPr lang="en-US" sz="2800" i="1">
                              <a:latin typeface="Cambria Math"/>
                            </a:rPr>
                            <m:t>𝜆</m:t>
                          </m:r>
                        </m:den>
                      </m:f>
                      <m:r>
                        <a:rPr lang="en-US" sz="2800" i="1">
                          <a:latin typeface="Cambria Math"/>
                        </a:rPr>
                        <m:t>−</m:t>
                      </m:r>
                      <m:f>
                        <m:fPr>
                          <m:ctrlPr>
                            <a:rPr lang="en-GB" sz="2800" i="1">
                              <a:latin typeface="Cambria Math"/>
                            </a:rPr>
                          </m:ctrlPr>
                        </m:fPr>
                        <m:num>
                          <m:r>
                            <a:rPr lang="en-US" sz="2800" i="1">
                              <a:latin typeface="Cambria Math"/>
                            </a:rPr>
                            <m:t>1</m:t>
                          </m:r>
                        </m:num>
                        <m:den>
                          <m:sSup>
                            <m:sSupPr>
                              <m:ctrlPr>
                                <a:rPr lang="en-GB" sz="2800" i="1">
                                  <a:latin typeface="Cambria Math"/>
                                </a:rPr>
                              </m:ctrlPr>
                            </m:sSupPr>
                            <m:e>
                              <m:r>
                                <a:rPr lang="en-US" sz="2800" i="1">
                                  <a:latin typeface="Cambria Math"/>
                                </a:rPr>
                                <m:t>𝜆</m:t>
                              </m:r>
                            </m:e>
                            <m:sup>
                              <m:r>
                                <a:rPr lang="en-US" sz="2800" i="1">
                                  <a:latin typeface="Cambria Math"/>
                                </a:rPr>
                                <m:t>/</m:t>
                              </m:r>
                            </m:sup>
                          </m:sSup>
                        </m:den>
                      </m:f>
                      <m:r>
                        <a:rPr lang="en-US" sz="2800" i="1">
                          <a:latin typeface="Cambria Math"/>
                        </a:rPr>
                        <m:t>)</m:t>
                      </m:r>
                    </m:oMath>
                  </m:oMathPara>
                </a14:m>
                <a:endParaRPr lang="en-GB" sz="2800" dirty="0"/>
              </a:p>
              <a:p>
                <a:pPr/>
                <a14:m>
                  <m:oMathPara xmlns:m="http://schemas.openxmlformats.org/officeDocument/2006/math">
                    <m:oMathParaPr>
                      <m:jc m:val="left"/>
                    </m:oMathParaPr>
                    <m:oMath xmlns:m="http://schemas.openxmlformats.org/officeDocument/2006/math">
                      <m:f>
                        <m:fPr>
                          <m:ctrlPr>
                            <a:rPr lang="en-GB" sz="2800" i="1">
                              <a:latin typeface="Cambria Math"/>
                            </a:rPr>
                          </m:ctrlPr>
                        </m:fPr>
                        <m:num>
                          <m:r>
                            <a:rPr lang="en-US" sz="2800" i="1">
                              <a:latin typeface="Cambria Math"/>
                            </a:rPr>
                            <m:t>1</m:t>
                          </m:r>
                        </m:num>
                        <m:den>
                          <m:r>
                            <a:rPr lang="en-US" sz="2800" i="1">
                              <a:latin typeface="Cambria Math"/>
                            </a:rPr>
                            <m:t>𝜆</m:t>
                          </m:r>
                        </m:den>
                      </m:f>
                      <m:f>
                        <m:fPr>
                          <m:ctrlPr>
                            <a:rPr lang="en-GB" sz="2800" i="1">
                              <a:latin typeface="Cambria Math"/>
                            </a:rPr>
                          </m:ctrlPr>
                        </m:fPr>
                        <m:num>
                          <m:r>
                            <a:rPr lang="en-US" sz="2800" i="1">
                              <a:latin typeface="Cambria Math"/>
                            </a:rPr>
                            <m:t>1</m:t>
                          </m:r>
                        </m:num>
                        <m:den>
                          <m:sSup>
                            <m:sSupPr>
                              <m:ctrlPr>
                                <a:rPr lang="en-GB" sz="2800" i="1">
                                  <a:latin typeface="Cambria Math"/>
                                </a:rPr>
                              </m:ctrlPr>
                            </m:sSupPr>
                            <m:e>
                              <m:r>
                                <a:rPr lang="en-US" sz="2800" i="1">
                                  <a:latin typeface="Cambria Math"/>
                                </a:rPr>
                                <m:t>𝜆</m:t>
                              </m:r>
                            </m:e>
                            <m:sup>
                              <m:r>
                                <a:rPr lang="en-US" sz="2800" i="1">
                                  <a:latin typeface="Cambria Math"/>
                                </a:rPr>
                                <m:t>/</m:t>
                              </m:r>
                            </m:sup>
                          </m:sSup>
                        </m:den>
                      </m:f>
                      <m:r>
                        <a:rPr lang="en-US" sz="2800" i="1">
                          <a:latin typeface="Cambria Math"/>
                        </a:rPr>
                        <m:t>(1−</m:t>
                      </m:r>
                      <m:r>
                        <a:rPr lang="en-US" sz="2800" i="1">
                          <a:latin typeface="Cambria Math"/>
                        </a:rPr>
                        <m:t>𝑐𝑜𝑠</m:t>
                      </m:r>
                      <m:r>
                        <a:rPr lang="en-US" sz="2800" i="1">
                          <a:latin typeface="Cambria Math"/>
                        </a:rPr>
                        <m:t>𝜑</m:t>
                      </m:r>
                      <m:r>
                        <a:rPr lang="en-US" sz="2800" i="1">
                          <a:latin typeface="Cambria Math"/>
                        </a:rPr>
                        <m:t>)=</m:t>
                      </m:r>
                      <m:f>
                        <m:fPr>
                          <m:ctrlPr>
                            <a:rPr lang="en-GB" sz="2800" i="1">
                              <a:latin typeface="Cambria Math"/>
                            </a:rPr>
                          </m:ctrlPr>
                        </m:fPr>
                        <m:num>
                          <m:sSub>
                            <m:sSubPr>
                              <m:ctrlPr>
                                <a:rPr lang="en-GB" sz="2800" i="1">
                                  <a:latin typeface="Cambria Math"/>
                                </a:rPr>
                              </m:ctrlPr>
                            </m:sSubPr>
                            <m:e>
                              <m:r>
                                <a:rPr lang="en-US" sz="2800" i="1">
                                  <a:latin typeface="Cambria Math"/>
                                </a:rPr>
                                <m:t>𝑚</m:t>
                              </m:r>
                            </m:e>
                            <m:sub>
                              <m:r>
                                <a:rPr lang="en-US" sz="2800" i="1">
                                  <a:latin typeface="Cambria Math"/>
                                </a:rPr>
                                <m:t>0</m:t>
                              </m:r>
                            </m:sub>
                          </m:sSub>
                          <m:r>
                            <a:rPr lang="en-US" sz="2800" i="1">
                              <a:latin typeface="Cambria Math"/>
                            </a:rPr>
                            <m:t>𝑐</m:t>
                          </m:r>
                        </m:num>
                        <m:den>
                          <m:r>
                            <a:rPr lang="en-US" sz="2800" i="1">
                              <a:latin typeface="Cambria Math"/>
                            </a:rPr>
                            <m:t>h</m:t>
                          </m:r>
                        </m:den>
                      </m:f>
                      <m:r>
                        <a:rPr lang="en-US" sz="2800" i="1">
                          <a:latin typeface="Cambria Math"/>
                        </a:rPr>
                        <m:t>(</m:t>
                      </m:r>
                      <m:f>
                        <m:fPr>
                          <m:ctrlPr>
                            <a:rPr lang="en-GB" sz="2800" i="1">
                              <a:latin typeface="Cambria Math"/>
                            </a:rPr>
                          </m:ctrlPr>
                        </m:fPr>
                        <m:num>
                          <m:sSup>
                            <m:sSupPr>
                              <m:ctrlPr>
                                <a:rPr lang="en-GB" sz="2800" i="1">
                                  <a:latin typeface="Cambria Math"/>
                                </a:rPr>
                              </m:ctrlPr>
                            </m:sSupPr>
                            <m:e>
                              <m:r>
                                <a:rPr lang="en-US" sz="2800" i="1">
                                  <a:latin typeface="Cambria Math"/>
                                </a:rPr>
                                <m:t>𝜆</m:t>
                              </m:r>
                            </m:e>
                            <m:sup>
                              <m:r>
                                <a:rPr lang="en-US" sz="2800" i="1">
                                  <a:latin typeface="Cambria Math"/>
                                </a:rPr>
                                <m:t>/</m:t>
                              </m:r>
                            </m:sup>
                          </m:sSup>
                          <m:r>
                            <a:rPr lang="en-US" sz="2800" i="1">
                              <a:latin typeface="Cambria Math"/>
                            </a:rPr>
                            <m:t>−</m:t>
                          </m:r>
                          <m:r>
                            <a:rPr lang="en-US" sz="2800" i="1">
                              <a:latin typeface="Cambria Math"/>
                            </a:rPr>
                            <m:t>𝜆</m:t>
                          </m:r>
                          <m:r>
                            <a:rPr lang="en-US" sz="2800" i="1">
                              <a:latin typeface="Cambria Math"/>
                            </a:rPr>
                            <m:t>)</m:t>
                          </m:r>
                        </m:num>
                        <m:den>
                          <m:r>
                            <a:rPr lang="en-US" sz="2800" i="1">
                              <a:latin typeface="Cambria Math"/>
                            </a:rPr>
                            <m:t>𝜆</m:t>
                          </m:r>
                          <m:sSup>
                            <m:sSupPr>
                              <m:ctrlPr>
                                <a:rPr lang="en-GB" sz="2800" i="1">
                                  <a:latin typeface="Cambria Math"/>
                                </a:rPr>
                              </m:ctrlPr>
                            </m:sSupPr>
                            <m:e>
                              <m:r>
                                <a:rPr lang="en-US" sz="2800" i="1">
                                  <a:latin typeface="Cambria Math"/>
                                </a:rPr>
                                <m:t>𝜆</m:t>
                              </m:r>
                            </m:e>
                            <m:sup>
                              <m:r>
                                <a:rPr lang="en-US" sz="2800" i="1">
                                  <a:latin typeface="Cambria Math"/>
                                </a:rPr>
                                <m:t>/</m:t>
                              </m:r>
                            </m:sup>
                          </m:sSup>
                        </m:den>
                      </m:f>
                      <m:r>
                        <a:rPr lang="en-US" sz="2800" i="1">
                          <a:latin typeface="Cambria Math"/>
                        </a:rPr>
                        <m:t>)</m:t>
                      </m:r>
                    </m:oMath>
                  </m:oMathPara>
                </a14:m>
                <a:endParaRPr lang="en-GB" sz="2800" dirty="0"/>
              </a:p>
              <a:p>
                <a:pPr/>
                <a14:m>
                  <m:oMathPara xmlns:m="http://schemas.openxmlformats.org/officeDocument/2006/math">
                    <m:oMathParaPr>
                      <m:jc m:val="left"/>
                    </m:oMathParaPr>
                    <m:oMath xmlns:m="http://schemas.openxmlformats.org/officeDocument/2006/math">
                      <m:sSup>
                        <m:sSupPr>
                          <m:ctrlPr>
                            <a:rPr lang="en-GB" sz="2800" i="1">
                              <a:latin typeface="Cambria Math"/>
                            </a:rPr>
                          </m:ctrlPr>
                        </m:sSupPr>
                        <m:e>
                          <m:r>
                            <a:rPr lang="en-US" sz="2800" i="1">
                              <a:latin typeface="Cambria Math"/>
                            </a:rPr>
                            <m:t>(</m:t>
                          </m:r>
                          <m:r>
                            <a:rPr lang="en-US" sz="2800" i="1">
                              <a:latin typeface="Cambria Math"/>
                            </a:rPr>
                            <m:t>𝜆</m:t>
                          </m:r>
                        </m:e>
                        <m:sup>
                          <m:r>
                            <a:rPr lang="en-US" sz="2800" i="1">
                              <a:latin typeface="Cambria Math"/>
                            </a:rPr>
                            <m:t>/</m:t>
                          </m:r>
                        </m:sup>
                      </m:sSup>
                      <m:r>
                        <a:rPr lang="en-US" sz="2800" i="1">
                          <a:latin typeface="Cambria Math"/>
                        </a:rPr>
                        <m:t>−</m:t>
                      </m:r>
                      <m:r>
                        <a:rPr lang="en-US" sz="2800" i="1">
                          <a:latin typeface="Cambria Math"/>
                        </a:rPr>
                        <m:t>𝜆</m:t>
                      </m:r>
                      <m:r>
                        <a:rPr lang="en-US" sz="2800" i="1">
                          <a:latin typeface="Cambria Math"/>
                        </a:rPr>
                        <m:t>)=</m:t>
                      </m:r>
                      <m:f>
                        <m:fPr>
                          <m:ctrlPr>
                            <a:rPr lang="en-GB" sz="2800" i="1">
                              <a:latin typeface="Cambria Math"/>
                            </a:rPr>
                          </m:ctrlPr>
                        </m:fPr>
                        <m:num>
                          <m:r>
                            <a:rPr lang="en-US" sz="2800" i="1">
                              <a:latin typeface="Cambria Math"/>
                            </a:rPr>
                            <m:t>h</m:t>
                          </m:r>
                        </m:num>
                        <m:den>
                          <m:sSub>
                            <m:sSubPr>
                              <m:ctrlPr>
                                <a:rPr lang="en-GB" sz="2800" i="1">
                                  <a:latin typeface="Cambria Math"/>
                                </a:rPr>
                              </m:ctrlPr>
                            </m:sSubPr>
                            <m:e>
                              <m:r>
                                <a:rPr lang="en-US" sz="2800" i="1">
                                  <a:latin typeface="Cambria Math"/>
                                </a:rPr>
                                <m:t>𝑚</m:t>
                              </m:r>
                            </m:e>
                            <m:sub>
                              <m:r>
                                <a:rPr lang="en-US" sz="2800" i="1">
                                  <a:latin typeface="Cambria Math"/>
                                </a:rPr>
                                <m:t>0</m:t>
                              </m:r>
                            </m:sub>
                          </m:sSub>
                          <m:r>
                            <a:rPr lang="en-US" sz="2800" i="1">
                              <a:latin typeface="Cambria Math"/>
                            </a:rPr>
                            <m:t>𝑐</m:t>
                          </m:r>
                        </m:den>
                      </m:f>
                      <m:r>
                        <a:rPr lang="en-US" sz="2800" i="1">
                          <a:latin typeface="Cambria Math"/>
                        </a:rPr>
                        <m:t>((1−</m:t>
                      </m:r>
                      <m:r>
                        <a:rPr lang="en-US" sz="2800" i="1">
                          <a:latin typeface="Cambria Math"/>
                        </a:rPr>
                        <m:t>𝑐𝑜𝑠</m:t>
                      </m:r>
                      <m:r>
                        <a:rPr lang="en-US" sz="2800" i="1">
                          <a:latin typeface="Cambria Math"/>
                        </a:rPr>
                        <m:t>𝜑</m:t>
                      </m:r>
                      <m:r>
                        <a:rPr lang="en-US" sz="2800" i="1">
                          <a:latin typeface="Cambria Math"/>
                        </a:rPr>
                        <m:t>))</m:t>
                      </m:r>
                    </m:oMath>
                  </m:oMathPara>
                </a14:m>
                <a:endParaRPr lang="en-GB" sz="2800" dirty="0"/>
              </a:p>
              <a:p>
                <a14:m>
                  <m:oMath xmlns:m="http://schemas.openxmlformats.org/officeDocument/2006/math">
                    <m:r>
                      <a:rPr lang="en-US" sz="2800" i="1">
                        <a:latin typeface="Cambria Math"/>
                      </a:rPr>
                      <m:t>∆</m:t>
                    </m:r>
                    <m:r>
                      <a:rPr lang="en-US" sz="2800" i="1">
                        <a:latin typeface="Cambria Math"/>
                      </a:rPr>
                      <m:t>𝜆</m:t>
                    </m:r>
                    <m:r>
                      <a:rPr lang="en-US" sz="2800" i="1">
                        <a:latin typeface="Cambria Math"/>
                      </a:rPr>
                      <m:t>=</m:t>
                    </m:r>
                    <m:f>
                      <m:fPr>
                        <m:ctrlPr>
                          <a:rPr lang="en-GB" sz="2800" i="1">
                            <a:latin typeface="Cambria Math"/>
                          </a:rPr>
                        </m:ctrlPr>
                      </m:fPr>
                      <m:num>
                        <m:r>
                          <a:rPr lang="en-US" sz="2800" i="1">
                            <a:latin typeface="Cambria Math"/>
                          </a:rPr>
                          <m:t>h</m:t>
                        </m:r>
                      </m:num>
                      <m:den>
                        <m:sSub>
                          <m:sSubPr>
                            <m:ctrlPr>
                              <a:rPr lang="en-GB" sz="2800" i="1">
                                <a:latin typeface="Cambria Math"/>
                              </a:rPr>
                            </m:ctrlPr>
                          </m:sSubPr>
                          <m:e>
                            <m:r>
                              <a:rPr lang="en-US" sz="2800" i="1">
                                <a:latin typeface="Cambria Math"/>
                              </a:rPr>
                              <m:t>𝑚</m:t>
                            </m:r>
                          </m:e>
                          <m:sub>
                            <m:r>
                              <a:rPr lang="en-US" sz="2800" i="1">
                                <a:latin typeface="Cambria Math"/>
                              </a:rPr>
                              <m:t>0</m:t>
                            </m:r>
                          </m:sub>
                        </m:sSub>
                        <m:r>
                          <a:rPr lang="en-US" sz="2800" i="1">
                            <a:latin typeface="Cambria Math"/>
                          </a:rPr>
                          <m:t>𝑐</m:t>
                        </m:r>
                      </m:den>
                    </m:f>
                    <m:r>
                      <a:rPr lang="en-US" sz="2800" i="1">
                        <a:latin typeface="Cambria Math"/>
                      </a:rPr>
                      <m:t>((1−</m:t>
                    </m:r>
                    <m:r>
                      <a:rPr lang="en-US" sz="2800" i="1">
                        <a:latin typeface="Cambria Math"/>
                      </a:rPr>
                      <m:t>𝑐𝑜𝑠</m:t>
                    </m:r>
                    <m:r>
                      <a:rPr lang="en-US" sz="2800" i="1">
                        <a:latin typeface="Cambria Math"/>
                      </a:rPr>
                      <m:t>𝜑</m:t>
                    </m:r>
                    <m:r>
                      <a:rPr lang="en-US" sz="2800" i="1">
                        <a:latin typeface="Cambria Math"/>
                      </a:rPr>
                      <m:t>)</m:t>
                    </m:r>
                  </m:oMath>
                </a14:m>
                <a:r>
                  <a:rPr lang="en-US" sz="2800" dirty="0"/>
                  <a:t>   </a:t>
                </a:r>
                <a:endParaRPr lang="en-GB" sz="2800" dirty="0"/>
              </a:p>
            </p:txBody>
          </p:sp>
        </mc:Choice>
        <mc:Fallback xmlns="">
          <p:sp>
            <p:nvSpPr>
              <p:cNvPr id="2" name="Rectangle 1"/>
              <p:cNvSpPr>
                <a:spLocks noRot="1" noChangeAspect="1" noMove="1" noResize="1" noEditPoints="1" noAdjustHandles="1" noChangeArrowheads="1" noChangeShapeType="1" noTextEdit="1"/>
              </p:cNvSpPr>
              <p:nvPr/>
            </p:nvSpPr>
            <p:spPr>
              <a:xfrm>
                <a:off x="1524000" y="304800"/>
                <a:ext cx="5943600" cy="3530325"/>
              </a:xfrm>
              <a:prstGeom prst="rect">
                <a:avLst/>
              </a:prstGeom>
              <a:blipFill rotWithShape="1">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762000" y="4191000"/>
                <a:ext cx="8153400" cy="2095382"/>
              </a:xfrm>
              <a:prstGeom prst="rect">
                <a:avLst/>
              </a:prstGeom>
            </p:spPr>
            <p:txBody>
              <a:bodyPr wrap="square">
                <a:spAutoFit/>
              </a:bodyPr>
              <a:lstStyle/>
              <a:p>
                <a14:m>
                  <m:oMath xmlns:m="http://schemas.openxmlformats.org/officeDocument/2006/math">
                    <m:r>
                      <a:rPr lang="en-US" sz="2800" i="1">
                        <a:latin typeface="Cambria Math"/>
                      </a:rPr>
                      <m:t>∆</m:t>
                    </m:r>
                    <m:r>
                      <a:rPr lang="en-US" sz="2800" i="1">
                        <a:latin typeface="Cambria Math"/>
                      </a:rPr>
                      <m:t>𝜆</m:t>
                    </m:r>
                  </m:oMath>
                </a14:m>
                <a:r>
                  <a:rPr lang="en-US" sz="2800" dirty="0"/>
                  <a:t>  is the Compton shift  and  </a:t>
                </a:r>
                <a14:m>
                  <m:oMath xmlns:m="http://schemas.openxmlformats.org/officeDocument/2006/math">
                    <m:f>
                      <m:fPr>
                        <m:ctrlPr>
                          <a:rPr lang="en-GB" sz="2800" i="1">
                            <a:latin typeface="Cambria Math"/>
                          </a:rPr>
                        </m:ctrlPr>
                      </m:fPr>
                      <m:num>
                        <m:r>
                          <a:rPr lang="en-US" sz="2800" i="1">
                            <a:latin typeface="Cambria Math"/>
                          </a:rPr>
                          <m:t>h</m:t>
                        </m:r>
                      </m:num>
                      <m:den>
                        <m:sSub>
                          <m:sSubPr>
                            <m:ctrlPr>
                              <a:rPr lang="en-GB" sz="2800" i="1">
                                <a:latin typeface="Cambria Math"/>
                              </a:rPr>
                            </m:ctrlPr>
                          </m:sSubPr>
                          <m:e>
                            <m:r>
                              <a:rPr lang="en-US" sz="2800" i="1">
                                <a:latin typeface="Cambria Math"/>
                              </a:rPr>
                              <m:t>𝑚</m:t>
                            </m:r>
                          </m:e>
                          <m:sub>
                            <m:r>
                              <a:rPr lang="en-US" sz="2800" i="1">
                                <a:latin typeface="Cambria Math"/>
                              </a:rPr>
                              <m:t>0</m:t>
                            </m:r>
                          </m:sub>
                        </m:sSub>
                        <m:r>
                          <a:rPr lang="en-US" sz="2800" i="1">
                            <a:latin typeface="Cambria Math"/>
                          </a:rPr>
                          <m:t>𝑐</m:t>
                        </m:r>
                      </m:den>
                    </m:f>
                  </m:oMath>
                </a14:m>
                <a:r>
                  <a:rPr lang="en-US" sz="2800" dirty="0"/>
                  <a:t>  is known as the Compton wavelength </a:t>
                </a:r>
                <a:endParaRPr lang="en-GB" sz="2800" dirty="0"/>
              </a:p>
              <a:p>
                <a:pPr/>
                <a14:m>
                  <m:oMathPara xmlns:m="http://schemas.openxmlformats.org/officeDocument/2006/math">
                    <m:oMathParaPr>
                      <m:jc m:val="left"/>
                    </m:oMathParaPr>
                    <m:oMath xmlns:m="http://schemas.openxmlformats.org/officeDocument/2006/math">
                      <m:sSub>
                        <m:sSubPr>
                          <m:ctrlPr>
                            <a:rPr lang="en-GB" sz="2800" i="1">
                              <a:latin typeface="Cambria Math"/>
                            </a:rPr>
                          </m:ctrlPr>
                        </m:sSubPr>
                        <m:e>
                          <m:r>
                            <a:rPr lang="en-US" sz="2800" i="1">
                              <a:latin typeface="Cambria Math"/>
                            </a:rPr>
                            <m:t>𝜆</m:t>
                          </m:r>
                        </m:e>
                        <m:sub>
                          <m:r>
                            <a:rPr lang="en-US" sz="2800" i="1">
                              <a:latin typeface="Cambria Math"/>
                            </a:rPr>
                            <m:t>𝑐</m:t>
                          </m:r>
                        </m:sub>
                      </m:sSub>
                      <m:r>
                        <a:rPr lang="en-US" sz="2800" i="1">
                          <a:latin typeface="Cambria Math"/>
                        </a:rPr>
                        <m:t>=</m:t>
                      </m:r>
                      <m:f>
                        <m:fPr>
                          <m:ctrlPr>
                            <a:rPr lang="en-GB" sz="2800" i="1">
                              <a:latin typeface="Cambria Math"/>
                            </a:rPr>
                          </m:ctrlPr>
                        </m:fPr>
                        <m:num>
                          <m:r>
                            <a:rPr lang="en-US" sz="2800" i="1">
                              <a:latin typeface="Cambria Math"/>
                            </a:rPr>
                            <m:t>h</m:t>
                          </m:r>
                        </m:num>
                        <m:den>
                          <m:sSub>
                            <m:sSubPr>
                              <m:ctrlPr>
                                <a:rPr lang="en-GB" sz="2800" i="1">
                                  <a:latin typeface="Cambria Math"/>
                                </a:rPr>
                              </m:ctrlPr>
                            </m:sSubPr>
                            <m:e>
                              <m:r>
                                <a:rPr lang="en-US" sz="2800" i="1">
                                  <a:latin typeface="Cambria Math"/>
                                </a:rPr>
                                <m:t>𝑚</m:t>
                              </m:r>
                            </m:e>
                            <m:sub>
                              <m:r>
                                <a:rPr lang="en-US" sz="2800" i="1">
                                  <a:latin typeface="Cambria Math"/>
                                </a:rPr>
                                <m:t>0</m:t>
                              </m:r>
                            </m:sub>
                          </m:sSub>
                          <m:r>
                            <a:rPr lang="en-US" sz="2800" i="1">
                              <a:latin typeface="Cambria Math"/>
                            </a:rPr>
                            <m:t>𝑐</m:t>
                          </m:r>
                        </m:den>
                      </m:f>
                      <m:r>
                        <a:rPr lang="en-US" sz="2800" i="1">
                          <a:latin typeface="Cambria Math"/>
                        </a:rPr>
                        <m:t>=2.428×</m:t>
                      </m:r>
                      <m:sSup>
                        <m:sSupPr>
                          <m:ctrlPr>
                            <a:rPr lang="en-GB" sz="2800" i="1">
                              <a:latin typeface="Cambria Math"/>
                            </a:rPr>
                          </m:ctrlPr>
                        </m:sSupPr>
                        <m:e>
                          <m:r>
                            <a:rPr lang="en-US" sz="2800" i="1">
                              <a:latin typeface="Cambria Math"/>
                            </a:rPr>
                            <m:t>10</m:t>
                          </m:r>
                        </m:e>
                        <m:sup>
                          <m:r>
                            <a:rPr lang="en-US" sz="2800" i="1">
                              <a:latin typeface="Cambria Math"/>
                            </a:rPr>
                            <m:t>−12 </m:t>
                          </m:r>
                        </m:sup>
                      </m:sSup>
                      <m:r>
                        <a:rPr lang="en-US" sz="2800" i="1">
                          <a:latin typeface="Cambria Math"/>
                        </a:rPr>
                        <m:t>𝑚</m:t>
                      </m:r>
                      <m:r>
                        <a:rPr lang="en-US" sz="2800" i="1">
                          <a:latin typeface="Cambria Math"/>
                        </a:rPr>
                        <m:t>=2.428 </m:t>
                      </m:r>
                      <m:r>
                        <a:rPr lang="en-US" sz="2800" i="1">
                          <a:latin typeface="Cambria Math"/>
                        </a:rPr>
                        <m:t>𝑝𝑚</m:t>
                      </m:r>
                    </m:oMath>
                  </m:oMathPara>
                </a14:m>
                <a:endParaRPr lang="en-GB" sz="2800" dirty="0"/>
              </a:p>
            </p:txBody>
          </p:sp>
        </mc:Choice>
        <mc:Fallback xmlns="">
          <p:sp>
            <p:nvSpPr>
              <p:cNvPr id="3" name="Rectangle 2"/>
              <p:cNvSpPr>
                <a:spLocks noRot="1" noChangeAspect="1" noMove="1" noResize="1" noEditPoints="1" noAdjustHandles="1" noChangeArrowheads="1" noChangeShapeType="1" noTextEdit="1"/>
              </p:cNvSpPr>
              <p:nvPr/>
            </p:nvSpPr>
            <p:spPr>
              <a:xfrm>
                <a:off x="762000" y="4191000"/>
                <a:ext cx="8153400" cy="2095382"/>
              </a:xfrm>
              <a:prstGeom prst="rect">
                <a:avLst/>
              </a:prstGeom>
              <a:blipFill rotWithShape="1">
                <a:blip r:embed="rId3"/>
                <a:stretch>
                  <a:fillRect l="-1495"/>
                </a:stretch>
              </a:blipFill>
            </p:spPr>
            <p:txBody>
              <a:bodyPr/>
              <a:lstStyle/>
              <a:p>
                <a:r>
                  <a:rPr lang="en-GB">
                    <a:noFill/>
                  </a:rPr>
                  <a:t> </a:t>
                </a:r>
              </a:p>
            </p:txBody>
          </p:sp>
        </mc:Fallback>
      </mc:AlternateContent>
    </p:spTree>
    <p:extLst>
      <p:ext uri="{BB962C8B-B14F-4D97-AF65-F5344CB8AC3E}">
        <p14:creationId xmlns:p14="http://schemas.microsoft.com/office/powerpoint/2010/main" val="2097722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381000" y="152400"/>
                <a:ext cx="8610600" cy="6346930"/>
              </a:xfrm>
              <a:prstGeom prst="rect">
                <a:avLst/>
              </a:prstGeom>
            </p:spPr>
            <p:txBody>
              <a:bodyPr wrap="square">
                <a:spAutoFit/>
              </a:bodyPr>
              <a:lstStyle/>
              <a:p>
                <a:r>
                  <a:rPr lang="en-US" sz="2400" dirty="0"/>
                  <a:t>Maximum Compton shift  is obtained when </a:t>
                </a:r>
                <a14:m>
                  <m:oMath xmlns:m="http://schemas.openxmlformats.org/officeDocument/2006/math">
                    <m:r>
                      <a:rPr lang="en-US" sz="2400" i="1">
                        <a:latin typeface="Cambria Math"/>
                      </a:rPr>
                      <m:t>𝜑</m:t>
                    </m:r>
                    <m:r>
                      <a:rPr lang="en-US" sz="2400" i="1">
                        <a:latin typeface="Cambria Math"/>
                      </a:rPr>
                      <m:t>=</m:t>
                    </m:r>
                    <m:sSup>
                      <m:sSupPr>
                        <m:ctrlPr>
                          <a:rPr lang="en-GB" sz="2400" i="1">
                            <a:latin typeface="Cambria Math"/>
                          </a:rPr>
                        </m:ctrlPr>
                      </m:sSupPr>
                      <m:e>
                        <m:r>
                          <a:rPr lang="en-US" sz="2400" i="1">
                            <a:latin typeface="Cambria Math"/>
                          </a:rPr>
                          <m:t>180</m:t>
                        </m:r>
                      </m:e>
                      <m:sup>
                        <m:r>
                          <a:rPr lang="en-US" sz="2400" i="1">
                            <a:latin typeface="Cambria Math"/>
                          </a:rPr>
                          <m:t>0</m:t>
                        </m:r>
                      </m:sup>
                    </m:sSup>
                  </m:oMath>
                </a14:m>
                <a:endParaRPr lang="en-GB" sz="2400" dirty="0"/>
              </a:p>
              <a:p>
                <a14:m>
                  <m:oMath xmlns:m="http://schemas.openxmlformats.org/officeDocument/2006/math">
                    <m:r>
                      <a:rPr lang="en-US" sz="2400" i="1">
                        <a:latin typeface="Cambria Math"/>
                      </a:rPr>
                      <m:t>∆</m:t>
                    </m:r>
                    <m:r>
                      <a:rPr lang="en-US" sz="2400" i="1">
                        <a:latin typeface="Cambria Math"/>
                      </a:rPr>
                      <m:t>𝜆</m:t>
                    </m:r>
                    <m:r>
                      <a:rPr lang="en-US" sz="2400" i="1">
                        <a:latin typeface="Cambria Math"/>
                      </a:rPr>
                      <m:t>=</m:t>
                    </m:r>
                    <m:f>
                      <m:fPr>
                        <m:ctrlPr>
                          <a:rPr lang="en-GB" sz="2400" i="1">
                            <a:latin typeface="Cambria Math"/>
                          </a:rPr>
                        </m:ctrlPr>
                      </m:fPr>
                      <m:num>
                        <m:r>
                          <a:rPr lang="en-US" sz="2400" i="1">
                            <a:latin typeface="Cambria Math"/>
                          </a:rPr>
                          <m:t>h</m:t>
                        </m:r>
                      </m:num>
                      <m:den>
                        <m:sSub>
                          <m:sSubPr>
                            <m:ctrlPr>
                              <a:rPr lang="en-GB" sz="2400" i="1">
                                <a:latin typeface="Cambria Math"/>
                              </a:rPr>
                            </m:ctrlPr>
                          </m:sSubPr>
                          <m:e>
                            <m:r>
                              <a:rPr lang="en-US" sz="2400" i="1">
                                <a:latin typeface="Cambria Math"/>
                              </a:rPr>
                              <m:t>𝑚</m:t>
                            </m:r>
                          </m:e>
                          <m:sub>
                            <m:r>
                              <a:rPr lang="en-US" sz="2400" i="1">
                                <a:latin typeface="Cambria Math"/>
                              </a:rPr>
                              <m:t>0</m:t>
                            </m:r>
                          </m:sub>
                        </m:sSub>
                        <m:r>
                          <a:rPr lang="en-US" sz="2400" i="1">
                            <a:latin typeface="Cambria Math"/>
                          </a:rPr>
                          <m:t>𝑐</m:t>
                        </m:r>
                      </m:den>
                    </m:f>
                    <m:r>
                      <a:rPr lang="en-US" sz="2400" i="1">
                        <a:latin typeface="Cambria Math"/>
                      </a:rPr>
                      <m:t>((1−</m:t>
                    </m:r>
                    <m:r>
                      <a:rPr lang="en-US" sz="2400" i="1">
                        <a:latin typeface="Cambria Math"/>
                      </a:rPr>
                      <m:t>𝑐𝑜𝑠</m:t>
                    </m:r>
                    <m:sSup>
                      <m:sSupPr>
                        <m:ctrlPr>
                          <a:rPr lang="en-GB" sz="2400" i="1">
                            <a:latin typeface="Cambria Math"/>
                          </a:rPr>
                        </m:ctrlPr>
                      </m:sSupPr>
                      <m:e>
                        <m:r>
                          <a:rPr lang="en-US" sz="2400" i="1">
                            <a:latin typeface="Cambria Math"/>
                          </a:rPr>
                          <m:t>180</m:t>
                        </m:r>
                      </m:e>
                      <m:sup>
                        <m:r>
                          <a:rPr lang="en-US" sz="2400" i="1">
                            <a:latin typeface="Cambria Math"/>
                          </a:rPr>
                          <m:t>0</m:t>
                        </m:r>
                      </m:sup>
                    </m:sSup>
                    <m:r>
                      <a:rPr lang="en-US" sz="2400" i="1">
                        <a:latin typeface="Cambria Math"/>
                      </a:rPr>
                      <m:t>)</m:t>
                    </m:r>
                  </m:oMath>
                </a14:m>
                <a:r>
                  <a:rPr lang="en-US" sz="2400" dirty="0"/>
                  <a:t>   </a:t>
                </a:r>
                <a:endParaRPr lang="en-GB" sz="2400" dirty="0"/>
              </a:p>
              <a:p>
                <a14:m>
                  <m:oMath xmlns:m="http://schemas.openxmlformats.org/officeDocument/2006/math">
                    <m:r>
                      <a:rPr lang="en-US" sz="2400" i="1">
                        <a:latin typeface="Cambria Math"/>
                      </a:rPr>
                      <m:t>∆</m:t>
                    </m:r>
                    <m:r>
                      <a:rPr lang="en-US" sz="2400" i="1">
                        <a:latin typeface="Cambria Math"/>
                      </a:rPr>
                      <m:t>𝜆</m:t>
                    </m:r>
                    <m:r>
                      <a:rPr lang="en-US" sz="2400" i="1">
                        <a:latin typeface="Cambria Math"/>
                      </a:rPr>
                      <m:t>=</m:t>
                    </m:r>
                    <m:f>
                      <m:fPr>
                        <m:ctrlPr>
                          <a:rPr lang="en-GB" sz="2400" i="1">
                            <a:latin typeface="Cambria Math"/>
                          </a:rPr>
                        </m:ctrlPr>
                      </m:fPr>
                      <m:num>
                        <m:r>
                          <a:rPr lang="en-US" sz="2400" i="1">
                            <a:latin typeface="Cambria Math"/>
                          </a:rPr>
                          <m:t>h</m:t>
                        </m:r>
                      </m:num>
                      <m:den>
                        <m:sSub>
                          <m:sSubPr>
                            <m:ctrlPr>
                              <a:rPr lang="en-GB" sz="2400" i="1">
                                <a:latin typeface="Cambria Math"/>
                              </a:rPr>
                            </m:ctrlPr>
                          </m:sSubPr>
                          <m:e>
                            <m:r>
                              <a:rPr lang="en-US" sz="2400" i="1">
                                <a:latin typeface="Cambria Math"/>
                              </a:rPr>
                              <m:t>𝑚</m:t>
                            </m:r>
                          </m:e>
                          <m:sub>
                            <m:r>
                              <a:rPr lang="en-US" sz="2400" i="1">
                                <a:latin typeface="Cambria Math"/>
                              </a:rPr>
                              <m:t>0</m:t>
                            </m:r>
                          </m:sub>
                        </m:sSub>
                        <m:r>
                          <a:rPr lang="en-US" sz="2400" i="1">
                            <a:latin typeface="Cambria Math"/>
                          </a:rPr>
                          <m:t>𝑐</m:t>
                        </m:r>
                      </m:den>
                    </m:f>
                    <m:r>
                      <a:rPr lang="en-US" sz="2400" i="1">
                        <a:latin typeface="Cambria Math"/>
                      </a:rPr>
                      <m:t>[(1−</m:t>
                    </m:r>
                    <m:d>
                      <m:dPr>
                        <m:ctrlPr>
                          <a:rPr lang="en-GB" sz="2400" i="1">
                            <a:latin typeface="Cambria Math"/>
                          </a:rPr>
                        </m:ctrlPr>
                      </m:dPr>
                      <m:e>
                        <m:r>
                          <a:rPr lang="en-US" sz="2400" i="1">
                            <a:latin typeface="Cambria Math"/>
                          </a:rPr>
                          <m:t>−1</m:t>
                        </m:r>
                      </m:e>
                    </m:d>
                    <m:r>
                      <a:rPr lang="en-US" sz="2400" i="1">
                        <a:latin typeface="Cambria Math"/>
                      </a:rPr>
                      <m:t>]</m:t>
                    </m:r>
                  </m:oMath>
                </a14:m>
                <a:r>
                  <a:rPr lang="en-US" sz="2400" dirty="0"/>
                  <a:t>   </a:t>
                </a:r>
                <a:endParaRPr lang="en-GB" sz="2400" dirty="0"/>
              </a:p>
              <a:p>
                <a14:m>
                  <m:oMath xmlns:m="http://schemas.openxmlformats.org/officeDocument/2006/math">
                    <m:r>
                      <a:rPr lang="en-US" sz="2400" i="1">
                        <a:latin typeface="Cambria Math"/>
                      </a:rPr>
                      <m:t>∆</m:t>
                    </m:r>
                    <m:r>
                      <a:rPr lang="en-US" sz="2400" i="1">
                        <a:latin typeface="Cambria Math"/>
                      </a:rPr>
                      <m:t>𝜆</m:t>
                    </m:r>
                    <m:r>
                      <a:rPr lang="en-US" sz="2400" i="1">
                        <a:latin typeface="Cambria Math"/>
                      </a:rPr>
                      <m:t>=</m:t>
                    </m:r>
                    <m:f>
                      <m:fPr>
                        <m:ctrlPr>
                          <a:rPr lang="en-GB" sz="2400" i="1">
                            <a:latin typeface="Cambria Math"/>
                          </a:rPr>
                        </m:ctrlPr>
                      </m:fPr>
                      <m:num>
                        <m:r>
                          <a:rPr lang="en-US" sz="2400" i="1">
                            <a:latin typeface="Cambria Math"/>
                          </a:rPr>
                          <m:t>2</m:t>
                        </m:r>
                        <m:r>
                          <a:rPr lang="en-US" sz="2400" i="1">
                            <a:latin typeface="Cambria Math"/>
                          </a:rPr>
                          <m:t>h</m:t>
                        </m:r>
                      </m:num>
                      <m:den>
                        <m:sSub>
                          <m:sSubPr>
                            <m:ctrlPr>
                              <a:rPr lang="en-GB" sz="2400" i="1">
                                <a:latin typeface="Cambria Math"/>
                              </a:rPr>
                            </m:ctrlPr>
                          </m:sSubPr>
                          <m:e>
                            <m:r>
                              <a:rPr lang="en-US" sz="2400" i="1">
                                <a:latin typeface="Cambria Math"/>
                              </a:rPr>
                              <m:t>𝑚</m:t>
                            </m:r>
                          </m:e>
                          <m:sub>
                            <m:r>
                              <a:rPr lang="en-US" sz="2400" i="1">
                                <a:latin typeface="Cambria Math"/>
                              </a:rPr>
                              <m:t>0</m:t>
                            </m:r>
                          </m:sub>
                        </m:sSub>
                        <m:r>
                          <a:rPr lang="en-US" sz="2400" i="1">
                            <a:latin typeface="Cambria Math"/>
                          </a:rPr>
                          <m:t>𝑐</m:t>
                        </m:r>
                      </m:den>
                    </m:f>
                  </m:oMath>
                </a14:m>
                <a:r>
                  <a:rPr lang="en-US" sz="2400" dirty="0"/>
                  <a:t>  = 2</a:t>
                </a:r>
                <a14:m>
                  <m:oMath xmlns:m="http://schemas.openxmlformats.org/officeDocument/2006/math">
                    <m:sSub>
                      <m:sSubPr>
                        <m:ctrlPr>
                          <a:rPr lang="en-GB" sz="2400" i="1">
                            <a:latin typeface="Cambria Math"/>
                          </a:rPr>
                        </m:ctrlPr>
                      </m:sSubPr>
                      <m:e>
                        <m:r>
                          <a:rPr lang="en-US" sz="2400" i="1">
                            <a:latin typeface="Cambria Math"/>
                          </a:rPr>
                          <m:t>𝜆</m:t>
                        </m:r>
                      </m:e>
                      <m:sub>
                        <m:r>
                          <a:rPr lang="en-US" sz="2400" i="1">
                            <a:latin typeface="Cambria Math"/>
                          </a:rPr>
                          <m:t>𝑐</m:t>
                        </m:r>
                      </m:sub>
                    </m:sSub>
                  </m:oMath>
                </a14:m>
                <a:r>
                  <a:rPr lang="en-US" sz="2400" dirty="0"/>
                  <a:t> </a:t>
                </a:r>
                <a:endParaRPr lang="en-GB" sz="2400" dirty="0"/>
              </a:p>
              <a:p>
                <a:r>
                  <a:rPr lang="en-US" sz="2400" dirty="0"/>
                  <a:t>Minimum Compton shift  is obtained when </a:t>
                </a:r>
                <a14:m>
                  <m:oMath xmlns:m="http://schemas.openxmlformats.org/officeDocument/2006/math">
                    <m:r>
                      <a:rPr lang="en-US" sz="2400" i="1">
                        <a:latin typeface="Cambria Math"/>
                      </a:rPr>
                      <m:t>𝜑</m:t>
                    </m:r>
                    <m:r>
                      <a:rPr lang="en-US" sz="2400" i="1">
                        <a:latin typeface="Cambria Math"/>
                      </a:rPr>
                      <m:t>=</m:t>
                    </m:r>
                    <m:sSup>
                      <m:sSupPr>
                        <m:ctrlPr>
                          <a:rPr lang="en-GB" sz="2400" i="1">
                            <a:latin typeface="Cambria Math"/>
                          </a:rPr>
                        </m:ctrlPr>
                      </m:sSupPr>
                      <m:e>
                        <m:r>
                          <a:rPr lang="en-US" sz="2400" i="1">
                            <a:latin typeface="Cambria Math"/>
                          </a:rPr>
                          <m:t>0</m:t>
                        </m:r>
                      </m:e>
                      <m:sup>
                        <m:r>
                          <a:rPr lang="en-US" sz="2400" i="1">
                            <a:latin typeface="Cambria Math"/>
                          </a:rPr>
                          <m:t>0</m:t>
                        </m:r>
                      </m:sup>
                    </m:sSup>
                  </m:oMath>
                </a14:m>
                <a:endParaRPr lang="en-GB" sz="2400" dirty="0"/>
              </a:p>
              <a:p>
                <a14:m>
                  <m:oMath xmlns:m="http://schemas.openxmlformats.org/officeDocument/2006/math">
                    <m:r>
                      <a:rPr lang="en-US" sz="2400" i="1">
                        <a:latin typeface="Cambria Math"/>
                      </a:rPr>
                      <m:t>∆</m:t>
                    </m:r>
                    <m:r>
                      <a:rPr lang="en-US" sz="2400" i="1">
                        <a:latin typeface="Cambria Math"/>
                      </a:rPr>
                      <m:t>𝜆</m:t>
                    </m:r>
                    <m:r>
                      <a:rPr lang="en-US" sz="2400" i="1">
                        <a:latin typeface="Cambria Math"/>
                      </a:rPr>
                      <m:t>=</m:t>
                    </m:r>
                    <m:f>
                      <m:fPr>
                        <m:ctrlPr>
                          <a:rPr lang="en-GB" sz="2400" i="1">
                            <a:latin typeface="Cambria Math"/>
                          </a:rPr>
                        </m:ctrlPr>
                      </m:fPr>
                      <m:num>
                        <m:r>
                          <a:rPr lang="en-US" sz="2400" i="1">
                            <a:latin typeface="Cambria Math"/>
                          </a:rPr>
                          <m:t>h</m:t>
                        </m:r>
                      </m:num>
                      <m:den>
                        <m:sSub>
                          <m:sSubPr>
                            <m:ctrlPr>
                              <a:rPr lang="en-GB" sz="2400" i="1">
                                <a:latin typeface="Cambria Math"/>
                              </a:rPr>
                            </m:ctrlPr>
                          </m:sSubPr>
                          <m:e>
                            <m:r>
                              <a:rPr lang="en-US" sz="2400" i="1">
                                <a:latin typeface="Cambria Math"/>
                              </a:rPr>
                              <m:t>𝑚</m:t>
                            </m:r>
                          </m:e>
                          <m:sub>
                            <m:r>
                              <a:rPr lang="en-US" sz="2400" i="1">
                                <a:latin typeface="Cambria Math"/>
                              </a:rPr>
                              <m:t>0</m:t>
                            </m:r>
                          </m:sub>
                        </m:sSub>
                        <m:r>
                          <a:rPr lang="en-US" sz="2400" i="1">
                            <a:latin typeface="Cambria Math"/>
                          </a:rPr>
                          <m:t>𝑐</m:t>
                        </m:r>
                      </m:den>
                    </m:f>
                    <m:r>
                      <a:rPr lang="en-US" sz="2400" i="1">
                        <a:latin typeface="Cambria Math"/>
                      </a:rPr>
                      <m:t>((1−</m:t>
                    </m:r>
                    <m:r>
                      <a:rPr lang="en-US" sz="2400" i="1">
                        <a:latin typeface="Cambria Math"/>
                      </a:rPr>
                      <m:t>𝑐𝑜𝑠</m:t>
                    </m:r>
                    <m:sSup>
                      <m:sSupPr>
                        <m:ctrlPr>
                          <a:rPr lang="en-GB" sz="2400" i="1">
                            <a:latin typeface="Cambria Math"/>
                          </a:rPr>
                        </m:ctrlPr>
                      </m:sSupPr>
                      <m:e>
                        <m:r>
                          <a:rPr lang="en-US" sz="2400" i="1">
                            <a:latin typeface="Cambria Math"/>
                          </a:rPr>
                          <m:t>0</m:t>
                        </m:r>
                      </m:e>
                      <m:sup>
                        <m:r>
                          <a:rPr lang="en-US" sz="2400" i="1">
                            <a:latin typeface="Cambria Math"/>
                          </a:rPr>
                          <m:t>0</m:t>
                        </m:r>
                      </m:sup>
                    </m:sSup>
                    <m:r>
                      <a:rPr lang="en-US" sz="2400" i="1">
                        <a:latin typeface="Cambria Math"/>
                      </a:rPr>
                      <m:t>)</m:t>
                    </m:r>
                  </m:oMath>
                </a14:m>
                <a:r>
                  <a:rPr lang="en-US" sz="2400" dirty="0"/>
                  <a:t>   </a:t>
                </a:r>
                <a:endParaRPr lang="en-GB" sz="2400" dirty="0"/>
              </a:p>
              <a:p>
                <a14:m>
                  <m:oMath xmlns:m="http://schemas.openxmlformats.org/officeDocument/2006/math">
                    <m:r>
                      <a:rPr lang="en-US" sz="2400" i="1">
                        <a:latin typeface="Cambria Math"/>
                      </a:rPr>
                      <m:t>∆</m:t>
                    </m:r>
                    <m:r>
                      <a:rPr lang="en-US" sz="2400" i="1">
                        <a:latin typeface="Cambria Math"/>
                      </a:rPr>
                      <m:t>𝜆</m:t>
                    </m:r>
                    <m:r>
                      <a:rPr lang="en-US" sz="2400" i="1">
                        <a:latin typeface="Cambria Math"/>
                      </a:rPr>
                      <m:t>=</m:t>
                    </m:r>
                    <m:f>
                      <m:fPr>
                        <m:ctrlPr>
                          <a:rPr lang="en-GB" sz="2400" i="1">
                            <a:latin typeface="Cambria Math"/>
                          </a:rPr>
                        </m:ctrlPr>
                      </m:fPr>
                      <m:num>
                        <m:r>
                          <a:rPr lang="en-US" sz="2400" i="1">
                            <a:latin typeface="Cambria Math"/>
                          </a:rPr>
                          <m:t>h</m:t>
                        </m:r>
                      </m:num>
                      <m:den>
                        <m:sSub>
                          <m:sSubPr>
                            <m:ctrlPr>
                              <a:rPr lang="en-GB" sz="2400" i="1">
                                <a:latin typeface="Cambria Math"/>
                              </a:rPr>
                            </m:ctrlPr>
                          </m:sSubPr>
                          <m:e>
                            <m:r>
                              <a:rPr lang="en-US" sz="2400" i="1">
                                <a:latin typeface="Cambria Math"/>
                              </a:rPr>
                              <m:t>𝑚</m:t>
                            </m:r>
                          </m:e>
                          <m:sub>
                            <m:r>
                              <a:rPr lang="en-US" sz="2400" i="1">
                                <a:latin typeface="Cambria Math"/>
                              </a:rPr>
                              <m:t>0</m:t>
                            </m:r>
                          </m:sub>
                        </m:sSub>
                        <m:r>
                          <a:rPr lang="en-US" sz="2400" i="1">
                            <a:latin typeface="Cambria Math"/>
                          </a:rPr>
                          <m:t>𝑐</m:t>
                        </m:r>
                      </m:den>
                    </m:f>
                    <m:r>
                      <a:rPr lang="en-US" sz="2400" i="1">
                        <a:latin typeface="Cambria Math"/>
                      </a:rPr>
                      <m:t>[1−1]</m:t>
                    </m:r>
                  </m:oMath>
                </a14:m>
                <a:r>
                  <a:rPr lang="en-US" sz="2400" dirty="0"/>
                  <a:t>   </a:t>
                </a:r>
                <a:endParaRPr lang="en-GB" sz="2400" dirty="0"/>
              </a:p>
              <a:p>
                <a14:m>
                  <m:oMath xmlns:m="http://schemas.openxmlformats.org/officeDocument/2006/math">
                    <m:r>
                      <a:rPr lang="en-US" sz="2400" i="1">
                        <a:latin typeface="Cambria Math"/>
                      </a:rPr>
                      <m:t>∆</m:t>
                    </m:r>
                    <m:r>
                      <a:rPr lang="en-US" sz="2400" i="1">
                        <a:latin typeface="Cambria Math"/>
                      </a:rPr>
                      <m:t>𝜆</m:t>
                    </m:r>
                    <m:r>
                      <a:rPr lang="en-US" sz="2400" i="1">
                        <a:latin typeface="Cambria Math"/>
                      </a:rPr>
                      <m:t>=0</m:t>
                    </m:r>
                  </m:oMath>
                </a14:m>
                <a:r>
                  <a:rPr lang="en-US" sz="2400" dirty="0"/>
                  <a:t>  </a:t>
                </a:r>
                <a:endParaRPr lang="en-GB" sz="2400" dirty="0"/>
              </a:p>
              <a:p>
                <a:r>
                  <a:rPr lang="en-US" sz="2400" dirty="0"/>
                  <a:t>Compton shift  is obtained when </a:t>
                </a:r>
                <a14:m>
                  <m:oMath xmlns:m="http://schemas.openxmlformats.org/officeDocument/2006/math">
                    <m:r>
                      <a:rPr lang="en-US" sz="2400" i="1">
                        <a:latin typeface="Cambria Math"/>
                      </a:rPr>
                      <m:t>𝜑</m:t>
                    </m:r>
                    <m:r>
                      <a:rPr lang="en-US" sz="2400" i="1">
                        <a:latin typeface="Cambria Math"/>
                      </a:rPr>
                      <m:t>=9</m:t>
                    </m:r>
                    <m:sSup>
                      <m:sSupPr>
                        <m:ctrlPr>
                          <a:rPr lang="en-GB" sz="2400" i="1">
                            <a:latin typeface="Cambria Math"/>
                          </a:rPr>
                        </m:ctrlPr>
                      </m:sSupPr>
                      <m:e>
                        <m:r>
                          <a:rPr lang="en-US" sz="2400" i="1">
                            <a:latin typeface="Cambria Math"/>
                          </a:rPr>
                          <m:t>0</m:t>
                        </m:r>
                      </m:e>
                      <m:sup>
                        <m:r>
                          <a:rPr lang="en-US" sz="2400" i="1">
                            <a:latin typeface="Cambria Math"/>
                          </a:rPr>
                          <m:t>0</m:t>
                        </m:r>
                      </m:sup>
                    </m:sSup>
                  </m:oMath>
                </a14:m>
                <a:endParaRPr lang="en-GB" sz="2400" dirty="0"/>
              </a:p>
              <a:p>
                <a14:m>
                  <m:oMath xmlns:m="http://schemas.openxmlformats.org/officeDocument/2006/math">
                    <m:r>
                      <a:rPr lang="en-US" sz="2400" i="1">
                        <a:latin typeface="Cambria Math"/>
                      </a:rPr>
                      <m:t>∆</m:t>
                    </m:r>
                    <m:r>
                      <a:rPr lang="en-US" sz="2400" i="1">
                        <a:latin typeface="Cambria Math"/>
                      </a:rPr>
                      <m:t>𝜆</m:t>
                    </m:r>
                    <m:r>
                      <a:rPr lang="en-US" sz="2400" i="1">
                        <a:latin typeface="Cambria Math"/>
                      </a:rPr>
                      <m:t>=</m:t>
                    </m:r>
                    <m:f>
                      <m:fPr>
                        <m:ctrlPr>
                          <a:rPr lang="en-GB" sz="2400" i="1">
                            <a:latin typeface="Cambria Math"/>
                          </a:rPr>
                        </m:ctrlPr>
                      </m:fPr>
                      <m:num>
                        <m:r>
                          <a:rPr lang="en-US" sz="2400" i="1">
                            <a:latin typeface="Cambria Math"/>
                          </a:rPr>
                          <m:t>h</m:t>
                        </m:r>
                      </m:num>
                      <m:den>
                        <m:sSub>
                          <m:sSubPr>
                            <m:ctrlPr>
                              <a:rPr lang="en-GB" sz="2400" i="1">
                                <a:latin typeface="Cambria Math"/>
                              </a:rPr>
                            </m:ctrlPr>
                          </m:sSubPr>
                          <m:e>
                            <m:r>
                              <a:rPr lang="en-US" sz="2400" i="1">
                                <a:latin typeface="Cambria Math"/>
                              </a:rPr>
                              <m:t>𝑚</m:t>
                            </m:r>
                          </m:e>
                          <m:sub>
                            <m:r>
                              <a:rPr lang="en-US" sz="2400" i="1">
                                <a:latin typeface="Cambria Math"/>
                              </a:rPr>
                              <m:t>0</m:t>
                            </m:r>
                          </m:sub>
                        </m:sSub>
                        <m:r>
                          <a:rPr lang="en-US" sz="2400" i="1">
                            <a:latin typeface="Cambria Math"/>
                          </a:rPr>
                          <m:t>𝑐</m:t>
                        </m:r>
                      </m:den>
                    </m:f>
                    <m:r>
                      <a:rPr lang="en-US" sz="2400" i="1">
                        <a:latin typeface="Cambria Math"/>
                      </a:rPr>
                      <m:t>((1−</m:t>
                    </m:r>
                    <m:r>
                      <a:rPr lang="en-US" sz="2400" i="1">
                        <a:latin typeface="Cambria Math"/>
                      </a:rPr>
                      <m:t>𝑐𝑜𝑠</m:t>
                    </m:r>
                    <m:r>
                      <a:rPr lang="en-US" sz="2400" i="1">
                        <a:latin typeface="Cambria Math"/>
                      </a:rPr>
                      <m:t>9</m:t>
                    </m:r>
                    <m:sSup>
                      <m:sSupPr>
                        <m:ctrlPr>
                          <a:rPr lang="en-GB" sz="2400" i="1">
                            <a:latin typeface="Cambria Math"/>
                          </a:rPr>
                        </m:ctrlPr>
                      </m:sSupPr>
                      <m:e>
                        <m:r>
                          <a:rPr lang="en-US" sz="2400" i="1">
                            <a:latin typeface="Cambria Math"/>
                          </a:rPr>
                          <m:t>0</m:t>
                        </m:r>
                      </m:e>
                      <m:sup>
                        <m:r>
                          <a:rPr lang="en-US" sz="2400" i="1">
                            <a:latin typeface="Cambria Math"/>
                          </a:rPr>
                          <m:t>0</m:t>
                        </m:r>
                      </m:sup>
                    </m:sSup>
                    <m:r>
                      <a:rPr lang="en-US" sz="2400" i="1">
                        <a:latin typeface="Cambria Math"/>
                      </a:rPr>
                      <m:t>)</m:t>
                    </m:r>
                  </m:oMath>
                </a14:m>
                <a:r>
                  <a:rPr lang="en-US" sz="2400" dirty="0"/>
                  <a:t>   </a:t>
                </a:r>
                <a:endParaRPr lang="en-GB" sz="2400" dirty="0"/>
              </a:p>
              <a:p>
                <a14:m>
                  <m:oMath xmlns:m="http://schemas.openxmlformats.org/officeDocument/2006/math">
                    <m:r>
                      <a:rPr lang="en-US" sz="2400" i="1">
                        <a:latin typeface="Cambria Math"/>
                      </a:rPr>
                      <m:t>∆</m:t>
                    </m:r>
                    <m:r>
                      <a:rPr lang="en-US" sz="2400" i="1">
                        <a:latin typeface="Cambria Math"/>
                      </a:rPr>
                      <m:t>𝜆</m:t>
                    </m:r>
                    <m:r>
                      <a:rPr lang="en-US" sz="2400" i="1">
                        <a:latin typeface="Cambria Math"/>
                      </a:rPr>
                      <m:t>=</m:t>
                    </m:r>
                    <m:f>
                      <m:fPr>
                        <m:ctrlPr>
                          <a:rPr lang="en-GB" sz="2400" i="1">
                            <a:latin typeface="Cambria Math"/>
                          </a:rPr>
                        </m:ctrlPr>
                      </m:fPr>
                      <m:num>
                        <m:r>
                          <a:rPr lang="en-US" sz="2400" i="1">
                            <a:latin typeface="Cambria Math"/>
                          </a:rPr>
                          <m:t>h</m:t>
                        </m:r>
                      </m:num>
                      <m:den>
                        <m:sSub>
                          <m:sSubPr>
                            <m:ctrlPr>
                              <a:rPr lang="en-GB" sz="2400" i="1">
                                <a:latin typeface="Cambria Math"/>
                              </a:rPr>
                            </m:ctrlPr>
                          </m:sSubPr>
                          <m:e>
                            <m:r>
                              <a:rPr lang="en-US" sz="2400" i="1">
                                <a:latin typeface="Cambria Math"/>
                              </a:rPr>
                              <m:t>𝑚</m:t>
                            </m:r>
                          </m:e>
                          <m:sub>
                            <m:r>
                              <a:rPr lang="en-US" sz="2400" i="1">
                                <a:latin typeface="Cambria Math"/>
                              </a:rPr>
                              <m:t>0</m:t>
                            </m:r>
                          </m:sub>
                        </m:sSub>
                        <m:r>
                          <a:rPr lang="en-US" sz="2400" i="1">
                            <a:latin typeface="Cambria Math"/>
                          </a:rPr>
                          <m:t>𝑐</m:t>
                        </m:r>
                      </m:den>
                    </m:f>
                    <m:r>
                      <a:rPr lang="en-US" sz="2400" i="1">
                        <a:latin typeface="Cambria Math"/>
                      </a:rPr>
                      <m:t>[1−0]</m:t>
                    </m:r>
                  </m:oMath>
                </a14:m>
                <a:r>
                  <a:rPr lang="en-US" sz="2400" dirty="0"/>
                  <a:t>   </a:t>
                </a:r>
                <a:endParaRPr lang="en-GB" sz="2400" dirty="0"/>
              </a:p>
              <a:p>
                <a14:m>
                  <m:oMath xmlns:m="http://schemas.openxmlformats.org/officeDocument/2006/math">
                    <m:r>
                      <a:rPr lang="en-US" sz="2400" i="1">
                        <a:latin typeface="Cambria Math"/>
                      </a:rPr>
                      <m:t>∆</m:t>
                    </m:r>
                    <m:r>
                      <a:rPr lang="en-US" sz="2400" i="1">
                        <a:latin typeface="Cambria Math"/>
                      </a:rPr>
                      <m:t>𝜆</m:t>
                    </m:r>
                    <m:r>
                      <a:rPr lang="en-US" sz="2400" i="1">
                        <a:latin typeface="Cambria Math"/>
                      </a:rPr>
                      <m:t>=</m:t>
                    </m:r>
                    <m:f>
                      <m:fPr>
                        <m:ctrlPr>
                          <a:rPr lang="en-GB" sz="2400" i="1">
                            <a:latin typeface="Cambria Math"/>
                          </a:rPr>
                        </m:ctrlPr>
                      </m:fPr>
                      <m:num>
                        <m:r>
                          <a:rPr lang="en-US" sz="2400" i="1">
                            <a:latin typeface="Cambria Math"/>
                          </a:rPr>
                          <m:t>h</m:t>
                        </m:r>
                      </m:num>
                      <m:den>
                        <m:sSub>
                          <m:sSubPr>
                            <m:ctrlPr>
                              <a:rPr lang="en-GB" sz="2400" i="1">
                                <a:latin typeface="Cambria Math"/>
                              </a:rPr>
                            </m:ctrlPr>
                          </m:sSubPr>
                          <m:e>
                            <m:r>
                              <a:rPr lang="en-US" sz="2400" i="1">
                                <a:latin typeface="Cambria Math"/>
                              </a:rPr>
                              <m:t>𝑚</m:t>
                            </m:r>
                          </m:e>
                          <m:sub>
                            <m:r>
                              <a:rPr lang="en-US" sz="2400" i="1">
                                <a:latin typeface="Cambria Math"/>
                              </a:rPr>
                              <m:t>0</m:t>
                            </m:r>
                          </m:sub>
                        </m:sSub>
                        <m:r>
                          <a:rPr lang="en-US" sz="2400" i="1">
                            <a:latin typeface="Cambria Math"/>
                          </a:rPr>
                          <m:t>𝑐</m:t>
                        </m:r>
                      </m:den>
                    </m:f>
                    <m:r>
                      <a:rPr lang="en-US" sz="2400" i="1">
                        <a:latin typeface="Cambria Math"/>
                      </a:rPr>
                      <m:t>=</m:t>
                    </m:r>
                  </m:oMath>
                </a14:m>
                <a:r>
                  <a:rPr lang="en-US" sz="2400" dirty="0"/>
                  <a:t>  </a:t>
                </a:r>
                <a14:m>
                  <m:oMath xmlns:m="http://schemas.openxmlformats.org/officeDocument/2006/math">
                    <m:sSub>
                      <m:sSubPr>
                        <m:ctrlPr>
                          <a:rPr lang="en-GB" sz="2400" i="1">
                            <a:latin typeface="Cambria Math"/>
                          </a:rPr>
                        </m:ctrlPr>
                      </m:sSubPr>
                      <m:e>
                        <m:r>
                          <a:rPr lang="en-US" sz="2400" i="1">
                            <a:latin typeface="Cambria Math"/>
                          </a:rPr>
                          <m:t>𝜆</m:t>
                        </m:r>
                      </m:e>
                      <m:sub>
                        <m:r>
                          <a:rPr lang="en-US" sz="2400" i="1">
                            <a:latin typeface="Cambria Math"/>
                          </a:rPr>
                          <m:t>𝑐</m:t>
                        </m:r>
                      </m:sub>
                    </m:sSub>
                  </m:oMath>
                </a14:m>
                <a:endParaRPr lang="en-GB" sz="2400" dirty="0"/>
              </a:p>
            </p:txBody>
          </p:sp>
        </mc:Choice>
        <mc:Fallback xmlns="">
          <p:sp>
            <p:nvSpPr>
              <p:cNvPr id="2" name="Rectangle 1"/>
              <p:cNvSpPr>
                <a:spLocks noRot="1" noChangeAspect="1" noMove="1" noResize="1" noEditPoints="1" noAdjustHandles="1" noChangeArrowheads="1" noChangeShapeType="1" noTextEdit="1"/>
              </p:cNvSpPr>
              <p:nvPr/>
            </p:nvSpPr>
            <p:spPr>
              <a:xfrm>
                <a:off x="381000" y="152400"/>
                <a:ext cx="8610600" cy="6346930"/>
              </a:xfrm>
              <a:prstGeom prst="rect">
                <a:avLst/>
              </a:prstGeom>
              <a:blipFill rotWithShape="1">
                <a:blip r:embed="rId2"/>
                <a:stretch>
                  <a:fillRect l="-1133" t="-192"/>
                </a:stretch>
              </a:blipFill>
            </p:spPr>
            <p:txBody>
              <a:bodyPr/>
              <a:lstStyle/>
              <a:p>
                <a:r>
                  <a:rPr lang="en-GB">
                    <a:noFill/>
                  </a:rPr>
                  <a:t> </a:t>
                </a:r>
              </a:p>
            </p:txBody>
          </p:sp>
        </mc:Fallback>
      </mc:AlternateContent>
    </p:spTree>
    <p:extLst>
      <p:ext uri="{BB962C8B-B14F-4D97-AF65-F5344CB8AC3E}">
        <p14:creationId xmlns:p14="http://schemas.microsoft.com/office/powerpoint/2010/main" val="929934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04800"/>
            <a:ext cx="8458200" cy="5067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84655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 y="228600"/>
            <a:ext cx="8820150" cy="579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4612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81000"/>
            <a:ext cx="8610600" cy="5867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0758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57200"/>
            <a:ext cx="7620000" cy="57911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60379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52400"/>
            <a:ext cx="8382000" cy="6124754"/>
          </a:xfrm>
          <a:prstGeom prst="rect">
            <a:avLst/>
          </a:prstGeom>
        </p:spPr>
        <p:txBody>
          <a:bodyPr wrap="square">
            <a:spAutoFit/>
          </a:bodyPr>
          <a:lstStyle/>
          <a:p>
            <a:pPr algn="just"/>
            <a:r>
              <a:rPr lang="en-US" sz="2800" b="1" dirty="0"/>
              <a:t>Quantum Explanation:</a:t>
            </a:r>
            <a:r>
              <a:rPr lang="en-US" sz="2800" dirty="0"/>
              <a:t> The explanation was given by Compton which was based on quantum theory of light. According to quantum theory when photon of energy </a:t>
            </a:r>
            <a:r>
              <a:rPr lang="en-US" sz="2800" i="1" dirty="0" err="1"/>
              <a:t>hυ</a:t>
            </a:r>
            <a:r>
              <a:rPr lang="en-US" sz="2800" dirty="0"/>
              <a:t> strikes with the substance some of the energy of photon is transferred to the electrons, therefore the energy (or frequency) of photon reduces and wavelength increases.</a:t>
            </a:r>
          </a:p>
          <a:p>
            <a:r>
              <a:rPr lang="en-US" sz="2800" dirty="0" smtClean="0"/>
              <a:t>	Various </a:t>
            </a:r>
            <a:r>
              <a:rPr lang="en-US" sz="2800" dirty="0"/>
              <a:t>assumptions were made for explaining the effect these were:</a:t>
            </a:r>
          </a:p>
          <a:p>
            <a:r>
              <a:rPr lang="en-US" sz="2800" dirty="0"/>
              <a:t>(</a:t>
            </a:r>
            <a:r>
              <a:rPr lang="en-US" sz="2800" dirty="0" err="1"/>
              <a:t>i</a:t>
            </a:r>
            <a:r>
              <a:rPr lang="en-US" sz="2800" dirty="0"/>
              <a:t>) </a:t>
            </a:r>
            <a:r>
              <a:rPr lang="en-US" sz="2800" dirty="0" smtClean="0"/>
              <a:t>Compton </a:t>
            </a:r>
            <a:r>
              <a:rPr lang="en-US" sz="2800" dirty="0"/>
              <a:t>Effect is the result of interaction of an </a:t>
            </a:r>
            <a:endParaRPr lang="en-US" sz="2800" dirty="0" smtClean="0"/>
          </a:p>
          <a:p>
            <a:r>
              <a:rPr lang="en-US" sz="2800" dirty="0"/>
              <a:t> </a:t>
            </a:r>
            <a:r>
              <a:rPr lang="en-US" sz="2800" dirty="0" smtClean="0"/>
              <a:t>    individual </a:t>
            </a:r>
            <a:r>
              <a:rPr lang="en-US" sz="2800" dirty="0"/>
              <a:t>particle and free electron of target.</a:t>
            </a:r>
          </a:p>
          <a:p>
            <a:r>
              <a:rPr lang="en-US" sz="2800" dirty="0"/>
              <a:t>(</a:t>
            </a:r>
            <a:r>
              <a:rPr lang="en-US" sz="2800" dirty="0" smtClean="0"/>
              <a:t>ii)</a:t>
            </a:r>
            <a:r>
              <a:rPr lang="en-US" sz="2800" dirty="0"/>
              <a:t> </a:t>
            </a:r>
            <a:r>
              <a:rPr lang="en-US" sz="2800" dirty="0" smtClean="0"/>
              <a:t>The </a:t>
            </a:r>
            <a:r>
              <a:rPr lang="en-US" sz="2800" dirty="0"/>
              <a:t>collision is relativistic and elastic.</a:t>
            </a:r>
          </a:p>
          <a:p>
            <a:r>
              <a:rPr lang="en-US" sz="2800" dirty="0"/>
              <a:t>(</a:t>
            </a:r>
            <a:r>
              <a:rPr lang="en-US" sz="2800" dirty="0" smtClean="0"/>
              <a:t>iii)</a:t>
            </a:r>
            <a:r>
              <a:rPr lang="en-US" sz="2800" dirty="0"/>
              <a:t> </a:t>
            </a:r>
            <a:r>
              <a:rPr lang="en-US" sz="2800" dirty="0" smtClean="0"/>
              <a:t>The </a:t>
            </a:r>
            <a:r>
              <a:rPr lang="en-US" sz="2800" dirty="0"/>
              <a:t>laws of conservation of energy and momentum </a:t>
            </a:r>
            <a:endParaRPr lang="en-US" sz="2800" dirty="0" smtClean="0"/>
          </a:p>
          <a:p>
            <a:r>
              <a:rPr lang="en-US" sz="2800" dirty="0"/>
              <a:t> </a:t>
            </a:r>
            <a:r>
              <a:rPr lang="en-US" sz="2800" dirty="0" smtClean="0"/>
              <a:t>      hold </a:t>
            </a:r>
            <a:r>
              <a:rPr lang="en-US" sz="2800" dirty="0"/>
              <a:t>good.</a:t>
            </a:r>
          </a:p>
        </p:txBody>
      </p:sp>
    </p:spTree>
    <p:extLst>
      <p:ext uri="{BB962C8B-B14F-4D97-AF65-F5344CB8AC3E}">
        <p14:creationId xmlns:p14="http://schemas.microsoft.com/office/powerpoint/2010/main" val="1200620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217" y="529046"/>
            <a:ext cx="7467600" cy="556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 name="Straight Arrow Connector 3"/>
          <p:cNvCxnSpPr>
            <a:endCxn id="1026" idx="3"/>
          </p:cNvCxnSpPr>
          <p:nvPr/>
        </p:nvCxnSpPr>
        <p:spPr>
          <a:xfrm>
            <a:off x="4132217" y="3310346"/>
            <a:ext cx="4038600" cy="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7010400" y="762000"/>
            <a:ext cx="0" cy="25527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7391400" y="3314700"/>
            <a:ext cx="76200" cy="263325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486400" y="2682240"/>
            <a:ext cx="1143000" cy="523220"/>
          </a:xfrm>
          <a:prstGeom prst="rect">
            <a:avLst/>
          </a:prstGeom>
          <a:noFill/>
        </p:spPr>
        <p:txBody>
          <a:bodyPr wrap="square" rtlCol="0">
            <a:spAutoFit/>
          </a:bodyPr>
          <a:lstStyle/>
          <a:p>
            <a:r>
              <a:rPr lang="en-US" sz="2800" b="1" dirty="0" err="1" smtClean="0"/>
              <a:t>Pcos</a:t>
            </a:r>
            <a:r>
              <a:rPr lang="en-US" sz="2800" b="1" dirty="0" smtClean="0">
                <a:latin typeface="Cambria Math"/>
                <a:ea typeface="Cambria Math"/>
              </a:rPr>
              <a:t>𝜽</a:t>
            </a:r>
            <a:endParaRPr lang="en-GB" sz="2800" b="1" dirty="0"/>
          </a:p>
        </p:txBody>
      </p:sp>
      <p:sp>
        <p:nvSpPr>
          <p:cNvPr id="20" name="TextBox 19"/>
          <p:cNvSpPr txBox="1"/>
          <p:nvPr/>
        </p:nvSpPr>
        <p:spPr>
          <a:xfrm>
            <a:off x="7162800" y="1563763"/>
            <a:ext cx="1143000" cy="523220"/>
          </a:xfrm>
          <a:prstGeom prst="rect">
            <a:avLst/>
          </a:prstGeom>
          <a:noFill/>
        </p:spPr>
        <p:txBody>
          <a:bodyPr wrap="square" rtlCol="0">
            <a:spAutoFit/>
          </a:bodyPr>
          <a:lstStyle/>
          <a:p>
            <a:r>
              <a:rPr lang="en-US" sz="2800" b="1" dirty="0" err="1" smtClean="0"/>
              <a:t>Psin</a:t>
            </a:r>
            <a:r>
              <a:rPr lang="en-US" sz="2800" b="1" dirty="0" smtClean="0">
                <a:latin typeface="Cambria Math"/>
                <a:ea typeface="Cambria Math"/>
              </a:rPr>
              <a:t>𝜽</a:t>
            </a:r>
            <a:endParaRPr lang="en-GB" sz="2800" b="1" dirty="0"/>
          </a:p>
        </p:txBody>
      </p:sp>
      <mc:AlternateContent xmlns:mc="http://schemas.openxmlformats.org/markup-compatibility/2006" xmlns:a14="http://schemas.microsoft.com/office/drawing/2010/main">
        <mc:Choice Requires="a14">
          <p:sp>
            <p:nvSpPr>
              <p:cNvPr id="19" name="TextBox 18"/>
              <p:cNvSpPr txBox="1"/>
              <p:nvPr/>
            </p:nvSpPr>
            <p:spPr>
              <a:xfrm>
                <a:off x="7335139" y="2340266"/>
                <a:ext cx="1671355" cy="97443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GB" sz="2800" i="1" smtClean="0">
                              <a:latin typeface="Cambria Math"/>
                            </a:rPr>
                          </m:ctrlPr>
                        </m:fPr>
                        <m:num>
                          <m:r>
                            <a:rPr lang="en-US" sz="2800" b="0" i="1" smtClean="0">
                              <a:latin typeface="Cambria Math"/>
                            </a:rPr>
                            <m:t>h</m:t>
                          </m:r>
                          <m:sSup>
                            <m:sSupPr>
                              <m:ctrlPr>
                                <a:rPr lang="en-US" sz="2800" b="0" i="1" smtClean="0">
                                  <a:latin typeface="Cambria Math"/>
                                </a:rPr>
                              </m:ctrlPr>
                            </m:sSupPr>
                            <m:e>
                              <m:r>
                                <a:rPr lang="en-US" sz="2800" b="0" i="1" smtClean="0">
                                  <a:latin typeface="Cambria Math"/>
                                  <a:ea typeface="Cambria Math"/>
                                </a:rPr>
                                <m:t>𝝊</m:t>
                              </m:r>
                            </m:e>
                            <m:sup>
                              <m:r>
                                <a:rPr lang="en-US" sz="2800" b="0" i="1" smtClean="0">
                                  <a:latin typeface="Cambria Math"/>
                                </a:rPr>
                                <m:t>/</m:t>
                              </m:r>
                            </m:sup>
                          </m:sSup>
                        </m:num>
                        <m:den>
                          <m:r>
                            <a:rPr lang="en-US" sz="2800" b="0" i="1" smtClean="0">
                              <a:latin typeface="Cambria Math"/>
                            </a:rPr>
                            <m:t>𝑐</m:t>
                          </m:r>
                        </m:den>
                      </m:f>
                      <m:r>
                        <a:rPr lang="en-US" sz="2800" b="0" i="1" smtClean="0">
                          <a:latin typeface="Cambria Math"/>
                        </a:rPr>
                        <m:t>𝑐𝑜𝑠</m:t>
                      </m:r>
                      <m:r>
                        <a:rPr lang="en-US" sz="2800" b="0" i="1" smtClean="0">
                          <a:latin typeface="Cambria Math"/>
                          <a:ea typeface="Cambria Math"/>
                        </a:rPr>
                        <m:t>𝝋</m:t>
                      </m:r>
                    </m:oMath>
                  </m:oMathPara>
                </a14:m>
                <a:endParaRPr lang="en-GB" sz="2800" dirty="0"/>
              </a:p>
            </p:txBody>
          </p:sp>
        </mc:Choice>
        <mc:Fallback xmlns="">
          <p:sp>
            <p:nvSpPr>
              <p:cNvPr id="19" name="TextBox 18"/>
              <p:cNvSpPr txBox="1">
                <a:spLocks noRot="1" noChangeAspect="1" noMove="1" noResize="1" noEditPoints="1" noAdjustHandles="1" noChangeArrowheads="1" noChangeShapeType="1" noTextEdit="1"/>
              </p:cNvSpPr>
              <p:nvPr/>
            </p:nvSpPr>
            <p:spPr>
              <a:xfrm>
                <a:off x="7335139" y="2340266"/>
                <a:ext cx="1671355" cy="974434"/>
              </a:xfrm>
              <a:prstGeom prst="rect">
                <a:avLst/>
              </a:prstGeom>
              <a:blipFill rotWithShape="1">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7487539" y="3477823"/>
                <a:ext cx="1636089" cy="97443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GB" sz="2800" i="1" smtClean="0">
                              <a:latin typeface="Cambria Math"/>
                            </a:rPr>
                          </m:ctrlPr>
                        </m:fPr>
                        <m:num>
                          <m:r>
                            <a:rPr lang="en-US" sz="2800" b="0" i="1" smtClean="0">
                              <a:latin typeface="Cambria Math"/>
                            </a:rPr>
                            <m:t>h</m:t>
                          </m:r>
                          <m:sSup>
                            <m:sSupPr>
                              <m:ctrlPr>
                                <a:rPr lang="en-US" sz="2800" b="0" i="1" smtClean="0">
                                  <a:latin typeface="Cambria Math"/>
                                </a:rPr>
                              </m:ctrlPr>
                            </m:sSupPr>
                            <m:e>
                              <m:r>
                                <a:rPr lang="en-US" sz="2800" b="0" i="1" smtClean="0">
                                  <a:latin typeface="Cambria Math"/>
                                  <a:ea typeface="Cambria Math"/>
                                </a:rPr>
                                <m:t>𝝊</m:t>
                              </m:r>
                            </m:e>
                            <m:sup>
                              <m:r>
                                <a:rPr lang="en-US" sz="2800" b="0" i="1" smtClean="0">
                                  <a:latin typeface="Cambria Math"/>
                                </a:rPr>
                                <m:t>/</m:t>
                              </m:r>
                            </m:sup>
                          </m:sSup>
                        </m:num>
                        <m:den>
                          <m:r>
                            <a:rPr lang="en-US" sz="2800" b="0" i="1" smtClean="0">
                              <a:latin typeface="Cambria Math"/>
                            </a:rPr>
                            <m:t>𝑐</m:t>
                          </m:r>
                        </m:den>
                      </m:f>
                      <m:r>
                        <a:rPr lang="en-US" sz="2800" b="0" i="1" smtClean="0">
                          <a:latin typeface="Cambria Math"/>
                        </a:rPr>
                        <m:t>𝑠𝑖𝑛</m:t>
                      </m:r>
                      <m:r>
                        <a:rPr lang="en-US" sz="2800" b="0" i="1" smtClean="0">
                          <a:latin typeface="Cambria Math"/>
                          <a:ea typeface="Cambria Math"/>
                        </a:rPr>
                        <m:t>𝝋</m:t>
                      </m:r>
                    </m:oMath>
                  </m:oMathPara>
                </a14:m>
                <a:endParaRPr lang="en-GB" sz="2800" dirty="0"/>
              </a:p>
            </p:txBody>
          </p:sp>
        </mc:Choice>
        <mc:Fallback xmlns="">
          <p:sp>
            <p:nvSpPr>
              <p:cNvPr id="22" name="TextBox 21"/>
              <p:cNvSpPr txBox="1">
                <a:spLocks noRot="1" noChangeAspect="1" noMove="1" noResize="1" noEditPoints="1" noAdjustHandles="1" noChangeArrowheads="1" noChangeShapeType="1" noTextEdit="1"/>
              </p:cNvSpPr>
              <p:nvPr/>
            </p:nvSpPr>
            <p:spPr>
              <a:xfrm>
                <a:off x="7487539" y="3477823"/>
                <a:ext cx="1636089" cy="974434"/>
              </a:xfrm>
              <a:prstGeom prst="rect">
                <a:avLst/>
              </a:prstGeom>
              <a:blipFill rotWithShape="1">
                <a:blip r:embed="rId4"/>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875918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https://latex.codecogs.com/gif.latex?%3Dh%5Cnu%20&amp;plus;m_%7Bo%7Dc%5E%7B2%7D"/>
          <p:cNvSpPr>
            <a:spLocks noChangeAspect="1" noChangeArrowheads="1"/>
          </p:cNvSpPr>
          <p:nvPr/>
        </p:nvSpPr>
        <p:spPr bwMode="auto">
          <a:xfrm>
            <a:off x="2700338" y="-17335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3" descr="https://latex.codecogs.com/gif.latex?%3Dh%5Cnu%5E%7B%27%7D%20&amp;plus;mc%5E%7B2%7D"/>
          <p:cNvSpPr>
            <a:spLocks noChangeAspect="1" noChangeArrowheads="1"/>
          </p:cNvSpPr>
          <p:nvPr/>
        </p:nvSpPr>
        <p:spPr bwMode="auto">
          <a:xfrm>
            <a:off x="2590800" y="-15509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AutoShape 4" descr="https://latex.codecogs.com/gif.latex?h%5Cnu%20&amp;plus;m_%7Bo%7Dc%5E%7B2%7D%3Dh%5Cnu%5E%7B%27%7D%20&amp;plus;mc%5E%7B2%7D"/>
          <p:cNvSpPr>
            <a:spLocks noChangeAspect="1" noChangeArrowheads="1"/>
          </p:cNvSpPr>
          <p:nvPr/>
        </p:nvSpPr>
        <p:spPr bwMode="auto">
          <a:xfrm>
            <a:off x="155575" y="-9572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AutoShape 5" descr="https://latex.codecogs.com/gif.latex?mc%5E%7B2%7D%3D%28h%5Cnu-h%5Cnu%5E%7B%27%7D%29&amp;plus;m_%7Bo%7Dc%5E%7B2%7D"/>
          <p:cNvSpPr>
            <a:spLocks noChangeAspect="1" noChangeArrowheads="1"/>
          </p:cNvSpPr>
          <p:nvPr/>
        </p:nvSpPr>
        <p:spPr bwMode="auto">
          <a:xfrm>
            <a:off x="123825" y="-3937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 name="AutoShape 6" descr="https://latex.codecogs.com/gif.latex?%5Cfrac%7Bh%5Cnu%7D%7Bc%7D&amp;plus;0%3D%5Cfrac%7Bh%5Cnu%5E%7B%27%7D%7D%7Bc%7Dcos%5Cphi&amp;plus;mv%20cos%5Ctheta"/>
          <p:cNvSpPr>
            <a:spLocks noChangeAspect="1" noChangeArrowheads="1"/>
          </p:cNvSpPr>
          <p:nvPr/>
        </p:nvSpPr>
        <p:spPr bwMode="auto">
          <a:xfrm>
            <a:off x="123825" y="1682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AutoShape 7" descr="https://latex.codecogs.com/gif.latex?mvc%20cos%5Ctheta%3Dh%5Cnu-h%5Cnu%5E%7B%27%7Dcos%5Cphi"/>
          <p:cNvSpPr>
            <a:spLocks noChangeAspect="1" noChangeArrowheads="1"/>
          </p:cNvSpPr>
          <p:nvPr/>
        </p:nvSpPr>
        <p:spPr bwMode="auto">
          <a:xfrm>
            <a:off x="123825" y="457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 name="AutoShape 8" descr="https://latex.codecogs.com/gif.latex?0%3D%20%5Cfrac%7Bh%5Cnu%5E%7B%27%7D%7D%7Bc%7Dsin%5Cphi-mv%20sin%5Ctheta"/>
          <p:cNvSpPr>
            <a:spLocks noChangeAspect="1" noChangeArrowheads="1"/>
          </p:cNvSpPr>
          <p:nvPr/>
        </p:nvSpPr>
        <p:spPr bwMode="auto">
          <a:xfrm>
            <a:off x="123825" y="11557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 name="AutoShape 9" descr="https://latex.codecogs.com/gif.latex?mvc%20sin%5Ctheta%3Dh%5Cnu%5E%7B%27%7Dsin%5Cphi"/>
          <p:cNvSpPr>
            <a:spLocks noChangeAspect="1" noChangeArrowheads="1"/>
          </p:cNvSpPr>
          <p:nvPr/>
        </p:nvSpPr>
        <p:spPr bwMode="auto">
          <a:xfrm>
            <a:off x="123825" y="14446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mc:AlternateContent xmlns:mc="http://schemas.openxmlformats.org/markup-compatibility/2006">
        <mc:Choice xmlns:a14="http://schemas.microsoft.com/office/drawing/2010/main" Requires="a14">
          <p:sp>
            <p:nvSpPr>
              <p:cNvPr id="2" name="Rectangle 1"/>
              <p:cNvSpPr/>
              <p:nvPr/>
            </p:nvSpPr>
            <p:spPr>
              <a:xfrm>
                <a:off x="533400" y="477714"/>
                <a:ext cx="8305800" cy="5072607"/>
              </a:xfrm>
              <a:prstGeom prst="rect">
                <a:avLst/>
              </a:prstGeom>
            </p:spPr>
            <p:txBody>
              <a:bodyPr wrap="square">
                <a:spAutoFit/>
              </a:bodyPr>
              <a:lstStyle/>
              <a:p>
                <a:pPr algn="just"/>
                <a:r>
                  <a:rPr lang="en-US" sz="3200" dirty="0" smtClean="0"/>
                  <a:t>Initial photon momentum is </a:t>
                </a:r>
                <a14:m>
                  <m:oMath xmlns:m="http://schemas.openxmlformats.org/officeDocument/2006/math">
                    <m:r>
                      <a:rPr lang="en-US" sz="3200" i="1">
                        <a:latin typeface="Cambria Math"/>
                      </a:rPr>
                      <m:t>𝑃</m:t>
                    </m:r>
                    <m:r>
                      <a:rPr lang="en-US" sz="3200" i="1">
                        <a:latin typeface="Cambria Math"/>
                      </a:rPr>
                      <m:t>=</m:t>
                    </m:r>
                    <m:f>
                      <m:fPr>
                        <m:ctrlPr>
                          <a:rPr lang="en-GB" sz="3200" i="1">
                            <a:latin typeface="Cambria Math"/>
                          </a:rPr>
                        </m:ctrlPr>
                      </m:fPr>
                      <m:num>
                        <m:r>
                          <a:rPr lang="en-US" sz="3200" i="1">
                            <a:latin typeface="Cambria Math"/>
                          </a:rPr>
                          <m:t>h</m:t>
                        </m:r>
                        <m:r>
                          <a:rPr lang="en-US" sz="3200" i="1">
                            <a:latin typeface="Cambria Math"/>
                          </a:rPr>
                          <m:t>𝜈</m:t>
                        </m:r>
                      </m:num>
                      <m:den>
                        <m:r>
                          <a:rPr lang="en-US" sz="3200" i="1">
                            <a:latin typeface="Cambria Math"/>
                          </a:rPr>
                          <m:t>𝑐</m:t>
                        </m:r>
                      </m:den>
                    </m:f>
                  </m:oMath>
                </a14:m>
                <a:endParaRPr lang="en-GB" sz="3200" dirty="0"/>
              </a:p>
              <a:p>
                <a:pPr algn="just"/>
                <a:r>
                  <a:rPr lang="en-US" sz="3200" dirty="0"/>
                  <a:t>The scattered momentum is  </a:t>
                </a:r>
                <a14:m>
                  <m:oMath xmlns:m="http://schemas.openxmlformats.org/officeDocument/2006/math">
                    <m:f>
                      <m:fPr>
                        <m:ctrlPr>
                          <a:rPr lang="en-GB" sz="3200" i="1">
                            <a:latin typeface="Cambria Math"/>
                          </a:rPr>
                        </m:ctrlPr>
                      </m:fPr>
                      <m:num>
                        <m:r>
                          <a:rPr lang="en-US" sz="3200" i="1">
                            <a:latin typeface="Cambria Math"/>
                          </a:rPr>
                          <m:t>h</m:t>
                        </m:r>
                        <m:sSup>
                          <m:sSupPr>
                            <m:ctrlPr>
                              <a:rPr lang="en-GB" sz="3200" i="1">
                                <a:latin typeface="Cambria Math"/>
                              </a:rPr>
                            </m:ctrlPr>
                          </m:sSupPr>
                          <m:e>
                            <m:r>
                              <a:rPr lang="en-US" sz="3200" i="1">
                                <a:latin typeface="Cambria Math"/>
                              </a:rPr>
                              <m:t>𝜈</m:t>
                            </m:r>
                          </m:e>
                          <m:sup>
                            <m:r>
                              <a:rPr lang="en-US" sz="3200" i="1">
                                <a:latin typeface="Cambria Math"/>
                              </a:rPr>
                              <m:t>/</m:t>
                            </m:r>
                          </m:sup>
                        </m:sSup>
                      </m:num>
                      <m:den>
                        <m:r>
                          <a:rPr lang="en-US" sz="3200" i="1">
                            <a:latin typeface="Cambria Math"/>
                          </a:rPr>
                          <m:t>𝑐</m:t>
                        </m:r>
                      </m:den>
                    </m:f>
                  </m:oMath>
                </a14:m>
                <a:endParaRPr lang="en-GB" sz="3200" dirty="0"/>
              </a:p>
              <a:p>
                <a:pPr algn="just"/>
                <a:r>
                  <a:rPr lang="en-US" sz="3200" dirty="0"/>
                  <a:t>The initial and final momentum of electron  </a:t>
                </a:r>
                <a14:m>
                  <m:oMath xmlns:m="http://schemas.openxmlformats.org/officeDocument/2006/math">
                    <m:r>
                      <a:rPr lang="en-US" sz="3200" i="1">
                        <a:latin typeface="Cambria Math"/>
                      </a:rPr>
                      <m:t>0 </m:t>
                    </m:r>
                    <m:r>
                      <a:rPr lang="en-US" sz="3200" i="1">
                        <a:latin typeface="Cambria Math"/>
                      </a:rPr>
                      <m:t>𝑎𝑛𝑑</m:t>
                    </m:r>
                    <m:r>
                      <a:rPr lang="en-US" sz="3200" i="1">
                        <a:latin typeface="Cambria Math"/>
                      </a:rPr>
                      <m:t> </m:t>
                    </m:r>
                    <m:r>
                      <a:rPr lang="en-US" sz="3200" i="1">
                        <a:latin typeface="Cambria Math"/>
                      </a:rPr>
                      <m:t>𝑝</m:t>
                    </m:r>
                  </m:oMath>
                </a14:m>
                <a:r>
                  <a:rPr lang="en-US" sz="3200" dirty="0"/>
                  <a:t> respectively</a:t>
                </a:r>
                <a:endParaRPr lang="en-GB" sz="3200" dirty="0"/>
              </a:p>
              <a:p>
                <a:pPr algn="just"/>
                <a:endParaRPr lang="en-US" sz="3200" dirty="0" smtClean="0"/>
              </a:p>
              <a:p>
                <a:pPr algn="just"/>
                <a:r>
                  <a:rPr lang="en-US" sz="3200" dirty="0" smtClean="0"/>
                  <a:t>In </a:t>
                </a:r>
                <a:r>
                  <a:rPr lang="en-US" sz="3200" dirty="0"/>
                  <a:t>the original photon direction</a:t>
                </a:r>
                <a:endParaRPr lang="en-GB" sz="3200" dirty="0"/>
              </a:p>
              <a:p>
                <a:pPr algn="just"/>
                <a:r>
                  <a:rPr lang="en-US" sz="3200" dirty="0"/>
                  <a:t>Initial momentum = final momentum</a:t>
                </a:r>
                <a:endParaRPr lang="en-GB" sz="3200" dirty="0"/>
              </a:p>
              <a:p>
                <a:pPr algn="just"/>
                <a14:m>
                  <m:oMathPara xmlns:m="http://schemas.openxmlformats.org/officeDocument/2006/math">
                    <m:oMathParaPr>
                      <m:jc m:val="centerGroup"/>
                    </m:oMathParaPr>
                    <m:oMath xmlns:m="http://schemas.openxmlformats.org/officeDocument/2006/math">
                      <m:f>
                        <m:fPr>
                          <m:ctrlPr>
                            <a:rPr lang="en-GB" sz="3200" i="1">
                              <a:latin typeface="Cambria Math"/>
                            </a:rPr>
                          </m:ctrlPr>
                        </m:fPr>
                        <m:num>
                          <m:r>
                            <a:rPr lang="en-US" sz="3200" i="1">
                              <a:latin typeface="Cambria Math"/>
                            </a:rPr>
                            <m:t>h</m:t>
                          </m:r>
                          <m:r>
                            <a:rPr lang="en-US" sz="3200" i="1">
                              <a:latin typeface="Cambria Math"/>
                            </a:rPr>
                            <m:t>𝜈</m:t>
                          </m:r>
                        </m:num>
                        <m:den>
                          <m:r>
                            <a:rPr lang="en-US" sz="3200" i="1">
                              <a:latin typeface="Cambria Math"/>
                            </a:rPr>
                            <m:t>𝑐</m:t>
                          </m:r>
                        </m:den>
                      </m:f>
                      <m:r>
                        <a:rPr lang="en-US" sz="3200" b="0" i="1" smtClean="0">
                          <a:latin typeface="Cambria Math"/>
                        </a:rPr>
                        <m:t>+</m:t>
                      </m:r>
                      <m:r>
                        <a:rPr lang="en-US" sz="3200" i="1">
                          <a:latin typeface="Cambria Math"/>
                        </a:rPr>
                        <m:t>0=</m:t>
                      </m:r>
                      <m:f>
                        <m:fPr>
                          <m:ctrlPr>
                            <a:rPr lang="en-GB" sz="3200" i="1">
                              <a:latin typeface="Cambria Math"/>
                            </a:rPr>
                          </m:ctrlPr>
                        </m:fPr>
                        <m:num>
                          <m:r>
                            <a:rPr lang="en-US" sz="3200" i="1">
                              <a:latin typeface="Cambria Math"/>
                            </a:rPr>
                            <m:t>h</m:t>
                          </m:r>
                          <m:sSup>
                            <m:sSupPr>
                              <m:ctrlPr>
                                <a:rPr lang="en-GB" sz="3200" i="1">
                                  <a:latin typeface="Cambria Math"/>
                                </a:rPr>
                              </m:ctrlPr>
                            </m:sSupPr>
                            <m:e>
                              <m:r>
                                <a:rPr lang="en-US" sz="3200" i="1">
                                  <a:latin typeface="Cambria Math"/>
                                </a:rPr>
                                <m:t>𝜈</m:t>
                              </m:r>
                            </m:e>
                            <m:sup>
                              <m:r>
                                <a:rPr lang="en-US" sz="3200" i="1">
                                  <a:latin typeface="Cambria Math"/>
                                </a:rPr>
                                <m:t>/</m:t>
                              </m:r>
                            </m:sup>
                          </m:sSup>
                        </m:num>
                        <m:den>
                          <m:r>
                            <a:rPr lang="en-US" sz="3200" i="1">
                              <a:latin typeface="Cambria Math"/>
                            </a:rPr>
                            <m:t>𝑐</m:t>
                          </m:r>
                        </m:den>
                      </m:f>
                      <m:r>
                        <a:rPr lang="en-US" sz="3200" i="1">
                          <a:latin typeface="Cambria Math"/>
                        </a:rPr>
                        <m:t>𝑐𝑜𝑠</m:t>
                      </m:r>
                      <m:r>
                        <a:rPr lang="en-US" sz="3200" i="1">
                          <a:latin typeface="Cambria Math"/>
                        </a:rPr>
                        <m:t>𝜑</m:t>
                      </m:r>
                      <m:r>
                        <a:rPr lang="en-US" sz="3200" i="1">
                          <a:latin typeface="Cambria Math"/>
                        </a:rPr>
                        <m:t>+</m:t>
                      </m:r>
                      <m:r>
                        <a:rPr lang="en-US" sz="3200" i="1">
                          <a:latin typeface="Cambria Math"/>
                        </a:rPr>
                        <m:t>𝑝𝑐𝑜𝑠</m:t>
                      </m:r>
                      <m:r>
                        <a:rPr lang="en-US" sz="3200" i="1">
                          <a:latin typeface="Cambria Math"/>
                        </a:rPr>
                        <m:t>𝜃</m:t>
                      </m:r>
                    </m:oMath>
                  </m:oMathPara>
                </a14:m>
                <a:endParaRPr lang="en-GB" sz="3200" dirty="0"/>
              </a:p>
            </p:txBody>
          </p:sp>
        </mc:Choice>
        <mc:Fallback>
          <p:sp>
            <p:nvSpPr>
              <p:cNvPr id="2" name="Rectangle 1"/>
              <p:cNvSpPr>
                <a:spLocks noRot="1" noChangeAspect="1" noMove="1" noResize="1" noEditPoints="1" noAdjustHandles="1" noChangeArrowheads="1" noChangeShapeType="1" noTextEdit="1"/>
              </p:cNvSpPr>
              <p:nvPr/>
            </p:nvSpPr>
            <p:spPr>
              <a:xfrm>
                <a:off x="533400" y="477714"/>
                <a:ext cx="8305800" cy="5072607"/>
              </a:xfrm>
              <a:prstGeom prst="rect">
                <a:avLst/>
              </a:prstGeom>
              <a:blipFill rotWithShape="1">
                <a:blip r:embed="rId2"/>
                <a:stretch>
                  <a:fillRect l="-1909" r="-1836"/>
                </a:stretch>
              </a:blipFill>
            </p:spPr>
            <p:txBody>
              <a:bodyPr/>
              <a:lstStyle/>
              <a:p>
                <a:r>
                  <a:rPr lang="en-GB">
                    <a:noFill/>
                  </a:rPr>
                  <a:t> </a:t>
                </a:r>
              </a:p>
            </p:txBody>
          </p:sp>
        </mc:Fallback>
      </mc:AlternateContent>
    </p:spTree>
    <p:extLst>
      <p:ext uri="{BB962C8B-B14F-4D97-AF65-F5344CB8AC3E}">
        <p14:creationId xmlns:p14="http://schemas.microsoft.com/office/powerpoint/2010/main" val="3499125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76200" y="983646"/>
                <a:ext cx="9067800" cy="3930563"/>
              </a:xfrm>
              <a:prstGeom prst="rect">
                <a:avLst/>
              </a:prstGeom>
            </p:spPr>
            <p:txBody>
              <a:bodyPr wrap="square">
                <a:spAutoFit/>
              </a:bodyPr>
              <a:lstStyle/>
              <a:p>
                <a:r>
                  <a:rPr lang="en-US" sz="3200" dirty="0"/>
                  <a:t>Multiply both side by c </a:t>
                </a:r>
                <a:endParaRPr lang="en-GB" sz="3200" dirty="0"/>
              </a:p>
              <a:p>
                <a:pPr/>
                <a14:m>
                  <m:oMathPara xmlns:m="http://schemas.openxmlformats.org/officeDocument/2006/math">
                    <m:oMathParaPr>
                      <m:jc m:val="left"/>
                    </m:oMathParaPr>
                    <m:oMath xmlns:m="http://schemas.openxmlformats.org/officeDocument/2006/math">
                      <m:r>
                        <a:rPr lang="en-US" sz="3200" i="1">
                          <a:latin typeface="Cambria Math"/>
                        </a:rPr>
                        <m:t>h</m:t>
                      </m:r>
                      <m:r>
                        <a:rPr lang="en-US" sz="3200" i="1">
                          <a:latin typeface="Cambria Math"/>
                        </a:rPr>
                        <m:t>𝜈</m:t>
                      </m:r>
                      <m:r>
                        <a:rPr lang="en-US" sz="3200" i="1">
                          <a:latin typeface="Cambria Math"/>
                        </a:rPr>
                        <m:t>=</m:t>
                      </m:r>
                      <m:r>
                        <a:rPr lang="en-US" sz="3200" i="1">
                          <a:latin typeface="Cambria Math"/>
                        </a:rPr>
                        <m:t>h</m:t>
                      </m:r>
                      <m:sSup>
                        <m:sSupPr>
                          <m:ctrlPr>
                            <a:rPr lang="en-GB" sz="3200" i="1">
                              <a:latin typeface="Cambria Math"/>
                            </a:rPr>
                          </m:ctrlPr>
                        </m:sSupPr>
                        <m:e>
                          <m:r>
                            <a:rPr lang="en-US" sz="3200" i="1">
                              <a:latin typeface="Cambria Math"/>
                            </a:rPr>
                            <m:t>𝜈</m:t>
                          </m:r>
                        </m:e>
                        <m:sup>
                          <m:r>
                            <a:rPr lang="en-US" sz="3200" i="1">
                              <a:latin typeface="Cambria Math"/>
                            </a:rPr>
                            <m:t>/</m:t>
                          </m:r>
                        </m:sup>
                      </m:sSup>
                      <m:r>
                        <a:rPr lang="en-US" sz="3200" i="1">
                          <a:latin typeface="Cambria Math"/>
                        </a:rPr>
                        <m:t>𝑐𝑜𝑠</m:t>
                      </m:r>
                      <m:r>
                        <a:rPr lang="en-US" sz="3200" i="1">
                          <a:latin typeface="Cambria Math"/>
                        </a:rPr>
                        <m:t>𝜑</m:t>
                      </m:r>
                      <m:r>
                        <a:rPr lang="en-US" sz="3200" i="1">
                          <a:latin typeface="Cambria Math"/>
                        </a:rPr>
                        <m:t>+</m:t>
                      </m:r>
                      <m:r>
                        <a:rPr lang="en-US" sz="3200" i="1">
                          <a:latin typeface="Cambria Math"/>
                        </a:rPr>
                        <m:t>𝑝𝑐</m:t>
                      </m:r>
                      <m:r>
                        <a:rPr lang="en-US" sz="3200" i="1">
                          <a:latin typeface="Cambria Math"/>
                        </a:rPr>
                        <m:t> </m:t>
                      </m:r>
                      <m:r>
                        <a:rPr lang="en-US" sz="3200" i="1">
                          <a:latin typeface="Cambria Math"/>
                        </a:rPr>
                        <m:t>𝑐𝑜𝑠</m:t>
                      </m:r>
                      <m:r>
                        <a:rPr lang="en-US" sz="3200" i="1">
                          <a:latin typeface="Cambria Math"/>
                        </a:rPr>
                        <m:t>𝜃</m:t>
                      </m:r>
                    </m:oMath>
                  </m:oMathPara>
                </a14:m>
                <a:endParaRPr lang="en-GB" sz="3200" dirty="0"/>
              </a:p>
              <a:p>
                <a14:m>
                  <m:oMath xmlns:m="http://schemas.openxmlformats.org/officeDocument/2006/math">
                    <m:r>
                      <a:rPr lang="en-US" sz="3200" i="1">
                        <a:latin typeface="Cambria Math"/>
                      </a:rPr>
                      <m:t>𝑝𝑐</m:t>
                    </m:r>
                    <m:r>
                      <a:rPr lang="en-US" sz="3200" i="1">
                        <a:latin typeface="Cambria Math"/>
                      </a:rPr>
                      <m:t> </m:t>
                    </m:r>
                    <m:r>
                      <a:rPr lang="en-US" sz="3200" i="1">
                        <a:latin typeface="Cambria Math"/>
                      </a:rPr>
                      <m:t>𝑐𝑜𝑠</m:t>
                    </m:r>
                    <m:r>
                      <a:rPr lang="en-US" sz="3200" i="1">
                        <a:latin typeface="Cambria Math"/>
                      </a:rPr>
                      <m:t>𝜃</m:t>
                    </m:r>
                  </m:oMath>
                </a14:m>
                <a:r>
                  <a:rPr lang="en-US" sz="3200" dirty="0"/>
                  <a:t>=</a:t>
                </a:r>
                <a14:m>
                  <m:oMath xmlns:m="http://schemas.openxmlformats.org/officeDocument/2006/math">
                    <m:r>
                      <a:rPr lang="en-US" sz="3200" i="1">
                        <a:latin typeface="Cambria Math"/>
                      </a:rPr>
                      <m:t> </m:t>
                    </m:r>
                    <m:r>
                      <a:rPr lang="en-US" sz="3200" i="1">
                        <a:latin typeface="Cambria Math"/>
                      </a:rPr>
                      <m:t>h</m:t>
                    </m:r>
                    <m:r>
                      <a:rPr lang="en-US" sz="3200" i="1">
                        <a:latin typeface="Cambria Math"/>
                      </a:rPr>
                      <m:t>𝜈</m:t>
                    </m:r>
                    <m:r>
                      <a:rPr lang="en-US" sz="3200" i="1">
                        <a:latin typeface="Cambria Math"/>
                      </a:rPr>
                      <m:t>− </m:t>
                    </m:r>
                    <m:r>
                      <a:rPr lang="en-US" sz="3200" i="1">
                        <a:latin typeface="Cambria Math"/>
                      </a:rPr>
                      <m:t>h</m:t>
                    </m:r>
                    <m:sSup>
                      <m:sSupPr>
                        <m:ctrlPr>
                          <a:rPr lang="en-GB" sz="3200" i="1">
                            <a:latin typeface="Cambria Math"/>
                          </a:rPr>
                        </m:ctrlPr>
                      </m:sSupPr>
                      <m:e>
                        <m:r>
                          <a:rPr lang="en-US" sz="3200" i="1">
                            <a:latin typeface="Cambria Math"/>
                          </a:rPr>
                          <m:t>𝜈</m:t>
                        </m:r>
                      </m:e>
                      <m:sup>
                        <m:r>
                          <a:rPr lang="en-US" sz="3200" i="1">
                            <a:latin typeface="Cambria Math"/>
                          </a:rPr>
                          <m:t>/</m:t>
                        </m:r>
                      </m:sup>
                    </m:sSup>
                    <m:r>
                      <a:rPr lang="en-US" sz="3200" i="1">
                        <a:latin typeface="Cambria Math"/>
                      </a:rPr>
                      <m:t>𝑐𝑜𝑠</m:t>
                    </m:r>
                    <m:r>
                      <a:rPr lang="en-US" sz="3200" i="1">
                        <a:latin typeface="Cambria Math"/>
                      </a:rPr>
                      <m:t>𝜑</m:t>
                    </m:r>
                  </m:oMath>
                </a14:m>
                <a:endParaRPr lang="en-GB" sz="3200" dirty="0"/>
              </a:p>
              <a:p>
                <a14:m>
                  <m:oMath xmlns:m="http://schemas.openxmlformats.org/officeDocument/2006/math">
                    <m:sSup>
                      <m:sSupPr>
                        <m:ctrlPr>
                          <a:rPr lang="en-GB" sz="3200" i="1">
                            <a:latin typeface="Cambria Math"/>
                          </a:rPr>
                        </m:ctrlPr>
                      </m:sSupPr>
                      <m:e>
                        <m:r>
                          <a:rPr lang="en-US" sz="3200" i="1">
                            <a:latin typeface="Cambria Math"/>
                          </a:rPr>
                          <m:t>(</m:t>
                        </m:r>
                        <m:r>
                          <a:rPr lang="en-US" sz="3200" i="1">
                            <a:latin typeface="Cambria Math"/>
                          </a:rPr>
                          <m:t>𝑝𝑐</m:t>
                        </m:r>
                        <m:r>
                          <a:rPr lang="en-US" sz="3200" i="1">
                            <a:latin typeface="Cambria Math"/>
                          </a:rPr>
                          <m:t> </m:t>
                        </m:r>
                        <m:r>
                          <a:rPr lang="en-US" sz="3200" i="1">
                            <a:latin typeface="Cambria Math"/>
                          </a:rPr>
                          <m:t>𝑐𝑜𝑠</m:t>
                        </m:r>
                        <m:r>
                          <a:rPr lang="en-US" sz="3200" i="1">
                            <a:latin typeface="Cambria Math"/>
                          </a:rPr>
                          <m:t>𝜃</m:t>
                        </m:r>
                        <m:r>
                          <a:rPr lang="en-US" sz="3200" i="1">
                            <a:latin typeface="Cambria Math"/>
                          </a:rPr>
                          <m:t>)</m:t>
                        </m:r>
                      </m:e>
                      <m:sup>
                        <m:r>
                          <a:rPr lang="en-US" sz="3200" i="1">
                            <a:latin typeface="Cambria Math"/>
                          </a:rPr>
                          <m:t>2</m:t>
                        </m:r>
                      </m:sup>
                    </m:sSup>
                    <m:r>
                      <a:rPr lang="en-US" sz="3200" i="1">
                        <a:latin typeface="Cambria Math"/>
                      </a:rPr>
                      <m:t> </m:t>
                    </m:r>
                  </m:oMath>
                </a14:m>
                <a:r>
                  <a:rPr lang="en-US" sz="3200" dirty="0"/>
                  <a:t>=</a:t>
                </a:r>
                <a14:m>
                  <m:oMath xmlns:m="http://schemas.openxmlformats.org/officeDocument/2006/math">
                    <m:r>
                      <a:rPr lang="en-US" sz="3200" i="1">
                        <a:latin typeface="Cambria Math"/>
                      </a:rPr>
                      <m:t> </m:t>
                    </m:r>
                    <m:sSup>
                      <m:sSupPr>
                        <m:ctrlPr>
                          <a:rPr lang="en-GB" sz="3200" i="1">
                            <a:latin typeface="Cambria Math"/>
                          </a:rPr>
                        </m:ctrlPr>
                      </m:sSupPr>
                      <m:e>
                        <m:r>
                          <a:rPr lang="en-US" sz="3200" i="1">
                            <a:latin typeface="Cambria Math"/>
                          </a:rPr>
                          <m:t>(</m:t>
                        </m:r>
                        <m:r>
                          <a:rPr lang="en-US" sz="3200" i="1">
                            <a:latin typeface="Cambria Math"/>
                          </a:rPr>
                          <m:t>h</m:t>
                        </m:r>
                        <m:r>
                          <a:rPr lang="en-US" sz="3200" i="1">
                            <a:latin typeface="Cambria Math"/>
                          </a:rPr>
                          <m:t>𝜈</m:t>
                        </m:r>
                        <m:r>
                          <a:rPr lang="en-US" sz="3200" i="1">
                            <a:latin typeface="Cambria Math"/>
                          </a:rPr>
                          <m:t>− </m:t>
                        </m:r>
                        <m:r>
                          <a:rPr lang="en-US" sz="3200" i="1">
                            <a:latin typeface="Cambria Math"/>
                          </a:rPr>
                          <m:t>h</m:t>
                        </m:r>
                        <m:sSup>
                          <m:sSupPr>
                            <m:ctrlPr>
                              <a:rPr lang="en-GB" sz="3200" i="1">
                                <a:latin typeface="Cambria Math"/>
                              </a:rPr>
                            </m:ctrlPr>
                          </m:sSupPr>
                          <m:e>
                            <m:r>
                              <a:rPr lang="en-US" sz="3200" i="1">
                                <a:latin typeface="Cambria Math"/>
                              </a:rPr>
                              <m:t>𝜈</m:t>
                            </m:r>
                          </m:e>
                          <m:sup>
                            <m:r>
                              <a:rPr lang="en-US" sz="3200" i="1">
                                <a:latin typeface="Cambria Math"/>
                              </a:rPr>
                              <m:t>/</m:t>
                            </m:r>
                          </m:sup>
                        </m:sSup>
                        <m:r>
                          <a:rPr lang="en-US" sz="3200" i="1">
                            <a:latin typeface="Cambria Math"/>
                          </a:rPr>
                          <m:t>𝑐𝑜𝑠</m:t>
                        </m:r>
                        <m:r>
                          <a:rPr lang="en-US" sz="3200" i="1">
                            <a:latin typeface="Cambria Math"/>
                          </a:rPr>
                          <m:t>𝜑</m:t>
                        </m:r>
                        <m:r>
                          <a:rPr lang="en-US" sz="3200" i="1">
                            <a:latin typeface="Cambria Math"/>
                          </a:rPr>
                          <m:t>)</m:t>
                        </m:r>
                      </m:e>
                      <m:sup>
                        <m:r>
                          <a:rPr lang="en-US" sz="3200" i="1">
                            <a:latin typeface="Cambria Math"/>
                          </a:rPr>
                          <m:t>2</m:t>
                        </m:r>
                      </m:sup>
                    </m:sSup>
                  </m:oMath>
                </a14:m>
                <a:endParaRPr lang="en-GB" sz="3200" dirty="0"/>
              </a:p>
              <a:p>
                <a14:m>
                  <m:oMath xmlns:m="http://schemas.openxmlformats.org/officeDocument/2006/math">
                    <m:sSup>
                      <m:sSupPr>
                        <m:ctrlPr>
                          <a:rPr lang="en-GB" sz="3200" i="1">
                            <a:latin typeface="Cambria Math"/>
                          </a:rPr>
                        </m:ctrlPr>
                      </m:sSupPr>
                      <m:e>
                        <m:r>
                          <a:rPr lang="en-US" sz="3200" i="1">
                            <a:latin typeface="Cambria Math"/>
                          </a:rPr>
                          <m:t>𝑝</m:t>
                        </m:r>
                      </m:e>
                      <m:sup>
                        <m:r>
                          <a:rPr lang="en-US" sz="3200" i="1">
                            <a:latin typeface="Cambria Math"/>
                          </a:rPr>
                          <m:t>2</m:t>
                        </m:r>
                      </m:sup>
                    </m:sSup>
                    <m:sSup>
                      <m:sSupPr>
                        <m:ctrlPr>
                          <a:rPr lang="en-GB" sz="3200" i="1">
                            <a:latin typeface="Cambria Math"/>
                          </a:rPr>
                        </m:ctrlPr>
                      </m:sSupPr>
                      <m:e>
                        <m:r>
                          <a:rPr lang="en-US" sz="3200" i="1">
                            <a:latin typeface="Cambria Math"/>
                          </a:rPr>
                          <m:t>𝑐</m:t>
                        </m:r>
                      </m:e>
                      <m:sup>
                        <m:r>
                          <a:rPr lang="en-US" sz="3200" i="1">
                            <a:latin typeface="Cambria Math"/>
                          </a:rPr>
                          <m:t>2</m:t>
                        </m:r>
                      </m:sup>
                    </m:sSup>
                    <m:sSup>
                      <m:sSupPr>
                        <m:ctrlPr>
                          <a:rPr lang="en-GB" sz="3200" i="1">
                            <a:latin typeface="Cambria Math"/>
                          </a:rPr>
                        </m:ctrlPr>
                      </m:sSupPr>
                      <m:e>
                        <m:r>
                          <a:rPr lang="en-US" sz="3200" i="1">
                            <a:latin typeface="Cambria Math"/>
                          </a:rPr>
                          <m:t>𝑐𝑜𝑠</m:t>
                        </m:r>
                      </m:e>
                      <m:sup>
                        <m:r>
                          <a:rPr lang="en-US" sz="3200" i="1">
                            <a:latin typeface="Cambria Math"/>
                          </a:rPr>
                          <m:t>2</m:t>
                        </m:r>
                      </m:sup>
                    </m:sSup>
                    <m:r>
                      <a:rPr lang="en-US" sz="3200" i="1">
                        <a:latin typeface="Cambria Math"/>
                      </a:rPr>
                      <m:t>𝜃</m:t>
                    </m:r>
                    <m:r>
                      <a:rPr lang="en-US" sz="3200" i="1">
                        <a:latin typeface="Cambria Math"/>
                      </a:rPr>
                      <m:t>=</m:t>
                    </m:r>
                    <m:sSup>
                      <m:sSupPr>
                        <m:ctrlPr>
                          <a:rPr lang="en-GB" sz="3200" i="1">
                            <a:latin typeface="Cambria Math"/>
                          </a:rPr>
                        </m:ctrlPr>
                      </m:sSupPr>
                      <m:e>
                        <m:r>
                          <a:rPr lang="en-US" sz="3200" i="1">
                            <a:latin typeface="Cambria Math"/>
                          </a:rPr>
                          <m:t>(</m:t>
                        </m:r>
                        <m:r>
                          <a:rPr lang="en-US" sz="3200" i="1">
                            <a:latin typeface="Cambria Math"/>
                          </a:rPr>
                          <m:t>h</m:t>
                        </m:r>
                        <m:r>
                          <a:rPr lang="en-US" sz="3200" i="1">
                            <a:latin typeface="Cambria Math"/>
                          </a:rPr>
                          <m:t>𝜈</m:t>
                        </m:r>
                        <m:r>
                          <a:rPr lang="en-US" sz="3200" i="1">
                            <a:latin typeface="Cambria Math"/>
                          </a:rPr>
                          <m:t>)</m:t>
                        </m:r>
                      </m:e>
                      <m:sup>
                        <m:r>
                          <a:rPr lang="en-US" sz="3200" i="1">
                            <a:latin typeface="Cambria Math"/>
                          </a:rPr>
                          <m:t>2</m:t>
                        </m:r>
                      </m:sup>
                    </m:sSup>
                    <m:r>
                      <a:rPr lang="en-US" sz="3200" i="1">
                        <a:latin typeface="Cambria Math"/>
                      </a:rPr>
                      <m:t>−2</m:t>
                    </m:r>
                    <m:d>
                      <m:dPr>
                        <m:ctrlPr>
                          <a:rPr lang="en-GB" sz="3200" i="1">
                            <a:latin typeface="Cambria Math"/>
                          </a:rPr>
                        </m:ctrlPr>
                      </m:dPr>
                      <m:e>
                        <m:r>
                          <a:rPr lang="en-US" sz="3200" i="1">
                            <a:latin typeface="Cambria Math"/>
                          </a:rPr>
                          <m:t>h</m:t>
                        </m:r>
                        <m:r>
                          <a:rPr lang="en-US" sz="3200" i="1">
                            <a:latin typeface="Cambria Math"/>
                          </a:rPr>
                          <m:t>𝜈</m:t>
                        </m:r>
                      </m:e>
                    </m:d>
                    <m:d>
                      <m:dPr>
                        <m:ctrlPr>
                          <a:rPr lang="en-GB" sz="3200" i="1">
                            <a:latin typeface="Cambria Math"/>
                          </a:rPr>
                        </m:ctrlPr>
                      </m:dPr>
                      <m:e>
                        <m:r>
                          <a:rPr lang="en-US" sz="3200" i="1">
                            <a:latin typeface="Cambria Math"/>
                          </a:rPr>
                          <m:t>h</m:t>
                        </m:r>
                        <m:sSup>
                          <m:sSupPr>
                            <m:ctrlPr>
                              <a:rPr lang="en-GB" sz="3200" i="1">
                                <a:latin typeface="Cambria Math"/>
                              </a:rPr>
                            </m:ctrlPr>
                          </m:sSupPr>
                          <m:e>
                            <m:r>
                              <a:rPr lang="en-US" sz="3200" i="1">
                                <a:latin typeface="Cambria Math"/>
                              </a:rPr>
                              <m:t>𝜈</m:t>
                            </m:r>
                          </m:e>
                          <m:sup>
                            <m:r>
                              <a:rPr lang="en-US" sz="3200" i="1">
                                <a:latin typeface="Cambria Math"/>
                              </a:rPr>
                              <m:t>/</m:t>
                            </m:r>
                          </m:sup>
                        </m:sSup>
                        <m:r>
                          <a:rPr lang="en-US" sz="3200" i="1">
                            <a:latin typeface="Cambria Math"/>
                          </a:rPr>
                          <m:t>𝑐𝑜𝑠</m:t>
                        </m:r>
                        <m:r>
                          <a:rPr lang="en-US" sz="3200" i="1">
                            <a:latin typeface="Cambria Math"/>
                          </a:rPr>
                          <m:t>𝜑</m:t>
                        </m:r>
                      </m:e>
                    </m:d>
                    <m:r>
                      <a:rPr lang="en-US" sz="3200" i="1">
                        <a:latin typeface="Cambria Math"/>
                      </a:rPr>
                      <m:t>+</m:t>
                    </m:r>
                    <m:sSup>
                      <m:sSupPr>
                        <m:ctrlPr>
                          <a:rPr lang="en-GB" sz="3200" i="1">
                            <a:latin typeface="Cambria Math"/>
                          </a:rPr>
                        </m:ctrlPr>
                      </m:sSupPr>
                      <m:e>
                        <m:r>
                          <a:rPr lang="en-US" sz="3200" i="1">
                            <a:latin typeface="Cambria Math"/>
                          </a:rPr>
                          <m:t>( </m:t>
                        </m:r>
                        <m:r>
                          <a:rPr lang="en-US" sz="3200" i="1">
                            <a:latin typeface="Cambria Math"/>
                          </a:rPr>
                          <m:t>h</m:t>
                        </m:r>
                        <m:sSup>
                          <m:sSupPr>
                            <m:ctrlPr>
                              <a:rPr lang="en-GB" sz="3200" i="1">
                                <a:latin typeface="Cambria Math"/>
                              </a:rPr>
                            </m:ctrlPr>
                          </m:sSupPr>
                          <m:e>
                            <m:r>
                              <a:rPr lang="en-US" sz="3200" i="1">
                                <a:latin typeface="Cambria Math"/>
                              </a:rPr>
                              <m:t>𝜈</m:t>
                            </m:r>
                          </m:e>
                          <m:sup>
                            <m:r>
                              <a:rPr lang="en-US" sz="3200" i="1">
                                <a:latin typeface="Cambria Math"/>
                              </a:rPr>
                              <m:t>/</m:t>
                            </m:r>
                          </m:sup>
                        </m:sSup>
                        <m:r>
                          <a:rPr lang="en-US" sz="3200" i="1">
                            <a:latin typeface="Cambria Math"/>
                          </a:rPr>
                          <m:t>)</m:t>
                        </m:r>
                      </m:e>
                      <m:sup>
                        <m:r>
                          <a:rPr lang="en-US" sz="3200" i="1">
                            <a:latin typeface="Cambria Math"/>
                          </a:rPr>
                          <m:t>2</m:t>
                        </m:r>
                      </m:sup>
                    </m:sSup>
                    <m:sSup>
                      <m:sSupPr>
                        <m:ctrlPr>
                          <a:rPr lang="en-GB" sz="3200" i="1">
                            <a:latin typeface="Cambria Math"/>
                          </a:rPr>
                        </m:ctrlPr>
                      </m:sSupPr>
                      <m:e>
                        <m:r>
                          <a:rPr lang="en-US" sz="3200" i="1">
                            <a:latin typeface="Cambria Math"/>
                          </a:rPr>
                          <m:t>𝑐𝑜𝑠</m:t>
                        </m:r>
                      </m:e>
                      <m:sup>
                        <m:r>
                          <a:rPr lang="en-US" sz="3200" i="1">
                            <a:latin typeface="Cambria Math"/>
                          </a:rPr>
                          <m:t>2</m:t>
                        </m:r>
                      </m:sup>
                    </m:sSup>
                    <m:r>
                      <a:rPr lang="en-US" sz="3200" i="1">
                        <a:latin typeface="Cambria Math"/>
                      </a:rPr>
                      <m:t>𝜑</m:t>
                    </m:r>
                  </m:oMath>
                </a14:m>
                <a:r>
                  <a:rPr lang="en-US" sz="3200" dirty="0"/>
                  <a:t> …………….(1)</a:t>
                </a:r>
                <a:endParaRPr lang="en-GB" sz="3200" dirty="0"/>
              </a:p>
              <a:p>
                <a:r>
                  <a:rPr lang="en-US" sz="3200" dirty="0"/>
                  <a:t> </a:t>
                </a:r>
                <a:endParaRPr lang="en-GB" sz="3200" dirty="0"/>
              </a:p>
            </p:txBody>
          </p:sp>
        </mc:Choice>
        <mc:Fallback xmlns="">
          <p:sp>
            <p:nvSpPr>
              <p:cNvPr id="2" name="Rectangle 1"/>
              <p:cNvSpPr>
                <a:spLocks noRot="1" noChangeAspect="1" noMove="1" noResize="1" noEditPoints="1" noAdjustHandles="1" noChangeArrowheads="1" noChangeShapeType="1" noTextEdit="1"/>
              </p:cNvSpPr>
              <p:nvPr/>
            </p:nvSpPr>
            <p:spPr>
              <a:xfrm>
                <a:off x="76200" y="983646"/>
                <a:ext cx="9067800" cy="3930563"/>
              </a:xfrm>
              <a:prstGeom prst="rect">
                <a:avLst/>
              </a:prstGeom>
              <a:blipFill rotWithShape="1">
                <a:blip r:embed="rId2"/>
                <a:stretch>
                  <a:fillRect l="-1748" t="-2016" r="-1345"/>
                </a:stretch>
              </a:blipFill>
            </p:spPr>
            <p:txBody>
              <a:bodyPr/>
              <a:lstStyle/>
              <a:p>
                <a:r>
                  <a:rPr lang="en-GB">
                    <a:noFill/>
                  </a:rPr>
                  <a:t> </a:t>
                </a:r>
              </a:p>
            </p:txBody>
          </p:sp>
        </mc:Fallback>
      </mc:AlternateContent>
    </p:spTree>
    <p:extLst>
      <p:ext uri="{BB962C8B-B14F-4D97-AF65-F5344CB8AC3E}">
        <p14:creationId xmlns:p14="http://schemas.microsoft.com/office/powerpoint/2010/main" val="1197206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228600" y="152400"/>
                <a:ext cx="8229600" cy="3510898"/>
              </a:xfrm>
              <a:prstGeom prst="rect">
                <a:avLst/>
              </a:prstGeom>
            </p:spPr>
            <p:txBody>
              <a:bodyPr wrap="square">
                <a:spAutoFit/>
              </a:bodyPr>
              <a:lstStyle/>
              <a:p>
                <a:r>
                  <a:rPr lang="en-US" sz="3200" dirty="0"/>
                  <a:t>Similarly in the perpendicular direction </a:t>
                </a:r>
                <a:endParaRPr lang="en-GB" sz="3200" dirty="0"/>
              </a:p>
              <a:p>
                <a:r>
                  <a:rPr lang="en-US" sz="3200" dirty="0"/>
                  <a:t>Initial momentum = final momentum</a:t>
                </a:r>
                <a:endParaRPr lang="en-GB" sz="3200" dirty="0"/>
              </a:p>
              <a:p>
                <a:r>
                  <a:rPr lang="en-US" sz="3200" dirty="0"/>
                  <a:t>0</a:t>
                </a:r>
                <a14:m>
                  <m:oMath xmlns:m="http://schemas.openxmlformats.org/officeDocument/2006/math">
                    <m:r>
                      <a:rPr lang="en-US" sz="3200" i="1">
                        <a:latin typeface="Cambria Math"/>
                      </a:rPr>
                      <m:t>=</m:t>
                    </m:r>
                    <m:f>
                      <m:fPr>
                        <m:ctrlPr>
                          <a:rPr lang="en-GB" sz="3200" i="1">
                            <a:latin typeface="Cambria Math"/>
                          </a:rPr>
                        </m:ctrlPr>
                      </m:fPr>
                      <m:num>
                        <m:r>
                          <a:rPr lang="en-US" sz="3200" i="1">
                            <a:latin typeface="Cambria Math"/>
                          </a:rPr>
                          <m:t>h</m:t>
                        </m:r>
                        <m:sSup>
                          <m:sSupPr>
                            <m:ctrlPr>
                              <a:rPr lang="en-GB" sz="3200" i="1">
                                <a:latin typeface="Cambria Math"/>
                              </a:rPr>
                            </m:ctrlPr>
                          </m:sSupPr>
                          <m:e>
                            <m:r>
                              <a:rPr lang="en-US" sz="3200" i="1">
                                <a:latin typeface="Cambria Math"/>
                              </a:rPr>
                              <m:t>𝜈</m:t>
                            </m:r>
                          </m:e>
                          <m:sup>
                            <m:r>
                              <a:rPr lang="en-US" sz="3200" i="1">
                                <a:latin typeface="Cambria Math"/>
                              </a:rPr>
                              <m:t>/</m:t>
                            </m:r>
                          </m:sup>
                        </m:sSup>
                      </m:num>
                      <m:den>
                        <m:r>
                          <a:rPr lang="en-US" sz="3200" i="1">
                            <a:latin typeface="Cambria Math"/>
                          </a:rPr>
                          <m:t>𝑐</m:t>
                        </m:r>
                      </m:den>
                    </m:f>
                    <m:r>
                      <a:rPr lang="en-US" sz="3200" i="1">
                        <a:latin typeface="Cambria Math"/>
                      </a:rPr>
                      <m:t>𝑠𝑖𝑛</m:t>
                    </m:r>
                    <m:r>
                      <a:rPr lang="en-US" sz="3200" i="1">
                        <a:latin typeface="Cambria Math"/>
                      </a:rPr>
                      <m:t>𝜑</m:t>
                    </m:r>
                    <m:r>
                      <a:rPr lang="en-US" sz="3200" i="1">
                        <a:latin typeface="Cambria Math"/>
                      </a:rPr>
                      <m:t>−</m:t>
                    </m:r>
                    <m:r>
                      <a:rPr lang="en-US" sz="3200" i="1">
                        <a:latin typeface="Cambria Math"/>
                      </a:rPr>
                      <m:t>𝑝𝑠𝑖𝑛</m:t>
                    </m:r>
                    <m:r>
                      <a:rPr lang="en-US" sz="3200" i="1">
                        <a:latin typeface="Cambria Math"/>
                      </a:rPr>
                      <m:t>𝜃</m:t>
                    </m:r>
                  </m:oMath>
                </a14:m>
                <a:endParaRPr lang="en-GB" sz="3200" dirty="0"/>
              </a:p>
              <a:p>
                <a:r>
                  <a:rPr lang="en-US" sz="3200" dirty="0"/>
                  <a:t>0</a:t>
                </a:r>
                <a14:m>
                  <m:oMath xmlns:m="http://schemas.openxmlformats.org/officeDocument/2006/math">
                    <m:r>
                      <a:rPr lang="en-US" sz="3200" i="1">
                        <a:latin typeface="Cambria Math"/>
                      </a:rPr>
                      <m:t>=</m:t>
                    </m:r>
                    <m:r>
                      <a:rPr lang="en-US" sz="3200" i="1">
                        <a:latin typeface="Cambria Math"/>
                      </a:rPr>
                      <m:t>h</m:t>
                    </m:r>
                    <m:sSup>
                      <m:sSupPr>
                        <m:ctrlPr>
                          <a:rPr lang="en-GB" sz="3200" i="1">
                            <a:latin typeface="Cambria Math"/>
                          </a:rPr>
                        </m:ctrlPr>
                      </m:sSupPr>
                      <m:e>
                        <m:r>
                          <a:rPr lang="en-US" sz="3200" i="1">
                            <a:latin typeface="Cambria Math"/>
                          </a:rPr>
                          <m:t>𝜈</m:t>
                        </m:r>
                      </m:e>
                      <m:sup>
                        <m:r>
                          <a:rPr lang="en-US" sz="3200" i="1">
                            <a:latin typeface="Cambria Math"/>
                          </a:rPr>
                          <m:t>/</m:t>
                        </m:r>
                      </m:sup>
                    </m:sSup>
                    <m:r>
                      <a:rPr lang="en-US" sz="3200" i="1">
                        <a:latin typeface="Cambria Math"/>
                      </a:rPr>
                      <m:t>𝑠𝑖𝑛</m:t>
                    </m:r>
                    <m:r>
                      <a:rPr lang="en-US" sz="3200" i="1">
                        <a:latin typeface="Cambria Math"/>
                      </a:rPr>
                      <m:t>𝜑</m:t>
                    </m:r>
                    <m:r>
                      <a:rPr lang="en-US" sz="3200" i="1">
                        <a:latin typeface="Cambria Math"/>
                      </a:rPr>
                      <m:t>−</m:t>
                    </m:r>
                    <m:r>
                      <a:rPr lang="en-US" sz="3200" i="1">
                        <a:latin typeface="Cambria Math"/>
                      </a:rPr>
                      <m:t>𝑝𝑐</m:t>
                    </m:r>
                    <m:r>
                      <a:rPr lang="en-US" sz="3200" i="1">
                        <a:latin typeface="Cambria Math"/>
                      </a:rPr>
                      <m:t> </m:t>
                    </m:r>
                    <m:r>
                      <a:rPr lang="en-US" sz="3200" i="1">
                        <a:latin typeface="Cambria Math"/>
                      </a:rPr>
                      <m:t>𝑠𝑖𝑛</m:t>
                    </m:r>
                    <m:r>
                      <a:rPr lang="en-US" sz="3200" i="1">
                        <a:latin typeface="Cambria Math"/>
                      </a:rPr>
                      <m:t>𝜃</m:t>
                    </m:r>
                  </m:oMath>
                </a14:m>
                <a:r>
                  <a:rPr lang="en-US" sz="3200" dirty="0"/>
                  <a:t> </a:t>
                </a:r>
                <a:endParaRPr lang="en-GB" sz="3200" dirty="0"/>
              </a:p>
              <a:p>
                <a14:m>
                  <m:oMath xmlns:m="http://schemas.openxmlformats.org/officeDocument/2006/math">
                    <m:r>
                      <a:rPr lang="en-US" sz="3200" i="1">
                        <a:latin typeface="Cambria Math"/>
                      </a:rPr>
                      <m:t>𝑝𝑐</m:t>
                    </m:r>
                    <m:r>
                      <a:rPr lang="en-US" sz="3200" i="1">
                        <a:latin typeface="Cambria Math"/>
                      </a:rPr>
                      <m:t> </m:t>
                    </m:r>
                    <m:r>
                      <a:rPr lang="en-US" sz="3200" i="1">
                        <a:latin typeface="Cambria Math"/>
                      </a:rPr>
                      <m:t>𝑠𝑖𝑛</m:t>
                    </m:r>
                    <m:r>
                      <a:rPr lang="en-US" sz="3200" i="1">
                        <a:latin typeface="Cambria Math"/>
                      </a:rPr>
                      <m:t>𝜃</m:t>
                    </m:r>
                    <m:r>
                      <a:rPr lang="en-US" sz="3200" i="1">
                        <a:latin typeface="Cambria Math"/>
                      </a:rPr>
                      <m:t>=</m:t>
                    </m:r>
                    <m:r>
                      <a:rPr lang="en-US" sz="3200" i="1">
                        <a:latin typeface="Cambria Math"/>
                      </a:rPr>
                      <m:t>h</m:t>
                    </m:r>
                    <m:sSup>
                      <m:sSupPr>
                        <m:ctrlPr>
                          <a:rPr lang="en-GB" sz="3200" i="1">
                            <a:latin typeface="Cambria Math"/>
                          </a:rPr>
                        </m:ctrlPr>
                      </m:sSupPr>
                      <m:e>
                        <m:r>
                          <a:rPr lang="en-US" sz="3200" i="1">
                            <a:latin typeface="Cambria Math"/>
                          </a:rPr>
                          <m:t>𝜈</m:t>
                        </m:r>
                      </m:e>
                      <m:sup>
                        <m:r>
                          <a:rPr lang="en-US" sz="3200" i="1">
                            <a:latin typeface="Cambria Math"/>
                          </a:rPr>
                          <m:t>/</m:t>
                        </m:r>
                      </m:sup>
                    </m:sSup>
                    <m:r>
                      <a:rPr lang="en-US" sz="3200" i="1">
                        <a:latin typeface="Cambria Math"/>
                      </a:rPr>
                      <m:t>𝑠𝑖𝑛</m:t>
                    </m:r>
                    <m:r>
                      <a:rPr lang="en-US" sz="3200" i="1">
                        <a:latin typeface="Cambria Math"/>
                      </a:rPr>
                      <m:t>𝜑</m:t>
                    </m:r>
                  </m:oMath>
                </a14:m>
                <a:r>
                  <a:rPr lang="en-US" sz="3200" dirty="0"/>
                  <a:t> </a:t>
                </a:r>
                <a:endParaRPr lang="en-GB" sz="3200" dirty="0"/>
              </a:p>
              <a:p>
                <a14:m>
                  <m:oMath xmlns:m="http://schemas.openxmlformats.org/officeDocument/2006/math">
                    <m:sSup>
                      <m:sSupPr>
                        <m:ctrlPr>
                          <a:rPr lang="en-GB" sz="3200" i="1">
                            <a:latin typeface="Cambria Math"/>
                          </a:rPr>
                        </m:ctrlPr>
                      </m:sSupPr>
                      <m:e>
                        <m:r>
                          <a:rPr lang="en-US" sz="3200" i="1">
                            <a:latin typeface="Cambria Math"/>
                          </a:rPr>
                          <m:t>𝑝</m:t>
                        </m:r>
                      </m:e>
                      <m:sup>
                        <m:r>
                          <a:rPr lang="en-US" sz="3200" i="1">
                            <a:latin typeface="Cambria Math"/>
                          </a:rPr>
                          <m:t>2</m:t>
                        </m:r>
                      </m:sup>
                    </m:sSup>
                    <m:sSup>
                      <m:sSupPr>
                        <m:ctrlPr>
                          <a:rPr lang="en-GB" sz="3200" i="1">
                            <a:latin typeface="Cambria Math"/>
                          </a:rPr>
                        </m:ctrlPr>
                      </m:sSupPr>
                      <m:e>
                        <m:r>
                          <a:rPr lang="en-US" sz="3200" i="1">
                            <a:latin typeface="Cambria Math"/>
                          </a:rPr>
                          <m:t>𝑐</m:t>
                        </m:r>
                      </m:e>
                      <m:sup>
                        <m:r>
                          <a:rPr lang="en-US" sz="3200" i="1">
                            <a:latin typeface="Cambria Math"/>
                          </a:rPr>
                          <m:t>2</m:t>
                        </m:r>
                      </m:sup>
                    </m:sSup>
                    <m:sSup>
                      <m:sSupPr>
                        <m:ctrlPr>
                          <a:rPr lang="en-GB" sz="3200" i="1">
                            <a:latin typeface="Cambria Math"/>
                          </a:rPr>
                        </m:ctrlPr>
                      </m:sSupPr>
                      <m:e>
                        <m:r>
                          <a:rPr lang="en-US" sz="3200" i="1">
                            <a:latin typeface="Cambria Math"/>
                          </a:rPr>
                          <m:t>𝑠𝑖𝑛</m:t>
                        </m:r>
                      </m:e>
                      <m:sup>
                        <m:r>
                          <a:rPr lang="en-US" sz="3200" i="1">
                            <a:latin typeface="Cambria Math"/>
                          </a:rPr>
                          <m:t>2</m:t>
                        </m:r>
                      </m:sup>
                    </m:sSup>
                    <m:r>
                      <a:rPr lang="en-US" sz="3200" i="1">
                        <a:latin typeface="Cambria Math"/>
                      </a:rPr>
                      <m:t>𝜃</m:t>
                    </m:r>
                    <m:r>
                      <a:rPr lang="en-US" sz="3200" i="1">
                        <a:latin typeface="Cambria Math"/>
                      </a:rPr>
                      <m:t>=</m:t>
                    </m:r>
                    <m:sSup>
                      <m:sSupPr>
                        <m:ctrlPr>
                          <a:rPr lang="en-GB" sz="3200" i="1">
                            <a:latin typeface="Cambria Math"/>
                          </a:rPr>
                        </m:ctrlPr>
                      </m:sSupPr>
                      <m:e>
                        <m:r>
                          <a:rPr lang="en-US" sz="3200" i="1">
                            <a:latin typeface="Cambria Math"/>
                          </a:rPr>
                          <m:t>( </m:t>
                        </m:r>
                        <m:r>
                          <a:rPr lang="en-US" sz="3200" i="1">
                            <a:latin typeface="Cambria Math"/>
                          </a:rPr>
                          <m:t>h</m:t>
                        </m:r>
                        <m:sSup>
                          <m:sSupPr>
                            <m:ctrlPr>
                              <a:rPr lang="en-GB" sz="3200" i="1">
                                <a:latin typeface="Cambria Math"/>
                              </a:rPr>
                            </m:ctrlPr>
                          </m:sSupPr>
                          <m:e>
                            <m:r>
                              <a:rPr lang="en-US" sz="3200" i="1">
                                <a:latin typeface="Cambria Math"/>
                              </a:rPr>
                              <m:t>𝜈</m:t>
                            </m:r>
                          </m:e>
                          <m:sup>
                            <m:r>
                              <a:rPr lang="en-US" sz="3200" i="1">
                                <a:latin typeface="Cambria Math"/>
                              </a:rPr>
                              <m:t>/</m:t>
                            </m:r>
                          </m:sup>
                        </m:sSup>
                        <m:r>
                          <a:rPr lang="en-US" sz="3200" i="1">
                            <a:latin typeface="Cambria Math"/>
                          </a:rPr>
                          <m:t>)</m:t>
                        </m:r>
                      </m:e>
                      <m:sup>
                        <m:r>
                          <a:rPr lang="en-US" sz="3200" i="1">
                            <a:latin typeface="Cambria Math"/>
                          </a:rPr>
                          <m:t>2</m:t>
                        </m:r>
                      </m:sup>
                    </m:sSup>
                    <m:sSup>
                      <m:sSupPr>
                        <m:ctrlPr>
                          <a:rPr lang="en-GB" sz="3200" i="1">
                            <a:latin typeface="Cambria Math"/>
                          </a:rPr>
                        </m:ctrlPr>
                      </m:sSupPr>
                      <m:e>
                        <m:r>
                          <a:rPr lang="en-US" sz="3200" i="1">
                            <a:latin typeface="Cambria Math"/>
                          </a:rPr>
                          <m:t>𝑠𝑖𝑛</m:t>
                        </m:r>
                      </m:e>
                      <m:sup>
                        <m:r>
                          <a:rPr lang="en-US" sz="3200" i="1">
                            <a:latin typeface="Cambria Math"/>
                          </a:rPr>
                          <m:t>2</m:t>
                        </m:r>
                      </m:sup>
                    </m:sSup>
                    <m:r>
                      <a:rPr lang="en-US" sz="3200" i="1">
                        <a:latin typeface="Cambria Math"/>
                      </a:rPr>
                      <m:t>𝜑</m:t>
                    </m:r>
                  </m:oMath>
                </a14:m>
                <a:r>
                  <a:rPr lang="en-US" sz="3200" dirty="0"/>
                  <a:t>…………..(2)</a:t>
                </a:r>
                <a:endParaRPr lang="en-GB" sz="3200" dirty="0"/>
              </a:p>
            </p:txBody>
          </p:sp>
        </mc:Choice>
        <mc:Fallback xmlns="">
          <p:sp>
            <p:nvSpPr>
              <p:cNvPr id="2" name="Rectangle 1"/>
              <p:cNvSpPr>
                <a:spLocks noRot="1" noChangeAspect="1" noMove="1" noResize="1" noEditPoints="1" noAdjustHandles="1" noChangeArrowheads="1" noChangeShapeType="1" noTextEdit="1"/>
              </p:cNvSpPr>
              <p:nvPr/>
            </p:nvSpPr>
            <p:spPr>
              <a:xfrm>
                <a:off x="228600" y="152400"/>
                <a:ext cx="8229600" cy="3510898"/>
              </a:xfrm>
              <a:prstGeom prst="rect">
                <a:avLst/>
              </a:prstGeom>
              <a:blipFill rotWithShape="1">
                <a:blip r:embed="rId2"/>
                <a:stretch>
                  <a:fillRect l="-1926" t="-2257" b="-486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228600" y="3663298"/>
                <a:ext cx="9067800" cy="2476127"/>
              </a:xfrm>
              <a:prstGeom prst="rect">
                <a:avLst/>
              </a:prstGeom>
            </p:spPr>
            <p:txBody>
              <a:bodyPr wrap="square">
                <a:spAutoFit/>
              </a:bodyPr>
              <a:lstStyle/>
              <a:p>
                <a:r>
                  <a:rPr lang="en-US" sz="3200" dirty="0"/>
                  <a:t>Adding equation (1) and (2)</a:t>
                </a:r>
                <a:endParaRPr lang="en-GB" sz="3200" dirty="0"/>
              </a:p>
              <a:p>
                <a:r>
                  <a:rPr lang="en-US" sz="3200" dirty="0"/>
                  <a:t> </a:t>
                </a:r>
                <a14:m>
                  <m:oMath xmlns:m="http://schemas.openxmlformats.org/officeDocument/2006/math">
                    <m:sSup>
                      <m:sSupPr>
                        <m:ctrlPr>
                          <a:rPr lang="en-GB" sz="3200" i="1">
                            <a:latin typeface="Cambria Math"/>
                          </a:rPr>
                        </m:ctrlPr>
                      </m:sSupPr>
                      <m:e>
                        <m:r>
                          <a:rPr lang="en-US" sz="3200" i="1">
                            <a:latin typeface="Cambria Math"/>
                          </a:rPr>
                          <m:t>𝑝</m:t>
                        </m:r>
                      </m:e>
                      <m:sup>
                        <m:r>
                          <a:rPr lang="en-US" sz="3200" i="1">
                            <a:latin typeface="Cambria Math"/>
                          </a:rPr>
                          <m:t>2</m:t>
                        </m:r>
                      </m:sup>
                    </m:sSup>
                    <m:sSup>
                      <m:sSupPr>
                        <m:ctrlPr>
                          <a:rPr lang="en-GB" sz="3200" i="1">
                            <a:latin typeface="Cambria Math"/>
                          </a:rPr>
                        </m:ctrlPr>
                      </m:sSupPr>
                      <m:e>
                        <m:r>
                          <a:rPr lang="en-US" sz="3200" i="1">
                            <a:latin typeface="Cambria Math"/>
                          </a:rPr>
                          <m:t>𝑐</m:t>
                        </m:r>
                      </m:e>
                      <m:sup>
                        <m:r>
                          <a:rPr lang="en-US" sz="3200" i="1">
                            <a:latin typeface="Cambria Math"/>
                          </a:rPr>
                          <m:t>2</m:t>
                        </m:r>
                      </m:sup>
                    </m:sSup>
                    <m:r>
                      <a:rPr lang="en-US" sz="3200" i="1">
                        <a:latin typeface="Cambria Math"/>
                      </a:rPr>
                      <m:t>(</m:t>
                    </m:r>
                    <m:sSup>
                      <m:sSupPr>
                        <m:ctrlPr>
                          <a:rPr lang="en-GB" sz="3200" i="1">
                            <a:latin typeface="Cambria Math"/>
                          </a:rPr>
                        </m:ctrlPr>
                      </m:sSupPr>
                      <m:e>
                        <m:r>
                          <a:rPr lang="en-US" sz="3200" i="1">
                            <a:latin typeface="Cambria Math"/>
                          </a:rPr>
                          <m:t>𝑠𝑖𝑛</m:t>
                        </m:r>
                      </m:e>
                      <m:sup>
                        <m:r>
                          <a:rPr lang="en-US" sz="3200" i="1">
                            <a:latin typeface="Cambria Math"/>
                          </a:rPr>
                          <m:t>2</m:t>
                        </m:r>
                      </m:sup>
                    </m:sSup>
                    <m:r>
                      <a:rPr lang="en-US" sz="3200" i="1">
                        <a:latin typeface="Cambria Math"/>
                      </a:rPr>
                      <m:t>𝜃</m:t>
                    </m:r>
                    <m:r>
                      <a:rPr lang="en-US" sz="3200" i="1">
                        <a:latin typeface="Cambria Math"/>
                      </a:rPr>
                      <m:t>+</m:t>
                    </m:r>
                    <m:sSup>
                      <m:sSupPr>
                        <m:ctrlPr>
                          <a:rPr lang="en-GB" sz="3200" i="1">
                            <a:latin typeface="Cambria Math"/>
                          </a:rPr>
                        </m:ctrlPr>
                      </m:sSupPr>
                      <m:e>
                        <m:r>
                          <a:rPr lang="en-US" sz="3200" i="1">
                            <a:latin typeface="Cambria Math"/>
                          </a:rPr>
                          <m:t>𝑐𝑜𝑠</m:t>
                        </m:r>
                      </m:e>
                      <m:sup>
                        <m:r>
                          <a:rPr lang="en-US" sz="3200" i="1">
                            <a:latin typeface="Cambria Math"/>
                          </a:rPr>
                          <m:t>2</m:t>
                        </m:r>
                      </m:sup>
                    </m:sSup>
                    <m:r>
                      <a:rPr lang="en-US" sz="3200" i="1">
                        <a:latin typeface="Cambria Math"/>
                      </a:rPr>
                      <m:t>𝜃</m:t>
                    </m:r>
                    <m:r>
                      <a:rPr lang="en-US" sz="3200" i="1">
                        <a:latin typeface="Cambria Math"/>
                      </a:rPr>
                      <m:t>)=</m:t>
                    </m:r>
                    <m:sSup>
                      <m:sSupPr>
                        <m:ctrlPr>
                          <a:rPr lang="en-GB" sz="3200" i="1">
                            <a:latin typeface="Cambria Math"/>
                          </a:rPr>
                        </m:ctrlPr>
                      </m:sSupPr>
                      <m:e>
                        <m:r>
                          <a:rPr lang="en-US" sz="3200" i="1">
                            <a:latin typeface="Cambria Math"/>
                          </a:rPr>
                          <m:t>(</m:t>
                        </m:r>
                        <m:r>
                          <a:rPr lang="en-US" sz="3200" i="1">
                            <a:latin typeface="Cambria Math"/>
                          </a:rPr>
                          <m:t>h</m:t>
                        </m:r>
                        <m:r>
                          <a:rPr lang="en-US" sz="3200" i="1">
                            <a:latin typeface="Cambria Math"/>
                          </a:rPr>
                          <m:t>𝜈</m:t>
                        </m:r>
                        <m:r>
                          <a:rPr lang="en-US" sz="3200" i="1">
                            <a:latin typeface="Cambria Math"/>
                          </a:rPr>
                          <m:t>)</m:t>
                        </m:r>
                      </m:e>
                      <m:sup>
                        <m:r>
                          <a:rPr lang="en-US" sz="3200" i="1">
                            <a:latin typeface="Cambria Math"/>
                          </a:rPr>
                          <m:t>2</m:t>
                        </m:r>
                      </m:sup>
                    </m:sSup>
                    <m:r>
                      <a:rPr lang="en-US" sz="3200" i="1">
                        <a:latin typeface="Cambria Math"/>
                      </a:rPr>
                      <m:t>−2</m:t>
                    </m:r>
                    <m:d>
                      <m:dPr>
                        <m:ctrlPr>
                          <a:rPr lang="en-GB" sz="3200" i="1">
                            <a:latin typeface="Cambria Math"/>
                          </a:rPr>
                        </m:ctrlPr>
                      </m:dPr>
                      <m:e>
                        <m:r>
                          <a:rPr lang="en-US" sz="3200" i="1">
                            <a:latin typeface="Cambria Math"/>
                          </a:rPr>
                          <m:t>h</m:t>
                        </m:r>
                        <m:r>
                          <a:rPr lang="en-US" sz="3200" i="1">
                            <a:latin typeface="Cambria Math"/>
                          </a:rPr>
                          <m:t>𝜈</m:t>
                        </m:r>
                      </m:e>
                    </m:d>
                    <m:d>
                      <m:dPr>
                        <m:ctrlPr>
                          <a:rPr lang="en-GB" sz="3200" i="1">
                            <a:latin typeface="Cambria Math"/>
                          </a:rPr>
                        </m:ctrlPr>
                      </m:dPr>
                      <m:e>
                        <m:r>
                          <a:rPr lang="en-US" sz="3200" i="1">
                            <a:latin typeface="Cambria Math"/>
                          </a:rPr>
                          <m:t>h</m:t>
                        </m:r>
                        <m:sSup>
                          <m:sSupPr>
                            <m:ctrlPr>
                              <a:rPr lang="en-GB" sz="3200" i="1">
                                <a:latin typeface="Cambria Math"/>
                              </a:rPr>
                            </m:ctrlPr>
                          </m:sSupPr>
                          <m:e>
                            <m:r>
                              <a:rPr lang="en-US" sz="3200" i="1">
                                <a:latin typeface="Cambria Math"/>
                              </a:rPr>
                              <m:t>𝜈</m:t>
                            </m:r>
                          </m:e>
                          <m:sup>
                            <m:r>
                              <a:rPr lang="en-US" sz="3200" i="1">
                                <a:latin typeface="Cambria Math"/>
                              </a:rPr>
                              <m:t>/</m:t>
                            </m:r>
                          </m:sup>
                        </m:sSup>
                        <m:r>
                          <a:rPr lang="en-US" sz="3200" i="1">
                            <a:latin typeface="Cambria Math"/>
                          </a:rPr>
                          <m:t>)</m:t>
                        </m:r>
                        <m:r>
                          <a:rPr lang="en-US" sz="3200" i="1">
                            <a:latin typeface="Cambria Math"/>
                          </a:rPr>
                          <m:t>𝑐𝑜𝑠</m:t>
                        </m:r>
                        <m:r>
                          <a:rPr lang="en-US" sz="3200" i="1">
                            <a:latin typeface="Cambria Math"/>
                          </a:rPr>
                          <m:t>𝜑</m:t>
                        </m:r>
                      </m:e>
                    </m:d>
                    <m:r>
                      <a:rPr lang="en-US" sz="3200" i="1">
                        <a:latin typeface="Cambria Math"/>
                      </a:rPr>
                      <m:t>+</m:t>
                    </m:r>
                    <m:sSup>
                      <m:sSupPr>
                        <m:ctrlPr>
                          <a:rPr lang="en-GB" sz="3200" i="1">
                            <a:latin typeface="Cambria Math"/>
                          </a:rPr>
                        </m:ctrlPr>
                      </m:sSupPr>
                      <m:e>
                        <m:r>
                          <a:rPr lang="en-US" sz="3200" i="1">
                            <a:latin typeface="Cambria Math"/>
                          </a:rPr>
                          <m:t>( </m:t>
                        </m:r>
                        <m:r>
                          <a:rPr lang="en-US" sz="3200" i="1">
                            <a:latin typeface="Cambria Math"/>
                          </a:rPr>
                          <m:t>h</m:t>
                        </m:r>
                        <m:sSup>
                          <m:sSupPr>
                            <m:ctrlPr>
                              <a:rPr lang="en-GB" sz="3200" i="1">
                                <a:latin typeface="Cambria Math"/>
                              </a:rPr>
                            </m:ctrlPr>
                          </m:sSupPr>
                          <m:e>
                            <m:r>
                              <a:rPr lang="en-US" sz="3200" i="1">
                                <a:latin typeface="Cambria Math"/>
                              </a:rPr>
                              <m:t>𝜈</m:t>
                            </m:r>
                          </m:e>
                          <m:sup>
                            <m:r>
                              <a:rPr lang="en-US" sz="3200" i="1">
                                <a:latin typeface="Cambria Math"/>
                              </a:rPr>
                              <m:t>/</m:t>
                            </m:r>
                          </m:sup>
                        </m:sSup>
                        <m:r>
                          <a:rPr lang="en-US" sz="3200" i="1">
                            <a:latin typeface="Cambria Math"/>
                          </a:rPr>
                          <m:t>)</m:t>
                        </m:r>
                      </m:e>
                      <m:sup>
                        <m:r>
                          <a:rPr lang="en-US" sz="3200" i="1">
                            <a:latin typeface="Cambria Math"/>
                          </a:rPr>
                          <m:t>2</m:t>
                        </m:r>
                      </m:sup>
                    </m:sSup>
                    <m:r>
                      <a:rPr lang="en-US" sz="3200" i="1">
                        <a:latin typeface="Cambria Math"/>
                      </a:rPr>
                      <m:t>(</m:t>
                    </m:r>
                    <m:sSup>
                      <m:sSupPr>
                        <m:ctrlPr>
                          <a:rPr lang="en-GB" sz="3200" i="1">
                            <a:latin typeface="Cambria Math"/>
                          </a:rPr>
                        </m:ctrlPr>
                      </m:sSupPr>
                      <m:e>
                        <m:sSup>
                          <m:sSupPr>
                            <m:ctrlPr>
                              <a:rPr lang="en-GB" sz="3200" i="1">
                                <a:latin typeface="Cambria Math"/>
                              </a:rPr>
                            </m:ctrlPr>
                          </m:sSupPr>
                          <m:e>
                            <m:r>
                              <a:rPr lang="en-US" sz="3200" i="1">
                                <a:latin typeface="Cambria Math"/>
                              </a:rPr>
                              <m:t>𝑠𝑖𝑛</m:t>
                            </m:r>
                          </m:e>
                          <m:sup>
                            <m:r>
                              <a:rPr lang="en-US" sz="3200" i="1">
                                <a:latin typeface="Cambria Math"/>
                              </a:rPr>
                              <m:t>2</m:t>
                            </m:r>
                          </m:sup>
                        </m:sSup>
                        <m:r>
                          <a:rPr lang="en-US" sz="3200" i="1">
                            <a:latin typeface="Cambria Math"/>
                          </a:rPr>
                          <m:t>𝜑</m:t>
                        </m:r>
                        <m:r>
                          <a:rPr lang="en-US" sz="3200" i="1">
                            <a:latin typeface="Cambria Math"/>
                          </a:rPr>
                          <m:t>+</m:t>
                        </m:r>
                        <m:r>
                          <a:rPr lang="en-US" sz="3200" i="1">
                            <a:latin typeface="Cambria Math"/>
                          </a:rPr>
                          <m:t>𝑐𝑜𝑠</m:t>
                        </m:r>
                      </m:e>
                      <m:sup>
                        <m:r>
                          <a:rPr lang="en-US" sz="3200" i="1">
                            <a:latin typeface="Cambria Math"/>
                          </a:rPr>
                          <m:t>2</m:t>
                        </m:r>
                      </m:sup>
                    </m:sSup>
                    <m:r>
                      <a:rPr lang="en-US" sz="3200" i="1">
                        <a:latin typeface="Cambria Math"/>
                      </a:rPr>
                      <m:t>𝜑</m:t>
                    </m:r>
                    <m:r>
                      <a:rPr lang="en-US" sz="3200" i="1">
                        <a:latin typeface="Cambria Math"/>
                      </a:rPr>
                      <m:t>)</m:t>
                    </m:r>
                  </m:oMath>
                </a14:m>
                <a:endParaRPr lang="en-GB" sz="3200" dirty="0"/>
              </a:p>
              <a:p>
                <a14:m>
                  <m:oMath xmlns:m="http://schemas.openxmlformats.org/officeDocument/2006/math">
                    <m:sSup>
                      <m:sSupPr>
                        <m:ctrlPr>
                          <a:rPr lang="en-GB" sz="3200" i="1">
                            <a:latin typeface="Cambria Math"/>
                          </a:rPr>
                        </m:ctrlPr>
                      </m:sSupPr>
                      <m:e>
                        <m:r>
                          <a:rPr lang="en-US" sz="3200" i="1">
                            <a:latin typeface="Cambria Math"/>
                          </a:rPr>
                          <m:t>𝑝</m:t>
                        </m:r>
                      </m:e>
                      <m:sup>
                        <m:r>
                          <a:rPr lang="en-US" sz="3200" i="1">
                            <a:latin typeface="Cambria Math"/>
                          </a:rPr>
                          <m:t>2</m:t>
                        </m:r>
                      </m:sup>
                    </m:sSup>
                    <m:sSup>
                      <m:sSupPr>
                        <m:ctrlPr>
                          <a:rPr lang="en-GB" sz="3200" i="1">
                            <a:latin typeface="Cambria Math"/>
                          </a:rPr>
                        </m:ctrlPr>
                      </m:sSupPr>
                      <m:e>
                        <m:r>
                          <a:rPr lang="en-US" sz="3200" i="1">
                            <a:latin typeface="Cambria Math"/>
                          </a:rPr>
                          <m:t>𝑐</m:t>
                        </m:r>
                      </m:e>
                      <m:sup>
                        <m:r>
                          <a:rPr lang="en-US" sz="3200" i="1">
                            <a:latin typeface="Cambria Math"/>
                          </a:rPr>
                          <m:t>2</m:t>
                        </m:r>
                      </m:sup>
                    </m:sSup>
                    <m:r>
                      <a:rPr lang="en-US" sz="3200" i="1">
                        <a:latin typeface="Cambria Math"/>
                      </a:rPr>
                      <m:t>=</m:t>
                    </m:r>
                    <m:sSup>
                      <m:sSupPr>
                        <m:ctrlPr>
                          <a:rPr lang="en-GB" sz="3200" i="1">
                            <a:latin typeface="Cambria Math"/>
                          </a:rPr>
                        </m:ctrlPr>
                      </m:sSupPr>
                      <m:e>
                        <m:r>
                          <a:rPr lang="en-US" sz="3200" i="1">
                            <a:latin typeface="Cambria Math"/>
                          </a:rPr>
                          <m:t>(</m:t>
                        </m:r>
                        <m:r>
                          <a:rPr lang="en-US" sz="3200" i="1">
                            <a:latin typeface="Cambria Math"/>
                          </a:rPr>
                          <m:t>h</m:t>
                        </m:r>
                        <m:r>
                          <a:rPr lang="en-US" sz="3200" i="1">
                            <a:latin typeface="Cambria Math"/>
                          </a:rPr>
                          <m:t>𝜈</m:t>
                        </m:r>
                        <m:r>
                          <a:rPr lang="en-US" sz="3200" i="1">
                            <a:latin typeface="Cambria Math"/>
                          </a:rPr>
                          <m:t>)</m:t>
                        </m:r>
                      </m:e>
                      <m:sup>
                        <m:r>
                          <a:rPr lang="en-US" sz="3200" i="1">
                            <a:latin typeface="Cambria Math"/>
                          </a:rPr>
                          <m:t>2</m:t>
                        </m:r>
                      </m:sup>
                    </m:sSup>
                    <m:r>
                      <a:rPr lang="en-US" sz="3200" i="1">
                        <a:latin typeface="Cambria Math"/>
                      </a:rPr>
                      <m:t>−2</m:t>
                    </m:r>
                    <m:d>
                      <m:dPr>
                        <m:ctrlPr>
                          <a:rPr lang="en-GB" sz="3200" i="1">
                            <a:latin typeface="Cambria Math"/>
                          </a:rPr>
                        </m:ctrlPr>
                      </m:dPr>
                      <m:e>
                        <m:r>
                          <a:rPr lang="en-US" sz="3200" i="1">
                            <a:latin typeface="Cambria Math"/>
                          </a:rPr>
                          <m:t>h</m:t>
                        </m:r>
                        <m:r>
                          <a:rPr lang="en-US" sz="3200" i="1">
                            <a:latin typeface="Cambria Math"/>
                          </a:rPr>
                          <m:t>𝜈</m:t>
                        </m:r>
                      </m:e>
                    </m:d>
                    <m:d>
                      <m:dPr>
                        <m:ctrlPr>
                          <a:rPr lang="en-GB" sz="3200" i="1">
                            <a:latin typeface="Cambria Math"/>
                          </a:rPr>
                        </m:ctrlPr>
                      </m:dPr>
                      <m:e>
                        <m:r>
                          <a:rPr lang="en-US" sz="3200" i="1">
                            <a:latin typeface="Cambria Math"/>
                          </a:rPr>
                          <m:t>h</m:t>
                        </m:r>
                        <m:sSup>
                          <m:sSupPr>
                            <m:ctrlPr>
                              <a:rPr lang="en-GB" sz="3200" i="1">
                                <a:latin typeface="Cambria Math"/>
                              </a:rPr>
                            </m:ctrlPr>
                          </m:sSupPr>
                          <m:e>
                            <m:r>
                              <a:rPr lang="en-US" sz="3200" i="1">
                                <a:latin typeface="Cambria Math"/>
                              </a:rPr>
                              <m:t>𝜈</m:t>
                            </m:r>
                          </m:e>
                          <m:sup>
                            <m:r>
                              <a:rPr lang="en-US" sz="3200" i="1">
                                <a:latin typeface="Cambria Math"/>
                              </a:rPr>
                              <m:t>/</m:t>
                            </m:r>
                          </m:sup>
                        </m:sSup>
                        <m:r>
                          <a:rPr lang="en-US" sz="3200" i="1">
                            <a:latin typeface="Cambria Math"/>
                          </a:rPr>
                          <m:t>)</m:t>
                        </m:r>
                        <m:r>
                          <a:rPr lang="en-US" sz="3200" i="1">
                            <a:latin typeface="Cambria Math"/>
                          </a:rPr>
                          <m:t>𝑐𝑜𝑠</m:t>
                        </m:r>
                        <m:r>
                          <a:rPr lang="en-US" sz="3200" i="1">
                            <a:latin typeface="Cambria Math"/>
                          </a:rPr>
                          <m:t>𝜑</m:t>
                        </m:r>
                      </m:e>
                    </m:d>
                    <m:r>
                      <a:rPr lang="en-US" sz="3200" i="1">
                        <a:latin typeface="Cambria Math"/>
                      </a:rPr>
                      <m:t>+</m:t>
                    </m:r>
                    <m:sSup>
                      <m:sSupPr>
                        <m:ctrlPr>
                          <a:rPr lang="en-GB" sz="3200" i="1">
                            <a:latin typeface="Cambria Math"/>
                          </a:rPr>
                        </m:ctrlPr>
                      </m:sSupPr>
                      <m:e>
                        <m:r>
                          <a:rPr lang="en-US" sz="3200" i="1">
                            <a:latin typeface="Cambria Math"/>
                          </a:rPr>
                          <m:t>( </m:t>
                        </m:r>
                        <m:r>
                          <a:rPr lang="en-US" sz="3200" i="1">
                            <a:latin typeface="Cambria Math"/>
                          </a:rPr>
                          <m:t>h</m:t>
                        </m:r>
                        <m:sSup>
                          <m:sSupPr>
                            <m:ctrlPr>
                              <a:rPr lang="en-GB" sz="3200" i="1">
                                <a:latin typeface="Cambria Math"/>
                              </a:rPr>
                            </m:ctrlPr>
                          </m:sSupPr>
                          <m:e>
                            <m:r>
                              <a:rPr lang="en-US" sz="3200" i="1">
                                <a:latin typeface="Cambria Math"/>
                              </a:rPr>
                              <m:t>𝜈</m:t>
                            </m:r>
                          </m:e>
                          <m:sup>
                            <m:r>
                              <a:rPr lang="en-US" sz="3200" i="1">
                                <a:latin typeface="Cambria Math"/>
                              </a:rPr>
                              <m:t>/</m:t>
                            </m:r>
                          </m:sup>
                        </m:sSup>
                        <m:r>
                          <a:rPr lang="en-US" sz="3200" i="1">
                            <a:latin typeface="Cambria Math"/>
                          </a:rPr>
                          <m:t>)</m:t>
                        </m:r>
                      </m:e>
                      <m:sup>
                        <m:r>
                          <a:rPr lang="en-US" sz="3200" i="1">
                            <a:latin typeface="Cambria Math"/>
                          </a:rPr>
                          <m:t>2</m:t>
                        </m:r>
                      </m:sup>
                    </m:sSup>
                  </m:oMath>
                </a14:m>
                <a:r>
                  <a:rPr lang="en-US" sz="3200" dirty="0"/>
                  <a:t>…………(3)</a:t>
                </a:r>
                <a:endParaRPr lang="en-GB" sz="3200" dirty="0"/>
              </a:p>
            </p:txBody>
          </p:sp>
        </mc:Choice>
        <mc:Fallback xmlns="">
          <p:sp>
            <p:nvSpPr>
              <p:cNvPr id="3" name="Rectangle 2"/>
              <p:cNvSpPr>
                <a:spLocks noRot="1" noChangeAspect="1" noMove="1" noResize="1" noEditPoints="1" noAdjustHandles="1" noChangeArrowheads="1" noChangeShapeType="1" noTextEdit="1"/>
              </p:cNvSpPr>
              <p:nvPr/>
            </p:nvSpPr>
            <p:spPr>
              <a:xfrm>
                <a:off x="228600" y="3663298"/>
                <a:ext cx="9067800" cy="2476127"/>
              </a:xfrm>
              <a:prstGeom prst="rect">
                <a:avLst/>
              </a:prstGeom>
              <a:blipFill rotWithShape="1">
                <a:blip r:embed="rId3"/>
                <a:stretch>
                  <a:fillRect l="-1748" t="-3202" r="-807" b="-6404"/>
                </a:stretch>
              </a:blipFill>
            </p:spPr>
            <p:txBody>
              <a:bodyPr/>
              <a:lstStyle/>
              <a:p>
                <a:r>
                  <a:rPr lang="en-GB">
                    <a:noFill/>
                  </a:rPr>
                  <a:t> </a:t>
                </a:r>
              </a:p>
            </p:txBody>
          </p:sp>
        </mc:Fallback>
      </mc:AlternateContent>
    </p:spTree>
    <p:extLst>
      <p:ext uri="{BB962C8B-B14F-4D97-AF65-F5344CB8AC3E}">
        <p14:creationId xmlns:p14="http://schemas.microsoft.com/office/powerpoint/2010/main" val="1302597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533400" y="381000"/>
                <a:ext cx="8458200" cy="4870051"/>
              </a:xfrm>
              <a:prstGeom prst="rect">
                <a:avLst/>
              </a:prstGeom>
            </p:spPr>
            <p:txBody>
              <a:bodyPr wrap="square">
                <a:spAutoFit/>
              </a:bodyPr>
              <a:lstStyle/>
              <a:p>
                <a:r>
                  <a:rPr lang="en-US" sz="3200" dirty="0"/>
                  <a:t>Now total energy of the particle </a:t>
                </a:r>
                <a:endParaRPr lang="en-GB" sz="3200" dirty="0"/>
              </a:p>
              <a:p>
                <a:pPr/>
                <a14:m>
                  <m:oMathPara xmlns:m="http://schemas.openxmlformats.org/officeDocument/2006/math">
                    <m:oMathParaPr>
                      <m:jc m:val="centerGroup"/>
                    </m:oMathParaPr>
                    <m:oMath xmlns:m="http://schemas.openxmlformats.org/officeDocument/2006/math">
                      <m:r>
                        <a:rPr lang="en-US" sz="3200" i="1">
                          <a:latin typeface="Cambria Math"/>
                        </a:rPr>
                        <m:t>𝐸</m:t>
                      </m:r>
                      <m:r>
                        <a:rPr lang="en-US" sz="3200" i="1">
                          <a:latin typeface="Cambria Math"/>
                        </a:rPr>
                        <m:t>=</m:t>
                      </m:r>
                      <m:r>
                        <a:rPr lang="en-US" sz="3200" i="1">
                          <a:latin typeface="Cambria Math"/>
                        </a:rPr>
                        <m:t>𝐾</m:t>
                      </m:r>
                      <m:r>
                        <a:rPr lang="en-US" sz="3200" i="1">
                          <a:latin typeface="Cambria Math"/>
                        </a:rPr>
                        <m:t>.</m:t>
                      </m:r>
                      <m:r>
                        <a:rPr lang="en-US" sz="3200" i="1">
                          <a:latin typeface="Cambria Math"/>
                        </a:rPr>
                        <m:t>𝐸</m:t>
                      </m:r>
                      <m:r>
                        <a:rPr lang="en-US" sz="3200" i="1">
                          <a:latin typeface="Cambria Math"/>
                        </a:rPr>
                        <m:t>.+</m:t>
                      </m:r>
                      <m:sSub>
                        <m:sSubPr>
                          <m:ctrlPr>
                            <a:rPr lang="en-GB" sz="3200" i="1">
                              <a:latin typeface="Cambria Math"/>
                            </a:rPr>
                          </m:ctrlPr>
                        </m:sSubPr>
                        <m:e>
                          <m:r>
                            <a:rPr lang="en-US" sz="3200" i="1">
                              <a:latin typeface="Cambria Math"/>
                            </a:rPr>
                            <m:t>𝑚</m:t>
                          </m:r>
                        </m:e>
                        <m:sub>
                          <m:r>
                            <a:rPr lang="en-US" sz="3200" i="1">
                              <a:latin typeface="Cambria Math"/>
                            </a:rPr>
                            <m:t>0</m:t>
                          </m:r>
                        </m:sub>
                      </m:sSub>
                      <m:sSup>
                        <m:sSupPr>
                          <m:ctrlPr>
                            <a:rPr lang="en-GB" sz="3200" i="1">
                              <a:latin typeface="Cambria Math"/>
                            </a:rPr>
                          </m:ctrlPr>
                        </m:sSupPr>
                        <m:e>
                          <m:r>
                            <a:rPr lang="en-US" sz="3200" i="1">
                              <a:latin typeface="Cambria Math"/>
                            </a:rPr>
                            <m:t>𝑐</m:t>
                          </m:r>
                        </m:e>
                        <m:sup>
                          <m:r>
                            <a:rPr lang="en-US" sz="3200" i="1">
                              <a:latin typeface="Cambria Math"/>
                            </a:rPr>
                            <m:t>2</m:t>
                          </m:r>
                        </m:sup>
                      </m:sSup>
                    </m:oMath>
                  </m:oMathPara>
                </a14:m>
                <a:endParaRPr lang="en-GB" sz="3200" dirty="0"/>
              </a:p>
              <a:p>
                <a:r>
                  <a:rPr lang="en-US" sz="3200" dirty="0"/>
                  <a:t>And  </a:t>
                </a:r>
                <a14:m>
                  <m:oMath xmlns:m="http://schemas.openxmlformats.org/officeDocument/2006/math">
                    <m:r>
                      <a:rPr lang="en-US" sz="3200" i="1">
                        <a:latin typeface="Cambria Math"/>
                      </a:rPr>
                      <m:t>𝐸</m:t>
                    </m:r>
                    <m:r>
                      <a:rPr lang="en-US" sz="3200" i="1">
                        <a:latin typeface="Cambria Math"/>
                      </a:rPr>
                      <m:t>=</m:t>
                    </m:r>
                    <m:rad>
                      <m:radPr>
                        <m:degHide m:val="on"/>
                        <m:ctrlPr>
                          <a:rPr lang="en-GB" sz="3200" i="1">
                            <a:latin typeface="Cambria Math"/>
                          </a:rPr>
                        </m:ctrlPr>
                      </m:radPr>
                      <m:deg/>
                      <m:e>
                        <m:sSup>
                          <m:sSupPr>
                            <m:ctrlPr>
                              <a:rPr lang="en-GB" sz="3200" i="1">
                                <a:latin typeface="Cambria Math"/>
                              </a:rPr>
                            </m:ctrlPr>
                          </m:sSupPr>
                          <m:e>
                            <m:r>
                              <a:rPr lang="en-US" sz="3200" i="1">
                                <a:latin typeface="Cambria Math"/>
                              </a:rPr>
                              <m:t>(</m:t>
                            </m:r>
                            <m:r>
                              <a:rPr lang="en-US" sz="3200" i="1">
                                <a:latin typeface="Cambria Math"/>
                              </a:rPr>
                              <m:t>𝑝𝑐</m:t>
                            </m:r>
                            <m:r>
                              <a:rPr lang="en-US" sz="3200" i="1">
                                <a:latin typeface="Cambria Math"/>
                              </a:rPr>
                              <m:t>)</m:t>
                            </m:r>
                          </m:e>
                          <m:sup>
                            <m:r>
                              <a:rPr lang="en-US" sz="3200" i="1">
                                <a:latin typeface="Cambria Math"/>
                              </a:rPr>
                              <m:t>2</m:t>
                            </m:r>
                          </m:sup>
                        </m:sSup>
                        <m:r>
                          <a:rPr lang="en-US" sz="3200" i="1">
                            <a:latin typeface="Cambria Math"/>
                          </a:rPr>
                          <m:t>+</m:t>
                        </m:r>
                        <m:sSup>
                          <m:sSupPr>
                            <m:ctrlPr>
                              <a:rPr lang="en-GB" sz="3200" i="1">
                                <a:latin typeface="Cambria Math"/>
                              </a:rPr>
                            </m:ctrlPr>
                          </m:sSupPr>
                          <m:e>
                            <m:r>
                              <a:rPr lang="en-US" sz="3200" i="1">
                                <a:latin typeface="Cambria Math"/>
                              </a:rPr>
                              <m:t>(</m:t>
                            </m:r>
                            <m:sSub>
                              <m:sSubPr>
                                <m:ctrlPr>
                                  <a:rPr lang="en-GB" sz="3200" i="1">
                                    <a:latin typeface="Cambria Math"/>
                                  </a:rPr>
                                </m:ctrlPr>
                              </m:sSubPr>
                              <m:e>
                                <m:r>
                                  <a:rPr lang="en-US" sz="3200" i="1">
                                    <a:latin typeface="Cambria Math"/>
                                  </a:rPr>
                                  <m:t>𝑚</m:t>
                                </m:r>
                              </m:e>
                              <m:sub>
                                <m:r>
                                  <a:rPr lang="en-US" sz="3200" i="1">
                                    <a:latin typeface="Cambria Math"/>
                                  </a:rPr>
                                  <m:t>0</m:t>
                                </m:r>
                              </m:sub>
                            </m:sSub>
                            <m:sSup>
                              <m:sSupPr>
                                <m:ctrlPr>
                                  <a:rPr lang="en-GB" sz="3200" i="1">
                                    <a:latin typeface="Cambria Math"/>
                                  </a:rPr>
                                </m:ctrlPr>
                              </m:sSupPr>
                              <m:e>
                                <m:r>
                                  <a:rPr lang="en-US" sz="3200" i="1">
                                    <a:latin typeface="Cambria Math"/>
                                  </a:rPr>
                                  <m:t>𝑐</m:t>
                                </m:r>
                              </m:e>
                              <m:sup>
                                <m:r>
                                  <a:rPr lang="en-US" sz="3200" i="1">
                                    <a:latin typeface="Cambria Math"/>
                                  </a:rPr>
                                  <m:t>2</m:t>
                                </m:r>
                              </m:sup>
                            </m:sSup>
                            <m:r>
                              <a:rPr lang="en-US" sz="3200" i="1">
                                <a:latin typeface="Cambria Math"/>
                              </a:rPr>
                              <m:t>)</m:t>
                            </m:r>
                          </m:e>
                          <m:sup>
                            <m:r>
                              <a:rPr lang="en-US" sz="3200" i="1">
                                <a:latin typeface="Cambria Math"/>
                              </a:rPr>
                              <m:t>2</m:t>
                            </m:r>
                          </m:sup>
                        </m:sSup>
                      </m:e>
                    </m:rad>
                  </m:oMath>
                </a14:m>
                <a:endParaRPr lang="en-GB" sz="3200" dirty="0"/>
              </a:p>
              <a:p>
                <a:pPr/>
                <a14:m>
                  <m:oMathPara xmlns:m="http://schemas.openxmlformats.org/officeDocument/2006/math">
                    <m:oMathParaPr>
                      <m:jc m:val="left"/>
                    </m:oMathParaPr>
                    <m:oMath xmlns:m="http://schemas.openxmlformats.org/officeDocument/2006/math">
                      <m:r>
                        <a:rPr lang="en-US" sz="3200" i="1">
                          <a:latin typeface="Cambria Math"/>
                        </a:rPr>
                        <m:t>𝐾</m:t>
                      </m:r>
                      <m:r>
                        <a:rPr lang="en-US" sz="3200" i="1">
                          <a:latin typeface="Cambria Math"/>
                        </a:rPr>
                        <m:t>.</m:t>
                      </m:r>
                      <m:r>
                        <a:rPr lang="en-US" sz="3200" i="1">
                          <a:latin typeface="Cambria Math"/>
                        </a:rPr>
                        <m:t>𝐸</m:t>
                      </m:r>
                      <m:r>
                        <a:rPr lang="en-US" sz="3200" i="1">
                          <a:latin typeface="Cambria Math"/>
                        </a:rPr>
                        <m:t>.+</m:t>
                      </m:r>
                      <m:sSub>
                        <m:sSubPr>
                          <m:ctrlPr>
                            <a:rPr lang="en-GB" sz="3200" i="1">
                              <a:latin typeface="Cambria Math"/>
                            </a:rPr>
                          </m:ctrlPr>
                        </m:sSubPr>
                        <m:e>
                          <m:r>
                            <a:rPr lang="en-US" sz="3200" i="1">
                              <a:latin typeface="Cambria Math"/>
                            </a:rPr>
                            <m:t>𝑚</m:t>
                          </m:r>
                        </m:e>
                        <m:sub>
                          <m:r>
                            <a:rPr lang="en-US" sz="3200" i="1">
                              <a:latin typeface="Cambria Math"/>
                            </a:rPr>
                            <m:t>0</m:t>
                          </m:r>
                        </m:sub>
                      </m:sSub>
                      <m:sSup>
                        <m:sSupPr>
                          <m:ctrlPr>
                            <a:rPr lang="en-GB" sz="3200" i="1">
                              <a:latin typeface="Cambria Math"/>
                            </a:rPr>
                          </m:ctrlPr>
                        </m:sSupPr>
                        <m:e>
                          <m:r>
                            <a:rPr lang="en-US" sz="3200" i="1">
                              <a:latin typeface="Cambria Math"/>
                            </a:rPr>
                            <m:t>𝑐</m:t>
                          </m:r>
                        </m:e>
                        <m:sup>
                          <m:r>
                            <a:rPr lang="en-US" sz="3200" i="1">
                              <a:latin typeface="Cambria Math"/>
                            </a:rPr>
                            <m:t>2</m:t>
                          </m:r>
                        </m:sup>
                      </m:sSup>
                      <m:r>
                        <a:rPr lang="en-US" sz="3200" i="1">
                          <a:latin typeface="Cambria Math"/>
                        </a:rPr>
                        <m:t>=</m:t>
                      </m:r>
                      <m:rad>
                        <m:radPr>
                          <m:degHide m:val="on"/>
                          <m:ctrlPr>
                            <a:rPr lang="en-GB" sz="3200" i="1">
                              <a:latin typeface="Cambria Math"/>
                            </a:rPr>
                          </m:ctrlPr>
                        </m:radPr>
                        <m:deg/>
                        <m:e>
                          <m:sSup>
                            <m:sSupPr>
                              <m:ctrlPr>
                                <a:rPr lang="en-GB" sz="3200" i="1">
                                  <a:latin typeface="Cambria Math"/>
                                </a:rPr>
                              </m:ctrlPr>
                            </m:sSupPr>
                            <m:e>
                              <m:r>
                                <a:rPr lang="en-US" sz="3200" i="1">
                                  <a:latin typeface="Cambria Math"/>
                                </a:rPr>
                                <m:t>(</m:t>
                              </m:r>
                              <m:r>
                                <a:rPr lang="en-US" sz="3200" i="1">
                                  <a:latin typeface="Cambria Math"/>
                                </a:rPr>
                                <m:t>𝑝𝑐</m:t>
                              </m:r>
                              <m:r>
                                <a:rPr lang="en-US" sz="3200" i="1">
                                  <a:latin typeface="Cambria Math"/>
                                </a:rPr>
                                <m:t>)</m:t>
                              </m:r>
                            </m:e>
                            <m:sup>
                              <m:r>
                                <a:rPr lang="en-US" sz="3200" i="1">
                                  <a:latin typeface="Cambria Math"/>
                                </a:rPr>
                                <m:t>2</m:t>
                              </m:r>
                            </m:sup>
                          </m:sSup>
                          <m:r>
                            <a:rPr lang="en-US" sz="3200" i="1">
                              <a:latin typeface="Cambria Math"/>
                            </a:rPr>
                            <m:t>+</m:t>
                          </m:r>
                          <m:sSup>
                            <m:sSupPr>
                              <m:ctrlPr>
                                <a:rPr lang="en-GB" sz="3200" i="1">
                                  <a:latin typeface="Cambria Math"/>
                                </a:rPr>
                              </m:ctrlPr>
                            </m:sSupPr>
                            <m:e>
                              <m:r>
                                <a:rPr lang="en-US" sz="3200" i="1">
                                  <a:latin typeface="Cambria Math"/>
                                </a:rPr>
                                <m:t>(</m:t>
                              </m:r>
                              <m:sSub>
                                <m:sSubPr>
                                  <m:ctrlPr>
                                    <a:rPr lang="en-GB" sz="3200" i="1">
                                      <a:latin typeface="Cambria Math"/>
                                    </a:rPr>
                                  </m:ctrlPr>
                                </m:sSubPr>
                                <m:e>
                                  <m:r>
                                    <a:rPr lang="en-US" sz="3200" i="1">
                                      <a:latin typeface="Cambria Math"/>
                                    </a:rPr>
                                    <m:t>𝑚</m:t>
                                  </m:r>
                                </m:e>
                                <m:sub>
                                  <m:r>
                                    <a:rPr lang="en-US" sz="3200" i="1">
                                      <a:latin typeface="Cambria Math"/>
                                    </a:rPr>
                                    <m:t>0</m:t>
                                  </m:r>
                                </m:sub>
                              </m:sSub>
                              <m:sSup>
                                <m:sSupPr>
                                  <m:ctrlPr>
                                    <a:rPr lang="en-GB" sz="3200" i="1">
                                      <a:latin typeface="Cambria Math"/>
                                    </a:rPr>
                                  </m:ctrlPr>
                                </m:sSupPr>
                                <m:e>
                                  <m:r>
                                    <a:rPr lang="en-US" sz="3200" i="1">
                                      <a:latin typeface="Cambria Math"/>
                                    </a:rPr>
                                    <m:t>𝑐</m:t>
                                  </m:r>
                                </m:e>
                                <m:sup>
                                  <m:r>
                                    <a:rPr lang="en-US" sz="3200" i="1">
                                      <a:latin typeface="Cambria Math"/>
                                    </a:rPr>
                                    <m:t>2</m:t>
                                  </m:r>
                                </m:sup>
                              </m:sSup>
                              <m:r>
                                <a:rPr lang="en-US" sz="3200" i="1">
                                  <a:latin typeface="Cambria Math"/>
                                </a:rPr>
                                <m:t>)</m:t>
                              </m:r>
                            </m:e>
                            <m:sup>
                              <m:r>
                                <a:rPr lang="en-US" sz="3200" i="1">
                                  <a:latin typeface="Cambria Math"/>
                                </a:rPr>
                                <m:t>2</m:t>
                              </m:r>
                            </m:sup>
                          </m:sSup>
                        </m:e>
                      </m:rad>
                    </m:oMath>
                  </m:oMathPara>
                </a14:m>
                <a:endParaRPr lang="en-GB" sz="3200" dirty="0"/>
              </a:p>
              <a:p>
                <a:pPr/>
                <a14:m>
                  <m:oMathPara xmlns:m="http://schemas.openxmlformats.org/officeDocument/2006/math">
                    <m:oMathParaPr>
                      <m:jc m:val="left"/>
                    </m:oMathParaPr>
                    <m:oMath xmlns:m="http://schemas.openxmlformats.org/officeDocument/2006/math">
                      <m:sSup>
                        <m:sSupPr>
                          <m:ctrlPr>
                            <a:rPr lang="en-GB" sz="3200" i="1">
                              <a:latin typeface="Cambria Math"/>
                            </a:rPr>
                          </m:ctrlPr>
                        </m:sSupPr>
                        <m:e>
                          <m:r>
                            <a:rPr lang="en-US" sz="3200" i="1">
                              <a:latin typeface="Cambria Math"/>
                            </a:rPr>
                            <m:t>(</m:t>
                          </m:r>
                          <m:r>
                            <a:rPr lang="en-US" sz="3200" i="1">
                              <a:latin typeface="Cambria Math"/>
                            </a:rPr>
                            <m:t>𝐾</m:t>
                          </m:r>
                          <m:r>
                            <a:rPr lang="en-US" sz="3200" i="1">
                              <a:latin typeface="Cambria Math"/>
                            </a:rPr>
                            <m:t>.</m:t>
                          </m:r>
                          <m:r>
                            <a:rPr lang="en-US" sz="3200" i="1">
                              <a:latin typeface="Cambria Math"/>
                            </a:rPr>
                            <m:t>𝐸</m:t>
                          </m:r>
                          <m:r>
                            <a:rPr lang="en-US" sz="3200" i="1">
                              <a:latin typeface="Cambria Math"/>
                            </a:rPr>
                            <m:t>.)</m:t>
                          </m:r>
                        </m:e>
                        <m:sup>
                          <m:r>
                            <a:rPr lang="en-US" sz="3200" i="1">
                              <a:latin typeface="Cambria Math"/>
                            </a:rPr>
                            <m:t>2</m:t>
                          </m:r>
                        </m:sup>
                      </m:sSup>
                      <m:r>
                        <a:rPr lang="en-US" sz="3200" i="1">
                          <a:latin typeface="Cambria Math"/>
                        </a:rPr>
                        <m:t>+2</m:t>
                      </m:r>
                      <m:r>
                        <a:rPr lang="en-US" sz="3200" i="1">
                          <a:latin typeface="Cambria Math"/>
                        </a:rPr>
                        <m:t>𝐾</m:t>
                      </m:r>
                      <m:r>
                        <a:rPr lang="en-US" sz="3200" i="1">
                          <a:latin typeface="Cambria Math"/>
                        </a:rPr>
                        <m:t>.</m:t>
                      </m:r>
                      <m:r>
                        <a:rPr lang="en-US" sz="3200" i="1">
                          <a:latin typeface="Cambria Math"/>
                        </a:rPr>
                        <m:t>𝐸</m:t>
                      </m:r>
                      <m:r>
                        <a:rPr lang="en-US" sz="3200" i="1">
                          <a:latin typeface="Cambria Math"/>
                        </a:rPr>
                        <m:t>.</m:t>
                      </m:r>
                      <m:sSub>
                        <m:sSubPr>
                          <m:ctrlPr>
                            <a:rPr lang="en-GB" sz="3200" i="1">
                              <a:latin typeface="Cambria Math"/>
                            </a:rPr>
                          </m:ctrlPr>
                        </m:sSubPr>
                        <m:e>
                          <m:r>
                            <a:rPr lang="en-US" sz="3200" i="1">
                              <a:latin typeface="Cambria Math"/>
                            </a:rPr>
                            <m:t>𝑚</m:t>
                          </m:r>
                        </m:e>
                        <m:sub>
                          <m:r>
                            <a:rPr lang="en-US" sz="3200" i="1">
                              <a:latin typeface="Cambria Math"/>
                            </a:rPr>
                            <m:t>0</m:t>
                          </m:r>
                        </m:sub>
                      </m:sSub>
                      <m:sSup>
                        <m:sSupPr>
                          <m:ctrlPr>
                            <a:rPr lang="en-GB" sz="3200" i="1">
                              <a:latin typeface="Cambria Math"/>
                            </a:rPr>
                          </m:ctrlPr>
                        </m:sSupPr>
                        <m:e>
                          <m:r>
                            <a:rPr lang="en-US" sz="3200" i="1">
                              <a:latin typeface="Cambria Math"/>
                            </a:rPr>
                            <m:t>𝑐</m:t>
                          </m:r>
                        </m:e>
                        <m:sup>
                          <m:r>
                            <a:rPr lang="en-US" sz="3200" i="1">
                              <a:latin typeface="Cambria Math"/>
                            </a:rPr>
                            <m:t>2</m:t>
                          </m:r>
                        </m:sup>
                      </m:sSup>
                      <m:r>
                        <a:rPr lang="en-US" sz="3200" i="1">
                          <a:latin typeface="Cambria Math"/>
                        </a:rPr>
                        <m:t>+</m:t>
                      </m:r>
                      <m:sSup>
                        <m:sSupPr>
                          <m:ctrlPr>
                            <a:rPr lang="en-GB" sz="3200" i="1">
                              <a:latin typeface="Cambria Math"/>
                            </a:rPr>
                          </m:ctrlPr>
                        </m:sSupPr>
                        <m:e>
                          <m:r>
                            <a:rPr lang="en-US" sz="3200" i="1">
                              <a:latin typeface="Cambria Math"/>
                            </a:rPr>
                            <m:t>(</m:t>
                          </m:r>
                          <m:sSub>
                            <m:sSubPr>
                              <m:ctrlPr>
                                <a:rPr lang="en-GB" sz="3200" i="1">
                                  <a:latin typeface="Cambria Math"/>
                                </a:rPr>
                              </m:ctrlPr>
                            </m:sSubPr>
                            <m:e>
                              <m:r>
                                <a:rPr lang="en-US" sz="3200" i="1">
                                  <a:latin typeface="Cambria Math"/>
                                </a:rPr>
                                <m:t>𝑚</m:t>
                              </m:r>
                            </m:e>
                            <m:sub>
                              <m:r>
                                <a:rPr lang="en-US" sz="3200" i="1">
                                  <a:latin typeface="Cambria Math"/>
                                </a:rPr>
                                <m:t>0</m:t>
                              </m:r>
                            </m:sub>
                          </m:sSub>
                          <m:sSup>
                            <m:sSupPr>
                              <m:ctrlPr>
                                <a:rPr lang="en-GB" sz="3200" i="1">
                                  <a:latin typeface="Cambria Math"/>
                                </a:rPr>
                              </m:ctrlPr>
                            </m:sSupPr>
                            <m:e>
                              <m:r>
                                <a:rPr lang="en-US" sz="3200" i="1">
                                  <a:latin typeface="Cambria Math"/>
                                </a:rPr>
                                <m:t>𝑐</m:t>
                              </m:r>
                            </m:e>
                            <m:sup>
                              <m:r>
                                <a:rPr lang="en-US" sz="3200" i="1">
                                  <a:latin typeface="Cambria Math"/>
                                </a:rPr>
                                <m:t>2</m:t>
                              </m:r>
                            </m:sup>
                          </m:sSup>
                          <m:r>
                            <a:rPr lang="en-US" sz="3200" i="1">
                              <a:latin typeface="Cambria Math"/>
                            </a:rPr>
                            <m:t>)</m:t>
                          </m:r>
                        </m:e>
                        <m:sup>
                          <m:r>
                            <a:rPr lang="en-US" sz="3200" i="1">
                              <a:latin typeface="Cambria Math"/>
                            </a:rPr>
                            <m:t>2</m:t>
                          </m:r>
                        </m:sup>
                      </m:sSup>
                      <m:r>
                        <a:rPr lang="en-US" sz="3200" i="1">
                          <a:latin typeface="Cambria Math"/>
                        </a:rPr>
                        <m:t>=</m:t>
                      </m:r>
                      <m:sSup>
                        <m:sSupPr>
                          <m:ctrlPr>
                            <a:rPr lang="en-GB" sz="3200" i="1">
                              <a:latin typeface="Cambria Math"/>
                            </a:rPr>
                          </m:ctrlPr>
                        </m:sSupPr>
                        <m:e>
                          <m:r>
                            <a:rPr lang="en-US" sz="3200" i="1">
                              <a:latin typeface="Cambria Math"/>
                            </a:rPr>
                            <m:t>(</m:t>
                          </m:r>
                          <m:r>
                            <a:rPr lang="en-US" sz="3200" i="1">
                              <a:latin typeface="Cambria Math"/>
                            </a:rPr>
                            <m:t>𝑝𝑐</m:t>
                          </m:r>
                          <m:r>
                            <a:rPr lang="en-US" sz="3200" i="1">
                              <a:latin typeface="Cambria Math"/>
                            </a:rPr>
                            <m:t>)</m:t>
                          </m:r>
                        </m:e>
                        <m:sup>
                          <m:r>
                            <a:rPr lang="en-US" sz="3200" i="1">
                              <a:latin typeface="Cambria Math"/>
                            </a:rPr>
                            <m:t>2</m:t>
                          </m:r>
                        </m:sup>
                      </m:sSup>
                      <m:r>
                        <a:rPr lang="en-US" sz="3200" i="1">
                          <a:latin typeface="Cambria Math"/>
                        </a:rPr>
                        <m:t>+</m:t>
                      </m:r>
                      <m:sSup>
                        <m:sSupPr>
                          <m:ctrlPr>
                            <a:rPr lang="en-GB" sz="3200" i="1">
                              <a:latin typeface="Cambria Math"/>
                            </a:rPr>
                          </m:ctrlPr>
                        </m:sSupPr>
                        <m:e>
                          <m:r>
                            <a:rPr lang="en-US" sz="3200" i="1">
                              <a:latin typeface="Cambria Math"/>
                            </a:rPr>
                            <m:t>(</m:t>
                          </m:r>
                          <m:sSub>
                            <m:sSubPr>
                              <m:ctrlPr>
                                <a:rPr lang="en-GB" sz="3200" i="1">
                                  <a:latin typeface="Cambria Math"/>
                                </a:rPr>
                              </m:ctrlPr>
                            </m:sSubPr>
                            <m:e>
                              <m:r>
                                <a:rPr lang="en-US" sz="3200" i="1">
                                  <a:latin typeface="Cambria Math"/>
                                </a:rPr>
                                <m:t>𝑚</m:t>
                              </m:r>
                            </m:e>
                            <m:sub>
                              <m:r>
                                <a:rPr lang="en-US" sz="3200" i="1">
                                  <a:latin typeface="Cambria Math"/>
                                </a:rPr>
                                <m:t>0</m:t>
                              </m:r>
                            </m:sub>
                          </m:sSub>
                          <m:sSup>
                            <m:sSupPr>
                              <m:ctrlPr>
                                <a:rPr lang="en-GB" sz="3200" i="1">
                                  <a:latin typeface="Cambria Math"/>
                                </a:rPr>
                              </m:ctrlPr>
                            </m:sSupPr>
                            <m:e>
                              <m:r>
                                <a:rPr lang="en-US" sz="3200" i="1">
                                  <a:latin typeface="Cambria Math"/>
                                </a:rPr>
                                <m:t>𝑐</m:t>
                              </m:r>
                            </m:e>
                            <m:sup>
                              <m:r>
                                <a:rPr lang="en-US" sz="3200" i="1">
                                  <a:latin typeface="Cambria Math"/>
                                </a:rPr>
                                <m:t>2</m:t>
                              </m:r>
                            </m:sup>
                          </m:sSup>
                          <m:r>
                            <a:rPr lang="en-US" sz="3200" i="1">
                              <a:latin typeface="Cambria Math"/>
                            </a:rPr>
                            <m:t>)</m:t>
                          </m:r>
                        </m:e>
                        <m:sup>
                          <m:r>
                            <a:rPr lang="en-US" sz="3200" i="1">
                              <a:latin typeface="Cambria Math"/>
                            </a:rPr>
                            <m:t>2</m:t>
                          </m:r>
                        </m:sup>
                      </m:sSup>
                    </m:oMath>
                  </m:oMathPara>
                </a14:m>
                <a:endParaRPr lang="en-GB" sz="3200" dirty="0"/>
              </a:p>
              <a:p>
                <a:pPr/>
                <a14:m>
                  <m:oMathPara xmlns:m="http://schemas.openxmlformats.org/officeDocument/2006/math">
                    <m:oMathParaPr>
                      <m:jc m:val="left"/>
                    </m:oMathParaPr>
                    <m:oMath xmlns:m="http://schemas.openxmlformats.org/officeDocument/2006/math">
                      <m:sSup>
                        <m:sSupPr>
                          <m:ctrlPr>
                            <a:rPr lang="en-GB" sz="3200" i="1">
                              <a:latin typeface="Cambria Math"/>
                            </a:rPr>
                          </m:ctrlPr>
                        </m:sSupPr>
                        <m:e>
                          <m:r>
                            <a:rPr lang="en-US" sz="3200" i="1">
                              <a:latin typeface="Cambria Math"/>
                            </a:rPr>
                            <m:t>(</m:t>
                          </m:r>
                          <m:r>
                            <a:rPr lang="en-US" sz="3200" i="1">
                              <a:latin typeface="Cambria Math"/>
                            </a:rPr>
                            <m:t>𝐾</m:t>
                          </m:r>
                          <m:r>
                            <a:rPr lang="en-US" sz="3200" i="1">
                              <a:latin typeface="Cambria Math"/>
                            </a:rPr>
                            <m:t>.</m:t>
                          </m:r>
                          <m:r>
                            <a:rPr lang="en-US" sz="3200" i="1">
                              <a:latin typeface="Cambria Math"/>
                            </a:rPr>
                            <m:t>𝐸</m:t>
                          </m:r>
                          <m:r>
                            <a:rPr lang="en-US" sz="3200" i="1">
                              <a:latin typeface="Cambria Math"/>
                            </a:rPr>
                            <m:t>.)</m:t>
                          </m:r>
                        </m:e>
                        <m:sup>
                          <m:r>
                            <a:rPr lang="en-US" sz="3200" i="1">
                              <a:latin typeface="Cambria Math"/>
                            </a:rPr>
                            <m:t>2</m:t>
                          </m:r>
                        </m:sup>
                      </m:sSup>
                      <m:r>
                        <a:rPr lang="en-US" sz="3200" i="1">
                          <a:latin typeface="Cambria Math"/>
                        </a:rPr>
                        <m:t>+2</m:t>
                      </m:r>
                      <m:r>
                        <a:rPr lang="en-US" sz="3200" i="1">
                          <a:latin typeface="Cambria Math"/>
                        </a:rPr>
                        <m:t>𝐾</m:t>
                      </m:r>
                      <m:r>
                        <a:rPr lang="en-US" sz="3200" i="1">
                          <a:latin typeface="Cambria Math"/>
                        </a:rPr>
                        <m:t>.</m:t>
                      </m:r>
                      <m:r>
                        <a:rPr lang="en-US" sz="3200" i="1">
                          <a:latin typeface="Cambria Math"/>
                        </a:rPr>
                        <m:t>𝐸</m:t>
                      </m:r>
                      <m:r>
                        <a:rPr lang="en-US" sz="3200" i="1">
                          <a:latin typeface="Cambria Math"/>
                        </a:rPr>
                        <m:t>.</m:t>
                      </m:r>
                      <m:sSub>
                        <m:sSubPr>
                          <m:ctrlPr>
                            <a:rPr lang="en-GB" sz="3200" i="1">
                              <a:latin typeface="Cambria Math"/>
                            </a:rPr>
                          </m:ctrlPr>
                        </m:sSubPr>
                        <m:e>
                          <m:r>
                            <a:rPr lang="en-US" sz="3200" i="1">
                              <a:latin typeface="Cambria Math"/>
                            </a:rPr>
                            <m:t>𝑚</m:t>
                          </m:r>
                        </m:e>
                        <m:sub>
                          <m:r>
                            <a:rPr lang="en-US" sz="3200" i="1">
                              <a:latin typeface="Cambria Math"/>
                            </a:rPr>
                            <m:t>0</m:t>
                          </m:r>
                        </m:sub>
                      </m:sSub>
                      <m:sSup>
                        <m:sSupPr>
                          <m:ctrlPr>
                            <a:rPr lang="en-GB" sz="3200" i="1">
                              <a:latin typeface="Cambria Math"/>
                            </a:rPr>
                          </m:ctrlPr>
                        </m:sSupPr>
                        <m:e>
                          <m:r>
                            <a:rPr lang="en-US" sz="3200" i="1">
                              <a:latin typeface="Cambria Math"/>
                            </a:rPr>
                            <m:t>𝑐</m:t>
                          </m:r>
                        </m:e>
                        <m:sup>
                          <m:r>
                            <a:rPr lang="en-US" sz="3200" i="1">
                              <a:latin typeface="Cambria Math"/>
                            </a:rPr>
                            <m:t>2</m:t>
                          </m:r>
                        </m:sup>
                      </m:sSup>
                      <m:r>
                        <a:rPr lang="en-US" sz="3200" i="1">
                          <a:latin typeface="Cambria Math"/>
                        </a:rPr>
                        <m:t>=</m:t>
                      </m:r>
                      <m:sSup>
                        <m:sSupPr>
                          <m:ctrlPr>
                            <a:rPr lang="en-GB" sz="3200" i="1">
                              <a:latin typeface="Cambria Math"/>
                            </a:rPr>
                          </m:ctrlPr>
                        </m:sSupPr>
                        <m:e>
                          <m:r>
                            <a:rPr lang="en-US" sz="3200" i="1">
                              <a:latin typeface="Cambria Math"/>
                            </a:rPr>
                            <m:t>(</m:t>
                          </m:r>
                          <m:r>
                            <a:rPr lang="en-US" sz="3200" i="1">
                              <a:latin typeface="Cambria Math"/>
                            </a:rPr>
                            <m:t>𝑝𝑐</m:t>
                          </m:r>
                          <m:r>
                            <a:rPr lang="en-US" sz="3200" i="1">
                              <a:latin typeface="Cambria Math"/>
                            </a:rPr>
                            <m:t>)</m:t>
                          </m:r>
                        </m:e>
                        <m:sup>
                          <m:r>
                            <a:rPr lang="en-US" sz="3200" i="1">
                              <a:latin typeface="Cambria Math"/>
                            </a:rPr>
                            <m:t>2</m:t>
                          </m:r>
                        </m:sup>
                      </m:sSup>
                    </m:oMath>
                  </m:oMathPara>
                </a14:m>
                <a:endParaRPr lang="en-GB" sz="3200" dirty="0"/>
              </a:p>
            </p:txBody>
          </p:sp>
        </mc:Choice>
        <mc:Fallback xmlns="">
          <p:sp>
            <p:nvSpPr>
              <p:cNvPr id="2" name="Rectangle 1"/>
              <p:cNvSpPr>
                <a:spLocks noRot="1" noChangeAspect="1" noMove="1" noResize="1" noEditPoints="1" noAdjustHandles="1" noChangeArrowheads="1" noChangeShapeType="1" noTextEdit="1"/>
              </p:cNvSpPr>
              <p:nvPr/>
            </p:nvSpPr>
            <p:spPr>
              <a:xfrm>
                <a:off x="533400" y="381000"/>
                <a:ext cx="8458200" cy="4870051"/>
              </a:xfrm>
              <a:prstGeom prst="rect">
                <a:avLst/>
              </a:prstGeom>
              <a:blipFill rotWithShape="1">
                <a:blip r:embed="rId2"/>
                <a:stretch>
                  <a:fillRect l="-1875" t="-162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800100" y="5410199"/>
                <a:ext cx="7924800" cy="1114151"/>
              </a:xfrm>
              <a:prstGeom prst="rect">
                <a:avLst/>
              </a:prstGeom>
            </p:spPr>
            <p:txBody>
              <a:bodyPr wrap="square">
                <a:spAutoFit/>
              </a:bodyPr>
              <a:lstStyle/>
              <a:p>
                <a:r>
                  <a:rPr lang="en-US" sz="3200" dirty="0"/>
                  <a:t>But we know     </a:t>
                </a:r>
                <a14:m>
                  <m:oMath xmlns:m="http://schemas.openxmlformats.org/officeDocument/2006/math">
                    <m:r>
                      <a:rPr lang="en-US" sz="3200" i="1">
                        <a:latin typeface="Cambria Math"/>
                      </a:rPr>
                      <m:t>h</m:t>
                    </m:r>
                    <m:r>
                      <a:rPr lang="en-US" sz="3200" i="1">
                        <a:latin typeface="Cambria Math"/>
                      </a:rPr>
                      <m:t>𝜈</m:t>
                    </m:r>
                    <m:r>
                      <a:rPr lang="en-US" sz="3200" i="1">
                        <a:latin typeface="Cambria Math"/>
                      </a:rPr>
                      <m:t>=</m:t>
                    </m:r>
                    <m:r>
                      <a:rPr lang="en-US" sz="3200" i="1">
                        <a:latin typeface="Cambria Math"/>
                      </a:rPr>
                      <m:t>h</m:t>
                    </m:r>
                    <m:sSup>
                      <m:sSupPr>
                        <m:ctrlPr>
                          <a:rPr lang="en-GB" sz="3200" i="1">
                            <a:latin typeface="Cambria Math"/>
                          </a:rPr>
                        </m:ctrlPr>
                      </m:sSupPr>
                      <m:e>
                        <m:r>
                          <a:rPr lang="en-US" sz="3200" i="1">
                            <a:latin typeface="Cambria Math"/>
                          </a:rPr>
                          <m:t>𝜈</m:t>
                        </m:r>
                      </m:e>
                      <m:sup>
                        <m:r>
                          <a:rPr lang="en-US" sz="3200" i="1">
                            <a:latin typeface="Cambria Math"/>
                          </a:rPr>
                          <m:t>/</m:t>
                        </m:r>
                      </m:sup>
                    </m:sSup>
                    <m:r>
                      <a:rPr lang="en-US" sz="3200" i="1">
                        <a:latin typeface="Cambria Math"/>
                      </a:rPr>
                      <m:t> +</m:t>
                    </m:r>
                    <m:r>
                      <a:rPr lang="en-US" sz="3200" i="1">
                        <a:latin typeface="Cambria Math"/>
                      </a:rPr>
                      <m:t>𝐾</m:t>
                    </m:r>
                    <m:r>
                      <a:rPr lang="en-US" sz="3200" i="1">
                        <a:latin typeface="Cambria Math"/>
                      </a:rPr>
                      <m:t>.</m:t>
                    </m:r>
                    <m:r>
                      <a:rPr lang="en-US" sz="3200" i="1">
                        <a:latin typeface="Cambria Math"/>
                      </a:rPr>
                      <m:t>𝐸</m:t>
                    </m:r>
                    <m:r>
                      <a:rPr lang="en-US" sz="3200" i="1">
                        <a:latin typeface="Cambria Math"/>
                      </a:rPr>
                      <m:t>.</m:t>
                    </m:r>
                  </m:oMath>
                </a14:m>
                <a:endParaRPr lang="en-GB" sz="3200" dirty="0"/>
              </a:p>
              <a:p>
                <a:pPr/>
                <a14:m>
                  <m:oMathPara xmlns:m="http://schemas.openxmlformats.org/officeDocument/2006/math">
                    <m:oMathParaPr>
                      <m:jc m:val="centerGroup"/>
                    </m:oMathParaPr>
                    <m:oMath xmlns:m="http://schemas.openxmlformats.org/officeDocument/2006/math">
                      <m:r>
                        <a:rPr lang="en-US" sz="3200" i="1">
                          <a:latin typeface="Cambria Math"/>
                        </a:rPr>
                        <m:t>h</m:t>
                      </m:r>
                      <m:r>
                        <a:rPr lang="en-US" sz="3200" i="1">
                          <a:latin typeface="Cambria Math"/>
                        </a:rPr>
                        <m:t>𝜈</m:t>
                      </m:r>
                      <m:r>
                        <a:rPr lang="en-US" sz="3200" i="1">
                          <a:latin typeface="Cambria Math"/>
                        </a:rPr>
                        <m:t>−</m:t>
                      </m:r>
                      <m:r>
                        <a:rPr lang="en-US" sz="3200" i="1">
                          <a:latin typeface="Cambria Math"/>
                        </a:rPr>
                        <m:t>h</m:t>
                      </m:r>
                      <m:sSup>
                        <m:sSupPr>
                          <m:ctrlPr>
                            <a:rPr lang="en-GB" sz="3200" i="1">
                              <a:latin typeface="Cambria Math"/>
                            </a:rPr>
                          </m:ctrlPr>
                        </m:sSupPr>
                        <m:e>
                          <m:r>
                            <a:rPr lang="en-US" sz="3200" i="1">
                              <a:latin typeface="Cambria Math"/>
                            </a:rPr>
                            <m:t>𝜈</m:t>
                          </m:r>
                        </m:e>
                        <m:sup>
                          <m:r>
                            <a:rPr lang="en-US" sz="3200" i="1">
                              <a:latin typeface="Cambria Math"/>
                            </a:rPr>
                            <m:t>/</m:t>
                          </m:r>
                        </m:sup>
                      </m:sSup>
                      <m:r>
                        <a:rPr lang="en-US" sz="3200" i="1">
                          <a:latin typeface="Cambria Math"/>
                        </a:rPr>
                        <m:t> =</m:t>
                      </m:r>
                      <m:r>
                        <a:rPr lang="en-US" sz="3200" i="1">
                          <a:latin typeface="Cambria Math"/>
                        </a:rPr>
                        <m:t>𝐾</m:t>
                      </m:r>
                      <m:r>
                        <a:rPr lang="en-US" sz="3200" i="1">
                          <a:latin typeface="Cambria Math"/>
                        </a:rPr>
                        <m:t>.</m:t>
                      </m:r>
                      <m:r>
                        <a:rPr lang="en-US" sz="3200" i="1">
                          <a:latin typeface="Cambria Math"/>
                        </a:rPr>
                        <m:t>𝐸</m:t>
                      </m:r>
                      <m:r>
                        <a:rPr lang="en-US" sz="3200" i="1">
                          <a:latin typeface="Cambria Math"/>
                        </a:rPr>
                        <m:t>.</m:t>
                      </m:r>
                    </m:oMath>
                  </m:oMathPara>
                </a14:m>
                <a:endParaRPr lang="en-GB" sz="3200" dirty="0"/>
              </a:p>
            </p:txBody>
          </p:sp>
        </mc:Choice>
        <mc:Fallback xmlns="">
          <p:sp>
            <p:nvSpPr>
              <p:cNvPr id="3" name="Rectangle 2"/>
              <p:cNvSpPr>
                <a:spLocks noRot="1" noChangeAspect="1" noMove="1" noResize="1" noEditPoints="1" noAdjustHandles="1" noChangeArrowheads="1" noChangeShapeType="1" noTextEdit="1"/>
              </p:cNvSpPr>
              <p:nvPr/>
            </p:nvSpPr>
            <p:spPr>
              <a:xfrm>
                <a:off x="800100" y="5410199"/>
                <a:ext cx="7924800" cy="1114151"/>
              </a:xfrm>
              <a:prstGeom prst="rect">
                <a:avLst/>
              </a:prstGeom>
              <a:blipFill rotWithShape="1">
                <a:blip r:embed="rId3"/>
                <a:stretch>
                  <a:fillRect l="-1923" t="-4372"/>
                </a:stretch>
              </a:blipFill>
            </p:spPr>
            <p:txBody>
              <a:bodyPr/>
              <a:lstStyle/>
              <a:p>
                <a:r>
                  <a:rPr lang="en-GB">
                    <a:noFill/>
                  </a:rPr>
                  <a:t> </a:t>
                </a:r>
              </a:p>
            </p:txBody>
          </p:sp>
        </mc:Fallback>
      </mc:AlternateContent>
    </p:spTree>
    <p:extLst>
      <p:ext uri="{BB962C8B-B14F-4D97-AF65-F5344CB8AC3E}">
        <p14:creationId xmlns:p14="http://schemas.microsoft.com/office/powerpoint/2010/main" val="2511329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2176" y="304800"/>
                <a:ext cx="9141824" cy="4644220"/>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p>
                        <m:sSupPr>
                          <m:ctrlPr>
                            <a:rPr lang="en-GB" sz="3200" i="1" smtClean="0">
                              <a:latin typeface="Cambria Math"/>
                            </a:rPr>
                          </m:ctrlPr>
                        </m:sSupPr>
                        <m:e>
                          <m:r>
                            <a:rPr lang="en-US" sz="3200" i="1">
                              <a:latin typeface="Cambria Math"/>
                            </a:rPr>
                            <m:t>(</m:t>
                          </m:r>
                          <m:r>
                            <a:rPr lang="en-US" sz="3200" i="1">
                              <a:latin typeface="Cambria Math"/>
                            </a:rPr>
                            <m:t>h</m:t>
                          </m:r>
                          <m:r>
                            <a:rPr lang="en-US" sz="3200" i="1">
                              <a:latin typeface="Cambria Math"/>
                            </a:rPr>
                            <m:t>𝜈</m:t>
                          </m:r>
                          <m:r>
                            <a:rPr lang="en-US" sz="3200" i="1">
                              <a:latin typeface="Cambria Math"/>
                            </a:rPr>
                            <m:t>−</m:t>
                          </m:r>
                          <m:r>
                            <a:rPr lang="en-US" sz="3200" i="1">
                              <a:latin typeface="Cambria Math"/>
                            </a:rPr>
                            <m:t>h</m:t>
                          </m:r>
                          <m:sSup>
                            <m:sSupPr>
                              <m:ctrlPr>
                                <a:rPr lang="en-GB" sz="3200" i="1">
                                  <a:latin typeface="Cambria Math"/>
                                </a:rPr>
                              </m:ctrlPr>
                            </m:sSupPr>
                            <m:e>
                              <m:r>
                                <a:rPr lang="en-US" sz="3200" i="1">
                                  <a:latin typeface="Cambria Math"/>
                                </a:rPr>
                                <m:t>𝜈</m:t>
                              </m:r>
                            </m:e>
                            <m:sup>
                              <m:r>
                                <a:rPr lang="en-US" sz="3200" i="1">
                                  <a:latin typeface="Cambria Math"/>
                                </a:rPr>
                                <m:t>/</m:t>
                              </m:r>
                            </m:sup>
                          </m:sSup>
                          <m:r>
                            <a:rPr lang="en-US" sz="3200" i="1">
                              <a:latin typeface="Cambria Math"/>
                            </a:rPr>
                            <m:t>)</m:t>
                          </m:r>
                        </m:e>
                        <m:sup>
                          <m:r>
                            <a:rPr lang="en-US" sz="3200" i="1">
                              <a:latin typeface="Cambria Math"/>
                            </a:rPr>
                            <m:t>2</m:t>
                          </m:r>
                        </m:sup>
                      </m:sSup>
                      <m:r>
                        <a:rPr lang="en-US" sz="3200" i="1">
                          <a:latin typeface="Cambria Math"/>
                        </a:rPr>
                        <m:t>+2(</m:t>
                      </m:r>
                      <m:r>
                        <a:rPr lang="en-US" sz="3200" i="1">
                          <a:latin typeface="Cambria Math"/>
                        </a:rPr>
                        <m:t>h</m:t>
                      </m:r>
                      <m:r>
                        <a:rPr lang="en-US" sz="3200" i="1">
                          <a:latin typeface="Cambria Math"/>
                        </a:rPr>
                        <m:t>𝜈</m:t>
                      </m:r>
                      <m:r>
                        <a:rPr lang="en-US" sz="3200" i="1">
                          <a:latin typeface="Cambria Math"/>
                        </a:rPr>
                        <m:t>−</m:t>
                      </m:r>
                      <m:r>
                        <a:rPr lang="en-US" sz="3200" i="1">
                          <a:latin typeface="Cambria Math"/>
                        </a:rPr>
                        <m:t>h</m:t>
                      </m:r>
                      <m:sSup>
                        <m:sSupPr>
                          <m:ctrlPr>
                            <a:rPr lang="en-GB" sz="3200" i="1">
                              <a:latin typeface="Cambria Math"/>
                            </a:rPr>
                          </m:ctrlPr>
                        </m:sSupPr>
                        <m:e>
                          <m:r>
                            <a:rPr lang="en-US" sz="3200" i="1">
                              <a:latin typeface="Cambria Math"/>
                            </a:rPr>
                            <m:t>𝜈</m:t>
                          </m:r>
                        </m:e>
                        <m:sup>
                          <m:r>
                            <a:rPr lang="en-US" sz="3200" i="1">
                              <a:latin typeface="Cambria Math"/>
                            </a:rPr>
                            <m:t>/</m:t>
                          </m:r>
                        </m:sup>
                      </m:sSup>
                      <m:r>
                        <a:rPr lang="en-US" sz="3200" i="1">
                          <a:latin typeface="Cambria Math"/>
                        </a:rPr>
                        <m:t>)</m:t>
                      </m:r>
                      <m:sSub>
                        <m:sSubPr>
                          <m:ctrlPr>
                            <a:rPr lang="en-GB" sz="3200" i="1">
                              <a:latin typeface="Cambria Math"/>
                            </a:rPr>
                          </m:ctrlPr>
                        </m:sSubPr>
                        <m:e>
                          <m:r>
                            <a:rPr lang="en-US" sz="3200" i="1">
                              <a:latin typeface="Cambria Math"/>
                            </a:rPr>
                            <m:t>𝑚</m:t>
                          </m:r>
                        </m:e>
                        <m:sub>
                          <m:r>
                            <a:rPr lang="en-US" sz="3200" i="1">
                              <a:latin typeface="Cambria Math"/>
                            </a:rPr>
                            <m:t>0</m:t>
                          </m:r>
                        </m:sub>
                      </m:sSub>
                      <m:sSup>
                        <m:sSupPr>
                          <m:ctrlPr>
                            <a:rPr lang="en-GB" sz="3200" i="1">
                              <a:latin typeface="Cambria Math"/>
                            </a:rPr>
                          </m:ctrlPr>
                        </m:sSupPr>
                        <m:e>
                          <m:r>
                            <a:rPr lang="en-US" sz="3200" i="1">
                              <a:latin typeface="Cambria Math"/>
                            </a:rPr>
                            <m:t>𝑐</m:t>
                          </m:r>
                        </m:e>
                        <m:sup>
                          <m:r>
                            <a:rPr lang="en-US" sz="3200" i="1">
                              <a:latin typeface="Cambria Math"/>
                            </a:rPr>
                            <m:t>2</m:t>
                          </m:r>
                        </m:sup>
                      </m:sSup>
                      <m:r>
                        <a:rPr lang="en-US" sz="3200" i="1">
                          <a:latin typeface="Cambria Math"/>
                        </a:rPr>
                        <m:t>=</m:t>
                      </m:r>
                      <m:sSup>
                        <m:sSupPr>
                          <m:ctrlPr>
                            <a:rPr lang="en-GB" sz="3200" i="1">
                              <a:latin typeface="Cambria Math"/>
                            </a:rPr>
                          </m:ctrlPr>
                        </m:sSupPr>
                        <m:e>
                          <m:r>
                            <a:rPr lang="en-US" sz="3200" i="1">
                              <a:latin typeface="Cambria Math"/>
                            </a:rPr>
                            <m:t>(</m:t>
                          </m:r>
                          <m:r>
                            <a:rPr lang="en-US" sz="3200" i="1">
                              <a:latin typeface="Cambria Math"/>
                            </a:rPr>
                            <m:t>𝑝𝑐</m:t>
                          </m:r>
                          <m:r>
                            <a:rPr lang="en-US" sz="3200" i="1">
                              <a:latin typeface="Cambria Math"/>
                            </a:rPr>
                            <m:t>)</m:t>
                          </m:r>
                        </m:e>
                        <m:sup>
                          <m:r>
                            <a:rPr lang="en-US" sz="3200" i="1">
                              <a:latin typeface="Cambria Math"/>
                            </a:rPr>
                            <m:t>2</m:t>
                          </m:r>
                        </m:sup>
                      </m:sSup>
                    </m:oMath>
                  </m:oMathPara>
                </a14:m>
                <a:endParaRPr lang="en-GB" sz="3200" dirty="0"/>
              </a:p>
              <a:p>
                <a:r>
                  <a:rPr lang="en-US" sz="3200" dirty="0"/>
                  <a:t> </a:t>
                </a:r>
                <a14:m>
                  <m:oMath xmlns:m="http://schemas.openxmlformats.org/officeDocument/2006/math">
                    <m:sSup>
                      <m:sSupPr>
                        <m:ctrlPr>
                          <a:rPr lang="en-GB" sz="2800" i="1">
                            <a:latin typeface="Cambria Math"/>
                          </a:rPr>
                        </m:ctrlPr>
                      </m:sSupPr>
                      <m:e>
                        <m:r>
                          <a:rPr lang="en-US" sz="2800" i="1">
                            <a:latin typeface="Cambria Math"/>
                          </a:rPr>
                          <m:t>(</m:t>
                        </m:r>
                        <m:r>
                          <a:rPr lang="en-US" sz="2800" i="1">
                            <a:latin typeface="Cambria Math"/>
                          </a:rPr>
                          <m:t>h</m:t>
                        </m:r>
                        <m:r>
                          <a:rPr lang="en-US" sz="2800" i="1">
                            <a:latin typeface="Cambria Math"/>
                          </a:rPr>
                          <m:t>𝜈</m:t>
                        </m:r>
                        <m:r>
                          <a:rPr lang="en-US" sz="2800" i="1">
                            <a:latin typeface="Cambria Math"/>
                          </a:rPr>
                          <m:t>)</m:t>
                        </m:r>
                      </m:e>
                      <m:sup>
                        <m:r>
                          <a:rPr lang="en-US" sz="2800" i="1">
                            <a:latin typeface="Cambria Math"/>
                          </a:rPr>
                          <m:t>2</m:t>
                        </m:r>
                      </m:sup>
                    </m:sSup>
                    <m:r>
                      <a:rPr lang="en-US" sz="2800" i="1">
                        <a:latin typeface="Cambria Math"/>
                      </a:rPr>
                      <m:t>−2</m:t>
                    </m:r>
                    <m:d>
                      <m:dPr>
                        <m:ctrlPr>
                          <a:rPr lang="en-GB" sz="2800" i="1">
                            <a:latin typeface="Cambria Math"/>
                          </a:rPr>
                        </m:ctrlPr>
                      </m:dPr>
                      <m:e>
                        <m:r>
                          <a:rPr lang="en-US" sz="2800" i="1">
                            <a:latin typeface="Cambria Math"/>
                          </a:rPr>
                          <m:t>h</m:t>
                        </m:r>
                        <m:r>
                          <a:rPr lang="en-US" sz="2800" i="1">
                            <a:latin typeface="Cambria Math"/>
                          </a:rPr>
                          <m:t>𝜈</m:t>
                        </m:r>
                      </m:e>
                    </m:d>
                    <m:d>
                      <m:dPr>
                        <m:ctrlPr>
                          <a:rPr lang="en-GB" sz="2800" i="1">
                            <a:latin typeface="Cambria Math"/>
                          </a:rPr>
                        </m:ctrlPr>
                      </m:dPr>
                      <m:e>
                        <m:r>
                          <a:rPr lang="en-US" sz="2800" i="1">
                            <a:latin typeface="Cambria Math"/>
                          </a:rPr>
                          <m:t>h</m:t>
                        </m:r>
                        <m:sSup>
                          <m:sSupPr>
                            <m:ctrlPr>
                              <a:rPr lang="en-GB" sz="2800" i="1">
                                <a:latin typeface="Cambria Math"/>
                              </a:rPr>
                            </m:ctrlPr>
                          </m:sSupPr>
                          <m:e>
                            <m:r>
                              <a:rPr lang="en-US" sz="2800" i="1">
                                <a:latin typeface="Cambria Math"/>
                              </a:rPr>
                              <m:t>𝜈</m:t>
                            </m:r>
                          </m:e>
                          <m:sup>
                            <m:r>
                              <a:rPr lang="en-US" sz="2800" i="1">
                                <a:latin typeface="Cambria Math"/>
                              </a:rPr>
                              <m:t>/</m:t>
                            </m:r>
                          </m:sup>
                        </m:sSup>
                      </m:e>
                    </m:d>
                    <m:r>
                      <a:rPr lang="en-US" sz="2800" i="1">
                        <a:latin typeface="Cambria Math"/>
                      </a:rPr>
                      <m:t>+</m:t>
                    </m:r>
                    <m:sSup>
                      <m:sSupPr>
                        <m:ctrlPr>
                          <a:rPr lang="en-GB" sz="2800" i="1">
                            <a:latin typeface="Cambria Math"/>
                          </a:rPr>
                        </m:ctrlPr>
                      </m:sSupPr>
                      <m:e>
                        <m:r>
                          <a:rPr lang="en-US" sz="2800" i="1">
                            <a:latin typeface="Cambria Math"/>
                          </a:rPr>
                          <m:t>( </m:t>
                        </m:r>
                        <m:r>
                          <a:rPr lang="en-US" sz="2800" i="1">
                            <a:latin typeface="Cambria Math"/>
                          </a:rPr>
                          <m:t>h</m:t>
                        </m:r>
                        <m:sSup>
                          <m:sSupPr>
                            <m:ctrlPr>
                              <a:rPr lang="en-GB" sz="2800" i="1">
                                <a:latin typeface="Cambria Math"/>
                              </a:rPr>
                            </m:ctrlPr>
                          </m:sSupPr>
                          <m:e>
                            <m:r>
                              <a:rPr lang="en-US" sz="2800" i="1">
                                <a:latin typeface="Cambria Math"/>
                              </a:rPr>
                              <m:t>𝜈</m:t>
                            </m:r>
                          </m:e>
                          <m:sup>
                            <m:r>
                              <a:rPr lang="en-US" sz="2800" i="1">
                                <a:latin typeface="Cambria Math"/>
                              </a:rPr>
                              <m:t>/</m:t>
                            </m:r>
                          </m:sup>
                        </m:sSup>
                        <m:r>
                          <a:rPr lang="en-US" sz="2800" i="1">
                            <a:latin typeface="Cambria Math"/>
                          </a:rPr>
                          <m:t>)</m:t>
                        </m:r>
                      </m:e>
                      <m:sup>
                        <m:r>
                          <a:rPr lang="en-US" sz="2800" i="1">
                            <a:latin typeface="Cambria Math"/>
                          </a:rPr>
                          <m:t>2</m:t>
                        </m:r>
                      </m:sup>
                    </m:sSup>
                    <m:r>
                      <a:rPr lang="en-US" sz="2800" i="1">
                        <a:latin typeface="Cambria Math"/>
                      </a:rPr>
                      <m:t>+2(</m:t>
                    </m:r>
                    <m:r>
                      <a:rPr lang="en-US" sz="2800" i="1">
                        <a:latin typeface="Cambria Math"/>
                      </a:rPr>
                      <m:t>h</m:t>
                    </m:r>
                    <m:r>
                      <a:rPr lang="en-US" sz="2800" i="1">
                        <a:latin typeface="Cambria Math"/>
                      </a:rPr>
                      <m:t>𝜈</m:t>
                    </m:r>
                    <m:r>
                      <a:rPr lang="en-US" sz="2800" i="1">
                        <a:latin typeface="Cambria Math"/>
                      </a:rPr>
                      <m:t>−</m:t>
                    </m:r>
                    <m:r>
                      <a:rPr lang="en-US" sz="2800" i="1">
                        <a:latin typeface="Cambria Math"/>
                      </a:rPr>
                      <m:t>h</m:t>
                    </m:r>
                    <m:sSup>
                      <m:sSupPr>
                        <m:ctrlPr>
                          <a:rPr lang="en-GB" sz="2800" i="1">
                            <a:latin typeface="Cambria Math"/>
                          </a:rPr>
                        </m:ctrlPr>
                      </m:sSupPr>
                      <m:e>
                        <m:r>
                          <a:rPr lang="en-US" sz="2800" i="1">
                            <a:latin typeface="Cambria Math"/>
                          </a:rPr>
                          <m:t>𝜈</m:t>
                        </m:r>
                      </m:e>
                      <m:sup>
                        <m:r>
                          <a:rPr lang="en-US" sz="2800" i="1">
                            <a:latin typeface="Cambria Math"/>
                          </a:rPr>
                          <m:t>/</m:t>
                        </m:r>
                      </m:sup>
                    </m:sSup>
                    <m:r>
                      <a:rPr lang="en-US" sz="2800" i="1">
                        <a:latin typeface="Cambria Math"/>
                      </a:rPr>
                      <m:t>)</m:t>
                    </m:r>
                    <m:sSub>
                      <m:sSubPr>
                        <m:ctrlPr>
                          <a:rPr lang="en-GB" sz="2800" i="1">
                            <a:latin typeface="Cambria Math"/>
                          </a:rPr>
                        </m:ctrlPr>
                      </m:sSubPr>
                      <m:e>
                        <m:r>
                          <a:rPr lang="en-US" sz="2800" i="1">
                            <a:latin typeface="Cambria Math"/>
                          </a:rPr>
                          <m:t>𝑚</m:t>
                        </m:r>
                      </m:e>
                      <m:sub>
                        <m:r>
                          <a:rPr lang="en-US" sz="2800" i="1">
                            <a:latin typeface="Cambria Math"/>
                          </a:rPr>
                          <m:t>0</m:t>
                        </m:r>
                      </m:sub>
                    </m:sSub>
                    <m:sSup>
                      <m:sSupPr>
                        <m:ctrlPr>
                          <a:rPr lang="en-GB" sz="2800" i="1">
                            <a:latin typeface="Cambria Math"/>
                          </a:rPr>
                        </m:ctrlPr>
                      </m:sSupPr>
                      <m:e>
                        <m:r>
                          <a:rPr lang="en-US" sz="2800" i="1">
                            <a:latin typeface="Cambria Math"/>
                          </a:rPr>
                          <m:t>𝑐</m:t>
                        </m:r>
                      </m:e>
                      <m:sup>
                        <m:r>
                          <a:rPr lang="en-US" sz="2800" i="1">
                            <a:latin typeface="Cambria Math"/>
                          </a:rPr>
                          <m:t>2</m:t>
                        </m:r>
                      </m:sup>
                    </m:sSup>
                    <m:r>
                      <a:rPr lang="en-US" sz="2800" i="1">
                        <a:latin typeface="Cambria Math"/>
                      </a:rPr>
                      <m:t>=</m:t>
                    </m:r>
                    <m:sSup>
                      <m:sSupPr>
                        <m:ctrlPr>
                          <a:rPr lang="en-GB" sz="2800" i="1">
                            <a:latin typeface="Cambria Math"/>
                          </a:rPr>
                        </m:ctrlPr>
                      </m:sSupPr>
                      <m:e>
                        <m:r>
                          <a:rPr lang="en-US" sz="2800" i="1">
                            <a:latin typeface="Cambria Math"/>
                          </a:rPr>
                          <m:t>𝑝</m:t>
                        </m:r>
                      </m:e>
                      <m:sup>
                        <m:r>
                          <a:rPr lang="en-US" sz="2800" i="1">
                            <a:latin typeface="Cambria Math"/>
                          </a:rPr>
                          <m:t>2</m:t>
                        </m:r>
                      </m:sup>
                    </m:sSup>
                    <m:sSup>
                      <m:sSupPr>
                        <m:ctrlPr>
                          <a:rPr lang="en-GB" sz="2800" i="1" smtClean="0">
                            <a:latin typeface="Cambria Math"/>
                          </a:rPr>
                        </m:ctrlPr>
                      </m:sSupPr>
                      <m:e>
                        <m:r>
                          <a:rPr lang="en-US" sz="2800" i="1">
                            <a:latin typeface="Cambria Math"/>
                          </a:rPr>
                          <m:t>𝑐</m:t>
                        </m:r>
                      </m:e>
                      <m:sup>
                        <m:r>
                          <a:rPr lang="en-US" sz="2800" i="1">
                            <a:latin typeface="Cambria Math"/>
                          </a:rPr>
                          <m:t>2</m:t>
                        </m:r>
                      </m:sup>
                    </m:sSup>
                  </m:oMath>
                </a14:m>
                <a:r>
                  <a:rPr lang="en-US" sz="2800" dirty="0" smtClean="0"/>
                  <a:t>(</a:t>
                </a:r>
                <a:r>
                  <a:rPr lang="en-US" sz="2800" dirty="0"/>
                  <a:t>4)</a:t>
                </a:r>
                <a:endParaRPr lang="en-GB" sz="2800" dirty="0"/>
              </a:p>
              <a:p>
                <a:r>
                  <a:rPr lang="en-US" sz="3200" dirty="0"/>
                  <a:t>From equation (3) &amp; (4)</a:t>
                </a:r>
                <a:endParaRPr lang="en-GB" sz="3200" dirty="0"/>
              </a:p>
              <a:p>
                <a:r>
                  <a:rPr lang="en-US" sz="3200" dirty="0"/>
                  <a:t> </a:t>
                </a:r>
                <a14:m>
                  <m:oMath xmlns:m="http://schemas.openxmlformats.org/officeDocument/2006/math">
                    <m:sSup>
                      <m:sSupPr>
                        <m:ctrlPr>
                          <a:rPr lang="en-GB" sz="3200" i="1">
                            <a:latin typeface="Cambria Math"/>
                          </a:rPr>
                        </m:ctrlPr>
                      </m:sSupPr>
                      <m:e>
                        <m:r>
                          <a:rPr lang="en-US" sz="3200" i="1">
                            <a:latin typeface="Cambria Math"/>
                          </a:rPr>
                          <m:t>(</m:t>
                        </m:r>
                        <m:r>
                          <a:rPr lang="en-US" sz="3200" i="1">
                            <a:latin typeface="Cambria Math"/>
                          </a:rPr>
                          <m:t>h</m:t>
                        </m:r>
                        <m:r>
                          <a:rPr lang="en-US" sz="3200" i="1">
                            <a:latin typeface="Cambria Math"/>
                          </a:rPr>
                          <m:t>𝜈</m:t>
                        </m:r>
                        <m:r>
                          <a:rPr lang="en-US" sz="3200" i="1">
                            <a:latin typeface="Cambria Math"/>
                          </a:rPr>
                          <m:t>)</m:t>
                        </m:r>
                      </m:e>
                      <m:sup>
                        <m:r>
                          <a:rPr lang="en-US" sz="3200" i="1">
                            <a:latin typeface="Cambria Math"/>
                          </a:rPr>
                          <m:t>2</m:t>
                        </m:r>
                      </m:sup>
                    </m:sSup>
                    <m:r>
                      <a:rPr lang="en-US" sz="3200" i="1">
                        <a:latin typeface="Cambria Math"/>
                      </a:rPr>
                      <m:t>−2</m:t>
                    </m:r>
                    <m:d>
                      <m:dPr>
                        <m:ctrlPr>
                          <a:rPr lang="en-GB" sz="3200" i="1">
                            <a:latin typeface="Cambria Math"/>
                          </a:rPr>
                        </m:ctrlPr>
                      </m:dPr>
                      <m:e>
                        <m:r>
                          <a:rPr lang="en-US" sz="3200" i="1">
                            <a:latin typeface="Cambria Math"/>
                          </a:rPr>
                          <m:t>h</m:t>
                        </m:r>
                        <m:r>
                          <a:rPr lang="en-US" sz="3200" i="1">
                            <a:latin typeface="Cambria Math"/>
                          </a:rPr>
                          <m:t>𝜈</m:t>
                        </m:r>
                      </m:e>
                    </m:d>
                    <m:d>
                      <m:dPr>
                        <m:ctrlPr>
                          <a:rPr lang="en-GB" sz="3200" i="1">
                            <a:latin typeface="Cambria Math"/>
                          </a:rPr>
                        </m:ctrlPr>
                      </m:dPr>
                      <m:e>
                        <m:r>
                          <a:rPr lang="en-US" sz="3200" i="1">
                            <a:latin typeface="Cambria Math"/>
                          </a:rPr>
                          <m:t>h</m:t>
                        </m:r>
                        <m:sSup>
                          <m:sSupPr>
                            <m:ctrlPr>
                              <a:rPr lang="en-GB" sz="3200" i="1">
                                <a:latin typeface="Cambria Math"/>
                              </a:rPr>
                            </m:ctrlPr>
                          </m:sSupPr>
                          <m:e>
                            <m:r>
                              <a:rPr lang="en-US" sz="3200" i="1">
                                <a:latin typeface="Cambria Math"/>
                              </a:rPr>
                              <m:t>𝜈</m:t>
                            </m:r>
                          </m:e>
                          <m:sup>
                            <m:r>
                              <a:rPr lang="en-US" sz="3200" i="1">
                                <a:latin typeface="Cambria Math"/>
                              </a:rPr>
                              <m:t>/</m:t>
                            </m:r>
                          </m:sup>
                        </m:sSup>
                        <m:r>
                          <a:rPr lang="en-US" sz="3200" i="1">
                            <a:latin typeface="Cambria Math"/>
                          </a:rPr>
                          <m:t>)</m:t>
                        </m:r>
                        <m:r>
                          <a:rPr lang="en-US" sz="3200" i="1">
                            <a:latin typeface="Cambria Math"/>
                          </a:rPr>
                          <m:t>𝑐𝑜𝑠</m:t>
                        </m:r>
                        <m:r>
                          <a:rPr lang="en-US" sz="3200" i="1">
                            <a:latin typeface="Cambria Math"/>
                          </a:rPr>
                          <m:t>𝜑</m:t>
                        </m:r>
                      </m:e>
                    </m:d>
                    <m:r>
                      <a:rPr lang="en-US" sz="3200" i="1">
                        <a:latin typeface="Cambria Math"/>
                      </a:rPr>
                      <m:t>+</m:t>
                    </m:r>
                    <m:sSup>
                      <m:sSupPr>
                        <m:ctrlPr>
                          <a:rPr lang="en-GB" sz="3200" i="1">
                            <a:latin typeface="Cambria Math"/>
                          </a:rPr>
                        </m:ctrlPr>
                      </m:sSupPr>
                      <m:e>
                        <m:r>
                          <a:rPr lang="en-US" sz="3200" i="1">
                            <a:latin typeface="Cambria Math"/>
                          </a:rPr>
                          <m:t>( </m:t>
                        </m:r>
                        <m:r>
                          <a:rPr lang="en-US" sz="3200" i="1">
                            <a:latin typeface="Cambria Math"/>
                          </a:rPr>
                          <m:t>h</m:t>
                        </m:r>
                        <m:sSup>
                          <m:sSupPr>
                            <m:ctrlPr>
                              <a:rPr lang="en-GB" sz="3200" i="1">
                                <a:latin typeface="Cambria Math"/>
                              </a:rPr>
                            </m:ctrlPr>
                          </m:sSupPr>
                          <m:e>
                            <m:r>
                              <a:rPr lang="en-US" sz="3200" i="1">
                                <a:latin typeface="Cambria Math"/>
                              </a:rPr>
                              <m:t>𝜈</m:t>
                            </m:r>
                          </m:e>
                          <m:sup>
                            <m:r>
                              <a:rPr lang="en-US" sz="3200" i="1">
                                <a:latin typeface="Cambria Math"/>
                              </a:rPr>
                              <m:t>/</m:t>
                            </m:r>
                          </m:sup>
                        </m:sSup>
                        <m:r>
                          <a:rPr lang="en-US" sz="3200" i="1">
                            <a:latin typeface="Cambria Math"/>
                          </a:rPr>
                          <m:t>)</m:t>
                        </m:r>
                      </m:e>
                      <m:sup>
                        <m:r>
                          <a:rPr lang="en-US" sz="3200" i="1">
                            <a:latin typeface="Cambria Math"/>
                          </a:rPr>
                          <m:t>2</m:t>
                        </m:r>
                      </m:sup>
                    </m:sSup>
                    <m:r>
                      <a:rPr lang="en-US" sz="3200" i="1">
                        <a:latin typeface="Cambria Math"/>
                      </a:rPr>
                      <m:t>=</m:t>
                    </m:r>
                    <m:sSup>
                      <m:sSupPr>
                        <m:ctrlPr>
                          <a:rPr lang="en-GB" sz="3200" i="1">
                            <a:latin typeface="Cambria Math"/>
                          </a:rPr>
                        </m:ctrlPr>
                      </m:sSupPr>
                      <m:e>
                        <m:r>
                          <a:rPr lang="en-US" sz="3200" i="1">
                            <a:latin typeface="Cambria Math"/>
                          </a:rPr>
                          <m:t>(</m:t>
                        </m:r>
                        <m:r>
                          <a:rPr lang="en-US" sz="3200" i="1">
                            <a:latin typeface="Cambria Math"/>
                          </a:rPr>
                          <m:t>h</m:t>
                        </m:r>
                        <m:r>
                          <a:rPr lang="en-US" sz="3200" i="1">
                            <a:latin typeface="Cambria Math"/>
                          </a:rPr>
                          <m:t>𝜈</m:t>
                        </m:r>
                        <m:r>
                          <a:rPr lang="en-US" sz="3200" i="1">
                            <a:latin typeface="Cambria Math"/>
                          </a:rPr>
                          <m:t>)</m:t>
                        </m:r>
                      </m:e>
                      <m:sup>
                        <m:r>
                          <a:rPr lang="en-US" sz="3200" i="1">
                            <a:latin typeface="Cambria Math"/>
                          </a:rPr>
                          <m:t>2</m:t>
                        </m:r>
                      </m:sup>
                    </m:sSup>
                    <m:r>
                      <a:rPr lang="en-US" sz="3200" i="1">
                        <a:latin typeface="Cambria Math"/>
                      </a:rPr>
                      <m:t>−2</m:t>
                    </m:r>
                    <m:d>
                      <m:dPr>
                        <m:ctrlPr>
                          <a:rPr lang="en-GB" sz="3200" i="1">
                            <a:latin typeface="Cambria Math"/>
                          </a:rPr>
                        </m:ctrlPr>
                      </m:dPr>
                      <m:e>
                        <m:r>
                          <a:rPr lang="en-US" sz="3200" i="1">
                            <a:latin typeface="Cambria Math"/>
                          </a:rPr>
                          <m:t>h</m:t>
                        </m:r>
                        <m:r>
                          <a:rPr lang="en-US" sz="3200" i="1">
                            <a:latin typeface="Cambria Math"/>
                          </a:rPr>
                          <m:t>𝜈</m:t>
                        </m:r>
                      </m:e>
                    </m:d>
                    <m:d>
                      <m:dPr>
                        <m:ctrlPr>
                          <a:rPr lang="en-GB" sz="3200" i="1">
                            <a:latin typeface="Cambria Math"/>
                          </a:rPr>
                        </m:ctrlPr>
                      </m:dPr>
                      <m:e>
                        <m:r>
                          <a:rPr lang="en-US" sz="3200" i="1">
                            <a:latin typeface="Cambria Math"/>
                          </a:rPr>
                          <m:t>h</m:t>
                        </m:r>
                        <m:sSup>
                          <m:sSupPr>
                            <m:ctrlPr>
                              <a:rPr lang="en-GB" sz="3200" i="1">
                                <a:latin typeface="Cambria Math"/>
                              </a:rPr>
                            </m:ctrlPr>
                          </m:sSupPr>
                          <m:e>
                            <m:r>
                              <a:rPr lang="en-US" sz="3200" i="1">
                                <a:latin typeface="Cambria Math"/>
                              </a:rPr>
                              <m:t>𝜈</m:t>
                            </m:r>
                          </m:e>
                          <m:sup>
                            <m:r>
                              <a:rPr lang="en-US" sz="3200" i="1">
                                <a:latin typeface="Cambria Math"/>
                              </a:rPr>
                              <m:t>/</m:t>
                            </m:r>
                          </m:sup>
                        </m:sSup>
                      </m:e>
                    </m:d>
                    <m:r>
                      <a:rPr lang="en-US" sz="3200" i="1">
                        <a:latin typeface="Cambria Math"/>
                      </a:rPr>
                      <m:t>+</m:t>
                    </m:r>
                    <m:sSup>
                      <m:sSupPr>
                        <m:ctrlPr>
                          <a:rPr lang="en-GB" sz="3200" i="1">
                            <a:latin typeface="Cambria Math"/>
                          </a:rPr>
                        </m:ctrlPr>
                      </m:sSupPr>
                      <m:e>
                        <m:r>
                          <a:rPr lang="en-US" sz="3200" i="1">
                            <a:latin typeface="Cambria Math"/>
                          </a:rPr>
                          <m:t>( </m:t>
                        </m:r>
                        <m:r>
                          <a:rPr lang="en-US" sz="3200" i="1">
                            <a:latin typeface="Cambria Math"/>
                          </a:rPr>
                          <m:t>h</m:t>
                        </m:r>
                        <m:sSup>
                          <m:sSupPr>
                            <m:ctrlPr>
                              <a:rPr lang="en-GB" sz="3200" i="1">
                                <a:latin typeface="Cambria Math"/>
                              </a:rPr>
                            </m:ctrlPr>
                          </m:sSupPr>
                          <m:e>
                            <m:r>
                              <a:rPr lang="en-US" sz="3200" i="1">
                                <a:latin typeface="Cambria Math"/>
                              </a:rPr>
                              <m:t>𝜈</m:t>
                            </m:r>
                          </m:e>
                          <m:sup>
                            <m:r>
                              <a:rPr lang="en-US" sz="3200" i="1">
                                <a:latin typeface="Cambria Math"/>
                              </a:rPr>
                              <m:t>/</m:t>
                            </m:r>
                          </m:sup>
                        </m:sSup>
                        <m:r>
                          <a:rPr lang="en-US" sz="3200" i="1">
                            <a:latin typeface="Cambria Math"/>
                          </a:rPr>
                          <m:t>)</m:t>
                        </m:r>
                      </m:e>
                      <m:sup>
                        <m:r>
                          <a:rPr lang="en-US" sz="3200" i="1">
                            <a:latin typeface="Cambria Math"/>
                          </a:rPr>
                          <m:t>2</m:t>
                        </m:r>
                      </m:sup>
                    </m:sSup>
                    <m:r>
                      <a:rPr lang="en-US" sz="3200" i="1">
                        <a:latin typeface="Cambria Math"/>
                      </a:rPr>
                      <m:t>+2(</m:t>
                    </m:r>
                    <m:r>
                      <a:rPr lang="en-US" sz="3200" i="1">
                        <a:latin typeface="Cambria Math"/>
                      </a:rPr>
                      <m:t>h</m:t>
                    </m:r>
                    <m:r>
                      <a:rPr lang="en-US" sz="3200" i="1">
                        <a:latin typeface="Cambria Math"/>
                      </a:rPr>
                      <m:t>𝜈</m:t>
                    </m:r>
                    <m:r>
                      <a:rPr lang="en-US" sz="3200" i="1">
                        <a:latin typeface="Cambria Math"/>
                      </a:rPr>
                      <m:t>−</m:t>
                    </m:r>
                    <m:r>
                      <a:rPr lang="en-US" sz="3200" i="1">
                        <a:latin typeface="Cambria Math"/>
                      </a:rPr>
                      <m:t>h</m:t>
                    </m:r>
                    <m:sSup>
                      <m:sSupPr>
                        <m:ctrlPr>
                          <a:rPr lang="en-GB" sz="3200" i="1">
                            <a:latin typeface="Cambria Math"/>
                          </a:rPr>
                        </m:ctrlPr>
                      </m:sSupPr>
                      <m:e>
                        <m:r>
                          <a:rPr lang="en-US" sz="3200" i="1">
                            <a:latin typeface="Cambria Math"/>
                          </a:rPr>
                          <m:t>𝜈</m:t>
                        </m:r>
                      </m:e>
                      <m:sup>
                        <m:r>
                          <a:rPr lang="en-US" sz="3200" i="1">
                            <a:latin typeface="Cambria Math"/>
                          </a:rPr>
                          <m:t>/</m:t>
                        </m:r>
                      </m:sup>
                    </m:sSup>
                    <m:r>
                      <a:rPr lang="en-US" sz="3200" i="1">
                        <a:latin typeface="Cambria Math"/>
                      </a:rPr>
                      <m:t>)</m:t>
                    </m:r>
                    <m:sSub>
                      <m:sSubPr>
                        <m:ctrlPr>
                          <a:rPr lang="en-GB" sz="3200" i="1">
                            <a:latin typeface="Cambria Math"/>
                          </a:rPr>
                        </m:ctrlPr>
                      </m:sSubPr>
                      <m:e>
                        <m:r>
                          <a:rPr lang="en-US" sz="3200" i="1">
                            <a:latin typeface="Cambria Math"/>
                          </a:rPr>
                          <m:t>𝑚</m:t>
                        </m:r>
                      </m:e>
                      <m:sub>
                        <m:r>
                          <a:rPr lang="en-US" sz="3200" i="1">
                            <a:latin typeface="Cambria Math"/>
                          </a:rPr>
                          <m:t>0</m:t>
                        </m:r>
                      </m:sub>
                    </m:sSub>
                    <m:sSup>
                      <m:sSupPr>
                        <m:ctrlPr>
                          <a:rPr lang="en-GB" sz="3200" i="1">
                            <a:latin typeface="Cambria Math"/>
                          </a:rPr>
                        </m:ctrlPr>
                      </m:sSupPr>
                      <m:e>
                        <m:r>
                          <a:rPr lang="en-US" sz="3200" i="1">
                            <a:latin typeface="Cambria Math"/>
                          </a:rPr>
                          <m:t>𝑐</m:t>
                        </m:r>
                      </m:e>
                      <m:sup>
                        <m:r>
                          <a:rPr lang="en-US" sz="3200" i="1">
                            <a:latin typeface="Cambria Math"/>
                          </a:rPr>
                          <m:t>2</m:t>
                        </m:r>
                      </m:sup>
                    </m:sSup>
                  </m:oMath>
                </a14:m>
                <a:endParaRPr lang="en-GB" sz="3200" dirty="0"/>
              </a:p>
              <a:p>
                <a:r>
                  <a:rPr lang="en-US" sz="3200" dirty="0"/>
                  <a:t> </a:t>
                </a:r>
                <a:endParaRPr lang="en-GB" sz="3200" dirty="0"/>
              </a:p>
              <a:p>
                <a:r>
                  <a:rPr lang="en-US" sz="3200" dirty="0"/>
                  <a:t> </a:t>
                </a:r>
                <a14:m>
                  <m:oMath xmlns:m="http://schemas.openxmlformats.org/officeDocument/2006/math">
                    <m:r>
                      <a:rPr lang="en-US" sz="2800" i="1">
                        <a:latin typeface="Cambria Math"/>
                      </a:rPr>
                      <m:t>2</m:t>
                    </m:r>
                    <m:d>
                      <m:dPr>
                        <m:ctrlPr>
                          <a:rPr lang="en-GB" sz="2800" i="1">
                            <a:latin typeface="Cambria Math"/>
                          </a:rPr>
                        </m:ctrlPr>
                      </m:dPr>
                      <m:e>
                        <m:r>
                          <a:rPr lang="en-US" sz="2800" i="1">
                            <a:latin typeface="Cambria Math"/>
                          </a:rPr>
                          <m:t>h</m:t>
                        </m:r>
                        <m:r>
                          <a:rPr lang="en-US" sz="2800" i="1">
                            <a:latin typeface="Cambria Math"/>
                          </a:rPr>
                          <m:t>𝜈</m:t>
                        </m:r>
                      </m:e>
                    </m:d>
                    <m:d>
                      <m:dPr>
                        <m:ctrlPr>
                          <a:rPr lang="en-GB" sz="2800" i="1">
                            <a:latin typeface="Cambria Math"/>
                          </a:rPr>
                        </m:ctrlPr>
                      </m:dPr>
                      <m:e>
                        <m:r>
                          <a:rPr lang="en-US" sz="2800" i="1">
                            <a:latin typeface="Cambria Math"/>
                          </a:rPr>
                          <m:t>h</m:t>
                        </m:r>
                        <m:sSup>
                          <m:sSupPr>
                            <m:ctrlPr>
                              <a:rPr lang="en-GB" sz="2800" i="1">
                                <a:latin typeface="Cambria Math"/>
                              </a:rPr>
                            </m:ctrlPr>
                          </m:sSupPr>
                          <m:e>
                            <m:r>
                              <a:rPr lang="en-US" sz="2800" i="1">
                                <a:latin typeface="Cambria Math"/>
                              </a:rPr>
                              <m:t>𝜈</m:t>
                            </m:r>
                          </m:e>
                          <m:sup>
                            <m:r>
                              <a:rPr lang="en-US" sz="2800" i="1">
                                <a:latin typeface="Cambria Math"/>
                              </a:rPr>
                              <m:t>/</m:t>
                            </m:r>
                          </m:sup>
                        </m:sSup>
                      </m:e>
                    </m:d>
                    <m:r>
                      <a:rPr lang="en-US" sz="2800" i="1">
                        <a:latin typeface="Cambria Math"/>
                      </a:rPr>
                      <m:t>−2</m:t>
                    </m:r>
                    <m:d>
                      <m:dPr>
                        <m:ctrlPr>
                          <a:rPr lang="en-GB" sz="2800" i="1">
                            <a:latin typeface="Cambria Math"/>
                          </a:rPr>
                        </m:ctrlPr>
                      </m:dPr>
                      <m:e>
                        <m:r>
                          <a:rPr lang="en-US" sz="2800" i="1">
                            <a:latin typeface="Cambria Math"/>
                          </a:rPr>
                          <m:t>h</m:t>
                        </m:r>
                        <m:r>
                          <a:rPr lang="en-US" sz="2800" i="1">
                            <a:latin typeface="Cambria Math"/>
                          </a:rPr>
                          <m:t>𝜈</m:t>
                        </m:r>
                      </m:e>
                    </m:d>
                    <m:d>
                      <m:dPr>
                        <m:ctrlPr>
                          <a:rPr lang="en-GB" sz="2800" i="1">
                            <a:latin typeface="Cambria Math"/>
                          </a:rPr>
                        </m:ctrlPr>
                      </m:dPr>
                      <m:e>
                        <m:r>
                          <a:rPr lang="en-US" sz="2800" i="1">
                            <a:latin typeface="Cambria Math"/>
                          </a:rPr>
                          <m:t>h</m:t>
                        </m:r>
                        <m:sSup>
                          <m:sSupPr>
                            <m:ctrlPr>
                              <a:rPr lang="en-GB" sz="2800" i="1">
                                <a:latin typeface="Cambria Math"/>
                              </a:rPr>
                            </m:ctrlPr>
                          </m:sSupPr>
                          <m:e>
                            <m:r>
                              <a:rPr lang="en-US" sz="2800" i="1">
                                <a:latin typeface="Cambria Math"/>
                              </a:rPr>
                              <m:t>𝜈</m:t>
                            </m:r>
                          </m:e>
                          <m:sup>
                            <m:r>
                              <a:rPr lang="en-US" sz="2800" i="1">
                                <a:latin typeface="Cambria Math"/>
                              </a:rPr>
                              <m:t>/</m:t>
                            </m:r>
                          </m:sup>
                        </m:sSup>
                        <m:r>
                          <a:rPr lang="en-US" sz="2800" i="1">
                            <a:latin typeface="Cambria Math"/>
                          </a:rPr>
                          <m:t>)</m:t>
                        </m:r>
                        <m:r>
                          <a:rPr lang="en-US" sz="2800" i="1">
                            <a:latin typeface="Cambria Math"/>
                          </a:rPr>
                          <m:t>𝑐𝑜𝑠</m:t>
                        </m:r>
                        <m:r>
                          <a:rPr lang="en-US" sz="2800" i="1">
                            <a:latin typeface="Cambria Math"/>
                          </a:rPr>
                          <m:t>𝜑</m:t>
                        </m:r>
                      </m:e>
                    </m:d>
                    <m:r>
                      <a:rPr lang="en-US" sz="2800" i="1">
                        <a:latin typeface="Cambria Math"/>
                      </a:rPr>
                      <m:t>=2(</m:t>
                    </m:r>
                    <m:r>
                      <a:rPr lang="en-US" sz="2800" i="1">
                        <a:latin typeface="Cambria Math"/>
                      </a:rPr>
                      <m:t>h</m:t>
                    </m:r>
                    <m:r>
                      <a:rPr lang="en-US" sz="2800" i="1">
                        <a:latin typeface="Cambria Math"/>
                      </a:rPr>
                      <m:t>𝜈</m:t>
                    </m:r>
                    <m:r>
                      <a:rPr lang="en-US" sz="2800" i="1">
                        <a:latin typeface="Cambria Math"/>
                      </a:rPr>
                      <m:t>−</m:t>
                    </m:r>
                    <m:r>
                      <a:rPr lang="en-US" sz="2800" i="1">
                        <a:latin typeface="Cambria Math"/>
                      </a:rPr>
                      <m:t>h</m:t>
                    </m:r>
                    <m:sSup>
                      <m:sSupPr>
                        <m:ctrlPr>
                          <a:rPr lang="en-GB" sz="2800" i="1">
                            <a:latin typeface="Cambria Math"/>
                          </a:rPr>
                        </m:ctrlPr>
                      </m:sSupPr>
                      <m:e>
                        <m:r>
                          <a:rPr lang="en-US" sz="2800" i="1">
                            <a:latin typeface="Cambria Math"/>
                          </a:rPr>
                          <m:t>𝜈</m:t>
                        </m:r>
                      </m:e>
                      <m:sup>
                        <m:r>
                          <a:rPr lang="en-US" sz="2800" i="1">
                            <a:latin typeface="Cambria Math"/>
                          </a:rPr>
                          <m:t>/</m:t>
                        </m:r>
                      </m:sup>
                    </m:sSup>
                    <m:r>
                      <a:rPr lang="en-US" sz="2800" i="1">
                        <a:latin typeface="Cambria Math"/>
                      </a:rPr>
                      <m:t>)</m:t>
                    </m:r>
                    <m:sSub>
                      <m:sSubPr>
                        <m:ctrlPr>
                          <a:rPr lang="en-GB" sz="2800" i="1">
                            <a:latin typeface="Cambria Math"/>
                          </a:rPr>
                        </m:ctrlPr>
                      </m:sSubPr>
                      <m:e>
                        <m:r>
                          <a:rPr lang="en-US" sz="2800" i="1">
                            <a:latin typeface="Cambria Math"/>
                          </a:rPr>
                          <m:t>𝑚</m:t>
                        </m:r>
                      </m:e>
                      <m:sub>
                        <m:r>
                          <a:rPr lang="en-US" sz="2800" i="1">
                            <a:latin typeface="Cambria Math"/>
                          </a:rPr>
                          <m:t>0</m:t>
                        </m:r>
                      </m:sub>
                    </m:sSub>
                    <m:sSup>
                      <m:sSupPr>
                        <m:ctrlPr>
                          <a:rPr lang="en-GB" sz="2800" i="1">
                            <a:latin typeface="Cambria Math"/>
                          </a:rPr>
                        </m:ctrlPr>
                      </m:sSupPr>
                      <m:e>
                        <m:r>
                          <a:rPr lang="en-US" sz="2800" i="1">
                            <a:latin typeface="Cambria Math"/>
                          </a:rPr>
                          <m:t>𝑐</m:t>
                        </m:r>
                      </m:e>
                      <m:sup>
                        <m:r>
                          <a:rPr lang="en-US" sz="2800" i="1">
                            <a:latin typeface="Cambria Math"/>
                          </a:rPr>
                          <m:t>2</m:t>
                        </m:r>
                      </m:sup>
                    </m:sSup>
                  </m:oMath>
                </a14:m>
                <a:endParaRPr lang="en-GB" sz="2800" dirty="0"/>
              </a:p>
              <a:p>
                <a:r>
                  <a:rPr lang="en-US" sz="3200" dirty="0"/>
                  <a:t>  </a:t>
                </a:r>
                <a14:m>
                  <m:oMath xmlns:m="http://schemas.openxmlformats.org/officeDocument/2006/math">
                    <m:r>
                      <a:rPr lang="en-US" sz="3200" i="1">
                        <a:latin typeface="Cambria Math"/>
                      </a:rPr>
                      <m:t>2</m:t>
                    </m:r>
                    <m:d>
                      <m:dPr>
                        <m:ctrlPr>
                          <a:rPr lang="en-GB" sz="3200" i="1">
                            <a:latin typeface="Cambria Math"/>
                          </a:rPr>
                        </m:ctrlPr>
                      </m:dPr>
                      <m:e>
                        <m:r>
                          <a:rPr lang="en-US" sz="3200" i="1">
                            <a:latin typeface="Cambria Math"/>
                          </a:rPr>
                          <m:t>h</m:t>
                        </m:r>
                        <m:r>
                          <a:rPr lang="en-US" sz="3200" i="1">
                            <a:latin typeface="Cambria Math"/>
                          </a:rPr>
                          <m:t>𝜈</m:t>
                        </m:r>
                      </m:e>
                    </m:d>
                    <m:d>
                      <m:dPr>
                        <m:ctrlPr>
                          <a:rPr lang="en-GB" sz="3200" i="1">
                            <a:latin typeface="Cambria Math"/>
                          </a:rPr>
                        </m:ctrlPr>
                      </m:dPr>
                      <m:e>
                        <m:r>
                          <a:rPr lang="en-US" sz="3200" i="1">
                            <a:latin typeface="Cambria Math"/>
                          </a:rPr>
                          <m:t>h</m:t>
                        </m:r>
                        <m:sSup>
                          <m:sSupPr>
                            <m:ctrlPr>
                              <a:rPr lang="en-GB" sz="3200" i="1">
                                <a:latin typeface="Cambria Math"/>
                              </a:rPr>
                            </m:ctrlPr>
                          </m:sSupPr>
                          <m:e>
                            <m:r>
                              <a:rPr lang="en-US" sz="3200" i="1">
                                <a:latin typeface="Cambria Math"/>
                              </a:rPr>
                              <m:t>𝜈</m:t>
                            </m:r>
                          </m:e>
                          <m:sup>
                            <m:r>
                              <a:rPr lang="en-US" sz="3200" i="1">
                                <a:latin typeface="Cambria Math"/>
                              </a:rPr>
                              <m:t>/</m:t>
                            </m:r>
                          </m:sup>
                        </m:sSup>
                      </m:e>
                    </m:d>
                    <m:r>
                      <a:rPr lang="en-US" sz="3200" i="1">
                        <a:latin typeface="Cambria Math"/>
                      </a:rPr>
                      <m:t>(1−</m:t>
                    </m:r>
                    <m:r>
                      <a:rPr lang="en-US" sz="3200" i="1">
                        <a:latin typeface="Cambria Math"/>
                      </a:rPr>
                      <m:t>𝑐𝑜𝑠</m:t>
                    </m:r>
                    <m:r>
                      <a:rPr lang="en-US" sz="3200" i="1">
                        <a:latin typeface="Cambria Math"/>
                      </a:rPr>
                      <m:t>𝜑</m:t>
                    </m:r>
                    <m:r>
                      <a:rPr lang="en-US" sz="3200" i="1">
                        <a:latin typeface="Cambria Math"/>
                      </a:rPr>
                      <m:t>)=2(</m:t>
                    </m:r>
                    <m:r>
                      <a:rPr lang="en-US" sz="3200" i="1">
                        <a:latin typeface="Cambria Math"/>
                      </a:rPr>
                      <m:t>h</m:t>
                    </m:r>
                    <m:r>
                      <a:rPr lang="en-US" sz="3200" i="1">
                        <a:latin typeface="Cambria Math"/>
                      </a:rPr>
                      <m:t>𝜈</m:t>
                    </m:r>
                    <m:r>
                      <a:rPr lang="en-US" sz="3200" i="1">
                        <a:latin typeface="Cambria Math"/>
                      </a:rPr>
                      <m:t>−</m:t>
                    </m:r>
                    <m:r>
                      <a:rPr lang="en-US" sz="3200" i="1">
                        <a:latin typeface="Cambria Math"/>
                      </a:rPr>
                      <m:t>h</m:t>
                    </m:r>
                    <m:sSup>
                      <m:sSupPr>
                        <m:ctrlPr>
                          <a:rPr lang="en-GB" sz="3200" i="1">
                            <a:latin typeface="Cambria Math"/>
                          </a:rPr>
                        </m:ctrlPr>
                      </m:sSupPr>
                      <m:e>
                        <m:r>
                          <a:rPr lang="en-US" sz="3200" i="1">
                            <a:latin typeface="Cambria Math"/>
                          </a:rPr>
                          <m:t>𝜈</m:t>
                        </m:r>
                      </m:e>
                      <m:sup>
                        <m:r>
                          <a:rPr lang="en-US" sz="3200" i="1">
                            <a:latin typeface="Cambria Math"/>
                          </a:rPr>
                          <m:t>/</m:t>
                        </m:r>
                      </m:sup>
                    </m:sSup>
                    <m:r>
                      <a:rPr lang="en-US" sz="3200" i="1">
                        <a:latin typeface="Cambria Math"/>
                      </a:rPr>
                      <m:t>)</m:t>
                    </m:r>
                    <m:sSub>
                      <m:sSubPr>
                        <m:ctrlPr>
                          <a:rPr lang="en-GB" sz="3200" i="1">
                            <a:latin typeface="Cambria Math"/>
                          </a:rPr>
                        </m:ctrlPr>
                      </m:sSubPr>
                      <m:e>
                        <m:r>
                          <a:rPr lang="en-US" sz="3200" i="1">
                            <a:latin typeface="Cambria Math"/>
                          </a:rPr>
                          <m:t>𝑚</m:t>
                        </m:r>
                      </m:e>
                      <m:sub>
                        <m:r>
                          <a:rPr lang="en-US" sz="3200" i="1">
                            <a:latin typeface="Cambria Math"/>
                          </a:rPr>
                          <m:t>0</m:t>
                        </m:r>
                      </m:sub>
                    </m:sSub>
                    <m:sSup>
                      <m:sSupPr>
                        <m:ctrlPr>
                          <a:rPr lang="en-GB" sz="3200" i="1">
                            <a:latin typeface="Cambria Math"/>
                          </a:rPr>
                        </m:ctrlPr>
                      </m:sSupPr>
                      <m:e>
                        <m:r>
                          <a:rPr lang="en-US" sz="3200" i="1">
                            <a:latin typeface="Cambria Math"/>
                          </a:rPr>
                          <m:t>𝑐</m:t>
                        </m:r>
                      </m:e>
                      <m:sup>
                        <m:r>
                          <a:rPr lang="en-US" sz="3200" i="1">
                            <a:latin typeface="Cambria Math"/>
                          </a:rPr>
                          <m:t>2</m:t>
                        </m:r>
                      </m:sup>
                    </m:sSup>
                  </m:oMath>
                </a14:m>
                <a:endParaRPr lang="en-GB" sz="3200" dirty="0"/>
              </a:p>
            </p:txBody>
          </p:sp>
        </mc:Choice>
        <mc:Fallback xmlns="">
          <p:sp>
            <p:nvSpPr>
              <p:cNvPr id="2" name="Rectangle 1"/>
              <p:cNvSpPr>
                <a:spLocks noRot="1" noChangeAspect="1" noMove="1" noResize="1" noEditPoints="1" noAdjustHandles="1" noChangeArrowheads="1" noChangeShapeType="1" noTextEdit="1"/>
              </p:cNvSpPr>
              <p:nvPr/>
            </p:nvSpPr>
            <p:spPr>
              <a:xfrm>
                <a:off x="2176" y="304800"/>
                <a:ext cx="9141824" cy="4644220"/>
              </a:xfrm>
              <a:prstGeom prst="rect">
                <a:avLst/>
              </a:prstGeom>
              <a:blipFill rotWithShape="1">
                <a:blip r:embed="rId2"/>
                <a:stretch>
                  <a:fillRect l="-1667"/>
                </a:stretch>
              </a:blipFill>
            </p:spPr>
            <p:txBody>
              <a:bodyPr/>
              <a:lstStyle/>
              <a:p>
                <a:r>
                  <a:rPr lang="en-GB">
                    <a:noFill/>
                  </a:rPr>
                  <a:t> </a:t>
                </a:r>
              </a:p>
            </p:txBody>
          </p:sp>
        </mc:Fallback>
      </mc:AlternateContent>
    </p:spTree>
    <p:extLst>
      <p:ext uri="{BB962C8B-B14F-4D97-AF65-F5344CB8AC3E}">
        <p14:creationId xmlns:p14="http://schemas.microsoft.com/office/powerpoint/2010/main" val="38262092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TotalTime>
  <Words>1078</Words>
  <Application>Microsoft Office PowerPoint</Application>
  <PresentationFormat>On-screen Show (4:3)</PresentationFormat>
  <Paragraphs>73</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arham</dc:creator>
  <cp:lastModifiedBy>arham</cp:lastModifiedBy>
  <cp:revision>21</cp:revision>
  <dcterms:created xsi:type="dcterms:W3CDTF">2020-07-20T05:03:40Z</dcterms:created>
  <dcterms:modified xsi:type="dcterms:W3CDTF">2020-07-21T06:58:30Z</dcterms:modified>
</cp:coreProperties>
</file>