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C3B4276-73B6-4C3F-A01D-DA961303FBBD}" type="datetimeFigureOut">
              <a:rPr lang="en-GB" smtClean="0"/>
              <a:t>25/07/2021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2A9C1B-045E-432F-A7EA-767BA85E8826}" type="slidenum">
              <a:rPr lang="en-GB" smtClean="0"/>
              <a:t>‹#›</a:t>
            </a:fld>
            <a:endParaRPr lang="en-GB"/>
          </a:p>
        </p:txBody>
      </p:sp>
    </p:spTree>
    <p:extLst>
      <p:ext uri="{BB962C8B-B14F-4D97-AF65-F5344CB8AC3E}">
        <p14:creationId xmlns:p14="http://schemas.microsoft.com/office/powerpoint/2010/main" val="3203117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C3B4276-73B6-4C3F-A01D-DA961303FBBD}" type="datetimeFigureOut">
              <a:rPr lang="en-GB" smtClean="0"/>
              <a:t>25/07/2021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2A9C1B-045E-432F-A7EA-767BA85E8826}" type="slidenum">
              <a:rPr lang="en-GB" smtClean="0"/>
              <a:t>‹#›</a:t>
            </a:fld>
            <a:endParaRPr lang="en-GB"/>
          </a:p>
        </p:txBody>
      </p:sp>
    </p:spTree>
    <p:extLst>
      <p:ext uri="{BB962C8B-B14F-4D97-AF65-F5344CB8AC3E}">
        <p14:creationId xmlns:p14="http://schemas.microsoft.com/office/powerpoint/2010/main" val="1960584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C3B4276-73B6-4C3F-A01D-DA961303FBBD}" type="datetimeFigureOut">
              <a:rPr lang="en-GB" smtClean="0"/>
              <a:t>25/07/2021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2A9C1B-045E-432F-A7EA-767BA85E8826}" type="slidenum">
              <a:rPr lang="en-GB" smtClean="0"/>
              <a:t>‹#›</a:t>
            </a:fld>
            <a:endParaRPr lang="en-GB"/>
          </a:p>
        </p:txBody>
      </p:sp>
    </p:spTree>
    <p:extLst>
      <p:ext uri="{BB962C8B-B14F-4D97-AF65-F5344CB8AC3E}">
        <p14:creationId xmlns:p14="http://schemas.microsoft.com/office/powerpoint/2010/main" val="2676508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C3B4276-73B6-4C3F-A01D-DA961303FBBD}" type="datetimeFigureOut">
              <a:rPr lang="en-GB" smtClean="0"/>
              <a:t>25/07/2021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2A9C1B-045E-432F-A7EA-767BA85E8826}" type="slidenum">
              <a:rPr lang="en-GB" smtClean="0"/>
              <a:t>‹#›</a:t>
            </a:fld>
            <a:endParaRPr lang="en-GB"/>
          </a:p>
        </p:txBody>
      </p:sp>
    </p:spTree>
    <p:extLst>
      <p:ext uri="{BB962C8B-B14F-4D97-AF65-F5344CB8AC3E}">
        <p14:creationId xmlns:p14="http://schemas.microsoft.com/office/powerpoint/2010/main" val="2012889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3B4276-73B6-4C3F-A01D-DA961303FBBD}" type="datetimeFigureOut">
              <a:rPr lang="en-GB" smtClean="0"/>
              <a:t>25/07/2021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2A9C1B-045E-432F-A7EA-767BA85E8826}" type="slidenum">
              <a:rPr lang="en-GB" smtClean="0"/>
              <a:t>‹#›</a:t>
            </a:fld>
            <a:endParaRPr lang="en-GB"/>
          </a:p>
        </p:txBody>
      </p:sp>
    </p:spTree>
    <p:extLst>
      <p:ext uri="{BB962C8B-B14F-4D97-AF65-F5344CB8AC3E}">
        <p14:creationId xmlns:p14="http://schemas.microsoft.com/office/powerpoint/2010/main" val="527336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C3B4276-73B6-4C3F-A01D-DA961303FBBD}" type="datetimeFigureOut">
              <a:rPr lang="en-GB" smtClean="0"/>
              <a:t>25/07/2021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2A9C1B-045E-432F-A7EA-767BA85E8826}" type="slidenum">
              <a:rPr lang="en-GB" smtClean="0"/>
              <a:t>‹#›</a:t>
            </a:fld>
            <a:endParaRPr lang="en-GB"/>
          </a:p>
        </p:txBody>
      </p:sp>
    </p:spTree>
    <p:extLst>
      <p:ext uri="{BB962C8B-B14F-4D97-AF65-F5344CB8AC3E}">
        <p14:creationId xmlns:p14="http://schemas.microsoft.com/office/powerpoint/2010/main" val="36771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C3B4276-73B6-4C3F-A01D-DA961303FBBD}" type="datetimeFigureOut">
              <a:rPr lang="en-GB" smtClean="0"/>
              <a:t>25/07/2021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52A9C1B-045E-432F-A7EA-767BA85E8826}" type="slidenum">
              <a:rPr lang="en-GB" smtClean="0"/>
              <a:t>‹#›</a:t>
            </a:fld>
            <a:endParaRPr lang="en-GB"/>
          </a:p>
        </p:txBody>
      </p:sp>
    </p:spTree>
    <p:extLst>
      <p:ext uri="{BB962C8B-B14F-4D97-AF65-F5344CB8AC3E}">
        <p14:creationId xmlns:p14="http://schemas.microsoft.com/office/powerpoint/2010/main" val="33666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C3B4276-73B6-4C3F-A01D-DA961303FBBD}" type="datetimeFigureOut">
              <a:rPr lang="en-GB" smtClean="0"/>
              <a:t>25/07/2021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52A9C1B-045E-432F-A7EA-767BA85E8826}" type="slidenum">
              <a:rPr lang="en-GB" smtClean="0"/>
              <a:t>‹#›</a:t>
            </a:fld>
            <a:endParaRPr lang="en-GB"/>
          </a:p>
        </p:txBody>
      </p:sp>
    </p:spTree>
    <p:extLst>
      <p:ext uri="{BB962C8B-B14F-4D97-AF65-F5344CB8AC3E}">
        <p14:creationId xmlns:p14="http://schemas.microsoft.com/office/powerpoint/2010/main" val="242875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B4276-73B6-4C3F-A01D-DA961303FBBD}" type="datetimeFigureOut">
              <a:rPr lang="en-GB" smtClean="0"/>
              <a:t>25/07/2021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52A9C1B-045E-432F-A7EA-767BA85E8826}" type="slidenum">
              <a:rPr lang="en-GB" smtClean="0"/>
              <a:t>‹#›</a:t>
            </a:fld>
            <a:endParaRPr lang="en-GB"/>
          </a:p>
        </p:txBody>
      </p:sp>
    </p:spTree>
    <p:extLst>
      <p:ext uri="{BB962C8B-B14F-4D97-AF65-F5344CB8AC3E}">
        <p14:creationId xmlns:p14="http://schemas.microsoft.com/office/powerpoint/2010/main" val="245449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3B4276-73B6-4C3F-A01D-DA961303FBBD}" type="datetimeFigureOut">
              <a:rPr lang="en-GB" smtClean="0"/>
              <a:t>25/07/2021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2A9C1B-045E-432F-A7EA-767BA85E8826}" type="slidenum">
              <a:rPr lang="en-GB" smtClean="0"/>
              <a:t>‹#›</a:t>
            </a:fld>
            <a:endParaRPr lang="en-GB"/>
          </a:p>
        </p:txBody>
      </p:sp>
    </p:spTree>
    <p:extLst>
      <p:ext uri="{BB962C8B-B14F-4D97-AF65-F5344CB8AC3E}">
        <p14:creationId xmlns:p14="http://schemas.microsoft.com/office/powerpoint/2010/main" val="1358456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3B4276-73B6-4C3F-A01D-DA961303FBBD}" type="datetimeFigureOut">
              <a:rPr lang="en-GB" smtClean="0"/>
              <a:t>25/07/2021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2A9C1B-045E-432F-A7EA-767BA85E8826}" type="slidenum">
              <a:rPr lang="en-GB" smtClean="0"/>
              <a:t>‹#›</a:t>
            </a:fld>
            <a:endParaRPr lang="en-GB"/>
          </a:p>
        </p:txBody>
      </p:sp>
    </p:spTree>
    <p:extLst>
      <p:ext uri="{BB962C8B-B14F-4D97-AF65-F5344CB8AC3E}">
        <p14:creationId xmlns:p14="http://schemas.microsoft.com/office/powerpoint/2010/main" val="394986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B4276-73B6-4C3F-A01D-DA961303FBBD}" type="datetimeFigureOut">
              <a:rPr lang="en-GB" smtClean="0"/>
              <a:t>25/07/2021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A9C1B-045E-432F-A7EA-767BA85E8826}" type="slidenum">
              <a:rPr lang="en-GB" smtClean="0"/>
              <a:t>‹#›</a:t>
            </a:fld>
            <a:endParaRPr lang="en-GB"/>
          </a:p>
        </p:txBody>
      </p:sp>
    </p:spTree>
    <p:extLst>
      <p:ext uri="{BB962C8B-B14F-4D97-AF65-F5344CB8AC3E}">
        <p14:creationId xmlns:p14="http://schemas.microsoft.com/office/powerpoint/2010/main" val="829373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2040" y="533400"/>
            <a:ext cx="6136039" cy="584775"/>
          </a:xfrm>
          <a:prstGeom prst="rect">
            <a:avLst/>
          </a:prstGeom>
        </p:spPr>
        <p:txBody>
          <a:bodyPr wrap="none">
            <a:spAutoFit/>
          </a:bodyPr>
          <a:lstStyle/>
          <a:p>
            <a:r>
              <a:rPr lang="en-GB" sz="3200" b="1" dirty="0">
                <a:solidFill>
                  <a:srgbClr val="C00000"/>
                </a:solidFill>
              </a:rPr>
              <a:t>Relativistic Energy and Momentum</a:t>
            </a:r>
          </a:p>
        </p:txBody>
      </p:sp>
      <mc:AlternateContent xmlns:mc="http://schemas.openxmlformats.org/markup-compatibility/2006" xmlns:a14="http://schemas.microsoft.com/office/drawing/2010/main">
        <mc:Choice Requires="a14">
          <p:sp>
            <p:nvSpPr>
              <p:cNvPr id="3" name="Rectangle 2"/>
              <p:cNvSpPr/>
              <p:nvPr/>
            </p:nvSpPr>
            <p:spPr>
              <a:xfrm>
                <a:off x="457200" y="1371600"/>
                <a:ext cx="8077200" cy="3195105"/>
              </a:xfrm>
              <a:prstGeom prst="rect">
                <a:avLst/>
              </a:prstGeom>
            </p:spPr>
            <p:txBody>
              <a:bodyPr wrap="square">
                <a:spAutoFit/>
              </a:bodyPr>
              <a:lstStyle/>
              <a:p>
                <a:r>
                  <a:rPr lang="en-GB" sz="3200" dirty="0">
                    <a:latin typeface="Times New Roman" panose="02020603050405020304" pitchFamily="18" charset="0"/>
                    <a:cs typeface="Times New Roman" panose="02020603050405020304" pitchFamily="18" charset="0"/>
                  </a:rPr>
                  <a:t>Einstein’s Equation: </a:t>
                </a:r>
                <a14:m>
                  <m:oMath xmlns:m="http://schemas.openxmlformats.org/officeDocument/2006/math">
                    <m:r>
                      <a:rPr lang="en-GB" sz="3200" i="1">
                        <a:latin typeface="Cambria Math"/>
                      </a:rPr>
                      <m:t> </m:t>
                    </m:r>
                    <m:r>
                      <a:rPr lang="en-GB" sz="3200" i="1">
                        <a:latin typeface="Cambria Math"/>
                      </a:rPr>
                      <m:t>𝐸</m:t>
                    </m:r>
                    <m:r>
                      <a:rPr lang="en-GB" sz="3200" i="1">
                        <a:latin typeface="Cambria Math"/>
                      </a:rPr>
                      <m:t>=</m:t>
                    </m:r>
                    <m:r>
                      <a:rPr lang="en-GB" sz="3200" i="1">
                        <a:latin typeface="Cambria Math"/>
                      </a:rPr>
                      <m:t>𝑚</m:t>
                    </m:r>
                    <m:sSup>
                      <m:sSupPr>
                        <m:ctrlPr>
                          <a:rPr lang="en-GB" sz="3200" i="1">
                            <a:latin typeface="Cambria Math"/>
                          </a:rPr>
                        </m:ctrlPr>
                      </m:sSupPr>
                      <m:e>
                        <m:r>
                          <a:rPr lang="en-GB" sz="3200" i="1">
                            <a:latin typeface="Cambria Math"/>
                          </a:rPr>
                          <m:t>𝑐</m:t>
                        </m:r>
                      </m:e>
                      <m:sup>
                        <m:r>
                          <a:rPr lang="en-GB" sz="3200" i="1">
                            <a:latin typeface="Cambria Math"/>
                          </a:rPr>
                          <m:t>2</m:t>
                        </m:r>
                      </m:sup>
                    </m:sSup>
                  </m:oMath>
                </a14:m>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But </a:t>
                </a:r>
                <a14:m>
                  <m:oMath xmlns:m="http://schemas.openxmlformats.org/officeDocument/2006/math">
                    <m:r>
                      <a:rPr lang="en-GB" sz="3200" i="1">
                        <a:latin typeface="Cambria Math"/>
                      </a:rPr>
                      <m:t> </m:t>
                    </m:r>
                    <m:r>
                      <a:rPr lang="en-GB" sz="3200" i="1">
                        <a:latin typeface="Cambria Math"/>
                      </a:rPr>
                      <m:t>𝑚</m:t>
                    </m:r>
                    <m:r>
                      <a:rPr lang="en-GB" sz="3200" i="1">
                        <a:latin typeface="Cambria Math"/>
                      </a:rPr>
                      <m:t>=</m:t>
                    </m:r>
                    <m:f>
                      <m:fPr>
                        <m:ctrlPr>
                          <a:rPr lang="en-GB" sz="3200" i="1">
                            <a:latin typeface="Cambria Math"/>
                          </a:rPr>
                        </m:ctrlPr>
                      </m:fPr>
                      <m:num>
                        <m:sSub>
                          <m:sSubPr>
                            <m:ctrlPr>
                              <a:rPr lang="en-GB" sz="3200" i="1">
                                <a:latin typeface="Cambria Math"/>
                              </a:rPr>
                            </m:ctrlPr>
                          </m:sSubPr>
                          <m:e>
                            <m:r>
                              <a:rPr lang="en-GB" sz="3200" i="1">
                                <a:latin typeface="Cambria Math"/>
                              </a:rPr>
                              <m:t>𝑚</m:t>
                            </m:r>
                          </m:e>
                          <m:sub>
                            <m:r>
                              <a:rPr lang="en-GB" sz="3200" i="1">
                                <a:latin typeface="Cambria Math"/>
                              </a:rPr>
                              <m:t>0</m:t>
                            </m:r>
                          </m:sub>
                        </m:sSub>
                      </m:num>
                      <m:den>
                        <m:rad>
                          <m:radPr>
                            <m:degHide m:val="on"/>
                            <m:ctrlPr>
                              <a:rPr lang="en-GB" sz="3200" i="1">
                                <a:latin typeface="Cambria Math"/>
                              </a:rPr>
                            </m:ctrlPr>
                          </m:radPr>
                          <m:deg/>
                          <m:e>
                            <m:r>
                              <a:rPr lang="en-GB" sz="3200" i="1">
                                <a:latin typeface="Cambria Math"/>
                              </a:rPr>
                              <m:t>1−</m:t>
                            </m:r>
                            <m:f>
                              <m:fPr>
                                <m:ctrlPr>
                                  <a:rPr lang="en-GB" sz="3200" i="1">
                                    <a:latin typeface="Cambria Math"/>
                                  </a:rPr>
                                </m:ctrlPr>
                              </m:fPr>
                              <m:num>
                                <m:sSup>
                                  <m:sSupPr>
                                    <m:ctrlPr>
                                      <a:rPr lang="en-GB" sz="3200" i="1">
                                        <a:latin typeface="Cambria Math"/>
                                      </a:rPr>
                                    </m:ctrlPr>
                                  </m:sSupPr>
                                  <m:e>
                                    <m:r>
                                      <a:rPr lang="en-GB" sz="3200" i="1">
                                        <a:latin typeface="Cambria Math"/>
                                      </a:rPr>
                                      <m:t>𝑣</m:t>
                                    </m:r>
                                  </m:e>
                                  <m:sup>
                                    <m:r>
                                      <a:rPr lang="en-GB" sz="3200" i="1">
                                        <a:latin typeface="Cambria Math"/>
                                      </a:rPr>
                                      <m:t>2</m:t>
                                    </m:r>
                                  </m:sup>
                                </m:sSup>
                              </m:num>
                              <m:den>
                                <m:sSup>
                                  <m:sSupPr>
                                    <m:ctrlPr>
                                      <a:rPr lang="en-GB" sz="3200" i="1">
                                        <a:latin typeface="Cambria Math"/>
                                      </a:rPr>
                                    </m:ctrlPr>
                                  </m:sSupPr>
                                  <m:e>
                                    <m:r>
                                      <a:rPr lang="en-GB" sz="3200" i="1">
                                        <a:latin typeface="Cambria Math"/>
                                      </a:rPr>
                                      <m:t>𝑐</m:t>
                                    </m:r>
                                  </m:e>
                                  <m:sup>
                                    <m:r>
                                      <a:rPr lang="en-GB" sz="3200" i="1">
                                        <a:latin typeface="Cambria Math"/>
                                      </a:rPr>
                                      <m:t>2</m:t>
                                    </m:r>
                                  </m:sup>
                                </m:sSup>
                              </m:den>
                            </m:f>
                          </m:e>
                        </m:rad>
                      </m:den>
                    </m:f>
                  </m:oMath>
                </a14:m>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Now </a:t>
                </a:r>
                <a14:m>
                  <m:oMath xmlns:m="http://schemas.openxmlformats.org/officeDocument/2006/math">
                    <m:r>
                      <a:rPr lang="en-GB" sz="3200" i="1">
                        <a:latin typeface="Cambria Math"/>
                      </a:rPr>
                      <m:t>𝐸</m:t>
                    </m:r>
                    <m:r>
                      <a:rPr lang="en-GB" sz="3200" i="1">
                        <a:latin typeface="Cambria Math"/>
                      </a:rPr>
                      <m:t>=</m:t>
                    </m:r>
                    <m:f>
                      <m:fPr>
                        <m:ctrlPr>
                          <a:rPr lang="en-GB" sz="3200" i="1">
                            <a:latin typeface="Cambria Math"/>
                          </a:rPr>
                        </m:ctrlPr>
                      </m:fPr>
                      <m:num>
                        <m:sSub>
                          <m:sSubPr>
                            <m:ctrlPr>
                              <a:rPr lang="en-GB" sz="3200" i="1">
                                <a:latin typeface="Cambria Math"/>
                              </a:rPr>
                            </m:ctrlPr>
                          </m:sSubPr>
                          <m:e>
                            <m:r>
                              <a:rPr lang="en-GB" sz="3200" i="1">
                                <a:latin typeface="Cambria Math"/>
                              </a:rPr>
                              <m:t>𝑚</m:t>
                            </m:r>
                          </m:e>
                          <m:sub>
                            <m:r>
                              <a:rPr lang="en-GB" sz="3200" i="1">
                                <a:latin typeface="Cambria Math"/>
                              </a:rPr>
                              <m:t>0</m:t>
                            </m:r>
                          </m:sub>
                        </m:sSub>
                      </m:num>
                      <m:den>
                        <m:rad>
                          <m:radPr>
                            <m:degHide m:val="on"/>
                            <m:ctrlPr>
                              <a:rPr lang="en-GB" sz="3200" i="1">
                                <a:latin typeface="Cambria Math"/>
                              </a:rPr>
                            </m:ctrlPr>
                          </m:radPr>
                          <m:deg/>
                          <m:e>
                            <m:r>
                              <a:rPr lang="en-GB" sz="3200" i="1">
                                <a:latin typeface="Cambria Math"/>
                              </a:rPr>
                              <m:t>1−</m:t>
                            </m:r>
                            <m:f>
                              <m:fPr>
                                <m:ctrlPr>
                                  <a:rPr lang="en-GB" sz="3200" i="1">
                                    <a:latin typeface="Cambria Math"/>
                                  </a:rPr>
                                </m:ctrlPr>
                              </m:fPr>
                              <m:num>
                                <m:sSup>
                                  <m:sSupPr>
                                    <m:ctrlPr>
                                      <a:rPr lang="en-GB" sz="3200" i="1">
                                        <a:latin typeface="Cambria Math"/>
                                      </a:rPr>
                                    </m:ctrlPr>
                                  </m:sSupPr>
                                  <m:e>
                                    <m:r>
                                      <a:rPr lang="en-GB" sz="3200" i="1">
                                        <a:latin typeface="Cambria Math"/>
                                      </a:rPr>
                                      <m:t>𝑣</m:t>
                                    </m:r>
                                  </m:e>
                                  <m:sup>
                                    <m:r>
                                      <a:rPr lang="en-GB" sz="3200" i="1">
                                        <a:latin typeface="Cambria Math"/>
                                      </a:rPr>
                                      <m:t>2</m:t>
                                    </m:r>
                                  </m:sup>
                                </m:sSup>
                              </m:num>
                              <m:den>
                                <m:sSup>
                                  <m:sSupPr>
                                    <m:ctrlPr>
                                      <a:rPr lang="en-GB" sz="3200" i="1">
                                        <a:latin typeface="Cambria Math"/>
                                      </a:rPr>
                                    </m:ctrlPr>
                                  </m:sSupPr>
                                  <m:e>
                                    <m:r>
                                      <a:rPr lang="en-GB" sz="3200" i="1">
                                        <a:latin typeface="Cambria Math"/>
                                      </a:rPr>
                                      <m:t>𝑐</m:t>
                                    </m:r>
                                  </m:e>
                                  <m:sup>
                                    <m:r>
                                      <a:rPr lang="en-GB" sz="3200" i="1">
                                        <a:latin typeface="Cambria Math"/>
                                      </a:rPr>
                                      <m:t>2</m:t>
                                    </m:r>
                                  </m:sup>
                                </m:sSup>
                              </m:den>
                            </m:f>
                          </m:e>
                        </m:rad>
                      </m:den>
                    </m:f>
                    <m:r>
                      <a:rPr lang="en-GB" sz="3200" i="1">
                        <a:latin typeface="Cambria Math"/>
                      </a:rPr>
                      <m:t>  </m:t>
                    </m:r>
                    <m:sSup>
                      <m:sSupPr>
                        <m:ctrlPr>
                          <a:rPr lang="en-GB" sz="3200" i="1">
                            <a:latin typeface="Cambria Math"/>
                          </a:rPr>
                        </m:ctrlPr>
                      </m:sSupPr>
                      <m:e>
                        <m:r>
                          <a:rPr lang="en-GB" sz="3200" i="1">
                            <a:latin typeface="Cambria Math"/>
                          </a:rPr>
                          <m:t>𝑐</m:t>
                        </m:r>
                      </m:e>
                      <m:sup>
                        <m:r>
                          <a:rPr lang="en-GB" sz="3200" i="1">
                            <a:latin typeface="Cambria Math"/>
                          </a:rPr>
                          <m:t>2</m:t>
                        </m:r>
                      </m:sup>
                    </m:sSup>
                  </m:oMath>
                </a14:m>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After squaring both side we get </a:t>
                </a:r>
              </a:p>
            </p:txBody>
          </p:sp>
        </mc:Choice>
        <mc:Fallback xmlns="">
          <p:sp>
            <p:nvSpPr>
              <p:cNvPr id="3" name="Rectangle 2"/>
              <p:cNvSpPr>
                <a:spLocks noRot="1" noChangeAspect="1" noMove="1" noResize="1" noEditPoints="1" noAdjustHandles="1" noChangeArrowheads="1" noChangeShapeType="1" noTextEdit="1"/>
              </p:cNvSpPr>
              <p:nvPr/>
            </p:nvSpPr>
            <p:spPr>
              <a:xfrm>
                <a:off x="457200" y="1371600"/>
                <a:ext cx="8077200" cy="3195105"/>
              </a:xfrm>
              <a:prstGeom prst="rect">
                <a:avLst/>
              </a:prstGeom>
              <a:blipFill rotWithShape="1">
                <a:blip r:embed="rId2"/>
                <a:stretch>
                  <a:fillRect l="-1887" t="-2290" b="-515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09600" y="4876800"/>
                <a:ext cx="5105400" cy="1192249"/>
              </a:xfrm>
              <a:prstGeom prst="rect">
                <a:avLst/>
              </a:prstGeom>
            </p:spPr>
            <p:txBody>
              <a:bodyPr wrap="square">
                <a:spAutoFit/>
              </a:bodyPr>
              <a:lstStyle/>
              <a:p>
                <a:r>
                  <a:rPr lang="en-GB" dirty="0"/>
                  <a:t> </a:t>
                </a:r>
                <a14:m>
                  <m:oMath xmlns:m="http://schemas.openxmlformats.org/officeDocument/2006/math">
                    <m:sSup>
                      <m:sSupPr>
                        <m:ctrlPr>
                          <a:rPr lang="en-GB" sz="3200" b="1" i="1">
                            <a:latin typeface="Cambria Math"/>
                          </a:rPr>
                        </m:ctrlPr>
                      </m:sSupPr>
                      <m:e>
                        <m:r>
                          <a:rPr lang="en-GB" sz="3200" b="1" i="1">
                            <a:latin typeface="Cambria Math"/>
                          </a:rPr>
                          <m:t>𝑬</m:t>
                        </m:r>
                      </m:e>
                      <m:sup>
                        <m:r>
                          <a:rPr lang="en-GB" sz="3200" b="1" i="1">
                            <a:latin typeface="Cambria Math"/>
                          </a:rPr>
                          <m:t>𝟐</m:t>
                        </m:r>
                      </m:sup>
                    </m:sSup>
                    <m:r>
                      <a:rPr lang="en-GB" sz="3200" b="1" i="1">
                        <a:latin typeface="Cambria Math"/>
                      </a:rPr>
                      <m:t>=</m:t>
                    </m:r>
                    <m:f>
                      <m:fPr>
                        <m:ctrlPr>
                          <a:rPr lang="en-GB" sz="3200" b="1" i="1">
                            <a:latin typeface="Cambria Math"/>
                          </a:rPr>
                        </m:ctrlPr>
                      </m:fPr>
                      <m:num>
                        <m:sSup>
                          <m:sSupPr>
                            <m:ctrlPr>
                              <a:rPr lang="en-GB" sz="3200" b="1" i="1">
                                <a:latin typeface="Cambria Math"/>
                              </a:rPr>
                            </m:ctrlPr>
                          </m:sSupPr>
                          <m:e>
                            <m:sSub>
                              <m:sSubPr>
                                <m:ctrlPr>
                                  <a:rPr lang="en-GB" sz="3200" b="1" i="1">
                                    <a:latin typeface="Cambria Math"/>
                                  </a:rPr>
                                </m:ctrlPr>
                              </m:sSubPr>
                              <m:e>
                                <m:r>
                                  <a:rPr lang="en-GB" sz="3200" b="1" i="1">
                                    <a:latin typeface="Cambria Math"/>
                                  </a:rPr>
                                  <m:t>𝒎</m:t>
                                </m:r>
                              </m:e>
                              <m:sub>
                                <m:r>
                                  <a:rPr lang="en-GB" sz="3200" b="1" i="1">
                                    <a:latin typeface="Cambria Math"/>
                                  </a:rPr>
                                  <m:t>𝟎</m:t>
                                </m:r>
                              </m:sub>
                            </m:sSub>
                          </m:e>
                          <m:sup>
                            <m:r>
                              <a:rPr lang="en-GB" sz="3200" b="1" i="1">
                                <a:latin typeface="Cambria Math"/>
                              </a:rPr>
                              <m:t>𝟐</m:t>
                            </m:r>
                          </m:sup>
                        </m:sSup>
                        <m:sSup>
                          <m:sSupPr>
                            <m:ctrlPr>
                              <a:rPr lang="en-GB" sz="3200" b="1" i="1">
                                <a:latin typeface="Cambria Math"/>
                              </a:rPr>
                            </m:ctrlPr>
                          </m:sSupPr>
                          <m:e>
                            <m:r>
                              <a:rPr lang="en-GB" sz="3200" b="1" i="1">
                                <a:latin typeface="Cambria Math"/>
                              </a:rPr>
                              <m:t>𝒄</m:t>
                            </m:r>
                          </m:e>
                          <m:sup>
                            <m:r>
                              <a:rPr lang="en-GB" sz="3200" b="1" i="1">
                                <a:latin typeface="Cambria Math"/>
                              </a:rPr>
                              <m:t>𝟒</m:t>
                            </m:r>
                          </m:sup>
                        </m:sSup>
                      </m:num>
                      <m:den>
                        <m:r>
                          <a:rPr lang="en-GB" sz="3200" b="1" i="1">
                            <a:latin typeface="Cambria Math"/>
                          </a:rPr>
                          <m:t>𝟏</m:t>
                        </m:r>
                        <m:r>
                          <a:rPr lang="en-GB" sz="3200" b="1" i="1">
                            <a:latin typeface="Cambria Math"/>
                          </a:rPr>
                          <m:t>−</m:t>
                        </m:r>
                        <m:f>
                          <m:fPr>
                            <m:ctrlPr>
                              <a:rPr lang="en-GB" sz="3200" b="1" i="1">
                                <a:latin typeface="Cambria Math"/>
                              </a:rPr>
                            </m:ctrlPr>
                          </m:fPr>
                          <m:num>
                            <m:sSup>
                              <m:sSupPr>
                                <m:ctrlPr>
                                  <a:rPr lang="en-GB" sz="3200" b="1" i="1">
                                    <a:latin typeface="Cambria Math"/>
                                  </a:rPr>
                                </m:ctrlPr>
                              </m:sSupPr>
                              <m:e>
                                <m:r>
                                  <a:rPr lang="en-GB" sz="3200" b="1" i="1">
                                    <a:latin typeface="Cambria Math"/>
                                  </a:rPr>
                                  <m:t>𝒗</m:t>
                                </m:r>
                              </m:e>
                              <m:sup>
                                <m:r>
                                  <a:rPr lang="en-GB" sz="3200" b="1" i="1">
                                    <a:latin typeface="Cambria Math"/>
                                  </a:rPr>
                                  <m:t>𝟐</m:t>
                                </m:r>
                              </m:sup>
                            </m:sSup>
                          </m:num>
                          <m:den>
                            <m:sSup>
                              <m:sSupPr>
                                <m:ctrlPr>
                                  <a:rPr lang="en-GB" sz="3200" b="1" i="1">
                                    <a:latin typeface="Cambria Math"/>
                                  </a:rPr>
                                </m:ctrlPr>
                              </m:sSupPr>
                              <m:e>
                                <m:r>
                                  <a:rPr lang="en-GB" sz="3200" b="1" i="1">
                                    <a:latin typeface="Cambria Math"/>
                                  </a:rPr>
                                  <m:t>𝒄</m:t>
                                </m:r>
                              </m:e>
                              <m:sup>
                                <m:r>
                                  <a:rPr lang="en-GB" sz="3200" b="1" i="1">
                                    <a:latin typeface="Cambria Math"/>
                                  </a:rPr>
                                  <m:t>𝟐</m:t>
                                </m:r>
                              </m:sup>
                            </m:sSup>
                          </m:den>
                        </m:f>
                      </m:den>
                    </m:f>
                  </m:oMath>
                </a14:m>
                <a:r>
                  <a:rPr lang="en-GB" sz="3200" b="1" dirty="0"/>
                  <a:t>……..(</a:t>
                </a:r>
                <a:r>
                  <a:rPr lang="en-GB" sz="3200" b="1" dirty="0" err="1"/>
                  <a:t>i</a:t>
                </a:r>
                <a:r>
                  <a:rPr lang="en-GB" sz="3200" b="1" dirty="0"/>
                  <a:t>)</a:t>
                </a:r>
              </a:p>
            </p:txBody>
          </p:sp>
        </mc:Choice>
        <mc:Fallback xmlns="">
          <p:sp>
            <p:nvSpPr>
              <p:cNvPr id="4" name="Rectangle 3"/>
              <p:cNvSpPr>
                <a:spLocks noRot="1" noChangeAspect="1" noMove="1" noResize="1" noEditPoints="1" noAdjustHandles="1" noChangeArrowheads="1" noChangeShapeType="1" noTextEdit="1"/>
              </p:cNvSpPr>
              <p:nvPr/>
            </p:nvSpPr>
            <p:spPr>
              <a:xfrm>
                <a:off x="609600" y="4876800"/>
                <a:ext cx="5105400" cy="1192249"/>
              </a:xfrm>
              <a:prstGeom prst="rect">
                <a:avLst/>
              </a:prstGeom>
              <a:blipFill rotWithShape="1">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82697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605246" y="304800"/>
                <a:ext cx="8077200" cy="5742213"/>
              </a:xfrm>
              <a:prstGeom prst="rect">
                <a:avLst/>
              </a:prstGeom>
            </p:spPr>
            <p:txBody>
              <a:bodyPr wrap="square">
                <a:spAutoFit/>
              </a:bodyPr>
              <a:lstStyle/>
              <a:p>
                <a:pPr algn="ctr"/>
                <a:r>
                  <a:rPr lang="en-GB" sz="3200" b="1" dirty="0" smtClean="0">
                    <a:solidFill>
                      <a:srgbClr val="C00000"/>
                    </a:solidFill>
                  </a:rPr>
                  <a:t>Confinement of electron in Atom</a:t>
                </a:r>
              </a:p>
              <a:p>
                <a:r>
                  <a:rPr lang="en-GB" sz="3200" dirty="0" smtClean="0"/>
                  <a:t>Usually </a:t>
                </a:r>
                <a:r>
                  <a:rPr lang="en-GB" sz="3200" dirty="0"/>
                  <a:t>Atomic size = </a:t>
                </a:r>
                <a:r>
                  <a:rPr lang="en-GB" sz="3200" dirty="0" smtClean="0"/>
                  <a:t>0.4nm=</a:t>
                </a:r>
                <a14:m>
                  <m:oMath xmlns:m="http://schemas.openxmlformats.org/officeDocument/2006/math">
                    <m:r>
                      <a:rPr lang="en-GB" sz="3200" i="1">
                        <a:latin typeface="Cambria Math"/>
                      </a:rPr>
                      <m:t>0.4×</m:t>
                    </m:r>
                    <m:sSup>
                      <m:sSupPr>
                        <m:ctrlPr>
                          <a:rPr lang="en-GB" sz="3200" i="1">
                            <a:latin typeface="Cambria Math"/>
                          </a:rPr>
                        </m:ctrlPr>
                      </m:sSupPr>
                      <m:e>
                        <m:r>
                          <a:rPr lang="en-GB" sz="3200" i="1">
                            <a:latin typeface="Cambria Math"/>
                          </a:rPr>
                          <m:t>10</m:t>
                        </m:r>
                      </m:e>
                      <m:sup>
                        <m:r>
                          <a:rPr lang="en-GB" sz="3200" i="1">
                            <a:latin typeface="Cambria Math"/>
                          </a:rPr>
                          <m:t>−9</m:t>
                        </m:r>
                      </m:sup>
                    </m:sSup>
                  </m:oMath>
                </a14:m>
                <a:r>
                  <a:rPr lang="en-GB" sz="3200" dirty="0" smtClean="0"/>
                  <a:t>m </a:t>
                </a:r>
                <a:r>
                  <a:rPr lang="en-GB" sz="3200" dirty="0"/>
                  <a:t>= </a:t>
                </a:r>
                <a14:m>
                  <m:oMath xmlns:m="http://schemas.openxmlformats.org/officeDocument/2006/math">
                    <m:r>
                      <a:rPr lang="en-GB" sz="3200" i="1">
                        <a:latin typeface="Cambria Math"/>
                      </a:rPr>
                      <m:t>∆</m:t>
                    </m:r>
                    <m:r>
                      <a:rPr lang="en-GB" sz="3200" i="1">
                        <a:latin typeface="Cambria Math"/>
                      </a:rPr>
                      <m:t>𝑥</m:t>
                    </m:r>
                  </m:oMath>
                </a14:m>
                <a:r>
                  <a:rPr lang="en-GB" sz="3200" dirty="0"/>
                  <a:t> </a:t>
                </a:r>
                <a14:m>
                  <m:oMath xmlns:m="http://schemas.openxmlformats.org/officeDocument/2006/math">
                    <m:r>
                      <m:rPr>
                        <m:sty m:val="p"/>
                      </m:rPr>
                      <a:rPr lang="en-US" sz="3200" b="0" i="0" smtClean="0">
                        <a:latin typeface="Cambria Math"/>
                      </a:rPr>
                      <m:t>Uncertainty</m:t>
                    </m:r>
                    <m:r>
                      <a:rPr lang="en-US" sz="3200" b="0" i="0" smtClean="0">
                        <a:latin typeface="Cambria Math"/>
                      </a:rPr>
                      <m:t> </m:t>
                    </m:r>
                    <m:r>
                      <m:rPr>
                        <m:sty m:val="p"/>
                      </m:rPr>
                      <a:rPr lang="en-US" sz="3200" b="0" i="0" smtClean="0">
                        <a:latin typeface="Cambria Math"/>
                      </a:rPr>
                      <m:t>principle</m:t>
                    </m:r>
                    <m:r>
                      <a:rPr lang="en-US" sz="3200" b="0" i="0" smtClean="0">
                        <a:latin typeface="Cambria Math"/>
                      </a:rPr>
                      <m:t> </m:t>
                    </m:r>
                    <m:r>
                      <a:rPr lang="en-GB" sz="3200" i="1">
                        <a:latin typeface="Cambria Math"/>
                      </a:rPr>
                      <m:t>∆</m:t>
                    </m:r>
                    <m:r>
                      <a:rPr lang="en-GB" sz="3200" i="1">
                        <a:latin typeface="Cambria Math"/>
                      </a:rPr>
                      <m:t>𝑥</m:t>
                    </m:r>
                    <m:r>
                      <a:rPr lang="en-GB" sz="3200" i="1">
                        <a:latin typeface="Cambria Math"/>
                      </a:rPr>
                      <m:t>∆</m:t>
                    </m:r>
                    <m:r>
                      <a:rPr lang="en-GB" sz="3200" i="1">
                        <a:latin typeface="Cambria Math"/>
                      </a:rPr>
                      <m:t>𝑃</m:t>
                    </m:r>
                    <m:r>
                      <a:rPr lang="en-GB" sz="3200" i="1">
                        <a:latin typeface="Cambria Math"/>
                      </a:rPr>
                      <m:t>≥</m:t>
                    </m:r>
                    <m:f>
                      <m:fPr>
                        <m:ctrlPr>
                          <a:rPr lang="en-GB" sz="3200" i="1">
                            <a:latin typeface="Cambria Math"/>
                          </a:rPr>
                        </m:ctrlPr>
                      </m:fPr>
                      <m:num>
                        <m:r>
                          <a:rPr lang="en-GB" sz="3200" i="1">
                            <a:latin typeface="Cambria Math"/>
                          </a:rPr>
                          <m:t>h</m:t>
                        </m:r>
                      </m:num>
                      <m:den>
                        <m:r>
                          <a:rPr lang="en-GB" sz="3200" i="1">
                            <a:latin typeface="Cambria Math"/>
                          </a:rPr>
                          <m:t>4</m:t>
                        </m:r>
                        <m:r>
                          <a:rPr lang="en-GB" sz="3200" i="1">
                            <a:latin typeface="Cambria Math"/>
                          </a:rPr>
                          <m:t>𝜋</m:t>
                        </m:r>
                      </m:den>
                    </m:f>
                  </m:oMath>
                </a14:m>
                <a:endParaRPr lang="en-GB" sz="3200" dirty="0"/>
              </a:p>
              <a:p>
                <a:r>
                  <a:rPr lang="en-GB" sz="3200" dirty="0"/>
                  <a:t> </a:t>
                </a:r>
                <a:r>
                  <a:rPr lang="en-GB" sz="3200" dirty="0" smtClean="0"/>
                  <a:t>Now </a:t>
                </a:r>
                <a:r>
                  <a:rPr lang="en-GB" sz="3200" dirty="0"/>
                  <a:t> </a:t>
                </a:r>
                <a:r>
                  <a:rPr lang="en-GB" sz="3200" dirty="0" smtClean="0"/>
                  <a:t>we can write momentum,</a:t>
                </a:r>
                <a:endParaRPr lang="en-GB" sz="3200" dirty="0"/>
              </a:p>
              <a:p>
                <a:r>
                  <a:rPr lang="en-GB" sz="3200" dirty="0"/>
                  <a:t>	</a:t>
                </a:r>
                <a14:m>
                  <m:oMath xmlns:m="http://schemas.openxmlformats.org/officeDocument/2006/math">
                    <m:r>
                      <a:rPr lang="en-GB" sz="3200" i="1">
                        <a:latin typeface="Cambria Math"/>
                      </a:rPr>
                      <m:t>∆</m:t>
                    </m:r>
                    <m:r>
                      <a:rPr lang="en-GB" sz="3200" i="1">
                        <a:latin typeface="Cambria Math"/>
                      </a:rPr>
                      <m:t>𝑃</m:t>
                    </m:r>
                    <m:r>
                      <a:rPr lang="en-GB" sz="3200" i="1">
                        <a:latin typeface="Cambria Math"/>
                      </a:rPr>
                      <m:t>=</m:t>
                    </m:r>
                    <m:f>
                      <m:fPr>
                        <m:ctrlPr>
                          <a:rPr lang="en-GB" sz="3200" i="1">
                            <a:latin typeface="Cambria Math"/>
                          </a:rPr>
                        </m:ctrlPr>
                      </m:fPr>
                      <m:num>
                        <m:r>
                          <a:rPr lang="en-GB" sz="3200" i="1">
                            <a:latin typeface="Cambria Math"/>
                          </a:rPr>
                          <m:t>h</m:t>
                        </m:r>
                      </m:num>
                      <m:den>
                        <m:r>
                          <a:rPr lang="en-GB" sz="3200" i="1">
                            <a:latin typeface="Cambria Math"/>
                          </a:rPr>
                          <m:t>∆</m:t>
                        </m:r>
                        <m:r>
                          <a:rPr lang="en-GB" sz="3200" i="1">
                            <a:latin typeface="Cambria Math"/>
                          </a:rPr>
                          <m:t>𝑥</m:t>
                        </m:r>
                        <m:r>
                          <a:rPr lang="en-GB" sz="3200" i="1">
                            <a:latin typeface="Cambria Math"/>
                          </a:rPr>
                          <m:t>×4</m:t>
                        </m:r>
                        <m:r>
                          <a:rPr lang="en-GB" sz="3200" i="1">
                            <a:latin typeface="Cambria Math"/>
                          </a:rPr>
                          <m:t>𝜋</m:t>
                        </m:r>
                      </m:den>
                    </m:f>
                  </m:oMath>
                </a14:m>
                <a:endParaRPr lang="en-GB" sz="3200" dirty="0"/>
              </a:p>
              <a:p>
                <a:pPr/>
                <a14:m>
                  <m:oMathPara xmlns:m="http://schemas.openxmlformats.org/officeDocument/2006/math">
                    <m:oMathParaPr>
                      <m:jc m:val="centerGroup"/>
                    </m:oMathParaPr>
                    <m:oMath xmlns:m="http://schemas.openxmlformats.org/officeDocument/2006/math">
                      <m:r>
                        <a:rPr lang="en-GB" sz="3200" i="1">
                          <a:latin typeface="Cambria Math"/>
                        </a:rPr>
                        <m:t>∆</m:t>
                      </m:r>
                      <m:r>
                        <a:rPr lang="en-GB" sz="3200" i="1">
                          <a:latin typeface="Cambria Math"/>
                        </a:rPr>
                        <m:t>𝑃</m:t>
                      </m:r>
                      <m:r>
                        <a:rPr lang="en-GB" sz="3200" i="1">
                          <a:latin typeface="Cambria Math"/>
                        </a:rPr>
                        <m:t>=</m:t>
                      </m:r>
                      <m:f>
                        <m:fPr>
                          <m:ctrlPr>
                            <a:rPr lang="en-GB" sz="3200" i="1">
                              <a:latin typeface="Cambria Math"/>
                            </a:rPr>
                          </m:ctrlPr>
                        </m:fPr>
                        <m:num>
                          <m:r>
                            <a:rPr lang="en-GB" sz="3200" i="1">
                              <a:latin typeface="Cambria Math"/>
                            </a:rPr>
                            <m:t>6.63×</m:t>
                          </m:r>
                          <m:sSup>
                            <m:sSupPr>
                              <m:ctrlPr>
                                <a:rPr lang="en-GB" sz="3200" i="1">
                                  <a:latin typeface="Cambria Math"/>
                                </a:rPr>
                              </m:ctrlPr>
                            </m:sSupPr>
                            <m:e>
                              <m:r>
                                <a:rPr lang="en-GB" sz="3200" i="1">
                                  <a:latin typeface="Cambria Math"/>
                                </a:rPr>
                                <m:t>10</m:t>
                              </m:r>
                            </m:e>
                            <m:sup>
                              <m:r>
                                <a:rPr lang="en-GB" sz="3200" i="1">
                                  <a:latin typeface="Cambria Math"/>
                                </a:rPr>
                                <m:t>−34</m:t>
                              </m:r>
                            </m:sup>
                          </m:sSup>
                        </m:num>
                        <m:den>
                          <m:r>
                            <a:rPr lang="en-GB" sz="3200" i="1">
                              <a:latin typeface="Cambria Math"/>
                            </a:rPr>
                            <m:t>0.4×</m:t>
                          </m:r>
                          <m:sSup>
                            <m:sSupPr>
                              <m:ctrlPr>
                                <a:rPr lang="en-GB" sz="3200" i="1">
                                  <a:latin typeface="Cambria Math"/>
                                </a:rPr>
                              </m:ctrlPr>
                            </m:sSupPr>
                            <m:e>
                              <m:r>
                                <a:rPr lang="en-GB" sz="3200" i="1">
                                  <a:latin typeface="Cambria Math"/>
                                </a:rPr>
                                <m:t>10</m:t>
                              </m:r>
                            </m:e>
                            <m:sup>
                              <m:r>
                                <a:rPr lang="en-GB" sz="3200" i="1">
                                  <a:latin typeface="Cambria Math"/>
                                </a:rPr>
                                <m:t>−9</m:t>
                              </m:r>
                            </m:sup>
                          </m:sSup>
                          <m:r>
                            <a:rPr lang="en-GB" sz="3200" i="1">
                              <a:latin typeface="Cambria Math"/>
                            </a:rPr>
                            <m:t>×4</m:t>
                          </m:r>
                          <m:r>
                            <a:rPr lang="en-GB" sz="3200" i="1">
                              <a:latin typeface="Cambria Math"/>
                            </a:rPr>
                            <m:t>𝜋</m:t>
                          </m:r>
                        </m:den>
                      </m:f>
                    </m:oMath>
                  </m:oMathPara>
                </a14:m>
                <a:endParaRPr lang="en-GB" sz="3200" dirty="0"/>
              </a:p>
              <a:p>
                <a:pPr/>
                <a14:m>
                  <m:oMathPara xmlns:m="http://schemas.openxmlformats.org/officeDocument/2006/math">
                    <m:oMathParaPr>
                      <m:jc m:val="centerGroup"/>
                    </m:oMathParaPr>
                    <m:oMath xmlns:m="http://schemas.openxmlformats.org/officeDocument/2006/math">
                      <m:r>
                        <a:rPr lang="en-GB" sz="3200" i="1">
                          <a:latin typeface="Cambria Math"/>
                        </a:rPr>
                        <m:t>∆</m:t>
                      </m:r>
                      <m:r>
                        <a:rPr lang="en-GB" sz="3200" i="1">
                          <a:latin typeface="Cambria Math"/>
                        </a:rPr>
                        <m:t>𝑃</m:t>
                      </m:r>
                      <m:r>
                        <a:rPr lang="en-GB" sz="3200" i="1">
                          <a:latin typeface="Cambria Math"/>
                        </a:rPr>
                        <m:t>=</m:t>
                      </m:r>
                      <m:f>
                        <m:fPr>
                          <m:ctrlPr>
                            <a:rPr lang="en-GB" sz="3200" i="1">
                              <a:latin typeface="Cambria Math"/>
                            </a:rPr>
                          </m:ctrlPr>
                        </m:fPr>
                        <m:num>
                          <m:r>
                            <a:rPr lang="en-GB" sz="3200" i="1">
                              <a:latin typeface="Cambria Math"/>
                            </a:rPr>
                            <m:t>6.63×</m:t>
                          </m:r>
                          <m:sSup>
                            <m:sSupPr>
                              <m:ctrlPr>
                                <a:rPr lang="en-GB" sz="3200" i="1">
                                  <a:latin typeface="Cambria Math"/>
                                </a:rPr>
                              </m:ctrlPr>
                            </m:sSupPr>
                            <m:e>
                              <m:r>
                                <a:rPr lang="en-GB" sz="3200" i="1">
                                  <a:latin typeface="Cambria Math"/>
                                </a:rPr>
                                <m:t>10</m:t>
                              </m:r>
                            </m:e>
                            <m:sup>
                              <m:r>
                                <a:rPr lang="en-GB" sz="3200" i="1">
                                  <a:latin typeface="Cambria Math"/>
                                </a:rPr>
                                <m:t>−34</m:t>
                              </m:r>
                            </m:sup>
                          </m:sSup>
                        </m:num>
                        <m:den>
                          <m:r>
                            <a:rPr lang="en-GB" sz="3200" i="1">
                              <a:latin typeface="Cambria Math"/>
                            </a:rPr>
                            <m:t>0.4×</m:t>
                          </m:r>
                          <m:sSup>
                            <m:sSupPr>
                              <m:ctrlPr>
                                <a:rPr lang="en-GB" sz="3200" i="1">
                                  <a:latin typeface="Cambria Math"/>
                                </a:rPr>
                              </m:ctrlPr>
                            </m:sSupPr>
                            <m:e>
                              <m:r>
                                <a:rPr lang="en-GB" sz="3200" i="1">
                                  <a:latin typeface="Cambria Math"/>
                                </a:rPr>
                                <m:t>10</m:t>
                              </m:r>
                            </m:e>
                            <m:sup>
                              <m:r>
                                <a:rPr lang="en-GB" sz="3200" i="1">
                                  <a:latin typeface="Cambria Math"/>
                                </a:rPr>
                                <m:t>−9</m:t>
                              </m:r>
                            </m:sup>
                          </m:sSup>
                          <m:r>
                            <a:rPr lang="en-GB" sz="3200" i="1">
                              <a:latin typeface="Cambria Math"/>
                            </a:rPr>
                            <m:t>×4</m:t>
                          </m:r>
                          <m:r>
                            <a:rPr lang="en-GB" sz="3200" i="1">
                              <a:latin typeface="Cambria Math"/>
                            </a:rPr>
                            <m:t>𝜋</m:t>
                          </m:r>
                        </m:den>
                      </m:f>
                    </m:oMath>
                  </m:oMathPara>
                </a14:m>
                <a:endParaRPr lang="en-GB" sz="3200" dirty="0"/>
              </a:p>
              <a:p>
                <a:r>
                  <a:rPr lang="en-GB" sz="3200" dirty="0"/>
                  <a:t> 	</a:t>
                </a:r>
                <a:r>
                  <a:rPr lang="en-GB" sz="3200" dirty="0" smtClean="0"/>
                  <a:t>           </a:t>
                </a:r>
                <a14:m>
                  <m:oMath xmlns:m="http://schemas.openxmlformats.org/officeDocument/2006/math">
                    <m:r>
                      <a:rPr lang="en-GB" sz="3200" i="1">
                        <a:latin typeface="Cambria Math"/>
                      </a:rPr>
                      <m:t>∆</m:t>
                    </m:r>
                    <m:r>
                      <a:rPr lang="en-GB" sz="3200" i="1">
                        <a:latin typeface="Cambria Math"/>
                      </a:rPr>
                      <m:t>𝑃</m:t>
                    </m:r>
                    <m:r>
                      <a:rPr lang="en-GB" sz="3200" i="1">
                        <a:latin typeface="Cambria Math"/>
                      </a:rPr>
                      <m:t>=2.625×</m:t>
                    </m:r>
                    <m:sSup>
                      <m:sSupPr>
                        <m:ctrlPr>
                          <a:rPr lang="en-GB" sz="3200" i="1">
                            <a:latin typeface="Cambria Math"/>
                          </a:rPr>
                        </m:ctrlPr>
                      </m:sSupPr>
                      <m:e>
                        <m:r>
                          <a:rPr lang="en-GB" sz="3200" i="1">
                            <a:latin typeface="Cambria Math"/>
                          </a:rPr>
                          <m:t>10</m:t>
                        </m:r>
                      </m:e>
                      <m:sup>
                        <m:r>
                          <a:rPr lang="en-GB" sz="3200" i="1">
                            <a:latin typeface="Cambria Math"/>
                          </a:rPr>
                          <m:t>−25</m:t>
                        </m:r>
                      </m:sup>
                    </m:sSup>
                  </m:oMath>
                </a14:m>
                <a:r>
                  <a:rPr lang="en-GB" sz="3200" dirty="0" err="1"/>
                  <a:t>kgm</a:t>
                </a:r>
                <a:r>
                  <a:rPr lang="en-GB" sz="3200" dirty="0"/>
                  <a:t>/s</a:t>
                </a:r>
              </a:p>
            </p:txBody>
          </p:sp>
        </mc:Choice>
        <mc:Fallback xmlns="">
          <p:sp>
            <p:nvSpPr>
              <p:cNvPr id="2" name="Rectangle 1"/>
              <p:cNvSpPr>
                <a:spLocks noRot="1" noChangeAspect="1" noMove="1" noResize="1" noEditPoints="1" noAdjustHandles="1" noChangeArrowheads="1" noChangeShapeType="1" noTextEdit="1"/>
              </p:cNvSpPr>
              <p:nvPr/>
            </p:nvSpPr>
            <p:spPr>
              <a:xfrm>
                <a:off x="605246" y="304800"/>
                <a:ext cx="8077200" cy="5742213"/>
              </a:xfrm>
              <a:prstGeom prst="rect">
                <a:avLst/>
              </a:prstGeom>
              <a:blipFill rotWithShape="1">
                <a:blip r:embed="rId2"/>
                <a:stretch>
                  <a:fillRect l="-1887" t="-1380" b="-2654"/>
                </a:stretch>
              </a:blipFill>
            </p:spPr>
            <p:txBody>
              <a:bodyPr/>
              <a:lstStyle/>
              <a:p>
                <a:r>
                  <a:rPr lang="en-GB">
                    <a:noFill/>
                  </a:rPr>
                  <a:t> </a:t>
                </a:r>
              </a:p>
            </p:txBody>
          </p:sp>
        </mc:Fallback>
      </mc:AlternateContent>
    </p:spTree>
    <p:extLst>
      <p:ext uri="{BB962C8B-B14F-4D97-AF65-F5344CB8AC3E}">
        <p14:creationId xmlns:p14="http://schemas.microsoft.com/office/powerpoint/2010/main" val="1210735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762000" y="1066800"/>
                <a:ext cx="7543800" cy="5166864"/>
              </a:xfrm>
              <a:prstGeom prst="rect">
                <a:avLst/>
              </a:prstGeom>
            </p:spPr>
            <p:txBody>
              <a:bodyPr wrap="square">
                <a:spAutoFit/>
              </a:bodyPr>
              <a:lstStyle/>
              <a:p>
                <a:r>
                  <a:rPr lang="en-GB" sz="3200" dirty="0" smtClean="0">
                    <a:solidFill>
                      <a:srgbClr val="C00000"/>
                    </a:solidFill>
                  </a:rPr>
                  <a:t>Now Energy </a:t>
                </a:r>
              </a:p>
              <a:p>
                <a:r>
                  <a:rPr lang="en-GB" sz="3200" dirty="0" smtClean="0">
                    <a:solidFill>
                      <a:srgbClr val="C00000"/>
                    </a:solidFill>
                  </a:rPr>
                  <a:t>	 </a:t>
                </a:r>
                <a14:m>
                  <m:oMath xmlns:m="http://schemas.openxmlformats.org/officeDocument/2006/math">
                    <m:sSub>
                      <m:sSubPr>
                        <m:ctrlPr>
                          <a:rPr lang="en-GB" sz="3200" i="1">
                            <a:solidFill>
                              <a:srgbClr val="C00000"/>
                            </a:solidFill>
                            <a:latin typeface="Cambria Math"/>
                          </a:rPr>
                        </m:ctrlPr>
                      </m:sSubPr>
                      <m:e>
                        <m:r>
                          <a:rPr lang="en-GB" sz="3200" i="1">
                            <a:solidFill>
                              <a:srgbClr val="C00000"/>
                            </a:solidFill>
                            <a:latin typeface="Cambria Math"/>
                          </a:rPr>
                          <m:t>𝐸</m:t>
                        </m:r>
                      </m:e>
                      <m:sub>
                        <m:r>
                          <a:rPr lang="en-GB" sz="3200" i="1">
                            <a:solidFill>
                              <a:srgbClr val="C00000"/>
                            </a:solidFill>
                            <a:latin typeface="Cambria Math"/>
                          </a:rPr>
                          <m:t>𝑘</m:t>
                        </m:r>
                      </m:sub>
                    </m:sSub>
                    <m:r>
                      <a:rPr lang="en-GB" sz="3200" i="1">
                        <a:solidFill>
                          <a:srgbClr val="C00000"/>
                        </a:solidFill>
                        <a:latin typeface="Cambria Math"/>
                      </a:rPr>
                      <m:t>=</m:t>
                    </m:r>
                    <m:f>
                      <m:fPr>
                        <m:ctrlPr>
                          <a:rPr lang="en-GB" sz="3200" i="1">
                            <a:solidFill>
                              <a:srgbClr val="C00000"/>
                            </a:solidFill>
                            <a:latin typeface="Cambria Math"/>
                          </a:rPr>
                        </m:ctrlPr>
                      </m:fPr>
                      <m:num>
                        <m:sSup>
                          <m:sSupPr>
                            <m:ctrlPr>
                              <a:rPr lang="en-GB" sz="3200" i="1">
                                <a:solidFill>
                                  <a:srgbClr val="C00000"/>
                                </a:solidFill>
                                <a:latin typeface="Cambria Math"/>
                              </a:rPr>
                            </m:ctrlPr>
                          </m:sSupPr>
                          <m:e>
                            <m:r>
                              <a:rPr lang="en-GB" sz="3200" i="1">
                                <a:solidFill>
                                  <a:srgbClr val="C00000"/>
                                </a:solidFill>
                                <a:latin typeface="Cambria Math"/>
                              </a:rPr>
                              <m:t>𝑃</m:t>
                            </m:r>
                          </m:e>
                          <m:sup>
                            <m:r>
                              <a:rPr lang="en-GB" sz="3200" i="1">
                                <a:solidFill>
                                  <a:srgbClr val="C00000"/>
                                </a:solidFill>
                                <a:latin typeface="Cambria Math"/>
                              </a:rPr>
                              <m:t>2</m:t>
                            </m:r>
                          </m:sup>
                        </m:sSup>
                      </m:num>
                      <m:den>
                        <m:r>
                          <a:rPr lang="en-GB" sz="3200" i="1">
                            <a:solidFill>
                              <a:srgbClr val="C00000"/>
                            </a:solidFill>
                            <a:latin typeface="Cambria Math"/>
                          </a:rPr>
                          <m:t>2</m:t>
                        </m:r>
                        <m:r>
                          <a:rPr lang="en-GB" sz="3200" i="1">
                            <a:solidFill>
                              <a:srgbClr val="C00000"/>
                            </a:solidFill>
                            <a:latin typeface="Cambria Math"/>
                          </a:rPr>
                          <m:t>𝑚</m:t>
                        </m:r>
                      </m:den>
                    </m:f>
                  </m:oMath>
                </a14:m>
                <a:endParaRPr lang="en-US" sz="3200" i="1" dirty="0" smtClean="0">
                  <a:solidFill>
                    <a:srgbClr val="C00000"/>
                  </a:solidFill>
                </a:endParaRPr>
              </a:p>
              <a:p>
                <a:r>
                  <a:rPr lang="en-GB" sz="3200" dirty="0" smtClean="0">
                    <a:solidFill>
                      <a:srgbClr val="C00000"/>
                    </a:solidFill>
                  </a:rPr>
                  <a:t>           </a:t>
                </a:r>
                <a14:m>
                  <m:oMath xmlns:m="http://schemas.openxmlformats.org/officeDocument/2006/math">
                    <m:sSub>
                      <m:sSubPr>
                        <m:ctrlPr>
                          <a:rPr lang="en-GB" sz="3200" i="1">
                            <a:solidFill>
                              <a:srgbClr val="C00000"/>
                            </a:solidFill>
                            <a:latin typeface="Cambria Math"/>
                          </a:rPr>
                        </m:ctrlPr>
                      </m:sSubPr>
                      <m:e>
                        <m:r>
                          <a:rPr lang="en-GB" sz="3200" i="1">
                            <a:solidFill>
                              <a:srgbClr val="C00000"/>
                            </a:solidFill>
                            <a:latin typeface="Cambria Math"/>
                          </a:rPr>
                          <m:t>𝐸</m:t>
                        </m:r>
                      </m:e>
                      <m:sub>
                        <m:r>
                          <a:rPr lang="en-GB" sz="3200" i="1">
                            <a:solidFill>
                              <a:srgbClr val="C00000"/>
                            </a:solidFill>
                            <a:latin typeface="Cambria Math"/>
                          </a:rPr>
                          <m:t>𝑘</m:t>
                        </m:r>
                      </m:sub>
                    </m:sSub>
                    <m:r>
                      <a:rPr lang="en-GB" sz="3200" i="1">
                        <a:solidFill>
                          <a:srgbClr val="C00000"/>
                        </a:solidFill>
                        <a:latin typeface="Cambria Math"/>
                      </a:rPr>
                      <m:t>=</m:t>
                    </m:r>
                    <m:f>
                      <m:fPr>
                        <m:ctrlPr>
                          <a:rPr lang="en-GB" sz="3200" i="1">
                            <a:solidFill>
                              <a:srgbClr val="C00000"/>
                            </a:solidFill>
                            <a:latin typeface="Cambria Math"/>
                          </a:rPr>
                        </m:ctrlPr>
                      </m:fPr>
                      <m:num>
                        <m:sSup>
                          <m:sSupPr>
                            <m:ctrlPr>
                              <a:rPr lang="en-GB" sz="3200" i="1">
                                <a:solidFill>
                                  <a:srgbClr val="C00000"/>
                                </a:solidFill>
                                <a:latin typeface="Cambria Math"/>
                              </a:rPr>
                            </m:ctrlPr>
                          </m:sSupPr>
                          <m:e>
                            <m:r>
                              <a:rPr lang="en-GB" sz="3200" i="1">
                                <a:solidFill>
                                  <a:srgbClr val="C00000"/>
                                </a:solidFill>
                                <a:latin typeface="Cambria Math"/>
                              </a:rPr>
                              <m:t>(2.625×</m:t>
                            </m:r>
                            <m:sSup>
                              <m:sSupPr>
                                <m:ctrlPr>
                                  <a:rPr lang="en-GB" sz="3200" i="1">
                                    <a:solidFill>
                                      <a:srgbClr val="C00000"/>
                                    </a:solidFill>
                                    <a:latin typeface="Cambria Math"/>
                                  </a:rPr>
                                </m:ctrlPr>
                              </m:sSupPr>
                              <m:e>
                                <m:r>
                                  <a:rPr lang="en-GB" sz="3200" i="1">
                                    <a:solidFill>
                                      <a:srgbClr val="C00000"/>
                                    </a:solidFill>
                                    <a:latin typeface="Cambria Math"/>
                                  </a:rPr>
                                  <m:t>10</m:t>
                                </m:r>
                              </m:e>
                              <m:sup>
                                <m:r>
                                  <a:rPr lang="en-GB" sz="3200" i="1">
                                    <a:solidFill>
                                      <a:srgbClr val="C00000"/>
                                    </a:solidFill>
                                    <a:latin typeface="Cambria Math"/>
                                  </a:rPr>
                                  <m:t>−25</m:t>
                                </m:r>
                              </m:sup>
                            </m:sSup>
                            <m:r>
                              <a:rPr lang="en-GB" sz="3200" i="1">
                                <a:solidFill>
                                  <a:srgbClr val="C00000"/>
                                </a:solidFill>
                                <a:latin typeface="Cambria Math"/>
                              </a:rPr>
                              <m:t>)</m:t>
                            </m:r>
                          </m:e>
                          <m:sup>
                            <m:r>
                              <a:rPr lang="en-GB" sz="3200" i="1">
                                <a:solidFill>
                                  <a:srgbClr val="C00000"/>
                                </a:solidFill>
                                <a:latin typeface="Cambria Math"/>
                              </a:rPr>
                              <m:t>2</m:t>
                            </m:r>
                          </m:sup>
                        </m:sSup>
                      </m:num>
                      <m:den>
                        <m:r>
                          <a:rPr lang="en-GB" sz="3200" i="1">
                            <a:solidFill>
                              <a:srgbClr val="C00000"/>
                            </a:solidFill>
                            <a:latin typeface="Cambria Math"/>
                          </a:rPr>
                          <m:t>2×9.1×</m:t>
                        </m:r>
                        <m:sSup>
                          <m:sSupPr>
                            <m:ctrlPr>
                              <a:rPr lang="en-GB" sz="3200" i="1">
                                <a:solidFill>
                                  <a:srgbClr val="C00000"/>
                                </a:solidFill>
                                <a:latin typeface="Cambria Math"/>
                              </a:rPr>
                            </m:ctrlPr>
                          </m:sSupPr>
                          <m:e>
                            <m:r>
                              <a:rPr lang="en-GB" sz="3200" i="1">
                                <a:solidFill>
                                  <a:srgbClr val="C00000"/>
                                </a:solidFill>
                                <a:latin typeface="Cambria Math"/>
                              </a:rPr>
                              <m:t>10</m:t>
                            </m:r>
                          </m:e>
                          <m:sup>
                            <m:r>
                              <a:rPr lang="en-GB" sz="3200" i="1">
                                <a:solidFill>
                                  <a:srgbClr val="C00000"/>
                                </a:solidFill>
                                <a:latin typeface="Cambria Math"/>
                              </a:rPr>
                              <m:t>−31</m:t>
                            </m:r>
                          </m:sup>
                        </m:sSup>
                      </m:den>
                    </m:f>
                  </m:oMath>
                </a14:m>
                <a:endParaRPr lang="en-US" sz="3200" i="1" dirty="0" smtClean="0">
                  <a:solidFill>
                    <a:srgbClr val="C00000"/>
                  </a:solidFill>
                </a:endParaRPr>
              </a:p>
              <a:p>
                <a:r>
                  <a:rPr lang="en-GB" sz="3200" dirty="0" smtClean="0">
                    <a:solidFill>
                      <a:srgbClr val="C00000"/>
                    </a:solidFill>
                  </a:rPr>
                  <a:t>           </a:t>
                </a:r>
                <a14:m>
                  <m:oMath xmlns:m="http://schemas.openxmlformats.org/officeDocument/2006/math">
                    <m:sSub>
                      <m:sSubPr>
                        <m:ctrlPr>
                          <a:rPr lang="en-GB" sz="3200" i="1">
                            <a:solidFill>
                              <a:srgbClr val="C00000"/>
                            </a:solidFill>
                            <a:latin typeface="Cambria Math"/>
                          </a:rPr>
                        </m:ctrlPr>
                      </m:sSubPr>
                      <m:e>
                        <m:r>
                          <a:rPr lang="en-GB" sz="3200" i="1">
                            <a:solidFill>
                              <a:srgbClr val="C00000"/>
                            </a:solidFill>
                            <a:latin typeface="Cambria Math"/>
                          </a:rPr>
                          <m:t>𝐸</m:t>
                        </m:r>
                      </m:e>
                      <m:sub>
                        <m:r>
                          <a:rPr lang="en-GB" sz="3200" i="1">
                            <a:solidFill>
                              <a:srgbClr val="C00000"/>
                            </a:solidFill>
                            <a:latin typeface="Cambria Math"/>
                          </a:rPr>
                          <m:t>𝑘</m:t>
                        </m:r>
                      </m:sub>
                    </m:sSub>
                    <m:r>
                      <a:rPr lang="en-GB" sz="3200" i="1">
                        <a:solidFill>
                          <a:srgbClr val="C00000"/>
                        </a:solidFill>
                        <a:latin typeface="Cambria Math"/>
                      </a:rPr>
                      <m:t>=3.786×</m:t>
                    </m:r>
                    <m:sSup>
                      <m:sSupPr>
                        <m:ctrlPr>
                          <a:rPr lang="en-GB" sz="3200" i="1">
                            <a:solidFill>
                              <a:srgbClr val="C00000"/>
                            </a:solidFill>
                            <a:latin typeface="Cambria Math"/>
                          </a:rPr>
                        </m:ctrlPr>
                      </m:sSupPr>
                      <m:e>
                        <m:r>
                          <a:rPr lang="en-GB" sz="3200" i="1">
                            <a:solidFill>
                              <a:srgbClr val="C00000"/>
                            </a:solidFill>
                            <a:latin typeface="Cambria Math"/>
                          </a:rPr>
                          <m:t>10</m:t>
                        </m:r>
                      </m:e>
                      <m:sup>
                        <m:r>
                          <a:rPr lang="en-GB" sz="3200" i="1">
                            <a:solidFill>
                              <a:srgbClr val="C00000"/>
                            </a:solidFill>
                            <a:latin typeface="Cambria Math"/>
                          </a:rPr>
                          <m:t>−20</m:t>
                        </m:r>
                      </m:sup>
                    </m:sSup>
                    <m:r>
                      <a:rPr lang="en-GB" sz="3200" i="1">
                        <a:solidFill>
                          <a:srgbClr val="C00000"/>
                        </a:solidFill>
                        <a:latin typeface="Cambria Math"/>
                      </a:rPr>
                      <m:t>𝐽</m:t>
                    </m:r>
                  </m:oMath>
                </a14:m>
                <a:endParaRPr lang="en-US" sz="3200" i="1" dirty="0" smtClean="0">
                  <a:solidFill>
                    <a:srgbClr val="C00000"/>
                  </a:solidFill>
                </a:endParaRPr>
              </a:p>
              <a:p>
                <a:r>
                  <a:rPr lang="en-GB" sz="3200" dirty="0" smtClean="0">
                    <a:solidFill>
                      <a:srgbClr val="C00000"/>
                    </a:solidFill>
                  </a:rPr>
                  <a:t>            </a:t>
                </a:r>
                <a14:m>
                  <m:oMath xmlns:m="http://schemas.openxmlformats.org/officeDocument/2006/math">
                    <m:sSub>
                      <m:sSubPr>
                        <m:ctrlPr>
                          <a:rPr lang="en-GB" sz="3200" i="1">
                            <a:solidFill>
                              <a:srgbClr val="C00000"/>
                            </a:solidFill>
                            <a:latin typeface="Cambria Math"/>
                          </a:rPr>
                        </m:ctrlPr>
                      </m:sSubPr>
                      <m:e>
                        <m:r>
                          <a:rPr lang="en-GB" sz="3200" i="1">
                            <a:solidFill>
                              <a:srgbClr val="C00000"/>
                            </a:solidFill>
                            <a:latin typeface="Cambria Math"/>
                          </a:rPr>
                          <m:t>𝐸</m:t>
                        </m:r>
                      </m:e>
                      <m:sub>
                        <m:r>
                          <a:rPr lang="en-GB" sz="3200" i="1">
                            <a:solidFill>
                              <a:srgbClr val="C00000"/>
                            </a:solidFill>
                            <a:latin typeface="Cambria Math"/>
                          </a:rPr>
                          <m:t>𝑘</m:t>
                        </m:r>
                      </m:sub>
                    </m:sSub>
                    <m:r>
                      <a:rPr lang="en-GB" sz="3200" i="1">
                        <a:solidFill>
                          <a:srgbClr val="C00000"/>
                        </a:solidFill>
                        <a:latin typeface="Cambria Math"/>
                      </a:rPr>
                      <m:t>=</m:t>
                    </m:r>
                    <m:f>
                      <m:fPr>
                        <m:ctrlPr>
                          <a:rPr lang="en-GB" sz="3200" i="1">
                            <a:solidFill>
                              <a:srgbClr val="C00000"/>
                            </a:solidFill>
                            <a:latin typeface="Cambria Math"/>
                          </a:rPr>
                        </m:ctrlPr>
                      </m:fPr>
                      <m:num>
                        <m:r>
                          <a:rPr lang="en-GB" sz="3200" i="1">
                            <a:solidFill>
                              <a:srgbClr val="C00000"/>
                            </a:solidFill>
                            <a:latin typeface="Cambria Math"/>
                          </a:rPr>
                          <m:t>3.786×</m:t>
                        </m:r>
                        <m:sSup>
                          <m:sSupPr>
                            <m:ctrlPr>
                              <a:rPr lang="en-GB" sz="3200" i="1">
                                <a:solidFill>
                                  <a:srgbClr val="C00000"/>
                                </a:solidFill>
                                <a:latin typeface="Cambria Math"/>
                              </a:rPr>
                            </m:ctrlPr>
                          </m:sSupPr>
                          <m:e>
                            <m:r>
                              <a:rPr lang="en-GB" sz="3200" i="1">
                                <a:solidFill>
                                  <a:srgbClr val="C00000"/>
                                </a:solidFill>
                                <a:latin typeface="Cambria Math"/>
                              </a:rPr>
                              <m:t>10</m:t>
                            </m:r>
                          </m:e>
                          <m:sup>
                            <m:r>
                              <a:rPr lang="en-GB" sz="3200" i="1">
                                <a:solidFill>
                                  <a:srgbClr val="C00000"/>
                                </a:solidFill>
                                <a:latin typeface="Cambria Math"/>
                              </a:rPr>
                              <m:t>−20</m:t>
                            </m:r>
                          </m:sup>
                        </m:sSup>
                      </m:num>
                      <m:den>
                        <m:r>
                          <a:rPr lang="en-GB" sz="3200" i="1">
                            <a:solidFill>
                              <a:srgbClr val="C00000"/>
                            </a:solidFill>
                            <a:latin typeface="Cambria Math"/>
                          </a:rPr>
                          <m:t>1.6×</m:t>
                        </m:r>
                        <m:sSup>
                          <m:sSupPr>
                            <m:ctrlPr>
                              <a:rPr lang="en-GB" sz="3200" i="1">
                                <a:solidFill>
                                  <a:srgbClr val="C00000"/>
                                </a:solidFill>
                                <a:latin typeface="Cambria Math"/>
                              </a:rPr>
                            </m:ctrlPr>
                          </m:sSupPr>
                          <m:e>
                            <m:r>
                              <a:rPr lang="en-GB" sz="3200" i="1">
                                <a:solidFill>
                                  <a:srgbClr val="C00000"/>
                                </a:solidFill>
                                <a:latin typeface="Cambria Math"/>
                              </a:rPr>
                              <m:t>10</m:t>
                            </m:r>
                          </m:e>
                          <m:sup>
                            <m:r>
                              <a:rPr lang="en-GB" sz="3200" i="1">
                                <a:solidFill>
                                  <a:srgbClr val="C00000"/>
                                </a:solidFill>
                                <a:latin typeface="Cambria Math"/>
                              </a:rPr>
                              <m:t>−19</m:t>
                            </m:r>
                          </m:sup>
                        </m:sSup>
                      </m:den>
                    </m:f>
                    <m:r>
                      <a:rPr lang="en-GB" sz="3200" i="1">
                        <a:solidFill>
                          <a:srgbClr val="C00000"/>
                        </a:solidFill>
                        <a:latin typeface="Cambria Math"/>
                      </a:rPr>
                      <m:t>𝑒𝑉</m:t>
                    </m:r>
                  </m:oMath>
                </a14:m>
                <a:endParaRPr lang="en-US" sz="3200" i="1" dirty="0" smtClean="0">
                  <a:solidFill>
                    <a:srgbClr val="C00000"/>
                  </a:solidFill>
                </a:endParaRPr>
              </a:p>
              <a:p>
                <a:r>
                  <a:rPr lang="en-GB" sz="3200" dirty="0" smtClean="0">
                    <a:solidFill>
                      <a:srgbClr val="C00000"/>
                    </a:solidFill>
                  </a:rPr>
                  <a:t>            </a:t>
                </a:r>
                <a14:m>
                  <m:oMath xmlns:m="http://schemas.openxmlformats.org/officeDocument/2006/math">
                    <m:sSub>
                      <m:sSubPr>
                        <m:ctrlPr>
                          <a:rPr lang="en-GB" sz="3200" i="1">
                            <a:solidFill>
                              <a:srgbClr val="C00000"/>
                            </a:solidFill>
                            <a:latin typeface="Cambria Math"/>
                          </a:rPr>
                        </m:ctrlPr>
                      </m:sSubPr>
                      <m:e>
                        <m:r>
                          <a:rPr lang="en-GB" sz="3200" i="1">
                            <a:solidFill>
                              <a:srgbClr val="C00000"/>
                            </a:solidFill>
                            <a:latin typeface="Cambria Math"/>
                          </a:rPr>
                          <m:t>𝐸</m:t>
                        </m:r>
                      </m:e>
                      <m:sub>
                        <m:r>
                          <a:rPr lang="en-GB" sz="3200" i="1">
                            <a:solidFill>
                              <a:srgbClr val="C00000"/>
                            </a:solidFill>
                            <a:latin typeface="Cambria Math"/>
                          </a:rPr>
                          <m:t>𝑘</m:t>
                        </m:r>
                      </m:sub>
                    </m:sSub>
                    <m:r>
                      <a:rPr lang="en-GB" sz="3200" i="1">
                        <a:solidFill>
                          <a:srgbClr val="C00000"/>
                        </a:solidFill>
                        <a:latin typeface="Cambria Math"/>
                      </a:rPr>
                      <m:t>=0.236 </m:t>
                    </m:r>
                    <m:r>
                      <a:rPr lang="en-GB" sz="3200" i="1">
                        <a:solidFill>
                          <a:srgbClr val="C00000"/>
                        </a:solidFill>
                        <a:latin typeface="Cambria Math"/>
                      </a:rPr>
                      <m:t>𝑒𝑉</m:t>
                    </m:r>
                  </m:oMath>
                </a14:m>
                <a:endParaRPr lang="en-GB" sz="3200" dirty="0" smtClean="0">
                  <a:solidFill>
                    <a:srgbClr val="C00000"/>
                  </a:solidFill>
                </a:endParaRPr>
              </a:p>
              <a:p>
                <a:r>
                  <a:rPr lang="en-US" sz="3200" dirty="0" smtClean="0">
                    <a:solidFill>
                      <a:srgbClr val="C00000"/>
                    </a:solidFill>
                  </a:rPr>
                  <a:t>Usually we observe the electron of this energy range in an orbital.</a:t>
                </a:r>
                <a:endParaRPr lang="en-GB" sz="32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762000" y="1066800"/>
                <a:ext cx="7543800" cy="5166864"/>
              </a:xfrm>
              <a:prstGeom prst="rect">
                <a:avLst/>
              </a:prstGeom>
              <a:blipFill rotWithShape="1">
                <a:blip r:embed="rId2"/>
                <a:stretch>
                  <a:fillRect l="-2019" t="-1533" b="-2948"/>
                </a:stretch>
              </a:blipFill>
            </p:spPr>
            <p:txBody>
              <a:bodyPr/>
              <a:lstStyle/>
              <a:p>
                <a:r>
                  <a:rPr lang="en-GB">
                    <a:noFill/>
                  </a:rPr>
                  <a:t> </a:t>
                </a:r>
              </a:p>
            </p:txBody>
          </p:sp>
        </mc:Fallback>
      </mc:AlternateContent>
    </p:spTree>
    <p:extLst>
      <p:ext uri="{BB962C8B-B14F-4D97-AF65-F5344CB8AC3E}">
        <p14:creationId xmlns:p14="http://schemas.microsoft.com/office/powerpoint/2010/main" val="398129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46166" y="69669"/>
                <a:ext cx="8534400" cy="6744090"/>
              </a:xfrm>
              <a:prstGeom prst="rect">
                <a:avLst/>
              </a:prstGeom>
            </p:spPr>
            <p:txBody>
              <a:bodyPr wrap="square">
                <a:spAutoFit/>
              </a:bodyPr>
              <a:lstStyle/>
              <a:p>
                <a:pPr algn="ctr"/>
                <a:r>
                  <a:rPr lang="en-GB" sz="3200" b="1" dirty="0" smtClean="0">
                    <a:solidFill>
                      <a:srgbClr val="C00000"/>
                    </a:solidFill>
                  </a:rPr>
                  <a:t>Confinement of electron in Nucleus</a:t>
                </a:r>
              </a:p>
              <a:p>
                <a:r>
                  <a:rPr lang="en-GB" sz="2800" dirty="0" smtClean="0"/>
                  <a:t>Usually </a:t>
                </a:r>
                <a:r>
                  <a:rPr lang="en-GB" sz="2800" dirty="0"/>
                  <a:t>Nuclear  size,  </a:t>
                </a:r>
                <a14:m>
                  <m:oMath xmlns:m="http://schemas.openxmlformats.org/officeDocument/2006/math">
                    <m:r>
                      <a:rPr lang="en-GB" sz="2800" i="1">
                        <a:latin typeface="Cambria Math"/>
                      </a:rPr>
                      <m:t>∆</m:t>
                    </m:r>
                    <m:r>
                      <a:rPr lang="en-GB" sz="2800" i="1">
                        <a:latin typeface="Cambria Math"/>
                      </a:rPr>
                      <m:t>𝑥</m:t>
                    </m:r>
                    <m:r>
                      <a:rPr lang="en-GB" sz="2800" i="1">
                        <a:latin typeface="Cambria Math"/>
                      </a:rPr>
                      <m:t>=</m:t>
                    </m:r>
                    <m:f>
                      <m:fPr>
                        <m:ctrlPr>
                          <a:rPr lang="en-GB" sz="2800" i="1">
                            <a:latin typeface="Cambria Math"/>
                          </a:rPr>
                        </m:ctrlPr>
                      </m:fPr>
                      <m:num>
                        <m:r>
                          <a:rPr lang="en-GB" sz="2800" i="1">
                            <a:latin typeface="Cambria Math"/>
                          </a:rPr>
                          <m:t>0.4</m:t>
                        </m:r>
                      </m:num>
                      <m:den>
                        <m:r>
                          <a:rPr lang="en-GB" sz="2800" i="1">
                            <a:latin typeface="Cambria Math"/>
                          </a:rPr>
                          <m:t>20000</m:t>
                        </m:r>
                      </m:den>
                    </m:f>
                    <m:r>
                      <a:rPr lang="en-GB" sz="2800" i="1">
                        <a:latin typeface="Cambria Math"/>
                      </a:rPr>
                      <m:t>𝑛𝑚</m:t>
                    </m:r>
                  </m:oMath>
                </a14:m>
                <a:r>
                  <a:rPr lang="en-GB" sz="2800" dirty="0"/>
                  <a:t> </a:t>
                </a:r>
              </a:p>
              <a:p>
                <a:pPr/>
                <a14:m>
                  <m:oMathPara xmlns:m="http://schemas.openxmlformats.org/officeDocument/2006/math">
                    <m:oMathParaPr>
                      <m:jc m:val="centerGroup"/>
                    </m:oMathParaPr>
                    <m:oMath xmlns:m="http://schemas.openxmlformats.org/officeDocument/2006/math">
                      <m:r>
                        <a:rPr lang="en-GB" sz="2800" i="1">
                          <a:latin typeface="Cambria Math"/>
                        </a:rPr>
                        <m:t>∆</m:t>
                      </m:r>
                      <m:r>
                        <a:rPr lang="en-GB" sz="2800" i="1">
                          <a:latin typeface="Cambria Math"/>
                        </a:rPr>
                        <m:t>𝑥</m:t>
                      </m:r>
                      <m:r>
                        <a:rPr lang="en-GB" sz="2800" i="1">
                          <a:latin typeface="Cambria Math"/>
                        </a:rPr>
                        <m:t>=2×</m:t>
                      </m:r>
                      <m:sSup>
                        <m:sSupPr>
                          <m:ctrlPr>
                            <a:rPr lang="en-GB" sz="2800" i="1">
                              <a:latin typeface="Cambria Math"/>
                            </a:rPr>
                          </m:ctrlPr>
                        </m:sSupPr>
                        <m:e>
                          <m:r>
                            <a:rPr lang="en-GB" sz="2800" i="1">
                              <a:latin typeface="Cambria Math"/>
                            </a:rPr>
                            <m:t>10</m:t>
                          </m:r>
                        </m:e>
                        <m:sup>
                          <m:r>
                            <a:rPr lang="en-GB" sz="2800" i="1">
                              <a:latin typeface="Cambria Math"/>
                            </a:rPr>
                            <m:t>−5</m:t>
                          </m:r>
                        </m:sup>
                      </m:sSup>
                      <m:r>
                        <a:rPr lang="en-GB" sz="2800" i="1">
                          <a:latin typeface="Cambria Math"/>
                        </a:rPr>
                        <m:t>𝑛𝑚</m:t>
                      </m:r>
                    </m:oMath>
                  </m:oMathPara>
                </a14:m>
                <a:endParaRPr lang="en-GB" sz="2800" dirty="0"/>
              </a:p>
              <a:p>
                <a:pPr/>
                <a14:m>
                  <m:oMathPara xmlns:m="http://schemas.openxmlformats.org/officeDocument/2006/math">
                    <m:oMathParaPr>
                      <m:jc m:val="centerGroup"/>
                    </m:oMathParaPr>
                    <m:oMath xmlns:m="http://schemas.openxmlformats.org/officeDocument/2006/math">
                      <m:r>
                        <a:rPr lang="en-GB" sz="2800" i="1">
                          <a:latin typeface="Cambria Math"/>
                        </a:rPr>
                        <m:t>∆</m:t>
                      </m:r>
                      <m:r>
                        <a:rPr lang="en-GB" sz="2800" i="1">
                          <a:latin typeface="Cambria Math"/>
                        </a:rPr>
                        <m:t>𝑥</m:t>
                      </m:r>
                      <m:r>
                        <a:rPr lang="en-GB" sz="2800" i="1">
                          <a:latin typeface="Cambria Math"/>
                        </a:rPr>
                        <m:t>=2×</m:t>
                      </m:r>
                      <m:sSup>
                        <m:sSupPr>
                          <m:ctrlPr>
                            <a:rPr lang="en-GB" sz="2800" i="1">
                              <a:latin typeface="Cambria Math"/>
                            </a:rPr>
                          </m:ctrlPr>
                        </m:sSupPr>
                        <m:e>
                          <m:r>
                            <a:rPr lang="en-GB" sz="2800" i="1">
                              <a:latin typeface="Cambria Math"/>
                            </a:rPr>
                            <m:t>10</m:t>
                          </m:r>
                        </m:e>
                        <m:sup>
                          <m:r>
                            <a:rPr lang="en-GB" sz="2800" i="1">
                              <a:latin typeface="Cambria Math"/>
                            </a:rPr>
                            <m:t>−14</m:t>
                          </m:r>
                        </m:sup>
                      </m:sSup>
                      <m:r>
                        <a:rPr lang="en-GB" sz="2800" i="1">
                          <a:latin typeface="Cambria Math"/>
                        </a:rPr>
                        <m:t>𝑚</m:t>
                      </m:r>
                    </m:oMath>
                  </m:oMathPara>
                </a14:m>
                <a:endParaRPr lang="en-GB" sz="2800" dirty="0"/>
              </a:p>
              <a:p>
                <a:r>
                  <a:rPr lang="en-GB" sz="2800" dirty="0"/>
                  <a:t> </a:t>
                </a:r>
                <a14:m>
                  <m:oMath xmlns:m="http://schemas.openxmlformats.org/officeDocument/2006/math">
                    <m:r>
                      <m:rPr>
                        <m:sty m:val="p"/>
                      </m:rPr>
                      <a:rPr lang="en-US" sz="2800" b="0" i="0" smtClean="0">
                        <a:latin typeface="Cambria Math"/>
                      </a:rPr>
                      <m:t>Uncertainty</m:t>
                    </m:r>
                    <m:r>
                      <a:rPr lang="en-US" sz="2800" b="0" i="0" smtClean="0">
                        <a:latin typeface="Cambria Math"/>
                      </a:rPr>
                      <m:t> </m:t>
                    </m:r>
                    <m:r>
                      <m:rPr>
                        <m:sty m:val="p"/>
                      </m:rPr>
                      <a:rPr lang="en-US" sz="2800" b="0" i="0" smtClean="0">
                        <a:latin typeface="Cambria Math"/>
                      </a:rPr>
                      <m:t>principle</m:t>
                    </m:r>
                    <m:r>
                      <a:rPr lang="en-US" sz="2800" b="0" i="0" smtClean="0">
                        <a:latin typeface="Cambria Math"/>
                      </a:rPr>
                      <m:t> ,  </m:t>
                    </m:r>
                    <m:r>
                      <a:rPr lang="en-GB" sz="2800" i="1">
                        <a:latin typeface="Cambria Math"/>
                      </a:rPr>
                      <m:t>∆</m:t>
                    </m:r>
                    <m:r>
                      <a:rPr lang="en-GB" sz="2800" i="1">
                        <a:latin typeface="Cambria Math"/>
                      </a:rPr>
                      <m:t>𝑥</m:t>
                    </m:r>
                    <m:r>
                      <a:rPr lang="en-GB" sz="2800" i="1">
                        <a:latin typeface="Cambria Math"/>
                      </a:rPr>
                      <m:t>∆</m:t>
                    </m:r>
                    <m:r>
                      <a:rPr lang="en-GB" sz="2800" i="1">
                        <a:latin typeface="Cambria Math"/>
                      </a:rPr>
                      <m:t>𝑃</m:t>
                    </m:r>
                    <m:r>
                      <a:rPr lang="en-GB" sz="2800" i="1">
                        <a:latin typeface="Cambria Math"/>
                      </a:rPr>
                      <m:t>≥</m:t>
                    </m:r>
                    <m:f>
                      <m:fPr>
                        <m:ctrlPr>
                          <a:rPr lang="en-GB" sz="2800" i="1">
                            <a:latin typeface="Cambria Math"/>
                          </a:rPr>
                        </m:ctrlPr>
                      </m:fPr>
                      <m:num>
                        <m:r>
                          <a:rPr lang="en-GB" sz="2800" i="1">
                            <a:latin typeface="Cambria Math"/>
                          </a:rPr>
                          <m:t>h</m:t>
                        </m:r>
                      </m:num>
                      <m:den>
                        <m:r>
                          <a:rPr lang="en-GB" sz="2800" i="1">
                            <a:latin typeface="Cambria Math"/>
                          </a:rPr>
                          <m:t>4</m:t>
                        </m:r>
                        <m:r>
                          <a:rPr lang="en-GB" sz="2800" i="1">
                            <a:latin typeface="Cambria Math"/>
                          </a:rPr>
                          <m:t>𝜋</m:t>
                        </m:r>
                      </m:den>
                    </m:f>
                  </m:oMath>
                </a14:m>
                <a:endParaRPr lang="en-GB" sz="2800" dirty="0"/>
              </a:p>
              <a:p>
                <a:r>
                  <a:rPr lang="en-GB" sz="2800" dirty="0"/>
                  <a:t> </a:t>
                </a:r>
                <a:r>
                  <a:rPr lang="en-GB" sz="2800" dirty="0" smtClean="0"/>
                  <a:t>Now  momentum,</a:t>
                </a:r>
                <a:endParaRPr lang="en-GB" sz="2800" dirty="0"/>
              </a:p>
              <a:p>
                <a:r>
                  <a:rPr lang="en-GB" sz="2800" dirty="0"/>
                  <a:t>	</a:t>
                </a:r>
                <a:r>
                  <a:rPr lang="en-GB" sz="2800" dirty="0" smtClean="0"/>
                  <a:t>               </a:t>
                </a:r>
                <a14:m>
                  <m:oMath xmlns:m="http://schemas.openxmlformats.org/officeDocument/2006/math">
                    <m:r>
                      <a:rPr lang="en-GB" sz="2800" i="1">
                        <a:latin typeface="Cambria Math"/>
                      </a:rPr>
                      <m:t>∆</m:t>
                    </m:r>
                    <m:r>
                      <a:rPr lang="en-GB" sz="2800" i="1">
                        <a:latin typeface="Cambria Math"/>
                      </a:rPr>
                      <m:t>𝑃</m:t>
                    </m:r>
                    <m:r>
                      <a:rPr lang="en-GB" sz="2800" i="1">
                        <a:latin typeface="Cambria Math"/>
                      </a:rPr>
                      <m:t>=</m:t>
                    </m:r>
                    <m:f>
                      <m:fPr>
                        <m:ctrlPr>
                          <a:rPr lang="en-GB" sz="2800" i="1">
                            <a:latin typeface="Cambria Math"/>
                          </a:rPr>
                        </m:ctrlPr>
                      </m:fPr>
                      <m:num>
                        <m:r>
                          <a:rPr lang="en-GB" sz="2800" i="1">
                            <a:latin typeface="Cambria Math"/>
                          </a:rPr>
                          <m:t>h</m:t>
                        </m:r>
                      </m:num>
                      <m:den>
                        <m:r>
                          <a:rPr lang="en-GB" sz="2800" i="1">
                            <a:latin typeface="Cambria Math"/>
                          </a:rPr>
                          <m:t>∆</m:t>
                        </m:r>
                        <m:r>
                          <a:rPr lang="en-GB" sz="2800" i="1">
                            <a:latin typeface="Cambria Math"/>
                          </a:rPr>
                          <m:t>𝑥</m:t>
                        </m:r>
                        <m:r>
                          <a:rPr lang="en-GB" sz="2800" i="1">
                            <a:latin typeface="Cambria Math"/>
                          </a:rPr>
                          <m:t>×4</m:t>
                        </m:r>
                        <m:r>
                          <a:rPr lang="en-GB" sz="2800" i="1">
                            <a:latin typeface="Cambria Math"/>
                          </a:rPr>
                          <m:t>𝜋</m:t>
                        </m:r>
                      </m:den>
                    </m:f>
                  </m:oMath>
                </a14:m>
                <a:endParaRPr lang="en-GB" sz="2800" dirty="0"/>
              </a:p>
              <a:p>
                <a:pPr/>
                <a14:m>
                  <m:oMathPara xmlns:m="http://schemas.openxmlformats.org/officeDocument/2006/math">
                    <m:oMathParaPr>
                      <m:jc m:val="centerGroup"/>
                    </m:oMathParaPr>
                    <m:oMath xmlns:m="http://schemas.openxmlformats.org/officeDocument/2006/math">
                      <m:r>
                        <a:rPr lang="en-GB" sz="2800" i="1">
                          <a:latin typeface="Cambria Math"/>
                        </a:rPr>
                        <m:t>∆</m:t>
                      </m:r>
                      <m:r>
                        <a:rPr lang="en-GB" sz="2800" i="1">
                          <a:latin typeface="Cambria Math"/>
                        </a:rPr>
                        <m:t>𝑃</m:t>
                      </m:r>
                      <m:r>
                        <a:rPr lang="en-GB" sz="2800" i="1">
                          <a:latin typeface="Cambria Math"/>
                        </a:rPr>
                        <m:t>=</m:t>
                      </m:r>
                      <m:f>
                        <m:fPr>
                          <m:ctrlPr>
                            <a:rPr lang="en-GB" sz="2800" i="1">
                              <a:latin typeface="Cambria Math"/>
                            </a:rPr>
                          </m:ctrlPr>
                        </m:fPr>
                        <m:num>
                          <m:r>
                            <a:rPr lang="en-GB" sz="2800" i="1">
                              <a:latin typeface="Cambria Math"/>
                            </a:rPr>
                            <m:t>6.63×</m:t>
                          </m:r>
                          <m:sSup>
                            <m:sSupPr>
                              <m:ctrlPr>
                                <a:rPr lang="en-GB" sz="2800" i="1">
                                  <a:latin typeface="Cambria Math"/>
                                </a:rPr>
                              </m:ctrlPr>
                            </m:sSupPr>
                            <m:e>
                              <m:r>
                                <a:rPr lang="en-GB" sz="2800" i="1">
                                  <a:latin typeface="Cambria Math"/>
                                </a:rPr>
                                <m:t>10</m:t>
                              </m:r>
                            </m:e>
                            <m:sup>
                              <m:r>
                                <a:rPr lang="en-GB" sz="2800" i="1">
                                  <a:latin typeface="Cambria Math"/>
                                </a:rPr>
                                <m:t>−34</m:t>
                              </m:r>
                            </m:sup>
                          </m:sSup>
                        </m:num>
                        <m:den>
                          <m:r>
                            <a:rPr lang="en-GB" sz="2800" i="1">
                              <a:latin typeface="Cambria Math"/>
                            </a:rPr>
                            <m:t>2×</m:t>
                          </m:r>
                          <m:sSup>
                            <m:sSupPr>
                              <m:ctrlPr>
                                <a:rPr lang="en-GB" sz="2800" i="1">
                                  <a:latin typeface="Cambria Math"/>
                                </a:rPr>
                              </m:ctrlPr>
                            </m:sSupPr>
                            <m:e>
                              <m:r>
                                <a:rPr lang="en-GB" sz="2800" i="1">
                                  <a:latin typeface="Cambria Math"/>
                                </a:rPr>
                                <m:t>10</m:t>
                              </m:r>
                            </m:e>
                            <m:sup>
                              <m:r>
                                <a:rPr lang="en-GB" sz="2800" i="1">
                                  <a:latin typeface="Cambria Math"/>
                                </a:rPr>
                                <m:t>−14</m:t>
                              </m:r>
                            </m:sup>
                          </m:sSup>
                          <m:r>
                            <a:rPr lang="en-GB" sz="2800" i="1">
                              <a:latin typeface="Cambria Math"/>
                            </a:rPr>
                            <m:t>×4</m:t>
                          </m:r>
                          <m:r>
                            <a:rPr lang="en-GB" sz="2800" i="1">
                              <a:latin typeface="Cambria Math"/>
                            </a:rPr>
                            <m:t>𝜋</m:t>
                          </m:r>
                        </m:den>
                      </m:f>
                    </m:oMath>
                  </m:oMathPara>
                </a14:m>
                <a:endParaRPr lang="en-GB" sz="2800" dirty="0"/>
              </a:p>
              <a:p>
                <a:pPr/>
                <a14:m>
                  <m:oMathPara xmlns:m="http://schemas.openxmlformats.org/officeDocument/2006/math">
                    <m:oMathParaPr>
                      <m:jc m:val="centerGroup"/>
                    </m:oMathParaPr>
                    <m:oMath xmlns:m="http://schemas.openxmlformats.org/officeDocument/2006/math">
                      <m:r>
                        <a:rPr lang="en-GB" sz="2800" i="1">
                          <a:latin typeface="Cambria Math"/>
                        </a:rPr>
                        <m:t>∆</m:t>
                      </m:r>
                      <m:r>
                        <a:rPr lang="en-GB" sz="2800" i="1">
                          <a:latin typeface="Cambria Math"/>
                        </a:rPr>
                        <m:t>𝑃</m:t>
                      </m:r>
                      <m:r>
                        <a:rPr lang="en-GB" sz="2800" i="1">
                          <a:latin typeface="Cambria Math"/>
                        </a:rPr>
                        <m:t>=</m:t>
                      </m:r>
                      <m:f>
                        <m:fPr>
                          <m:ctrlPr>
                            <a:rPr lang="en-GB" sz="2800" i="1">
                              <a:latin typeface="Cambria Math"/>
                            </a:rPr>
                          </m:ctrlPr>
                        </m:fPr>
                        <m:num>
                          <m:r>
                            <a:rPr lang="en-GB" sz="2800" i="1">
                              <a:latin typeface="Cambria Math"/>
                            </a:rPr>
                            <m:t>6.63×</m:t>
                          </m:r>
                          <m:sSup>
                            <m:sSupPr>
                              <m:ctrlPr>
                                <a:rPr lang="en-GB" sz="2800" i="1">
                                  <a:latin typeface="Cambria Math"/>
                                </a:rPr>
                              </m:ctrlPr>
                            </m:sSupPr>
                            <m:e>
                              <m:r>
                                <a:rPr lang="en-GB" sz="2800" i="1">
                                  <a:latin typeface="Cambria Math"/>
                                </a:rPr>
                                <m:t>10</m:t>
                              </m:r>
                            </m:e>
                            <m:sup>
                              <m:r>
                                <a:rPr lang="en-GB" sz="2800" i="1">
                                  <a:latin typeface="Cambria Math"/>
                                </a:rPr>
                                <m:t>−34</m:t>
                              </m:r>
                            </m:sup>
                          </m:sSup>
                        </m:num>
                        <m:den>
                          <m:r>
                            <a:rPr lang="en-GB" sz="2800" i="1">
                              <a:latin typeface="Cambria Math"/>
                            </a:rPr>
                            <m:t>2×</m:t>
                          </m:r>
                          <m:sSup>
                            <m:sSupPr>
                              <m:ctrlPr>
                                <a:rPr lang="en-GB" sz="2800" i="1">
                                  <a:latin typeface="Cambria Math"/>
                                </a:rPr>
                              </m:ctrlPr>
                            </m:sSupPr>
                            <m:e>
                              <m:r>
                                <a:rPr lang="en-GB" sz="2800" i="1">
                                  <a:latin typeface="Cambria Math"/>
                                </a:rPr>
                                <m:t>10</m:t>
                              </m:r>
                            </m:e>
                            <m:sup>
                              <m:r>
                                <a:rPr lang="en-GB" sz="2800" i="1">
                                  <a:latin typeface="Cambria Math"/>
                                </a:rPr>
                                <m:t>−14</m:t>
                              </m:r>
                            </m:sup>
                          </m:sSup>
                          <m:r>
                            <a:rPr lang="en-GB" sz="2800" i="1">
                              <a:latin typeface="Cambria Math"/>
                            </a:rPr>
                            <m:t>×4</m:t>
                          </m:r>
                          <m:r>
                            <a:rPr lang="en-GB" sz="2800" i="1">
                              <a:latin typeface="Cambria Math"/>
                            </a:rPr>
                            <m:t>𝜋</m:t>
                          </m:r>
                        </m:den>
                      </m:f>
                    </m:oMath>
                  </m:oMathPara>
                </a14:m>
                <a:endParaRPr lang="en-GB" sz="2800" dirty="0"/>
              </a:p>
              <a:p>
                <a:r>
                  <a:rPr lang="en-GB" sz="3200" dirty="0"/>
                  <a:t> 	</a:t>
                </a:r>
                <a:r>
                  <a:rPr lang="en-GB" sz="3200" dirty="0" smtClean="0"/>
                  <a:t>                  </a:t>
                </a:r>
                <a14:m>
                  <m:oMath xmlns:m="http://schemas.openxmlformats.org/officeDocument/2006/math">
                    <m:r>
                      <a:rPr lang="en-GB" sz="2800" i="1">
                        <a:latin typeface="Cambria Math"/>
                      </a:rPr>
                      <m:t>∆</m:t>
                    </m:r>
                    <m:r>
                      <a:rPr lang="en-GB" sz="2800" i="1">
                        <a:latin typeface="Cambria Math"/>
                      </a:rPr>
                      <m:t>𝑃</m:t>
                    </m:r>
                    <m:r>
                      <a:rPr lang="en-GB" sz="2800" i="1">
                        <a:latin typeface="Cambria Math"/>
                      </a:rPr>
                      <m:t>=5.25×</m:t>
                    </m:r>
                    <m:sSup>
                      <m:sSupPr>
                        <m:ctrlPr>
                          <a:rPr lang="en-GB" sz="2800" i="1">
                            <a:latin typeface="Cambria Math"/>
                          </a:rPr>
                        </m:ctrlPr>
                      </m:sSupPr>
                      <m:e>
                        <m:r>
                          <a:rPr lang="en-GB" sz="2800" i="1">
                            <a:latin typeface="Cambria Math"/>
                          </a:rPr>
                          <m:t>10</m:t>
                        </m:r>
                      </m:e>
                      <m:sup>
                        <m:r>
                          <a:rPr lang="en-GB" sz="2800" i="1">
                            <a:latin typeface="Cambria Math"/>
                          </a:rPr>
                          <m:t>−21</m:t>
                        </m:r>
                      </m:sup>
                    </m:sSup>
                  </m:oMath>
                </a14:m>
                <a:r>
                  <a:rPr lang="en-GB" sz="2800" dirty="0" err="1"/>
                  <a:t>kgm</a:t>
                </a:r>
                <a:r>
                  <a:rPr lang="en-GB" sz="2800" dirty="0"/>
                  <a:t>/s</a:t>
                </a:r>
              </a:p>
              <a:p>
                <a:r>
                  <a:rPr lang="en-GB" sz="3200" dirty="0"/>
                  <a:t> </a:t>
                </a:r>
              </a:p>
            </p:txBody>
          </p:sp>
        </mc:Choice>
        <mc:Fallback xmlns="">
          <p:sp>
            <p:nvSpPr>
              <p:cNvPr id="2" name="Rectangle 1"/>
              <p:cNvSpPr>
                <a:spLocks noRot="1" noChangeAspect="1" noMove="1" noResize="1" noEditPoints="1" noAdjustHandles="1" noChangeArrowheads="1" noChangeShapeType="1" noTextEdit="1"/>
              </p:cNvSpPr>
              <p:nvPr/>
            </p:nvSpPr>
            <p:spPr>
              <a:xfrm>
                <a:off x="346166" y="69669"/>
                <a:ext cx="8534400" cy="6744090"/>
              </a:xfrm>
              <a:prstGeom prst="rect">
                <a:avLst/>
              </a:prstGeom>
              <a:blipFill rotWithShape="1">
                <a:blip r:embed="rId2"/>
                <a:stretch>
                  <a:fillRect l="-1500" t="-1174"/>
                </a:stretch>
              </a:blipFill>
            </p:spPr>
            <p:txBody>
              <a:bodyPr/>
              <a:lstStyle/>
              <a:p>
                <a:r>
                  <a:rPr lang="en-GB">
                    <a:noFill/>
                  </a:rPr>
                  <a:t> </a:t>
                </a:r>
              </a:p>
            </p:txBody>
          </p:sp>
        </mc:Fallback>
      </mc:AlternateContent>
    </p:spTree>
    <p:extLst>
      <p:ext uri="{BB962C8B-B14F-4D97-AF65-F5344CB8AC3E}">
        <p14:creationId xmlns:p14="http://schemas.microsoft.com/office/powerpoint/2010/main" val="259689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609600" y="0"/>
                <a:ext cx="8290560" cy="6681253"/>
              </a:xfrm>
              <a:prstGeom prst="rect">
                <a:avLst/>
              </a:prstGeom>
            </p:spPr>
            <p:txBody>
              <a:bodyPr wrap="square">
                <a:spAutoFit/>
              </a:bodyPr>
              <a:lstStyle/>
              <a:p>
                <a:r>
                  <a:rPr lang="en-GB" sz="3200" dirty="0" smtClean="0"/>
                  <a:t>Now   Energy,  </a:t>
                </a:r>
              </a:p>
              <a:p>
                <a:r>
                  <a:rPr lang="en-GB" sz="3200" dirty="0"/>
                  <a:t>	</a:t>
                </a:r>
                <a:r>
                  <a:rPr lang="en-GB" sz="3200" dirty="0" smtClean="0"/>
                  <a:t>             </a:t>
                </a:r>
                <a14:m>
                  <m:oMath xmlns:m="http://schemas.openxmlformats.org/officeDocument/2006/math">
                    <m:sSub>
                      <m:sSubPr>
                        <m:ctrlPr>
                          <a:rPr lang="en-GB" sz="3200" i="1">
                            <a:latin typeface="Cambria Math"/>
                          </a:rPr>
                        </m:ctrlPr>
                      </m:sSubPr>
                      <m:e>
                        <m:r>
                          <a:rPr lang="en-GB" sz="3200" i="1">
                            <a:latin typeface="Cambria Math"/>
                          </a:rPr>
                          <m:t>𝐸</m:t>
                        </m:r>
                      </m:e>
                      <m:sub>
                        <m:r>
                          <a:rPr lang="en-GB" sz="3200" i="1">
                            <a:latin typeface="Cambria Math"/>
                          </a:rPr>
                          <m:t>𝑘</m:t>
                        </m:r>
                      </m:sub>
                    </m:sSub>
                    <m:r>
                      <a:rPr lang="en-GB" sz="3200" i="1">
                        <a:latin typeface="Cambria Math"/>
                      </a:rPr>
                      <m:t>=</m:t>
                    </m:r>
                    <m:f>
                      <m:fPr>
                        <m:ctrlPr>
                          <a:rPr lang="en-GB" sz="3200" i="1">
                            <a:latin typeface="Cambria Math"/>
                          </a:rPr>
                        </m:ctrlPr>
                      </m:fPr>
                      <m:num>
                        <m:sSup>
                          <m:sSupPr>
                            <m:ctrlPr>
                              <a:rPr lang="en-GB" sz="3200" i="1">
                                <a:latin typeface="Cambria Math"/>
                              </a:rPr>
                            </m:ctrlPr>
                          </m:sSupPr>
                          <m:e>
                            <m:r>
                              <a:rPr lang="en-GB" sz="3200" i="1">
                                <a:latin typeface="Cambria Math"/>
                              </a:rPr>
                              <m:t>𝑃</m:t>
                            </m:r>
                          </m:e>
                          <m:sup>
                            <m:r>
                              <a:rPr lang="en-GB" sz="3200" i="1">
                                <a:latin typeface="Cambria Math"/>
                              </a:rPr>
                              <m:t>2</m:t>
                            </m:r>
                          </m:sup>
                        </m:sSup>
                      </m:num>
                      <m:den>
                        <m:r>
                          <a:rPr lang="en-GB" sz="3200" i="1">
                            <a:latin typeface="Cambria Math"/>
                          </a:rPr>
                          <m:t>2</m:t>
                        </m:r>
                        <m:r>
                          <a:rPr lang="en-GB" sz="3200" i="1">
                            <a:latin typeface="Cambria Math"/>
                          </a:rPr>
                          <m:t>𝑚</m:t>
                        </m:r>
                      </m:den>
                    </m:f>
                  </m:oMath>
                </a14:m>
                <a:endParaRPr lang="en-GB" sz="3200" dirty="0"/>
              </a:p>
              <a:p>
                <a:r>
                  <a:rPr lang="en-GB" sz="3200" dirty="0" smtClean="0"/>
                  <a:t>                       </a:t>
                </a:r>
                <a14:m>
                  <m:oMath xmlns:m="http://schemas.openxmlformats.org/officeDocument/2006/math">
                    <m:sSub>
                      <m:sSubPr>
                        <m:ctrlPr>
                          <a:rPr lang="en-GB" sz="3200" i="1">
                            <a:latin typeface="Cambria Math"/>
                          </a:rPr>
                        </m:ctrlPr>
                      </m:sSubPr>
                      <m:e>
                        <m:r>
                          <a:rPr lang="en-GB" sz="3200" i="1">
                            <a:latin typeface="Cambria Math"/>
                          </a:rPr>
                          <m:t>𝐸</m:t>
                        </m:r>
                      </m:e>
                      <m:sub>
                        <m:r>
                          <a:rPr lang="en-GB" sz="3200" i="1">
                            <a:latin typeface="Cambria Math"/>
                          </a:rPr>
                          <m:t>𝑘</m:t>
                        </m:r>
                      </m:sub>
                    </m:sSub>
                    <m:r>
                      <a:rPr lang="en-GB" sz="3200" i="1">
                        <a:latin typeface="Cambria Math"/>
                      </a:rPr>
                      <m:t>=</m:t>
                    </m:r>
                    <m:f>
                      <m:fPr>
                        <m:ctrlPr>
                          <a:rPr lang="en-GB" sz="3200" i="1">
                            <a:latin typeface="Cambria Math"/>
                          </a:rPr>
                        </m:ctrlPr>
                      </m:fPr>
                      <m:num>
                        <m:sSup>
                          <m:sSupPr>
                            <m:ctrlPr>
                              <a:rPr lang="en-GB" sz="3200" i="1">
                                <a:latin typeface="Cambria Math"/>
                              </a:rPr>
                            </m:ctrlPr>
                          </m:sSupPr>
                          <m:e>
                            <m:r>
                              <a:rPr lang="en-GB" sz="3200" i="1">
                                <a:latin typeface="Cambria Math"/>
                              </a:rPr>
                              <m:t>(5.25×</m:t>
                            </m:r>
                            <m:sSup>
                              <m:sSupPr>
                                <m:ctrlPr>
                                  <a:rPr lang="en-GB" sz="3200" i="1">
                                    <a:latin typeface="Cambria Math"/>
                                  </a:rPr>
                                </m:ctrlPr>
                              </m:sSupPr>
                              <m:e>
                                <m:r>
                                  <a:rPr lang="en-GB" sz="3200" i="1">
                                    <a:latin typeface="Cambria Math"/>
                                  </a:rPr>
                                  <m:t>10</m:t>
                                </m:r>
                              </m:e>
                              <m:sup>
                                <m:r>
                                  <a:rPr lang="en-GB" sz="3200" i="1">
                                    <a:latin typeface="Cambria Math"/>
                                  </a:rPr>
                                  <m:t>−21</m:t>
                                </m:r>
                              </m:sup>
                            </m:sSup>
                            <m:r>
                              <a:rPr lang="en-GB" sz="3200" i="1">
                                <a:latin typeface="Cambria Math"/>
                              </a:rPr>
                              <m:t>)</m:t>
                            </m:r>
                          </m:e>
                          <m:sup>
                            <m:r>
                              <a:rPr lang="en-GB" sz="3200" i="1">
                                <a:latin typeface="Cambria Math"/>
                              </a:rPr>
                              <m:t>2</m:t>
                            </m:r>
                          </m:sup>
                        </m:sSup>
                      </m:num>
                      <m:den>
                        <m:r>
                          <a:rPr lang="en-GB" sz="3200" i="1">
                            <a:latin typeface="Cambria Math"/>
                          </a:rPr>
                          <m:t>2×9.1×</m:t>
                        </m:r>
                        <m:sSup>
                          <m:sSupPr>
                            <m:ctrlPr>
                              <a:rPr lang="en-GB" sz="3200" i="1">
                                <a:latin typeface="Cambria Math"/>
                              </a:rPr>
                            </m:ctrlPr>
                          </m:sSupPr>
                          <m:e>
                            <m:r>
                              <a:rPr lang="en-GB" sz="3200" i="1">
                                <a:latin typeface="Cambria Math"/>
                              </a:rPr>
                              <m:t>10</m:t>
                            </m:r>
                          </m:e>
                          <m:sup>
                            <m:r>
                              <a:rPr lang="en-GB" sz="3200" i="1">
                                <a:latin typeface="Cambria Math"/>
                              </a:rPr>
                              <m:t>−31</m:t>
                            </m:r>
                          </m:sup>
                        </m:sSup>
                      </m:den>
                    </m:f>
                  </m:oMath>
                </a14:m>
                <a:endParaRPr lang="en-GB" sz="3200" dirty="0"/>
              </a:p>
              <a:p>
                <a:r>
                  <a:rPr lang="en-GB" sz="3200" dirty="0" smtClean="0"/>
                  <a:t>                       </a:t>
                </a:r>
                <a14:m>
                  <m:oMath xmlns:m="http://schemas.openxmlformats.org/officeDocument/2006/math">
                    <m:sSub>
                      <m:sSubPr>
                        <m:ctrlPr>
                          <a:rPr lang="en-GB" sz="3200" i="1">
                            <a:latin typeface="Cambria Math"/>
                          </a:rPr>
                        </m:ctrlPr>
                      </m:sSubPr>
                      <m:e>
                        <m:r>
                          <a:rPr lang="en-GB" sz="3200" i="1">
                            <a:latin typeface="Cambria Math"/>
                          </a:rPr>
                          <m:t>𝐸</m:t>
                        </m:r>
                      </m:e>
                      <m:sub>
                        <m:r>
                          <a:rPr lang="en-GB" sz="3200" i="1">
                            <a:latin typeface="Cambria Math"/>
                          </a:rPr>
                          <m:t>𝑘</m:t>
                        </m:r>
                      </m:sub>
                    </m:sSub>
                    <m:r>
                      <a:rPr lang="en-GB" sz="3200" i="1">
                        <a:latin typeface="Cambria Math"/>
                      </a:rPr>
                      <m:t>=1.51×</m:t>
                    </m:r>
                    <m:sSup>
                      <m:sSupPr>
                        <m:ctrlPr>
                          <a:rPr lang="en-GB" sz="3200" i="1">
                            <a:latin typeface="Cambria Math"/>
                          </a:rPr>
                        </m:ctrlPr>
                      </m:sSupPr>
                      <m:e>
                        <m:r>
                          <a:rPr lang="en-GB" sz="3200" i="1">
                            <a:latin typeface="Cambria Math"/>
                          </a:rPr>
                          <m:t>10</m:t>
                        </m:r>
                      </m:e>
                      <m:sup>
                        <m:r>
                          <a:rPr lang="en-GB" sz="3200" i="1">
                            <a:latin typeface="Cambria Math"/>
                          </a:rPr>
                          <m:t>−11</m:t>
                        </m:r>
                      </m:sup>
                    </m:sSup>
                    <m:r>
                      <a:rPr lang="en-GB" sz="3200" i="1">
                        <a:latin typeface="Cambria Math"/>
                      </a:rPr>
                      <m:t>𝐽</m:t>
                    </m:r>
                  </m:oMath>
                </a14:m>
                <a:endParaRPr lang="en-GB" sz="3200" dirty="0"/>
              </a:p>
              <a:p>
                <a:r>
                  <a:rPr lang="en-GB" sz="3200" dirty="0" smtClean="0"/>
                  <a:t>                       </a:t>
                </a:r>
                <a14:m>
                  <m:oMath xmlns:m="http://schemas.openxmlformats.org/officeDocument/2006/math">
                    <m:sSub>
                      <m:sSubPr>
                        <m:ctrlPr>
                          <a:rPr lang="en-GB" sz="3200" i="1">
                            <a:latin typeface="Cambria Math"/>
                          </a:rPr>
                        </m:ctrlPr>
                      </m:sSubPr>
                      <m:e>
                        <m:r>
                          <a:rPr lang="en-GB" sz="3200" i="1">
                            <a:latin typeface="Cambria Math"/>
                          </a:rPr>
                          <m:t>𝐸</m:t>
                        </m:r>
                      </m:e>
                      <m:sub>
                        <m:r>
                          <a:rPr lang="en-GB" sz="3200" i="1">
                            <a:latin typeface="Cambria Math"/>
                          </a:rPr>
                          <m:t>𝑘</m:t>
                        </m:r>
                      </m:sub>
                    </m:sSub>
                    <m:r>
                      <a:rPr lang="en-GB" sz="3200" i="1">
                        <a:latin typeface="Cambria Math"/>
                      </a:rPr>
                      <m:t>=</m:t>
                    </m:r>
                    <m:f>
                      <m:fPr>
                        <m:ctrlPr>
                          <a:rPr lang="en-GB" sz="3200" i="1">
                            <a:latin typeface="Cambria Math"/>
                          </a:rPr>
                        </m:ctrlPr>
                      </m:fPr>
                      <m:num>
                        <m:r>
                          <a:rPr lang="en-GB" sz="3200" i="1">
                            <a:latin typeface="Cambria Math"/>
                          </a:rPr>
                          <m:t>1.51×</m:t>
                        </m:r>
                        <m:sSup>
                          <m:sSupPr>
                            <m:ctrlPr>
                              <a:rPr lang="en-GB" sz="3200" i="1">
                                <a:latin typeface="Cambria Math"/>
                              </a:rPr>
                            </m:ctrlPr>
                          </m:sSupPr>
                          <m:e>
                            <m:r>
                              <a:rPr lang="en-GB" sz="3200" i="1">
                                <a:latin typeface="Cambria Math"/>
                              </a:rPr>
                              <m:t>10</m:t>
                            </m:r>
                          </m:e>
                          <m:sup>
                            <m:r>
                              <a:rPr lang="en-GB" sz="3200" i="1">
                                <a:latin typeface="Cambria Math"/>
                              </a:rPr>
                              <m:t>−11</m:t>
                            </m:r>
                          </m:sup>
                        </m:sSup>
                      </m:num>
                      <m:den>
                        <m:r>
                          <a:rPr lang="en-GB" sz="3200" i="1">
                            <a:latin typeface="Cambria Math"/>
                          </a:rPr>
                          <m:t>1.6×</m:t>
                        </m:r>
                        <m:sSup>
                          <m:sSupPr>
                            <m:ctrlPr>
                              <a:rPr lang="en-GB" sz="3200" i="1">
                                <a:latin typeface="Cambria Math"/>
                              </a:rPr>
                            </m:ctrlPr>
                          </m:sSupPr>
                          <m:e>
                            <m:r>
                              <a:rPr lang="en-GB" sz="3200" i="1">
                                <a:latin typeface="Cambria Math"/>
                              </a:rPr>
                              <m:t>10</m:t>
                            </m:r>
                          </m:e>
                          <m:sup>
                            <m:r>
                              <a:rPr lang="en-GB" sz="3200" i="1">
                                <a:latin typeface="Cambria Math"/>
                              </a:rPr>
                              <m:t>−19</m:t>
                            </m:r>
                          </m:sup>
                        </m:sSup>
                      </m:den>
                    </m:f>
                    <m:r>
                      <a:rPr lang="en-GB" sz="3200" i="1">
                        <a:latin typeface="Cambria Math"/>
                      </a:rPr>
                      <m:t>𝑒𝑉</m:t>
                    </m:r>
                  </m:oMath>
                </a14:m>
                <a:endParaRPr lang="en-GB" sz="3200" dirty="0"/>
              </a:p>
              <a:p>
                <a:r>
                  <a:rPr lang="en-GB" sz="3200" dirty="0" smtClean="0"/>
                  <a:t>                       </a:t>
                </a:r>
                <a14:m>
                  <m:oMath xmlns:m="http://schemas.openxmlformats.org/officeDocument/2006/math">
                    <m:sSub>
                      <m:sSubPr>
                        <m:ctrlPr>
                          <a:rPr lang="en-GB" sz="3200" i="1">
                            <a:latin typeface="Cambria Math"/>
                          </a:rPr>
                        </m:ctrlPr>
                      </m:sSubPr>
                      <m:e>
                        <m:r>
                          <a:rPr lang="en-GB" sz="3200" i="1">
                            <a:latin typeface="Cambria Math"/>
                          </a:rPr>
                          <m:t>𝐸</m:t>
                        </m:r>
                      </m:e>
                      <m:sub>
                        <m:r>
                          <a:rPr lang="en-GB" sz="3200" i="1">
                            <a:latin typeface="Cambria Math"/>
                          </a:rPr>
                          <m:t>𝑘</m:t>
                        </m:r>
                      </m:sub>
                    </m:sSub>
                    <m:r>
                      <a:rPr lang="en-GB" sz="3200" i="1">
                        <a:latin typeface="Cambria Math"/>
                      </a:rPr>
                      <m:t>=9.43×</m:t>
                    </m:r>
                    <m:sSup>
                      <m:sSupPr>
                        <m:ctrlPr>
                          <a:rPr lang="en-GB" sz="3200" i="1">
                            <a:latin typeface="Cambria Math"/>
                          </a:rPr>
                        </m:ctrlPr>
                      </m:sSupPr>
                      <m:e>
                        <m:r>
                          <a:rPr lang="en-GB" sz="3200" i="1">
                            <a:latin typeface="Cambria Math"/>
                          </a:rPr>
                          <m:t>10</m:t>
                        </m:r>
                      </m:e>
                      <m:sup>
                        <m:r>
                          <a:rPr lang="en-GB" sz="3200" i="1">
                            <a:latin typeface="Cambria Math"/>
                          </a:rPr>
                          <m:t>7</m:t>
                        </m:r>
                      </m:sup>
                    </m:sSup>
                    <m:r>
                      <a:rPr lang="en-GB" sz="3200" i="1">
                        <a:latin typeface="Cambria Math"/>
                      </a:rPr>
                      <m:t>𝑒𝑉</m:t>
                    </m:r>
                  </m:oMath>
                </a14:m>
                <a:endParaRPr lang="en-GB" sz="3200" dirty="0"/>
              </a:p>
              <a:p>
                <a:r>
                  <a:rPr lang="en-GB" sz="3200" dirty="0"/>
                  <a:t> </a:t>
                </a:r>
                <a14:m>
                  <m:oMath xmlns:m="http://schemas.openxmlformats.org/officeDocument/2006/math">
                    <m:r>
                      <a:rPr lang="en-US" sz="3200" b="0" i="0" smtClean="0">
                        <a:latin typeface="Cambria Math"/>
                      </a:rPr>
                      <m:t>                       </m:t>
                    </m:r>
                    <m:sSub>
                      <m:sSubPr>
                        <m:ctrlPr>
                          <a:rPr lang="en-GB" sz="3200" i="1">
                            <a:latin typeface="Cambria Math"/>
                          </a:rPr>
                        </m:ctrlPr>
                      </m:sSubPr>
                      <m:e>
                        <m:r>
                          <a:rPr lang="en-GB" sz="3200" i="1">
                            <a:latin typeface="Cambria Math"/>
                          </a:rPr>
                          <m:t>𝐸</m:t>
                        </m:r>
                      </m:e>
                      <m:sub>
                        <m:r>
                          <a:rPr lang="en-GB" sz="3200" i="1">
                            <a:latin typeface="Cambria Math"/>
                          </a:rPr>
                          <m:t>𝑘</m:t>
                        </m:r>
                      </m:sub>
                    </m:sSub>
                    <m:r>
                      <a:rPr lang="en-GB" sz="3200" i="1">
                        <a:latin typeface="Cambria Math"/>
                      </a:rPr>
                      <m:t>=0.09</m:t>
                    </m:r>
                    <m:r>
                      <a:rPr lang="en-GB" sz="3200" i="1">
                        <a:latin typeface="Cambria Math"/>
                      </a:rPr>
                      <m:t>𝐺𝑒𝑉</m:t>
                    </m:r>
                  </m:oMath>
                </a14:m>
                <a:endParaRPr lang="en-GB" sz="3200" dirty="0" smtClean="0"/>
              </a:p>
              <a:p>
                <a:r>
                  <a:rPr lang="en-US" sz="3200" dirty="0" smtClean="0">
                    <a:solidFill>
                      <a:srgbClr val="C00000"/>
                    </a:solidFill>
                  </a:rPr>
                  <a:t>Usually electrons of this energy range are not observed and if an electron exists in nucleus it should have energy of this range. So electron can not exists in nucleus.  </a:t>
                </a:r>
                <a:endParaRPr lang="en-GB" sz="32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609600" y="0"/>
                <a:ext cx="8290560" cy="6681253"/>
              </a:xfrm>
              <a:prstGeom prst="rect">
                <a:avLst/>
              </a:prstGeom>
              <a:blipFill rotWithShape="1">
                <a:blip r:embed="rId2"/>
                <a:stretch>
                  <a:fillRect l="-1838" t="-1186" r="-2647" b="-2099"/>
                </a:stretch>
              </a:blipFill>
            </p:spPr>
            <p:txBody>
              <a:bodyPr/>
              <a:lstStyle/>
              <a:p>
                <a:r>
                  <a:rPr lang="en-GB">
                    <a:noFill/>
                  </a:rPr>
                  <a:t> </a:t>
                </a:r>
              </a:p>
            </p:txBody>
          </p:sp>
        </mc:Fallback>
      </mc:AlternateContent>
    </p:spTree>
    <p:extLst>
      <p:ext uri="{BB962C8B-B14F-4D97-AF65-F5344CB8AC3E}">
        <p14:creationId xmlns:p14="http://schemas.microsoft.com/office/powerpoint/2010/main" val="227938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2400" y="838200"/>
                <a:ext cx="8839200" cy="4275722"/>
              </a:xfrm>
              <a:prstGeom prst="rect">
                <a:avLst/>
              </a:prstGeom>
            </p:spPr>
            <p:txBody>
              <a:bodyPr wrap="square">
                <a:spAutoFit/>
              </a:bodyPr>
              <a:lstStyle/>
              <a:p>
                <a:r>
                  <a:rPr lang="en-GB" sz="3600" dirty="0" smtClean="0">
                    <a:solidFill>
                      <a:srgbClr val="C00000"/>
                    </a:solidFill>
                  </a:rPr>
                  <a:t>De- Broglie’s hypothesis:  Particle have both particle and wave properties as well. </a:t>
                </a:r>
              </a:p>
              <a:p>
                <a:r>
                  <a:rPr lang="en-GB" sz="3600" dirty="0" smtClean="0">
                    <a:solidFill>
                      <a:srgbClr val="C00000"/>
                    </a:solidFill>
                  </a:rPr>
                  <a:t> </a:t>
                </a:r>
                <a14:m>
                  <m:oMath xmlns:m="http://schemas.openxmlformats.org/officeDocument/2006/math">
                    <m:r>
                      <a:rPr lang="en-US" sz="3600" b="0" i="0" smtClean="0">
                        <a:solidFill>
                          <a:srgbClr val="C00000"/>
                        </a:solidFill>
                        <a:latin typeface="Cambria Math"/>
                      </a:rPr>
                      <m:t>                            </m:t>
                    </m:r>
                    <m:r>
                      <a:rPr lang="en-GB" sz="3600" i="1">
                        <a:solidFill>
                          <a:srgbClr val="C00000"/>
                        </a:solidFill>
                        <a:latin typeface="Cambria Math"/>
                      </a:rPr>
                      <m:t>𝑃</m:t>
                    </m:r>
                    <m:r>
                      <a:rPr lang="en-GB" sz="3600" i="1">
                        <a:solidFill>
                          <a:srgbClr val="C00000"/>
                        </a:solidFill>
                        <a:latin typeface="Cambria Math"/>
                      </a:rPr>
                      <m:t>=</m:t>
                    </m:r>
                    <m:f>
                      <m:fPr>
                        <m:ctrlPr>
                          <a:rPr lang="en-GB" sz="3600" i="1">
                            <a:solidFill>
                              <a:srgbClr val="C00000"/>
                            </a:solidFill>
                            <a:latin typeface="Cambria Math"/>
                          </a:rPr>
                        </m:ctrlPr>
                      </m:fPr>
                      <m:num>
                        <m:r>
                          <a:rPr lang="en-GB" sz="3600" i="1">
                            <a:solidFill>
                              <a:srgbClr val="C00000"/>
                            </a:solidFill>
                            <a:latin typeface="Cambria Math"/>
                          </a:rPr>
                          <m:t>h</m:t>
                        </m:r>
                      </m:num>
                      <m:den>
                        <m:r>
                          <a:rPr lang="en-GB" sz="3600" i="1">
                            <a:solidFill>
                              <a:srgbClr val="C00000"/>
                            </a:solidFill>
                            <a:latin typeface="Cambria Math"/>
                          </a:rPr>
                          <m:t>𝜆</m:t>
                        </m:r>
                      </m:den>
                    </m:f>
                  </m:oMath>
                </a14:m>
                <a:r>
                  <a:rPr lang="en-GB" sz="3600" dirty="0">
                    <a:solidFill>
                      <a:srgbClr val="C00000"/>
                    </a:solidFill>
                  </a:rPr>
                  <a:t>  </a:t>
                </a:r>
                <a:endParaRPr lang="en-GB" sz="3600" dirty="0" smtClean="0">
                  <a:solidFill>
                    <a:srgbClr val="C00000"/>
                  </a:solidFill>
                </a:endParaRPr>
              </a:p>
              <a:p>
                <a:r>
                  <a:rPr lang="en-GB" sz="3600" dirty="0" smtClean="0">
                    <a:solidFill>
                      <a:srgbClr val="C00000"/>
                    </a:solidFill>
                  </a:rPr>
                  <a:t>   </a:t>
                </a:r>
                <a:r>
                  <a:rPr lang="en-GB" sz="3600" dirty="0">
                    <a:solidFill>
                      <a:srgbClr val="C00000"/>
                    </a:solidFill>
                  </a:rPr>
                  <a:t>Where </a:t>
                </a:r>
                <a14:m>
                  <m:oMath xmlns:m="http://schemas.openxmlformats.org/officeDocument/2006/math">
                    <m:r>
                      <a:rPr lang="en-GB" sz="3600" i="1">
                        <a:solidFill>
                          <a:srgbClr val="C00000"/>
                        </a:solidFill>
                        <a:latin typeface="Cambria Math"/>
                      </a:rPr>
                      <m:t>h</m:t>
                    </m:r>
                  </m:oMath>
                </a14:m>
                <a:r>
                  <a:rPr lang="en-GB" sz="3600" dirty="0">
                    <a:solidFill>
                      <a:srgbClr val="C00000"/>
                    </a:solidFill>
                  </a:rPr>
                  <a:t>  is the Plank’s </a:t>
                </a:r>
                <a:r>
                  <a:rPr lang="en-GB" sz="3600" dirty="0" smtClean="0">
                    <a:solidFill>
                      <a:srgbClr val="C00000"/>
                    </a:solidFill>
                  </a:rPr>
                  <a:t>constant</a:t>
                </a:r>
              </a:p>
              <a:p>
                <a:r>
                  <a:rPr lang="en-GB" sz="3600" dirty="0">
                    <a:solidFill>
                      <a:srgbClr val="C00000"/>
                    </a:solidFill>
                  </a:rPr>
                  <a:t> </a:t>
                </a:r>
                <a:r>
                  <a:rPr lang="en-GB" sz="3600" dirty="0" smtClean="0">
                    <a:solidFill>
                      <a:srgbClr val="C00000"/>
                    </a:solidFill>
                  </a:rPr>
                  <a:t>  </a:t>
                </a:r>
                <a14:m>
                  <m:oMath xmlns:m="http://schemas.openxmlformats.org/officeDocument/2006/math">
                    <m:r>
                      <a:rPr lang="en-GB" sz="3600" i="1">
                        <a:solidFill>
                          <a:srgbClr val="C00000"/>
                        </a:solidFill>
                        <a:latin typeface="Cambria Math"/>
                      </a:rPr>
                      <m:t>h</m:t>
                    </m:r>
                    <m:r>
                      <a:rPr lang="en-GB" sz="3600" i="1">
                        <a:solidFill>
                          <a:srgbClr val="C00000"/>
                        </a:solidFill>
                        <a:latin typeface="Cambria Math"/>
                      </a:rPr>
                      <m:t>=6.63×</m:t>
                    </m:r>
                    <m:sSup>
                      <m:sSupPr>
                        <m:ctrlPr>
                          <a:rPr lang="en-GB" sz="3600" i="1">
                            <a:solidFill>
                              <a:srgbClr val="C00000"/>
                            </a:solidFill>
                            <a:latin typeface="Cambria Math"/>
                          </a:rPr>
                        </m:ctrlPr>
                      </m:sSupPr>
                      <m:e>
                        <m:r>
                          <a:rPr lang="en-GB" sz="3600" i="1">
                            <a:solidFill>
                              <a:srgbClr val="C00000"/>
                            </a:solidFill>
                            <a:latin typeface="Cambria Math"/>
                          </a:rPr>
                          <m:t>10</m:t>
                        </m:r>
                      </m:e>
                      <m:sup>
                        <m:r>
                          <a:rPr lang="en-GB" sz="3600" i="1">
                            <a:solidFill>
                              <a:srgbClr val="C00000"/>
                            </a:solidFill>
                            <a:latin typeface="Cambria Math"/>
                          </a:rPr>
                          <m:t>−34</m:t>
                        </m:r>
                      </m:sup>
                    </m:sSup>
                    <m:r>
                      <a:rPr lang="en-GB" sz="3600" i="1">
                        <a:solidFill>
                          <a:srgbClr val="C00000"/>
                        </a:solidFill>
                        <a:latin typeface="Cambria Math"/>
                      </a:rPr>
                      <m:t>𝐽𝑠</m:t>
                    </m:r>
                  </m:oMath>
                </a14:m>
                <a:endParaRPr lang="en-GB" sz="3600" dirty="0">
                  <a:solidFill>
                    <a:srgbClr val="C00000"/>
                  </a:solidFill>
                </a:endParaRPr>
              </a:p>
              <a:p>
                <a:r>
                  <a:rPr lang="en-GB" sz="3600" dirty="0">
                    <a:solidFill>
                      <a:srgbClr val="C00000"/>
                    </a:solidFill>
                  </a:rPr>
                  <a:t>   </a:t>
                </a:r>
                <a14:m>
                  <m:oMath xmlns:m="http://schemas.openxmlformats.org/officeDocument/2006/math">
                    <m:r>
                      <a:rPr lang="en-GB" sz="3600" i="1">
                        <a:solidFill>
                          <a:srgbClr val="C00000"/>
                        </a:solidFill>
                        <a:latin typeface="Cambria Math"/>
                      </a:rPr>
                      <m:t>𝜆</m:t>
                    </m:r>
                  </m:oMath>
                </a14:m>
                <a:r>
                  <a:rPr lang="en-GB" sz="3600" dirty="0">
                    <a:solidFill>
                      <a:srgbClr val="C00000"/>
                    </a:solidFill>
                  </a:rPr>
                  <a:t> is the wavelength </a:t>
                </a:r>
              </a:p>
              <a:p>
                <a:r>
                  <a:rPr lang="en-GB" sz="3600" dirty="0">
                    <a:solidFill>
                      <a:srgbClr val="C00000"/>
                    </a:solidFill>
                  </a:rPr>
                  <a:t> </a:t>
                </a:r>
              </a:p>
            </p:txBody>
          </p:sp>
        </mc:Choice>
        <mc:Fallback xmlns="">
          <p:sp>
            <p:nvSpPr>
              <p:cNvPr id="2" name="Rectangle 1"/>
              <p:cNvSpPr>
                <a:spLocks noRot="1" noChangeAspect="1" noMove="1" noResize="1" noEditPoints="1" noAdjustHandles="1" noChangeArrowheads="1" noChangeShapeType="1" noTextEdit="1"/>
              </p:cNvSpPr>
              <p:nvPr/>
            </p:nvSpPr>
            <p:spPr>
              <a:xfrm>
                <a:off x="152400" y="838200"/>
                <a:ext cx="8839200" cy="4275722"/>
              </a:xfrm>
              <a:prstGeom prst="rect">
                <a:avLst/>
              </a:prstGeom>
              <a:blipFill rotWithShape="1">
                <a:blip r:embed="rId2"/>
                <a:stretch>
                  <a:fillRect l="-2069" t="-2140"/>
                </a:stretch>
              </a:blipFill>
            </p:spPr>
            <p:txBody>
              <a:bodyPr/>
              <a:lstStyle/>
              <a:p>
                <a:r>
                  <a:rPr lang="en-GB">
                    <a:noFill/>
                  </a:rPr>
                  <a:t> </a:t>
                </a:r>
              </a:p>
            </p:txBody>
          </p:sp>
        </mc:Fallback>
      </mc:AlternateContent>
    </p:spTree>
    <p:extLst>
      <p:ext uri="{BB962C8B-B14F-4D97-AF65-F5344CB8AC3E}">
        <p14:creationId xmlns:p14="http://schemas.microsoft.com/office/powerpoint/2010/main" val="2372937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04800" y="343268"/>
                <a:ext cx="8534400" cy="6514732"/>
              </a:xfrm>
              <a:prstGeom prst="rect">
                <a:avLst/>
              </a:prstGeom>
            </p:spPr>
            <p:txBody>
              <a:bodyPr wrap="square">
                <a:spAutoFit/>
              </a:bodyPr>
              <a:lstStyle/>
              <a:p>
                <a:r>
                  <a:rPr lang="en-GB" sz="2800" dirty="0" smtClean="0"/>
                  <a:t>Proof:  We get relativistic energy </a:t>
                </a:r>
              </a:p>
              <a:p>
                <a:pPr/>
                <a14:m>
                  <m:oMathPara xmlns:m="http://schemas.openxmlformats.org/officeDocument/2006/math">
                    <m:oMathParaPr>
                      <m:jc m:val="centerGroup"/>
                    </m:oMathParaPr>
                    <m:oMath xmlns:m="http://schemas.openxmlformats.org/officeDocument/2006/math">
                      <m:r>
                        <a:rPr lang="en-GB" sz="2800" i="1">
                          <a:latin typeface="Cambria Math"/>
                        </a:rPr>
                        <m:t>𝐸</m:t>
                      </m:r>
                      <m:r>
                        <a:rPr lang="en-GB" sz="2800" i="1">
                          <a:latin typeface="Cambria Math"/>
                        </a:rPr>
                        <m:t>=</m:t>
                      </m:r>
                      <m:rad>
                        <m:radPr>
                          <m:degHide m:val="on"/>
                          <m:ctrlPr>
                            <a:rPr lang="en-GB" sz="2800" i="1">
                              <a:latin typeface="Cambria Math"/>
                            </a:rPr>
                          </m:ctrlPr>
                        </m:radPr>
                        <m:deg/>
                        <m:e>
                          <m:sSup>
                            <m:sSupPr>
                              <m:ctrlPr>
                                <a:rPr lang="en-GB" sz="2800" i="1">
                                  <a:latin typeface="Cambria Math"/>
                                </a:rPr>
                              </m:ctrlPr>
                            </m:sSupPr>
                            <m:e>
                              <m:r>
                                <a:rPr lang="en-GB" sz="2800" i="1">
                                  <a:latin typeface="Cambria Math"/>
                                </a:rPr>
                                <m:t>(</m:t>
                              </m:r>
                              <m:r>
                                <a:rPr lang="en-GB" sz="2800" i="1">
                                  <a:latin typeface="Cambria Math"/>
                                </a:rPr>
                                <m:t>𝑃𝑐</m:t>
                              </m:r>
                              <m:r>
                                <a:rPr lang="en-GB" sz="2800" i="1">
                                  <a:latin typeface="Cambria Math"/>
                                </a:rPr>
                                <m:t>)</m:t>
                              </m:r>
                            </m:e>
                            <m:sup>
                              <m:r>
                                <a:rPr lang="en-GB" sz="2800" i="1">
                                  <a:latin typeface="Cambria Math"/>
                                </a:rPr>
                                <m:t>2</m:t>
                              </m:r>
                            </m:sup>
                          </m:sSup>
                          <m:r>
                            <a:rPr lang="en-GB" sz="2800" i="1">
                              <a:latin typeface="Cambria Math"/>
                            </a:rPr>
                            <m:t>+</m:t>
                          </m:r>
                          <m:sSup>
                            <m:sSupPr>
                              <m:ctrlPr>
                                <a:rPr lang="en-GB" sz="2800" i="1">
                                  <a:latin typeface="Cambria Math"/>
                                </a:rPr>
                              </m:ctrlPr>
                            </m:sSupPr>
                            <m:e>
                              <m:r>
                                <a:rPr lang="en-GB" sz="2800" i="1">
                                  <a:latin typeface="Cambria Math"/>
                                </a:rPr>
                                <m:t>(</m:t>
                              </m:r>
                              <m:sSub>
                                <m:sSubPr>
                                  <m:ctrlPr>
                                    <a:rPr lang="en-GB" sz="2800" i="1">
                                      <a:latin typeface="Cambria Math"/>
                                    </a:rPr>
                                  </m:ctrlPr>
                                </m:sSubPr>
                                <m:e>
                                  <m:r>
                                    <a:rPr lang="en-GB" sz="2800" i="1">
                                      <a:latin typeface="Cambria Math"/>
                                    </a:rPr>
                                    <m:t>𝑚</m:t>
                                  </m:r>
                                </m:e>
                                <m:sub>
                                  <m:r>
                                    <a:rPr lang="en-GB" sz="2800" i="1">
                                      <a:latin typeface="Cambria Math"/>
                                    </a:rPr>
                                    <m:t>0</m:t>
                                  </m:r>
                                </m:sub>
                              </m:sSub>
                              <m:sSup>
                                <m:sSupPr>
                                  <m:ctrlPr>
                                    <a:rPr lang="en-GB" sz="2800" i="1">
                                      <a:latin typeface="Cambria Math"/>
                                    </a:rPr>
                                  </m:ctrlPr>
                                </m:sSupPr>
                                <m:e>
                                  <m:r>
                                    <a:rPr lang="en-GB" sz="2800" i="1">
                                      <a:latin typeface="Cambria Math"/>
                                    </a:rPr>
                                    <m:t>𝑐</m:t>
                                  </m:r>
                                </m:e>
                                <m:sup>
                                  <m:r>
                                    <a:rPr lang="en-GB" sz="2800" i="1">
                                      <a:latin typeface="Cambria Math"/>
                                    </a:rPr>
                                    <m:t>2</m:t>
                                  </m:r>
                                </m:sup>
                              </m:sSup>
                              <m:r>
                                <a:rPr lang="en-GB" sz="2800" i="1">
                                  <a:latin typeface="Cambria Math"/>
                                </a:rPr>
                                <m:t>)</m:t>
                              </m:r>
                            </m:e>
                            <m:sup>
                              <m:r>
                                <a:rPr lang="en-GB" sz="2800" i="1">
                                  <a:latin typeface="Cambria Math"/>
                                </a:rPr>
                                <m:t>2</m:t>
                              </m:r>
                            </m:sup>
                          </m:sSup>
                        </m:e>
                      </m:rad>
                    </m:oMath>
                  </m:oMathPara>
                </a14:m>
                <a:endParaRPr lang="en-GB" sz="2800" dirty="0"/>
              </a:p>
              <a:p>
                <a:r>
                  <a:rPr lang="en-GB" sz="2800" dirty="0"/>
                  <a:t> </a:t>
                </a:r>
                <a:r>
                  <a:rPr lang="en-GB" sz="2800" dirty="0" smtClean="0"/>
                  <a:t>For </a:t>
                </a:r>
                <a:r>
                  <a:rPr lang="en-GB" sz="2800" dirty="0"/>
                  <a:t>rest mass  </a:t>
                </a:r>
                <a14:m>
                  <m:oMath xmlns:m="http://schemas.openxmlformats.org/officeDocument/2006/math">
                    <m:sSub>
                      <m:sSubPr>
                        <m:ctrlPr>
                          <a:rPr lang="en-GB" sz="2800" i="1">
                            <a:latin typeface="Cambria Math"/>
                          </a:rPr>
                        </m:ctrlPr>
                      </m:sSubPr>
                      <m:e>
                        <m:r>
                          <a:rPr lang="en-GB" sz="2800" i="1">
                            <a:latin typeface="Cambria Math"/>
                          </a:rPr>
                          <m:t>𝑚</m:t>
                        </m:r>
                      </m:e>
                      <m:sub>
                        <m:r>
                          <a:rPr lang="en-GB" sz="2800" i="1">
                            <a:latin typeface="Cambria Math"/>
                          </a:rPr>
                          <m:t>0</m:t>
                        </m:r>
                      </m:sub>
                    </m:sSub>
                    <m:r>
                      <a:rPr lang="en-GB" sz="2800" i="1">
                        <a:latin typeface="Cambria Math"/>
                      </a:rPr>
                      <m:t>=0</m:t>
                    </m:r>
                  </m:oMath>
                </a14:m>
                <a:endParaRPr lang="en-GB" sz="2800" dirty="0"/>
              </a:p>
              <a:p>
                <a:pPr/>
                <a14:m>
                  <m:oMathPara xmlns:m="http://schemas.openxmlformats.org/officeDocument/2006/math">
                    <m:oMathParaPr>
                      <m:jc m:val="centerGroup"/>
                    </m:oMathParaPr>
                    <m:oMath xmlns:m="http://schemas.openxmlformats.org/officeDocument/2006/math">
                      <m:r>
                        <a:rPr lang="en-GB" sz="2800" i="1">
                          <a:latin typeface="Cambria Math"/>
                        </a:rPr>
                        <m:t>𝐸</m:t>
                      </m:r>
                      <m:r>
                        <a:rPr lang="en-GB" sz="2800" i="1">
                          <a:latin typeface="Cambria Math"/>
                        </a:rPr>
                        <m:t>=</m:t>
                      </m:r>
                      <m:rad>
                        <m:radPr>
                          <m:degHide m:val="on"/>
                          <m:ctrlPr>
                            <a:rPr lang="en-GB" sz="2800" i="1">
                              <a:latin typeface="Cambria Math"/>
                            </a:rPr>
                          </m:ctrlPr>
                        </m:radPr>
                        <m:deg/>
                        <m:e>
                          <m:sSup>
                            <m:sSupPr>
                              <m:ctrlPr>
                                <a:rPr lang="en-GB" sz="2800" i="1">
                                  <a:latin typeface="Cambria Math"/>
                                </a:rPr>
                              </m:ctrlPr>
                            </m:sSupPr>
                            <m:e>
                              <m:r>
                                <a:rPr lang="en-GB" sz="2800" i="1">
                                  <a:latin typeface="Cambria Math"/>
                                </a:rPr>
                                <m:t>(</m:t>
                              </m:r>
                              <m:r>
                                <a:rPr lang="en-GB" sz="2800" i="1">
                                  <a:latin typeface="Cambria Math"/>
                                </a:rPr>
                                <m:t>𝑃𝑐</m:t>
                              </m:r>
                              <m:r>
                                <a:rPr lang="en-GB" sz="2800" i="1">
                                  <a:latin typeface="Cambria Math"/>
                                </a:rPr>
                                <m:t>)</m:t>
                              </m:r>
                            </m:e>
                            <m:sup>
                              <m:r>
                                <a:rPr lang="en-GB" sz="2800" i="1">
                                  <a:latin typeface="Cambria Math"/>
                                </a:rPr>
                                <m:t>2</m:t>
                              </m:r>
                            </m:sup>
                          </m:sSup>
                          <m:r>
                            <a:rPr lang="en-GB" sz="2800" i="1">
                              <a:latin typeface="Cambria Math"/>
                            </a:rPr>
                            <m:t>+0</m:t>
                          </m:r>
                        </m:e>
                      </m:rad>
                    </m:oMath>
                  </m:oMathPara>
                </a14:m>
                <a:endParaRPr lang="en-GB" sz="2800" dirty="0"/>
              </a:p>
              <a:p>
                <a14:m>
                  <m:oMath xmlns:m="http://schemas.openxmlformats.org/officeDocument/2006/math">
                    <m:r>
                      <a:rPr lang="en-US" sz="2800" b="0" i="1" smtClean="0">
                        <a:latin typeface="Cambria Math"/>
                      </a:rPr>
                      <m:t>                                </m:t>
                    </m:r>
                    <m:r>
                      <a:rPr lang="en-GB" sz="2800" i="1">
                        <a:latin typeface="Cambria Math"/>
                      </a:rPr>
                      <m:t>𝐸</m:t>
                    </m:r>
                    <m:r>
                      <a:rPr lang="en-GB" sz="2800" i="1">
                        <a:latin typeface="Cambria Math"/>
                      </a:rPr>
                      <m:t>=</m:t>
                    </m:r>
                    <m:r>
                      <a:rPr lang="en-GB" sz="2800" i="1">
                        <a:latin typeface="Cambria Math"/>
                      </a:rPr>
                      <m:t>𝑃𝑐</m:t>
                    </m:r>
                  </m:oMath>
                </a14:m>
                <a:r>
                  <a:rPr lang="en-GB" sz="2800" dirty="0"/>
                  <a:t> --------(</a:t>
                </a:r>
                <a:r>
                  <a:rPr lang="en-GB" sz="2800" dirty="0" err="1"/>
                  <a:t>i</a:t>
                </a:r>
                <a:r>
                  <a:rPr lang="en-GB" sz="2800" dirty="0"/>
                  <a:t>)</a:t>
                </a:r>
              </a:p>
              <a:p>
                <a:r>
                  <a:rPr lang="en-GB" sz="2800" dirty="0"/>
                  <a:t>From quantum theory of light  </a:t>
                </a:r>
              </a:p>
              <a:p>
                <a14:m>
                  <m:oMath xmlns:m="http://schemas.openxmlformats.org/officeDocument/2006/math">
                    <m:r>
                      <a:rPr lang="en-US" sz="2800" b="0" i="1" smtClean="0">
                        <a:latin typeface="Cambria Math"/>
                      </a:rPr>
                      <m:t>                                </m:t>
                    </m:r>
                    <m:r>
                      <a:rPr lang="en-GB" sz="2800" i="1">
                        <a:latin typeface="Cambria Math"/>
                      </a:rPr>
                      <m:t>𝐸</m:t>
                    </m:r>
                    <m:r>
                      <a:rPr lang="en-GB" sz="2800" i="1">
                        <a:latin typeface="Cambria Math"/>
                      </a:rPr>
                      <m:t>=</m:t>
                    </m:r>
                    <m:r>
                      <a:rPr lang="en-GB" sz="2800" i="1">
                        <a:latin typeface="Cambria Math"/>
                      </a:rPr>
                      <m:t>h</m:t>
                    </m:r>
                    <m:r>
                      <a:rPr lang="en-GB" sz="2800" i="1">
                        <a:latin typeface="Cambria Math"/>
                      </a:rPr>
                      <m:t>𝜈</m:t>
                    </m:r>
                    <m:r>
                      <a:rPr lang="en-GB" sz="2800" i="1">
                        <a:latin typeface="Cambria Math"/>
                      </a:rPr>
                      <m:t>=</m:t>
                    </m:r>
                    <m:f>
                      <m:fPr>
                        <m:ctrlPr>
                          <a:rPr lang="en-GB" sz="2800" i="1">
                            <a:latin typeface="Cambria Math"/>
                          </a:rPr>
                        </m:ctrlPr>
                      </m:fPr>
                      <m:num>
                        <m:r>
                          <a:rPr lang="en-GB" sz="2800" i="1">
                            <a:latin typeface="Cambria Math"/>
                          </a:rPr>
                          <m:t>h𝑐</m:t>
                        </m:r>
                      </m:num>
                      <m:den>
                        <m:r>
                          <a:rPr lang="en-GB" sz="2800" i="1">
                            <a:latin typeface="Cambria Math"/>
                          </a:rPr>
                          <m:t>𝜆</m:t>
                        </m:r>
                      </m:den>
                    </m:f>
                  </m:oMath>
                </a14:m>
                <a:r>
                  <a:rPr lang="en-GB" sz="2800" dirty="0"/>
                  <a:t> ---------(ii)</a:t>
                </a:r>
              </a:p>
              <a:p>
                <a:r>
                  <a:rPr lang="en-GB" sz="2800" dirty="0"/>
                  <a:t>So from equation (</a:t>
                </a:r>
                <a:r>
                  <a:rPr lang="en-GB" sz="2800" dirty="0" err="1"/>
                  <a:t>i</a:t>
                </a:r>
                <a:r>
                  <a:rPr lang="en-GB" sz="2800" dirty="0"/>
                  <a:t>) and (ii) we can write  </a:t>
                </a:r>
                <a14:m>
                  <m:oMath xmlns:m="http://schemas.openxmlformats.org/officeDocument/2006/math">
                    <m:r>
                      <a:rPr lang="en-US" sz="2800" b="0" i="0" smtClean="0">
                        <a:latin typeface="Cambria Math"/>
                      </a:rPr>
                      <m:t>                                  </m:t>
                    </m:r>
                    <m:r>
                      <a:rPr lang="en-GB" sz="2800" i="1">
                        <a:latin typeface="Cambria Math"/>
                      </a:rPr>
                      <m:t>𝐸</m:t>
                    </m:r>
                    <m:r>
                      <a:rPr lang="en-GB" sz="2800" i="1">
                        <a:latin typeface="Cambria Math"/>
                      </a:rPr>
                      <m:t>=</m:t>
                    </m:r>
                    <m:r>
                      <a:rPr lang="en-GB" sz="2800" i="1">
                        <a:latin typeface="Cambria Math"/>
                      </a:rPr>
                      <m:t>𝑃𝑐</m:t>
                    </m:r>
                    <m:r>
                      <a:rPr lang="en-GB" sz="2800" i="1">
                        <a:latin typeface="Cambria Math"/>
                      </a:rPr>
                      <m:t>=</m:t>
                    </m:r>
                  </m:oMath>
                </a14:m>
                <a:r>
                  <a:rPr lang="en-GB" sz="2800" dirty="0"/>
                  <a:t> </a:t>
                </a:r>
                <a14:m>
                  <m:oMath xmlns:m="http://schemas.openxmlformats.org/officeDocument/2006/math">
                    <m:f>
                      <m:fPr>
                        <m:ctrlPr>
                          <a:rPr lang="en-GB" sz="2800" i="1">
                            <a:latin typeface="Cambria Math"/>
                          </a:rPr>
                        </m:ctrlPr>
                      </m:fPr>
                      <m:num>
                        <m:r>
                          <a:rPr lang="en-GB" sz="2800" i="1">
                            <a:latin typeface="Cambria Math"/>
                          </a:rPr>
                          <m:t>h𝑐</m:t>
                        </m:r>
                      </m:num>
                      <m:den>
                        <m:r>
                          <a:rPr lang="en-GB" sz="2800" i="1">
                            <a:latin typeface="Cambria Math"/>
                          </a:rPr>
                          <m:t>𝜆</m:t>
                        </m:r>
                      </m:den>
                    </m:f>
                  </m:oMath>
                </a14:m>
                <a:r>
                  <a:rPr lang="en-GB" sz="2800" dirty="0"/>
                  <a:t> </a:t>
                </a:r>
              </a:p>
              <a:p>
                <a:r>
                  <a:rPr lang="en-GB" sz="2800" dirty="0" smtClean="0"/>
                  <a:t>                                Or </a:t>
                </a:r>
                <a14:m>
                  <m:oMath xmlns:m="http://schemas.openxmlformats.org/officeDocument/2006/math">
                    <m:r>
                      <a:rPr lang="en-GB" sz="2800" i="1">
                        <a:latin typeface="Cambria Math"/>
                      </a:rPr>
                      <m:t>𝑃</m:t>
                    </m:r>
                    <m:r>
                      <a:rPr lang="en-GB" sz="2800" i="1">
                        <a:latin typeface="Cambria Math"/>
                      </a:rPr>
                      <m:t>=</m:t>
                    </m:r>
                  </m:oMath>
                </a14:m>
                <a:r>
                  <a:rPr lang="en-GB" sz="2800" dirty="0"/>
                  <a:t> </a:t>
                </a:r>
                <a14:m>
                  <m:oMath xmlns:m="http://schemas.openxmlformats.org/officeDocument/2006/math">
                    <m:f>
                      <m:fPr>
                        <m:ctrlPr>
                          <a:rPr lang="en-GB" sz="2800" i="1">
                            <a:latin typeface="Cambria Math"/>
                          </a:rPr>
                        </m:ctrlPr>
                      </m:fPr>
                      <m:num>
                        <m:r>
                          <a:rPr lang="en-GB" sz="2800" i="1">
                            <a:latin typeface="Cambria Math"/>
                          </a:rPr>
                          <m:t>h</m:t>
                        </m:r>
                      </m:num>
                      <m:den>
                        <m:r>
                          <a:rPr lang="en-GB" sz="2800" i="1">
                            <a:latin typeface="Cambria Math"/>
                          </a:rPr>
                          <m:t>𝜆</m:t>
                        </m:r>
                      </m:den>
                    </m:f>
                  </m:oMath>
                </a14:m>
                <a:endParaRPr lang="en-GB" sz="2800" dirty="0"/>
              </a:p>
              <a:p>
                <a:r>
                  <a:rPr lang="en-GB" sz="2800" dirty="0"/>
                  <a:t> </a:t>
                </a:r>
                <a14:m>
                  <m:oMath xmlns:m="http://schemas.openxmlformats.org/officeDocument/2006/math">
                    <m:r>
                      <a:rPr lang="en-US" sz="2800" b="0" i="0" smtClean="0">
                        <a:latin typeface="Cambria Math"/>
                      </a:rPr>
                      <m:t>                                     </m:t>
                    </m:r>
                    <m:r>
                      <a:rPr lang="en-US" sz="2800" b="0" i="1" smtClean="0">
                        <a:latin typeface="Cambria Math"/>
                      </a:rPr>
                      <m:t> </m:t>
                    </m:r>
                    <m:r>
                      <a:rPr lang="en-GB" sz="2800" i="1">
                        <a:latin typeface="Cambria Math"/>
                      </a:rPr>
                      <m:t>𝑃</m:t>
                    </m:r>
                    <m:r>
                      <a:rPr lang="en-GB" sz="2800" i="1">
                        <a:latin typeface="Cambria Math"/>
                      </a:rPr>
                      <m:t>=</m:t>
                    </m:r>
                  </m:oMath>
                </a14:m>
                <a:r>
                  <a:rPr lang="en-GB" sz="2800" dirty="0"/>
                  <a:t> </a:t>
                </a:r>
                <a14:m>
                  <m:oMath xmlns:m="http://schemas.openxmlformats.org/officeDocument/2006/math">
                    <m:f>
                      <m:fPr>
                        <m:ctrlPr>
                          <a:rPr lang="en-GB" sz="2800" i="1">
                            <a:latin typeface="Cambria Math"/>
                          </a:rPr>
                        </m:ctrlPr>
                      </m:fPr>
                      <m:num>
                        <m:r>
                          <a:rPr lang="en-GB" sz="2800" i="1">
                            <a:latin typeface="Cambria Math"/>
                          </a:rPr>
                          <m:t>h</m:t>
                        </m:r>
                      </m:num>
                      <m:den>
                        <m:r>
                          <a:rPr lang="en-GB" sz="2800" i="1">
                            <a:latin typeface="Cambria Math"/>
                          </a:rPr>
                          <m:t>𝜆</m:t>
                        </m:r>
                      </m:den>
                    </m:f>
                  </m:oMath>
                </a14:m>
                <a:endParaRPr lang="en-GB" sz="2800" dirty="0"/>
              </a:p>
            </p:txBody>
          </p:sp>
        </mc:Choice>
        <mc:Fallback xmlns="">
          <p:sp>
            <p:nvSpPr>
              <p:cNvPr id="2" name="Rectangle 1"/>
              <p:cNvSpPr>
                <a:spLocks noRot="1" noChangeAspect="1" noMove="1" noResize="1" noEditPoints="1" noAdjustHandles="1" noChangeArrowheads="1" noChangeShapeType="1" noTextEdit="1"/>
              </p:cNvSpPr>
              <p:nvPr/>
            </p:nvSpPr>
            <p:spPr>
              <a:xfrm>
                <a:off x="304800" y="343268"/>
                <a:ext cx="8534400" cy="6514732"/>
              </a:xfrm>
              <a:prstGeom prst="rect">
                <a:avLst/>
              </a:prstGeom>
              <a:blipFill rotWithShape="1">
                <a:blip r:embed="rId2"/>
                <a:stretch>
                  <a:fillRect l="-1429" t="-842"/>
                </a:stretch>
              </a:blipFill>
            </p:spPr>
            <p:txBody>
              <a:bodyPr/>
              <a:lstStyle/>
              <a:p>
                <a:r>
                  <a:rPr lang="en-GB">
                    <a:noFill/>
                  </a:rPr>
                  <a:t> </a:t>
                </a:r>
              </a:p>
            </p:txBody>
          </p:sp>
        </mc:Fallback>
      </mc:AlternateContent>
    </p:spTree>
    <p:extLst>
      <p:ext uri="{BB962C8B-B14F-4D97-AF65-F5344CB8AC3E}">
        <p14:creationId xmlns:p14="http://schemas.microsoft.com/office/powerpoint/2010/main" val="981130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28600" y="685800"/>
                <a:ext cx="8534400" cy="5650458"/>
              </a:xfrm>
              <a:prstGeom prst="rect">
                <a:avLst/>
              </a:prstGeom>
            </p:spPr>
            <p:txBody>
              <a:bodyPr wrap="square">
                <a:spAutoFit/>
              </a:bodyPr>
              <a:lstStyle/>
              <a:p>
                <a:r>
                  <a:rPr lang="en-GB" sz="3200" dirty="0"/>
                  <a:t>What is the wavelength of an electron moving at 5.31</a:t>
                </a:r>
                <a14:m>
                  <m:oMath xmlns:m="http://schemas.openxmlformats.org/officeDocument/2006/math">
                    <m:r>
                      <a:rPr lang="en-GB" sz="3200" i="1">
                        <a:latin typeface="Cambria Math"/>
                      </a:rPr>
                      <m:t>×</m:t>
                    </m:r>
                    <m:sSup>
                      <m:sSupPr>
                        <m:ctrlPr>
                          <a:rPr lang="en-GB" sz="3200" i="1">
                            <a:latin typeface="Cambria Math"/>
                          </a:rPr>
                        </m:ctrlPr>
                      </m:sSupPr>
                      <m:e>
                        <m:r>
                          <a:rPr lang="en-GB" sz="3200" i="1">
                            <a:latin typeface="Cambria Math"/>
                          </a:rPr>
                          <m:t>10</m:t>
                        </m:r>
                      </m:e>
                      <m:sup>
                        <m:r>
                          <a:rPr lang="en-GB" sz="3200" i="1">
                            <a:latin typeface="Cambria Math"/>
                          </a:rPr>
                          <m:t>6</m:t>
                        </m:r>
                      </m:sup>
                    </m:sSup>
                    <m:r>
                      <a:rPr lang="en-GB" sz="3200" i="1">
                        <a:latin typeface="Cambria Math"/>
                      </a:rPr>
                      <m:t>𝑚</m:t>
                    </m:r>
                    <m:r>
                      <a:rPr lang="en-GB" sz="3200" i="1">
                        <a:latin typeface="Cambria Math"/>
                      </a:rPr>
                      <m:t>/</m:t>
                    </m:r>
                    <m:r>
                      <a:rPr lang="en-GB" sz="3200" i="1">
                        <a:latin typeface="Cambria Math"/>
                      </a:rPr>
                      <m:t>𝑠</m:t>
                    </m:r>
                  </m:oMath>
                </a14:m>
                <a:r>
                  <a:rPr lang="en-GB" sz="3200" dirty="0"/>
                  <a:t> ?</a:t>
                </a:r>
              </a:p>
              <a:p>
                <a:r>
                  <a:rPr lang="en-GB" sz="3200" dirty="0"/>
                  <a:t>Solution: 	</a:t>
                </a:r>
                <a14:m>
                  <m:oMath xmlns:m="http://schemas.openxmlformats.org/officeDocument/2006/math">
                    <m:r>
                      <a:rPr lang="en-GB" sz="3200" i="1">
                        <a:latin typeface="Cambria Math"/>
                      </a:rPr>
                      <m:t>𝑃</m:t>
                    </m:r>
                    <m:r>
                      <a:rPr lang="en-GB" sz="3200" i="1">
                        <a:latin typeface="Cambria Math"/>
                      </a:rPr>
                      <m:t>=</m:t>
                    </m:r>
                  </m:oMath>
                </a14:m>
                <a:r>
                  <a:rPr lang="en-GB" sz="3200" dirty="0"/>
                  <a:t> </a:t>
                </a:r>
                <a14:m>
                  <m:oMath xmlns:m="http://schemas.openxmlformats.org/officeDocument/2006/math">
                    <m:f>
                      <m:fPr>
                        <m:ctrlPr>
                          <a:rPr lang="en-GB" sz="3200" i="1">
                            <a:latin typeface="Cambria Math"/>
                          </a:rPr>
                        </m:ctrlPr>
                      </m:fPr>
                      <m:num>
                        <m:r>
                          <a:rPr lang="en-GB" sz="3200" i="1">
                            <a:latin typeface="Cambria Math"/>
                          </a:rPr>
                          <m:t>h</m:t>
                        </m:r>
                      </m:num>
                      <m:den>
                        <m:r>
                          <a:rPr lang="en-GB" sz="3200" i="1">
                            <a:latin typeface="Cambria Math"/>
                          </a:rPr>
                          <m:t>𝜆</m:t>
                        </m:r>
                      </m:den>
                    </m:f>
                  </m:oMath>
                </a14:m>
                <a:endParaRPr lang="en-GB" sz="3200" dirty="0"/>
              </a:p>
              <a:p>
                <a:r>
                  <a:rPr lang="en-GB" sz="3200" dirty="0"/>
                  <a:t>Or </a:t>
                </a:r>
                <a14:m>
                  <m:oMath xmlns:m="http://schemas.openxmlformats.org/officeDocument/2006/math">
                    <m:r>
                      <a:rPr lang="en-GB" sz="3200" i="1">
                        <a:latin typeface="Cambria Math"/>
                      </a:rPr>
                      <m:t>𝜆</m:t>
                    </m:r>
                    <m:r>
                      <a:rPr lang="en-GB" sz="3200" i="1">
                        <a:latin typeface="Cambria Math"/>
                      </a:rPr>
                      <m:t>=</m:t>
                    </m:r>
                  </m:oMath>
                </a14:m>
                <a:r>
                  <a:rPr lang="en-GB" sz="3200" dirty="0"/>
                  <a:t> </a:t>
                </a:r>
                <a14:m>
                  <m:oMath xmlns:m="http://schemas.openxmlformats.org/officeDocument/2006/math">
                    <m:f>
                      <m:fPr>
                        <m:ctrlPr>
                          <a:rPr lang="en-GB" sz="3200" i="1">
                            <a:latin typeface="Cambria Math"/>
                          </a:rPr>
                        </m:ctrlPr>
                      </m:fPr>
                      <m:num>
                        <m:r>
                          <a:rPr lang="en-GB" sz="3200" i="1">
                            <a:latin typeface="Cambria Math"/>
                          </a:rPr>
                          <m:t>h</m:t>
                        </m:r>
                      </m:num>
                      <m:den>
                        <m:r>
                          <a:rPr lang="en-GB" sz="3200" i="1">
                            <a:latin typeface="Cambria Math"/>
                          </a:rPr>
                          <m:t>𝑃</m:t>
                        </m:r>
                      </m:den>
                    </m:f>
                  </m:oMath>
                </a14:m>
                <a:endParaRPr lang="en-GB" sz="3200" dirty="0"/>
              </a:p>
              <a:p>
                <a:r>
                  <a:rPr lang="en-GB" sz="3200" dirty="0"/>
                  <a:t>Or </a:t>
                </a:r>
                <a14:m>
                  <m:oMath xmlns:m="http://schemas.openxmlformats.org/officeDocument/2006/math">
                    <m:r>
                      <a:rPr lang="en-GB" sz="3200" i="1">
                        <a:latin typeface="Cambria Math"/>
                      </a:rPr>
                      <m:t>𝜆</m:t>
                    </m:r>
                    <m:r>
                      <a:rPr lang="en-GB" sz="3200" i="1">
                        <a:latin typeface="Cambria Math"/>
                      </a:rPr>
                      <m:t>=</m:t>
                    </m:r>
                  </m:oMath>
                </a14:m>
                <a:r>
                  <a:rPr lang="en-GB" sz="3200" dirty="0"/>
                  <a:t> </a:t>
                </a:r>
                <a14:m>
                  <m:oMath xmlns:m="http://schemas.openxmlformats.org/officeDocument/2006/math">
                    <m:f>
                      <m:fPr>
                        <m:ctrlPr>
                          <a:rPr lang="en-GB" sz="3200" i="1">
                            <a:latin typeface="Cambria Math"/>
                          </a:rPr>
                        </m:ctrlPr>
                      </m:fPr>
                      <m:num>
                        <m:r>
                          <a:rPr lang="en-GB" sz="3200" i="1">
                            <a:latin typeface="Cambria Math"/>
                          </a:rPr>
                          <m:t>h</m:t>
                        </m:r>
                      </m:num>
                      <m:den>
                        <m:r>
                          <a:rPr lang="en-GB" sz="3200" i="1">
                            <a:latin typeface="Cambria Math"/>
                          </a:rPr>
                          <m:t>𝑚𝑣</m:t>
                        </m:r>
                      </m:den>
                    </m:f>
                  </m:oMath>
                </a14:m>
                <a:endParaRPr lang="en-GB" sz="3200" dirty="0"/>
              </a:p>
              <a:p>
                <a:r>
                  <a:rPr lang="en-GB" sz="3200" dirty="0"/>
                  <a:t> </a:t>
                </a:r>
                <a14:m>
                  <m:oMath xmlns:m="http://schemas.openxmlformats.org/officeDocument/2006/math">
                    <m:r>
                      <a:rPr lang="en-GB" sz="3200" i="1">
                        <a:latin typeface="Cambria Math"/>
                      </a:rPr>
                      <m:t>𝜆</m:t>
                    </m:r>
                    <m:r>
                      <a:rPr lang="en-GB" sz="3200" i="1">
                        <a:latin typeface="Cambria Math"/>
                      </a:rPr>
                      <m:t>=</m:t>
                    </m:r>
                  </m:oMath>
                </a14:m>
                <a:r>
                  <a:rPr lang="en-GB" sz="3200" dirty="0"/>
                  <a:t> </a:t>
                </a:r>
                <a14:m>
                  <m:oMath xmlns:m="http://schemas.openxmlformats.org/officeDocument/2006/math">
                    <m:f>
                      <m:fPr>
                        <m:ctrlPr>
                          <a:rPr lang="en-GB" sz="3200" i="1">
                            <a:latin typeface="Cambria Math"/>
                          </a:rPr>
                        </m:ctrlPr>
                      </m:fPr>
                      <m:num>
                        <m:r>
                          <a:rPr lang="en-GB" sz="3200" i="1">
                            <a:latin typeface="Cambria Math"/>
                          </a:rPr>
                          <m:t>6.63×</m:t>
                        </m:r>
                        <m:sSup>
                          <m:sSupPr>
                            <m:ctrlPr>
                              <a:rPr lang="en-GB" sz="3200" i="1">
                                <a:latin typeface="Cambria Math"/>
                              </a:rPr>
                            </m:ctrlPr>
                          </m:sSupPr>
                          <m:e>
                            <m:r>
                              <a:rPr lang="en-GB" sz="3200" i="1">
                                <a:latin typeface="Cambria Math"/>
                              </a:rPr>
                              <m:t>10</m:t>
                            </m:r>
                          </m:e>
                          <m:sup>
                            <m:r>
                              <a:rPr lang="en-GB" sz="3200" i="1">
                                <a:latin typeface="Cambria Math"/>
                              </a:rPr>
                              <m:t>−34</m:t>
                            </m:r>
                          </m:sup>
                        </m:sSup>
                      </m:num>
                      <m:den>
                        <m:r>
                          <a:rPr lang="en-GB" sz="3200" i="1">
                            <a:latin typeface="Cambria Math"/>
                          </a:rPr>
                          <m:t>9.1×</m:t>
                        </m:r>
                        <m:sSup>
                          <m:sSupPr>
                            <m:ctrlPr>
                              <a:rPr lang="en-GB" sz="3200" i="1">
                                <a:latin typeface="Cambria Math"/>
                              </a:rPr>
                            </m:ctrlPr>
                          </m:sSupPr>
                          <m:e>
                            <m:r>
                              <a:rPr lang="en-GB" sz="3200" i="1">
                                <a:latin typeface="Cambria Math"/>
                              </a:rPr>
                              <m:t>10</m:t>
                            </m:r>
                          </m:e>
                          <m:sup>
                            <m:r>
                              <a:rPr lang="en-GB" sz="3200" i="1">
                                <a:latin typeface="Cambria Math"/>
                              </a:rPr>
                              <m:t>−31</m:t>
                            </m:r>
                          </m:sup>
                        </m:sSup>
                        <m:r>
                          <a:rPr lang="en-GB" sz="3200" i="1">
                            <a:latin typeface="Cambria Math"/>
                          </a:rPr>
                          <m:t>×</m:t>
                        </m:r>
                        <m:r>
                          <a:rPr lang="en-GB" sz="3200">
                            <a:latin typeface="Cambria Math"/>
                          </a:rPr>
                          <m:t>5.31</m:t>
                        </m:r>
                        <m:r>
                          <a:rPr lang="en-GB" sz="3200" i="1">
                            <a:latin typeface="Cambria Math"/>
                          </a:rPr>
                          <m:t>×</m:t>
                        </m:r>
                        <m:sSup>
                          <m:sSupPr>
                            <m:ctrlPr>
                              <a:rPr lang="en-GB" sz="3200" i="1">
                                <a:latin typeface="Cambria Math"/>
                              </a:rPr>
                            </m:ctrlPr>
                          </m:sSupPr>
                          <m:e>
                            <m:r>
                              <a:rPr lang="en-GB" sz="3200" i="1">
                                <a:latin typeface="Cambria Math"/>
                              </a:rPr>
                              <m:t>10</m:t>
                            </m:r>
                          </m:e>
                          <m:sup>
                            <m:r>
                              <a:rPr lang="en-GB" sz="3200" i="1">
                                <a:latin typeface="Cambria Math"/>
                              </a:rPr>
                              <m:t>6</m:t>
                            </m:r>
                          </m:sup>
                        </m:sSup>
                      </m:den>
                    </m:f>
                  </m:oMath>
                </a14:m>
                <a:r>
                  <a:rPr lang="en-GB" sz="3200" dirty="0"/>
                  <a:t>m</a:t>
                </a:r>
              </a:p>
              <a:p>
                <a14:m>
                  <m:oMath xmlns:m="http://schemas.openxmlformats.org/officeDocument/2006/math">
                    <m:r>
                      <a:rPr lang="en-GB" sz="3200" i="1">
                        <a:latin typeface="Cambria Math"/>
                      </a:rPr>
                      <m:t>𝜆</m:t>
                    </m:r>
                    <m:r>
                      <a:rPr lang="en-GB" sz="3200" i="1">
                        <a:latin typeface="Cambria Math"/>
                      </a:rPr>
                      <m:t>=</m:t>
                    </m:r>
                  </m:oMath>
                </a14:m>
                <a:r>
                  <a:rPr lang="en-GB" sz="3200" dirty="0"/>
                  <a:t> 1</a:t>
                </a:r>
                <a14:m>
                  <m:oMath xmlns:m="http://schemas.openxmlformats.org/officeDocument/2006/math">
                    <m:r>
                      <a:rPr lang="en-GB" sz="3200">
                        <a:latin typeface="Cambria Math"/>
                      </a:rPr>
                      <m:t>.37</m:t>
                    </m:r>
                    <m:r>
                      <a:rPr lang="en-GB" sz="3200" i="1">
                        <a:latin typeface="Cambria Math"/>
                      </a:rPr>
                      <m:t>×</m:t>
                    </m:r>
                    <m:sSup>
                      <m:sSupPr>
                        <m:ctrlPr>
                          <a:rPr lang="en-GB" sz="3200" i="1">
                            <a:latin typeface="Cambria Math"/>
                          </a:rPr>
                        </m:ctrlPr>
                      </m:sSupPr>
                      <m:e>
                        <m:r>
                          <a:rPr lang="en-GB" sz="3200" i="1">
                            <a:latin typeface="Cambria Math"/>
                          </a:rPr>
                          <m:t>10</m:t>
                        </m:r>
                      </m:e>
                      <m:sup>
                        <m:r>
                          <a:rPr lang="en-GB" sz="3200" i="1">
                            <a:latin typeface="Cambria Math"/>
                          </a:rPr>
                          <m:t>−10</m:t>
                        </m:r>
                      </m:sup>
                    </m:sSup>
                    <m:r>
                      <a:rPr lang="en-GB" sz="3200" i="1">
                        <a:latin typeface="Cambria Math"/>
                      </a:rPr>
                      <m:t>𝑚</m:t>
                    </m:r>
                  </m:oMath>
                </a14:m>
                <a:endParaRPr lang="en-GB" sz="3200" dirty="0"/>
              </a:p>
              <a:p>
                <a14:m>
                  <m:oMath xmlns:m="http://schemas.openxmlformats.org/officeDocument/2006/math">
                    <m:r>
                      <a:rPr lang="en-GB" sz="3200" i="1">
                        <a:latin typeface="Cambria Math"/>
                      </a:rPr>
                      <m:t>𝜆</m:t>
                    </m:r>
                    <m:r>
                      <a:rPr lang="en-GB" sz="3200" i="1">
                        <a:latin typeface="Cambria Math"/>
                      </a:rPr>
                      <m:t>=</m:t>
                    </m:r>
                  </m:oMath>
                </a14:m>
                <a:r>
                  <a:rPr lang="en-GB" sz="3200" dirty="0"/>
                  <a:t> 1</a:t>
                </a:r>
                <a14:m>
                  <m:oMath xmlns:m="http://schemas.openxmlformats.org/officeDocument/2006/math">
                    <m:r>
                      <a:rPr lang="en-GB" sz="3200">
                        <a:latin typeface="Cambria Math"/>
                      </a:rPr>
                      <m:t>.37 Å</m:t>
                    </m:r>
                  </m:oMath>
                </a14:m>
                <a:endParaRPr lang="en-GB" sz="3200" dirty="0"/>
              </a:p>
              <a:p>
                <a:r>
                  <a:rPr lang="en-GB" sz="3200" dirty="0"/>
                  <a:t> </a:t>
                </a:r>
              </a:p>
            </p:txBody>
          </p:sp>
        </mc:Choice>
        <mc:Fallback xmlns="">
          <p:sp>
            <p:nvSpPr>
              <p:cNvPr id="2" name="Rectangle 1"/>
              <p:cNvSpPr>
                <a:spLocks noRot="1" noChangeAspect="1" noMove="1" noResize="1" noEditPoints="1" noAdjustHandles="1" noChangeArrowheads="1" noChangeShapeType="1" noTextEdit="1"/>
              </p:cNvSpPr>
              <p:nvPr/>
            </p:nvSpPr>
            <p:spPr>
              <a:xfrm>
                <a:off x="228600" y="685800"/>
                <a:ext cx="8534400" cy="5650458"/>
              </a:xfrm>
              <a:prstGeom prst="rect">
                <a:avLst/>
              </a:prstGeom>
              <a:blipFill rotWithShape="1">
                <a:blip r:embed="rId2"/>
                <a:stretch>
                  <a:fillRect l="-1857" t="-1404"/>
                </a:stretch>
              </a:blipFill>
            </p:spPr>
            <p:txBody>
              <a:bodyPr/>
              <a:lstStyle/>
              <a:p>
                <a:r>
                  <a:rPr lang="en-GB">
                    <a:noFill/>
                  </a:rPr>
                  <a:t> </a:t>
                </a:r>
              </a:p>
            </p:txBody>
          </p:sp>
        </mc:Fallback>
      </mc:AlternateContent>
    </p:spTree>
    <p:extLst>
      <p:ext uri="{BB962C8B-B14F-4D97-AF65-F5344CB8AC3E}">
        <p14:creationId xmlns:p14="http://schemas.microsoft.com/office/powerpoint/2010/main" val="252190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2400" y="228599"/>
                <a:ext cx="8839200" cy="6473247"/>
              </a:xfrm>
              <a:prstGeom prst="rect">
                <a:avLst/>
              </a:prstGeom>
            </p:spPr>
            <p:txBody>
              <a:bodyPr wrap="square">
                <a:spAutoFit/>
              </a:bodyPr>
              <a:lstStyle/>
              <a:p>
                <a:r>
                  <a:rPr lang="en-GB" sz="3200" dirty="0">
                    <a:latin typeface="Times New Roman" panose="02020603050405020304" pitchFamily="18" charset="0"/>
                    <a:cs typeface="Times New Roman" panose="02020603050405020304" pitchFamily="18" charset="0"/>
                  </a:rPr>
                  <a:t>We know from the definition of momentum P</a:t>
                </a:r>
                <a14:m>
                  <m:oMath xmlns:m="http://schemas.openxmlformats.org/officeDocument/2006/math">
                    <m:r>
                      <a:rPr lang="en-GB" sz="3200" i="1">
                        <a:latin typeface="Cambria Math"/>
                      </a:rPr>
                      <m:t>=</m:t>
                    </m:r>
                    <m:r>
                      <a:rPr lang="en-GB" sz="3200" i="1">
                        <a:latin typeface="Cambria Math"/>
                      </a:rPr>
                      <m:t>𝑚𝑣</m:t>
                    </m:r>
                  </m:oMath>
                </a14:m>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Or </a:t>
                </a:r>
                <a14:m>
                  <m:oMath xmlns:m="http://schemas.openxmlformats.org/officeDocument/2006/math">
                    <m:r>
                      <a:rPr lang="en-GB" sz="3200" i="1">
                        <a:latin typeface="Cambria Math"/>
                      </a:rPr>
                      <m:t>𝑃</m:t>
                    </m:r>
                    <m:r>
                      <a:rPr lang="en-GB" sz="3200" i="1">
                        <a:latin typeface="Cambria Math"/>
                      </a:rPr>
                      <m:t>=</m:t>
                    </m:r>
                    <m:f>
                      <m:fPr>
                        <m:ctrlPr>
                          <a:rPr lang="en-GB" sz="3200" i="1">
                            <a:latin typeface="Cambria Math"/>
                          </a:rPr>
                        </m:ctrlPr>
                      </m:fPr>
                      <m:num>
                        <m:sSub>
                          <m:sSubPr>
                            <m:ctrlPr>
                              <a:rPr lang="en-GB" sz="3200" i="1">
                                <a:latin typeface="Cambria Math"/>
                              </a:rPr>
                            </m:ctrlPr>
                          </m:sSubPr>
                          <m:e>
                            <m:r>
                              <a:rPr lang="en-GB" sz="3200" i="1">
                                <a:latin typeface="Cambria Math"/>
                              </a:rPr>
                              <m:t>𝑚</m:t>
                            </m:r>
                          </m:e>
                          <m:sub>
                            <m:r>
                              <a:rPr lang="en-GB" sz="3200" i="1">
                                <a:latin typeface="Cambria Math"/>
                              </a:rPr>
                              <m:t>0</m:t>
                            </m:r>
                          </m:sub>
                        </m:sSub>
                      </m:num>
                      <m:den>
                        <m:rad>
                          <m:radPr>
                            <m:degHide m:val="on"/>
                            <m:ctrlPr>
                              <a:rPr lang="en-GB" sz="3200" i="1">
                                <a:latin typeface="Cambria Math"/>
                              </a:rPr>
                            </m:ctrlPr>
                          </m:radPr>
                          <m:deg/>
                          <m:e>
                            <m:r>
                              <a:rPr lang="en-GB" sz="3200" i="1">
                                <a:latin typeface="Cambria Math"/>
                              </a:rPr>
                              <m:t>1−</m:t>
                            </m:r>
                            <m:f>
                              <m:fPr>
                                <m:ctrlPr>
                                  <a:rPr lang="en-GB" sz="3200" i="1">
                                    <a:latin typeface="Cambria Math"/>
                                  </a:rPr>
                                </m:ctrlPr>
                              </m:fPr>
                              <m:num>
                                <m:sSup>
                                  <m:sSupPr>
                                    <m:ctrlPr>
                                      <a:rPr lang="en-GB" sz="3200" i="1">
                                        <a:latin typeface="Cambria Math"/>
                                      </a:rPr>
                                    </m:ctrlPr>
                                  </m:sSupPr>
                                  <m:e>
                                    <m:r>
                                      <a:rPr lang="en-GB" sz="3200" i="1">
                                        <a:latin typeface="Cambria Math"/>
                                      </a:rPr>
                                      <m:t>𝑣</m:t>
                                    </m:r>
                                  </m:e>
                                  <m:sup>
                                    <m:r>
                                      <a:rPr lang="en-GB" sz="3200" i="1">
                                        <a:latin typeface="Cambria Math"/>
                                      </a:rPr>
                                      <m:t>2</m:t>
                                    </m:r>
                                  </m:sup>
                                </m:sSup>
                              </m:num>
                              <m:den>
                                <m:sSup>
                                  <m:sSupPr>
                                    <m:ctrlPr>
                                      <a:rPr lang="en-GB" sz="3200" i="1">
                                        <a:latin typeface="Cambria Math"/>
                                      </a:rPr>
                                    </m:ctrlPr>
                                  </m:sSupPr>
                                  <m:e>
                                    <m:r>
                                      <a:rPr lang="en-GB" sz="3200" i="1">
                                        <a:latin typeface="Cambria Math"/>
                                      </a:rPr>
                                      <m:t>𝑐</m:t>
                                    </m:r>
                                  </m:e>
                                  <m:sup>
                                    <m:r>
                                      <a:rPr lang="en-GB" sz="3200" i="1">
                                        <a:latin typeface="Cambria Math"/>
                                      </a:rPr>
                                      <m:t>2</m:t>
                                    </m:r>
                                  </m:sup>
                                </m:sSup>
                              </m:den>
                            </m:f>
                          </m:e>
                        </m:rad>
                      </m:den>
                    </m:f>
                    <m:r>
                      <a:rPr lang="en-GB" sz="3200" i="1">
                        <a:latin typeface="Cambria Math"/>
                      </a:rPr>
                      <m:t>𝑣</m:t>
                    </m:r>
                  </m:oMath>
                </a14:m>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Or </a:t>
                </a:r>
                <a14:m>
                  <m:oMath xmlns:m="http://schemas.openxmlformats.org/officeDocument/2006/math">
                    <m:r>
                      <a:rPr lang="en-GB" sz="3200" i="1">
                        <a:latin typeface="Cambria Math"/>
                      </a:rPr>
                      <m:t>𝑃𝑐</m:t>
                    </m:r>
                    <m:r>
                      <a:rPr lang="en-GB" sz="3200" i="1">
                        <a:latin typeface="Cambria Math"/>
                      </a:rPr>
                      <m:t>=</m:t>
                    </m:r>
                    <m:f>
                      <m:fPr>
                        <m:ctrlPr>
                          <a:rPr lang="en-GB" sz="3200" i="1">
                            <a:latin typeface="Cambria Math"/>
                          </a:rPr>
                        </m:ctrlPr>
                      </m:fPr>
                      <m:num>
                        <m:sSub>
                          <m:sSubPr>
                            <m:ctrlPr>
                              <a:rPr lang="en-GB" sz="3200" i="1">
                                <a:latin typeface="Cambria Math"/>
                              </a:rPr>
                            </m:ctrlPr>
                          </m:sSubPr>
                          <m:e>
                            <m:r>
                              <a:rPr lang="en-GB" sz="3200" i="1">
                                <a:latin typeface="Cambria Math"/>
                              </a:rPr>
                              <m:t>𝑚</m:t>
                            </m:r>
                          </m:e>
                          <m:sub>
                            <m:r>
                              <a:rPr lang="en-GB" sz="3200" i="1">
                                <a:latin typeface="Cambria Math"/>
                              </a:rPr>
                              <m:t>0</m:t>
                            </m:r>
                          </m:sub>
                        </m:sSub>
                      </m:num>
                      <m:den>
                        <m:rad>
                          <m:radPr>
                            <m:degHide m:val="on"/>
                            <m:ctrlPr>
                              <a:rPr lang="en-GB" sz="3200" i="1">
                                <a:latin typeface="Cambria Math"/>
                              </a:rPr>
                            </m:ctrlPr>
                          </m:radPr>
                          <m:deg/>
                          <m:e>
                            <m:r>
                              <a:rPr lang="en-GB" sz="3200" i="1">
                                <a:latin typeface="Cambria Math"/>
                              </a:rPr>
                              <m:t>1−</m:t>
                            </m:r>
                            <m:f>
                              <m:fPr>
                                <m:ctrlPr>
                                  <a:rPr lang="en-GB" sz="3200" i="1">
                                    <a:latin typeface="Cambria Math"/>
                                  </a:rPr>
                                </m:ctrlPr>
                              </m:fPr>
                              <m:num>
                                <m:sSup>
                                  <m:sSupPr>
                                    <m:ctrlPr>
                                      <a:rPr lang="en-GB" sz="3200" i="1">
                                        <a:latin typeface="Cambria Math"/>
                                      </a:rPr>
                                    </m:ctrlPr>
                                  </m:sSupPr>
                                  <m:e>
                                    <m:r>
                                      <a:rPr lang="en-GB" sz="3200" i="1">
                                        <a:latin typeface="Cambria Math"/>
                                      </a:rPr>
                                      <m:t>𝑣</m:t>
                                    </m:r>
                                  </m:e>
                                  <m:sup>
                                    <m:r>
                                      <a:rPr lang="en-GB" sz="3200" i="1">
                                        <a:latin typeface="Cambria Math"/>
                                      </a:rPr>
                                      <m:t>2</m:t>
                                    </m:r>
                                  </m:sup>
                                </m:sSup>
                              </m:num>
                              <m:den>
                                <m:sSup>
                                  <m:sSupPr>
                                    <m:ctrlPr>
                                      <a:rPr lang="en-GB" sz="3200" i="1">
                                        <a:latin typeface="Cambria Math"/>
                                      </a:rPr>
                                    </m:ctrlPr>
                                  </m:sSupPr>
                                  <m:e>
                                    <m:r>
                                      <a:rPr lang="en-GB" sz="3200" i="1">
                                        <a:latin typeface="Cambria Math"/>
                                      </a:rPr>
                                      <m:t>𝑐</m:t>
                                    </m:r>
                                  </m:e>
                                  <m:sup>
                                    <m:r>
                                      <a:rPr lang="en-GB" sz="3200" i="1">
                                        <a:latin typeface="Cambria Math"/>
                                      </a:rPr>
                                      <m:t>2</m:t>
                                    </m:r>
                                  </m:sup>
                                </m:sSup>
                              </m:den>
                            </m:f>
                          </m:e>
                        </m:rad>
                      </m:den>
                    </m:f>
                    <m:r>
                      <a:rPr lang="en-GB" sz="3200" i="1">
                        <a:latin typeface="Cambria Math"/>
                      </a:rPr>
                      <m:t>𝑣𝑐</m:t>
                    </m:r>
                  </m:oMath>
                </a14:m>
                <a:r>
                  <a:rPr lang="en-GB" sz="3200" dirty="0" smtClean="0">
                    <a:latin typeface="Times New Roman" panose="02020603050405020304" pitchFamily="18" charset="0"/>
                    <a:cs typeface="Times New Roman" panose="02020603050405020304" pitchFamily="18" charset="0"/>
                  </a:rPr>
                  <a:t>    </a:t>
                </a:r>
                <a:r>
                  <a:rPr lang="en-GB" sz="3200" dirty="0">
                    <a:latin typeface="Times New Roman" panose="02020603050405020304" pitchFamily="18" charset="0"/>
                    <a:cs typeface="Times New Roman" panose="02020603050405020304" pitchFamily="18" charset="0"/>
                  </a:rPr>
                  <a:t>[Multiplying both sides by c]</a:t>
                </a:r>
              </a:p>
              <a:p>
                <a:r>
                  <a:rPr lang="en-GB" sz="3200" dirty="0">
                    <a:latin typeface="Times New Roman" panose="02020603050405020304" pitchFamily="18" charset="0"/>
                    <a:cs typeface="Times New Roman" panose="02020603050405020304" pitchFamily="18" charset="0"/>
                  </a:rPr>
                  <a:t>After squaring both sides</a:t>
                </a:r>
              </a:p>
              <a:p>
                <a:r>
                  <a:rPr lang="en-GB" sz="3200" dirty="0">
                    <a:latin typeface="Times New Roman" panose="02020603050405020304" pitchFamily="18" charset="0"/>
                    <a:cs typeface="Times New Roman" panose="02020603050405020304" pitchFamily="18" charset="0"/>
                  </a:rPr>
                  <a:t> </a:t>
                </a:r>
                <a:r>
                  <a:rPr lang="en-GB" sz="3200" dirty="0" smtClean="0">
                    <a:latin typeface="Times New Roman" panose="02020603050405020304" pitchFamily="18" charset="0"/>
                    <a:cs typeface="Times New Roman" panose="02020603050405020304" pitchFamily="18" charset="0"/>
                  </a:rPr>
                  <a:t> </a:t>
                </a:r>
                <a14:m>
                  <m:oMath xmlns:m="http://schemas.openxmlformats.org/officeDocument/2006/math">
                    <m:sSup>
                      <m:sSupPr>
                        <m:ctrlPr>
                          <a:rPr lang="en-GB" sz="3200" i="1">
                            <a:latin typeface="Cambria Math"/>
                          </a:rPr>
                        </m:ctrlPr>
                      </m:sSupPr>
                      <m:e>
                        <m:r>
                          <a:rPr lang="en-GB" sz="3200" i="1">
                            <a:latin typeface="Cambria Math"/>
                          </a:rPr>
                          <m:t>𝑃</m:t>
                        </m:r>
                      </m:e>
                      <m:sup>
                        <m:r>
                          <a:rPr lang="en-GB" sz="3200" i="1">
                            <a:latin typeface="Cambria Math"/>
                          </a:rPr>
                          <m:t>2</m:t>
                        </m:r>
                      </m:sup>
                    </m:sSup>
                    <m:sSup>
                      <m:sSupPr>
                        <m:ctrlPr>
                          <a:rPr lang="en-GB" sz="3200" i="1">
                            <a:latin typeface="Cambria Math"/>
                          </a:rPr>
                        </m:ctrlPr>
                      </m:sSupPr>
                      <m:e>
                        <m:r>
                          <a:rPr lang="en-GB" sz="3200" i="1">
                            <a:latin typeface="Cambria Math"/>
                          </a:rPr>
                          <m:t>𝑐</m:t>
                        </m:r>
                      </m:e>
                      <m:sup>
                        <m:r>
                          <a:rPr lang="en-GB" sz="3200" i="1">
                            <a:latin typeface="Cambria Math"/>
                          </a:rPr>
                          <m:t>2</m:t>
                        </m:r>
                      </m:sup>
                    </m:sSup>
                    <m:r>
                      <a:rPr lang="en-GB" sz="3200" i="1">
                        <a:latin typeface="Cambria Math"/>
                      </a:rPr>
                      <m:t>=</m:t>
                    </m:r>
                    <m:f>
                      <m:fPr>
                        <m:ctrlPr>
                          <a:rPr lang="en-GB" sz="3200" i="1">
                            <a:latin typeface="Cambria Math"/>
                          </a:rPr>
                        </m:ctrlPr>
                      </m:fPr>
                      <m:num>
                        <m:sSup>
                          <m:sSupPr>
                            <m:ctrlPr>
                              <a:rPr lang="en-GB" sz="3200" i="1">
                                <a:latin typeface="Cambria Math"/>
                              </a:rPr>
                            </m:ctrlPr>
                          </m:sSupPr>
                          <m:e>
                            <m:sSub>
                              <m:sSubPr>
                                <m:ctrlPr>
                                  <a:rPr lang="en-GB" sz="3200" i="1">
                                    <a:latin typeface="Cambria Math"/>
                                  </a:rPr>
                                </m:ctrlPr>
                              </m:sSubPr>
                              <m:e>
                                <m:r>
                                  <a:rPr lang="en-GB" sz="3200" i="1">
                                    <a:latin typeface="Cambria Math"/>
                                  </a:rPr>
                                  <m:t>𝑚</m:t>
                                </m:r>
                              </m:e>
                              <m:sub>
                                <m:r>
                                  <a:rPr lang="en-GB" sz="3200" i="1">
                                    <a:latin typeface="Cambria Math"/>
                                  </a:rPr>
                                  <m:t>0</m:t>
                                </m:r>
                              </m:sub>
                            </m:sSub>
                          </m:e>
                          <m:sup>
                            <m:r>
                              <a:rPr lang="en-GB" sz="3200" i="1">
                                <a:latin typeface="Cambria Math"/>
                              </a:rPr>
                              <m:t>2</m:t>
                            </m:r>
                          </m:sup>
                        </m:sSup>
                        <m:sSup>
                          <m:sSupPr>
                            <m:ctrlPr>
                              <a:rPr lang="en-GB" sz="3200" i="1">
                                <a:latin typeface="Cambria Math"/>
                              </a:rPr>
                            </m:ctrlPr>
                          </m:sSupPr>
                          <m:e>
                            <m:sSup>
                              <m:sSupPr>
                                <m:ctrlPr>
                                  <a:rPr lang="en-GB" sz="3200" i="1">
                                    <a:latin typeface="Cambria Math"/>
                                  </a:rPr>
                                </m:ctrlPr>
                              </m:sSupPr>
                              <m:e>
                                <m:r>
                                  <a:rPr lang="en-GB" sz="3200" i="1">
                                    <a:latin typeface="Cambria Math"/>
                                  </a:rPr>
                                  <m:t>𝑣</m:t>
                                </m:r>
                              </m:e>
                              <m:sup>
                                <m:r>
                                  <a:rPr lang="en-GB" sz="3200" i="1">
                                    <a:latin typeface="Cambria Math"/>
                                  </a:rPr>
                                  <m:t>2</m:t>
                                </m:r>
                              </m:sup>
                            </m:sSup>
                            <m:r>
                              <a:rPr lang="en-GB" sz="3200" i="1">
                                <a:latin typeface="Cambria Math"/>
                              </a:rPr>
                              <m:t>𝑐</m:t>
                            </m:r>
                          </m:e>
                          <m:sup>
                            <m:r>
                              <a:rPr lang="en-GB" sz="3200" i="1">
                                <a:latin typeface="Cambria Math"/>
                              </a:rPr>
                              <m:t>2</m:t>
                            </m:r>
                          </m:sup>
                        </m:sSup>
                      </m:num>
                      <m:den>
                        <m:r>
                          <a:rPr lang="en-GB" sz="3200" i="1">
                            <a:latin typeface="Cambria Math"/>
                          </a:rPr>
                          <m:t>1−</m:t>
                        </m:r>
                        <m:f>
                          <m:fPr>
                            <m:ctrlPr>
                              <a:rPr lang="en-GB" sz="3200" i="1">
                                <a:latin typeface="Cambria Math"/>
                              </a:rPr>
                            </m:ctrlPr>
                          </m:fPr>
                          <m:num>
                            <m:sSup>
                              <m:sSupPr>
                                <m:ctrlPr>
                                  <a:rPr lang="en-GB" sz="3200" i="1">
                                    <a:latin typeface="Cambria Math"/>
                                  </a:rPr>
                                </m:ctrlPr>
                              </m:sSupPr>
                              <m:e>
                                <m:r>
                                  <a:rPr lang="en-GB" sz="3200" i="1">
                                    <a:latin typeface="Cambria Math"/>
                                  </a:rPr>
                                  <m:t>𝑣</m:t>
                                </m:r>
                              </m:e>
                              <m:sup>
                                <m:r>
                                  <a:rPr lang="en-GB" sz="3200" i="1">
                                    <a:latin typeface="Cambria Math"/>
                                  </a:rPr>
                                  <m:t>2</m:t>
                                </m:r>
                              </m:sup>
                            </m:sSup>
                          </m:num>
                          <m:den>
                            <m:sSup>
                              <m:sSupPr>
                                <m:ctrlPr>
                                  <a:rPr lang="en-GB" sz="3200" i="1">
                                    <a:latin typeface="Cambria Math"/>
                                  </a:rPr>
                                </m:ctrlPr>
                              </m:sSupPr>
                              <m:e>
                                <m:r>
                                  <a:rPr lang="en-GB" sz="3200" i="1">
                                    <a:latin typeface="Cambria Math"/>
                                  </a:rPr>
                                  <m:t>𝑐</m:t>
                                </m:r>
                              </m:e>
                              <m:sup>
                                <m:r>
                                  <a:rPr lang="en-GB" sz="3200" i="1">
                                    <a:latin typeface="Cambria Math"/>
                                  </a:rPr>
                                  <m:t>2</m:t>
                                </m:r>
                              </m:sup>
                            </m:sSup>
                          </m:den>
                        </m:f>
                      </m:den>
                    </m:f>
                  </m:oMath>
                </a14:m>
                <a:r>
                  <a:rPr lang="en-GB" sz="3200" dirty="0">
                    <a:latin typeface="Times New Roman" panose="02020603050405020304" pitchFamily="18" charset="0"/>
                    <a:cs typeface="Times New Roman" panose="02020603050405020304" pitchFamily="18" charset="0"/>
                  </a:rPr>
                  <a:t>……..(ii)</a:t>
                </a:r>
              </a:p>
              <a:p>
                <a:r>
                  <a:rPr lang="en-GB" sz="3200" dirty="0">
                    <a:latin typeface="Times New Roman" panose="02020603050405020304" pitchFamily="18" charset="0"/>
                    <a:cs typeface="Times New Roman" panose="02020603050405020304" pitchFamily="18" charset="0"/>
                  </a:rPr>
                  <a:t>Now Subtracting equation (ii) from (</a:t>
                </a:r>
                <a:r>
                  <a:rPr lang="en-GB" sz="3200" dirty="0" err="1">
                    <a:latin typeface="Times New Roman" panose="02020603050405020304" pitchFamily="18" charset="0"/>
                    <a:cs typeface="Times New Roman" panose="02020603050405020304" pitchFamily="18" charset="0"/>
                  </a:rPr>
                  <a:t>i</a:t>
                </a:r>
                <a:r>
                  <a:rPr lang="en-GB" sz="3200" dirty="0">
                    <a:latin typeface="Times New Roman" panose="02020603050405020304" pitchFamily="18" charset="0"/>
                    <a:cs typeface="Times New Roman" panose="02020603050405020304" pitchFamily="18" charset="0"/>
                  </a:rPr>
                  <a:t>) </a:t>
                </a:r>
              </a:p>
              <a:p>
                <a:pPr/>
                <a14:m>
                  <m:oMathPara xmlns:m="http://schemas.openxmlformats.org/officeDocument/2006/math">
                    <m:oMathParaPr>
                      <m:jc m:val="centerGroup"/>
                    </m:oMathParaPr>
                    <m:oMath xmlns:m="http://schemas.openxmlformats.org/officeDocument/2006/math">
                      <m:sSup>
                        <m:sSupPr>
                          <m:ctrlPr>
                            <a:rPr lang="en-GB" sz="3200" i="1">
                              <a:latin typeface="Cambria Math"/>
                            </a:rPr>
                          </m:ctrlPr>
                        </m:sSupPr>
                        <m:e>
                          <m:r>
                            <a:rPr lang="en-GB" sz="3200" i="1">
                              <a:latin typeface="Cambria Math"/>
                            </a:rPr>
                            <m:t>𝐸</m:t>
                          </m:r>
                        </m:e>
                        <m:sup>
                          <m:r>
                            <a:rPr lang="en-GB" sz="3200" i="1">
                              <a:latin typeface="Cambria Math"/>
                            </a:rPr>
                            <m:t>2</m:t>
                          </m:r>
                        </m:sup>
                      </m:sSup>
                      <m:r>
                        <a:rPr lang="en-GB" sz="3200" i="1">
                          <a:latin typeface="Cambria Math"/>
                        </a:rPr>
                        <m:t>−</m:t>
                      </m:r>
                      <m:sSup>
                        <m:sSupPr>
                          <m:ctrlPr>
                            <a:rPr lang="en-GB" sz="3200" i="1">
                              <a:latin typeface="Cambria Math"/>
                            </a:rPr>
                          </m:ctrlPr>
                        </m:sSupPr>
                        <m:e>
                          <m:r>
                            <a:rPr lang="en-GB" sz="3200" i="1">
                              <a:latin typeface="Cambria Math"/>
                            </a:rPr>
                            <m:t>𝑃</m:t>
                          </m:r>
                        </m:e>
                        <m:sup>
                          <m:r>
                            <a:rPr lang="en-GB" sz="3200" i="1">
                              <a:latin typeface="Cambria Math"/>
                            </a:rPr>
                            <m:t>2</m:t>
                          </m:r>
                        </m:sup>
                      </m:sSup>
                      <m:sSup>
                        <m:sSupPr>
                          <m:ctrlPr>
                            <a:rPr lang="en-GB" sz="3200" i="1">
                              <a:latin typeface="Cambria Math"/>
                            </a:rPr>
                          </m:ctrlPr>
                        </m:sSupPr>
                        <m:e>
                          <m:r>
                            <a:rPr lang="en-GB" sz="3200" i="1">
                              <a:latin typeface="Cambria Math"/>
                            </a:rPr>
                            <m:t>𝑐</m:t>
                          </m:r>
                        </m:e>
                        <m:sup>
                          <m:r>
                            <a:rPr lang="en-GB" sz="3200" i="1">
                              <a:latin typeface="Cambria Math"/>
                            </a:rPr>
                            <m:t>2</m:t>
                          </m:r>
                        </m:sup>
                      </m:sSup>
                      <m:r>
                        <a:rPr lang="en-GB" sz="3200" i="1">
                          <a:latin typeface="Cambria Math"/>
                        </a:rPr>
                        <m:t>=(</m:t>
                      </m:r>
                      <m:f>
                        <m:fPr>
                          <m:ctrlPr>
                            <a:rPr lang="en-GB" sz="3200" i="1">
                              <a:latin typeface="Cambria Math"/>
                            </a:rPr>
                          </m:ctrlPr>
                        </m:fPr>
                        <m:num>
                          <m:sSup>
                            <m:sSupPr>
                              <m:ctrlPr>
                                <a:rPr lang="en-GB" sz="3200" i="1">
                                  <a:latin typeface="Cambria Math"/>
                                </a:rPr>
                              </m:ctrlPr>
                            </m:sSupPr>
                            <m:e>
                              <m:sSub>
                                <m:sSubPr>
                                  <m:ctrlPr>
                                    <a:rPr lang="en-GB" sz="3200" i="1">
                                      <a:latin typeface="Cambria Math"/>
                                    </a:rPr>
                                  </m:ctrlPr>
                                </m:sSubPr>
                                <m:e>
                                  <m:r>
                                    <a:rPr lang="en-GB" sz="3200" i="1">
                                      <a:latin typeface="Cambria Math"/>
                                    </a:rPr>
                                    <m:t>𝑚</m:t>
                                  </m:r>
                                </m:e>
                                <m:sub>
                                  <m:r>
                                    <a:rPr lang="en-GB" sz="3200" i="1">
                                      <a:latin typeface="Cambria Math"/>
                                    </a:rPr>
                                    <m:t>0</m:t>
                                  </m:r>
                                </m:sub>
                              </m:sSub>
                            </m:e>
                            <m:sup>
                              <m:r>
                                <a:rPr lang="en-GB" sz="3200" i="1">
                                  <a:latin typeface="Cambria Math"/>
                                </a:rPr>
                                <m:t>2</m:t>
                              </m:r>
                            </m:sup>
                          </m:sSup>
                          <m:sSup>
                            <m:sSupPr>
                              <m:ctrlPr>
                                <a:rPr lang="en-GB" sz="3200" i="1">
                                  <a:latin typeface="Cambria Math"/>
                                </a:rPr>
                              </m:ctrlPr>
                            </m:sSupPr>
                            <m:e>
                              <m:r>
                                <a:rPr lang="en-GB" sz="3200" i="1">
                                  <a:latin typeface="Cambria Math"/>
                                </a:rPr>
                                <m:t>𝑐</m:t>
                              </m:r>
                            </m:e>
                            <m:sup>
                              <m:r>
                                <a:rPr lang="en-GB" sz="3200" i="1">
                                  <a:latin typeface="Cambria Math"/>
                                </a:rPr>
                                <m:t>4</m:t>
                              </m:r>
                            </m:sup>
                          </m:sSup>
                        </m:num>
                        <m:den>
                          <m:r>
                            <a:rPr lang="en-GB" sz="3200" i="1">
                              <a:latin typeface="Cambria Math"/>
                            </a:rPr>
                            <m:t>1−</m:t>
                          </m:r>
                          <m:f>
                            <m:fPr>
                              <m:ctrlPr>
                                <a:rPr lang="en-GB" sz="3200" i="1">
                                  <a:latin typeface="Cambria Math"/>
                                </a:rPr>
                              </m:ctrlPr>
                            </m:fPr>
                            <m:num>
                              <m:sSup>
                                <m:sSupPr>
                                  <m:ctrlPr>
                                    <a:rPr lang="en-GB" sz="3200" i="1">
                                      <a:latin typeface="Cambria Math"/>
                                    </a:rPr>
                                  </m:ctrlPr>
                                </m:sSupPr>
                                <m:e>
                                  <m:r>
                                    <a:rPr lang="en-GB" sz="3200" i="1">
                                      <a:latin typeface="Cambria Math"/>
                                    </a:rPr>
                                    <m:t>𝑣</m:t>
                                  </m:r>
                                </m:e>
                                <m:sup>
                                  <m:r>
                                    <a:rPr lang="en-GB" sz="3200" i="1">
                                      <a:latin typeface="Cambria Math"/>
                                    </a:rPr>
                                    <m:t>2</m:t>
                                  </m:r>
                                </m:sup>
                              </m:sSup>
                            </m:num>
                            <m:den>
                              <m:sSup>
                                <m:sSupPr>
                                  <m:ctrlPr>
                                    <a:rPr lang="en-GB" sz="3200" i="1">
                                      <a:latin typeface="Cambria Math"/>
                                    </a:rPr>
                                  </m:ctrlPr>
                                </m:sSupPr>
                                <m:e>
                                  <m:r>
                                    <a:rPr lang="en-GB" sz="3200" i="1">
                                      <a:latin typeface="Cambria Math"/>
                                    </a:rPr>
                                    <m:t>𝑐</m:t>
                                  </m:r>
                                </m:e>
                                <m:sup>
                                  <m:r>
                                    <a:rPr lang="en-GB" sz="3200" i="1">
                                      <a:latin typeface="Cambria Math"/>
                                    </a:rPr>
                                    <m:t>2</m:t>
                                  </m:r>
                                </m:sup>
                              </m:sSup>
                            </m:den>
                          </m:f>
                        </m:den>
                      </m:f>
                      <m:r>
                        <a:rPr lang="en-GB" sz="3200" i="1">
                          <a:latin typeface="Cambria Math"/>
                        </a:rPr>
                        <m:t>−</m:t>
                      </m:r>
                      <m:f>
                        <m:fPr>
                          <m:ctrlPr>
                            <a:rPr lang="en-GB" sz="3200" i="1">
                              <a:latin typeface="Cambria Math"/>
                            </a:rPr>
                          </m:ctrlPr>
                        </m:fPr>
                        <m:num>
                          <m:sSup>
                            <m:sSupPr>
                              <m:ctrlPr>
                                <a:rPr lang="en-GB" sz="3200" i="1">
                                  <a:latin typeface="Cambria Math"/>
                                </a:rPr>
                              </m:ctrlPr>
                            </m:sSupPr>
                            <m:e>
                              <m:sSub>
                                <m:sSubPr>
                                  <m:ctrlPr>
                                    <a:rPr lang="en-GB" sz="3200" i="1">
                                      <a:latin typeface="Cambria Math"/>
                                    </a:rPr>
                                  </m:ctrlPr>
                                </m:sSubPr>
                                <m:e>
                                  <m:r>
                                    <a:rPr lang="en-GB" sz="3200" i="1">
                                      <a:latin typeface="Cambria Math"/>
                                    </a:rPr>
                                    <m:t>𝑚</m:t>
                                  </m:r>
                                </m:e>
                                <m:sub>
                                  <m:r>
                                    <a:rPr lang="en-GB" sz="3200" i="1">
                                      <a:latin typeface="Cambria Math"/>
                                    </a:rPr>
                                    <m:t>0</m:t>
                                  </m:r>
                                </m:sub>
                              </m:sSub>
                            </m:e>
                            <m:sup>
                              <m:r>
                                <a:rPr lang="en-GB" sz="3200" i="1">
                                  <a:latin typeface="Cambria Math"/>
                                </a:rPr>
                                <m:t>2</m:t>
                              </m:r>
                            </m:sup>
                          </m:sSup>
                          <m:sSup>
                            <m:sSupPr>
                              <m:ctrlPr>
                                <a:rPr lang="en-GB" sz="3200" i="1">
                                  <a:latin typeface="Cambria Math"/>
                                </a:rPr>
                              </m:ctrlPr>
                            </m:sSupPr>
                            <m:e>
                              <m:sSup>
                                <m:sSupPr>
                                  <m:ctrlPr>
                                    <a:rPr lang="en-GB" sz="3200" i="1">
                                      <a:latin typeface="Cambria Math"/>
                                    </a:rPr>
                                  </m:ctrlPr>
                                </m:sSupPr>
                                <m:e>
                                  <m:r>
                                    <a:rPr lang="en-GB" sz="3200" i="1">
                                      <a:latin typeface="Cambria Math"/>
                                    </a:rPr>
                                    <m:t>𝑣</m:t>
                                  </m:r>
                                </m:e>
                                <m:sup>
                                  <m:r>
                                    <a:rPr lang="en-GB" sz="3200" i="1">
                                      <a:latin typeface="Cambria Math"/>
                                    </a:rPr>
                                    <m:t>2</m:t>
                                  </m:r>
                                </m:sup>
                              </m:sSup>
                              <m:r>
                                <a:rPr lang="en-GB" sz="3200" i="1">
                                  <a:latin typeface="Cambria Math"/>
                                </a:rPr>
                                <m:t>𝑐</m:t>
                              </m:r>
                            </m:e>
                            <m:sup>
                              <m:r>
                                <a:rPr lang="en-GB" sz="3200" i="1">
                                  <a:latin typeface="Cambria Math"/>
                                </a:rPr>
                                <m:t>2</m:t>
                              </m:r>
                            </m:sup>
                          </m:sSup>
                        </m:num>
                        <m:den>
                          <m:r>
                            <a:rPr lang="en-GB" sz="3200" i="1">
                              <a:latin typeface="Cambria Math"/>
                            </a:rPr>
                            <m:t>1−</m:t>
                          </m:r>
                          <m:f>
                            <m:fPr>
                              <m:ctrlPr>
                                <a:rPr lang="en-GB" sz="3200" i="1">
                                  <a:latin typeface="Cambria Math"/>
                                </a:rPr>
                              </m:ctrlPr>
                            </m:fPr>
                            <m:num>
                              <m:sSup>
                                <m:sSupPr>
                                  <m:ctrlPr>
                                    <a:rPr lang="en-GB" sz="3200" i="1">
                                      <a:latin typeface="Cambria Math"/>
                                    </a:rPr>
                                  </m:ctrlPr>
                                </m:sSupPr>
                                <m:e>
                                  <m:r>
                                    <a:rPr lang="en-GB" sz="3200" i="1">
                                      <a:latin typeface="Cambria Math"/>
                                    </a:rPr>
                                    <m:t>𝑣</m:t>
                                  </m:r>
                                </m:e>
                                <m:sup>
                                  <m:r>
                                    <a:rPr lang="en-GB" sz="3200" i="1">
                                      <a:latin typeface="Cambria Math"/>
                                    </a:rPr>
                                    <m:t>2</m:t>
                                  </m:r>
                                </m:sup>
                              </m:sSup>
                            </m:num>
                            <m:den>
                              <m:sSup>
                                <m:sSupPr>
                                  <m:ctrlPr>
                                    <a:rPr lang="en-GB" sz="3200" i="1">
                                      <a:latin typeface="Cambria Math"/>
                                    </a:rPr>
                                  </m:ctrlPr>
                                </m:sSupPr>
                                <m:e>
                                  <m:r>
                                    <a:rPr lang="en-GB" sz="3200" i="1">
                                      <a:latin typeface="Cambria Math"/>
                                    </a:rPr>
                                    <m:t>𝑐</m:t>
                                  </m:r>
                                </m:e>
                                <m:sup>
                                  <m:r>
                                    <a:rPr lang="en-GB" sz="3200" i="1">
                                      <a:latin typeface="Cambria Math"/>
                                    </a:rPr>
                                    <m:t>2</m:t>
                                  </m:r>
                                </m:sup>
                              </m:sSup>
                            </m:den>
                          </m:f>
                        </m:den>
                      </m:f>
                      <m:r>
                        <a:rPr lang="en-GB" sz="3200" i="1">
                          <a:latin typeface="Cambria Math"/>
                        </a:rPr>
                        <m:t>)</m:t>
                      </m:r>
                    </m:oMath>
                  </m:oMathPara>
                </a14:m>
                <a:endParaRPr lang="en-GB" sz="3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2400" y="228599"/>
                <a:ext cx="8839200" cy="6473247"/>
              </a:xfrm>
              <a:prstGeom prst="rect">
                <a:avLst/>
              </a:prstGeom>
              <a:blipFill rotWithShape="1">
                <a:blip r:embed="rId2"/>
                <a:stretch>
                  <a:fillRect l="-1724" t="-1224"/>
                </a:stretch>
              </a:blipFill>
            </p:spPr>
            <p:txBody>
              <a:bodyPr/>
              <a:lstStyle/>
              <a:p>
                <a:r>
                  <a:rPr lang="en-GB">
                    <a:noFill/>
                  </a:rPr>
                  <a:t> </a:t>
                </a:r>
              </a:p>
            </p:txBody>
          </p:sp>
        </mc:Fallback>
      </mc:AlternateContent>
    </p:spTree>
    <p:extLst>
      <p:ext uri="{BB962C8B-B14F-4D97-AF65-F5344CB8AC3E}">
        <p14:creationId xmlns:p14="http://schemas.microsoft.com/office/powerpoint/2010/main" val="76590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24395" y="-17418"/>
                <a:ext cx="8458200" cy="4990020"/>
              </a:xfrm>
              <a:prstGeom prst="rect">
                <a:avLst/>
              </a:prstGeom>
            </p:spPr>
            <p:txBody>
              <a:bodyPr wrap="square">
                <a:spAutoFit/>
              </a:bodyPr>
              <a:lstStyle/>
              <a:p>
                <a:r>
                  <a:rPr lang="en-GB" sz="3200" dirty="0" smtClean="0">
                    <a:latin typeface="Times New Roman" panose="02020603050405020304" pitchFamily="18" charset="0"/>
                    <a:cs typeface="Times New Roman" panose="02020603050405020304" pitchFamily="18" charset="0"/>
                  </a:rPr>
                  <a:t>or</a:t>
                </a:r>
                <a14:m>
                  <m:oMath xmlns:m="http://schemas.openxmlformats.org/officeDocument/2006/math">
                    <m:sSup>
                      <m:sSupPr>
                        <m:ctrlPr>
                          <a:rPr lang="en-GB" sz="3200" i="1">
                            <a:latin typeface="Cambria Math"/>
                          </a:rPr>
                        </m:ctrlPr>
                      </m:sSupPr>
                      <m:e>
                        <m:r>
                          <a:rPr lang="en-US" sz="3200" b="0" i="1" smtClean="0">
                            <a:latin typeface="Cambria Math"/>
                          </a:rPr>
                          <m:t>  </m:t>
                        </m:r>
                        <m:r>
                          <a:rPr lang="en-GB" sz="3200" i="1">
                            <a:latin typeface="Cambria Math"/>
                          </a:rPr>
                          <m:t>𝐸</m:t>
                        </m:r>
                      </m:e>
                      <m:sup>
                        <m:r>
                          <a:rPr lang="en-GB" sz="3200" i="1">
                            <a:latin typeface="Cambria Math"/>
                          </a:rPr>
                          <m:t>2</m:t>
                        </m:r>
                      </m:sup>
                    </m:sSup>
                    <m:r>
                      <a:rPr lang="en-GB" sz="3200" i="1">
                        <a:latin typeface="Cambria Math"/>
                      </a:rPr>
                      <m:t>−</m:t>
                    </m:r>
                    <m:sSup>
                      <m:sSupPr>
                        <m:ctrlPr>
                          <a:rPr lang="en-GB" sz="3200" i="1">
                            <a:latin typeface="Cambria Math"/>
                          </a:rPr>
                        </m:ctrlPr>
                      </m:sSupPr>
                      <m:e>
                        <m:r>
                          <a:rPr lang="en-GB" sz="3200" i="1">
                            <a:latin typeface="Cambria Math"/>
                          </a:rPr>
                          <m:t>𝑃</m:t>
                        </m:r>
                      </m:e>
                      <m:sup>
                        <m:r>
                          <a:rPr lang="en-GB" sz="3200" i="1">
                            <a:latin typeface="Cambria Math"/>
                          </a:rPr>
                          <m:t>2</m:t>
                        </m:r>
                      </m:sup>
                    </m:sSup>
                    <m:sSup>
                      <m:sSupPr>
                        <m:ctrlPr>
                          <a:rPr lang="en-GB" sz="3200" i="1">
                            <a:latin typeface="Cambria Math"/>
                          </a:rPr>
                        </m:ctrlPr>
                      </m:sSupPr>
                      <m:e>
                        <m:r>
                          <a:rPr lang="en-GB" sz="3200" i="1">
                            <a:latin typeface="Cambria Math"/>
                          </a:rPr>
                          <m:t>𝑐</m:t>
                        </m:r>
                      </m:e>
                      <m:sup>
                        <m:r>
                          <a:rPr lang="en-GB" sz="3200" i="1">
                            <a:latin typeface="Cambria Math"/>
                          </a:rPr>
                          <m:t>2</m:t>
                        </m:r>
                      </m:sup>
                    </m:sSup>
                    <m:r>
                      <a:rPr lang="en-GB" sz="3200" i="1">
                        <a:latin typeface="Cambria Math"/>
                      </a:rPr>
                      <m:t>=</m:t>
                    </m:r>
                    <m:sSup>
                      <m:sSupPr>
                        <m:ctrlPr>
                          <a:rPr lang="en-GB" sz="3200" i="1">
                            <a:latin typeface="Cambria Math"/>
                          </a:rPr>
                        </m:ctrlPr>
                      </m:sSupPr>
                      <m:e>
                        <m:sSub>
                          <m:sSubPr>
                            <m:ctrlPr>
                              <a:rPr lang="en-GB" sz="3200" i="1">
                                <a:latin typeface="Cambria Math"/>
                              </a:rPr>
                            </m:ctrlPr>
                          </m:sSubPr>
                          <m:e>
                            <m:r>
                              <a:rPr lang="en-GB" sz="3200" i="1">
                                <a:latin typeface="Cambria Math"/>
                              </a:rPr>
                              <m:t>𝑚</m:t>
                            </m:r>
                          </m:e>
                          <m:sub>
                            <m:r>
                              <a:rPr lang="en-GB" sz="3200" i="1">
                                <a:latin typeface="Cambria Math"/>
                              </a:rPr>
                              <m:t>0</m:t>
                            </m:r>
                          </m:sub>
                        </m:sSub>
                      </m:e>
                      <m:sup>
                        <m:r>
                          <a:rPr lang="en-GB" sz="3200" i="1">
                            <a:latin typeface="Cambria Math"/>
                          </a:rPr>
                          <m:t>2</m:t>
                        </m:r>
                      </m:sup>
                    </m:sSup>
                    <m:sSup>
                      <m:sSupPr>
                        <m:ctrlPr>
                          <a:rPr lang="en-GB" sz="3200" i="1">
                            <a:latin typeface="Cambria Math"/>
                          </a:rPr>
                        </m:ctrlPr>
                      </m:sSupPr>
                      <m:e>
                        <m:r>
                          <a:rPr lang="en-GB" sz="3200" i="1">
                            <a:latin typeface="Cambria Math"/>
                          </a:rPr>
                          <m:t>𝑐</m:t>
                        </m:r>
                      </m:e>
                      <m:sup>
                        <m:r>
                          <a:rPr lang="en-GB" sz="3200" i="1">
                            <a:latin typeface="Cambria Math"/>
                          </a:rPr>
                          <m:t>4</m:t>
                        </m:r>
                      </m:sup>
                    </m:sSup>
                    <m:r>
                      <a:rPr lang="en-GB" sz="3200" i="1">
                        <a:latin typeface="Cambria Math"/>
                      </a:rPr>
                      <m:t>(</m:t>
                    </m:r>
                    <m:f>
                      <m:fPr>
                        <m:ctrlPr>
                          <a:rPr lang="en-GB" sz="3200" i="1">
                            <a:latin typeface="Cambria Math"/>
                          </a:rPr>
                        </m:ctrlPr>
                      </m:fPr>
                      <m:num>
                        <m:r>
                          <a:rPr lang="en-GB" sz="3200" i="1">
                            <a:latin typeface="Cambria Math"/>
                          </a:rPr>
                          <m:t>1</m:t>
                        </m:r>
                      </m:num>
                      <m:den>
                        <m:r>
                          <a:rPr lang="en-GB" sz="3200" i="1">
                            <a:latin typeface="Cambria Math"/>
                          </a:rPr>
                          <m:t>1−</m:t>
                        </m:r>
                        <m:f>
                          <m:fPr>
                            <m:ctrlPr>
                              <a:rPr lang="en-GB" sz="3200" i="1">
                                <a:latin typeface="Cambria Math"/>
                              </a:rPr>
                            </m:ctrlPr>
                          </m:fPr>
                          <m:num>
                            <m:sSup>
                              <m:sSupPr>
                                <m:ctrlPr>
                                  <a:rPr lang="en-GB" sz="3200" i="1">
                                    <a:latin typeface="Cambria Math"/>
                                  </a:rPr>
                                </m:ctrlPr>
                              </m:sSupPr>
                              <m:e>
                                <m:r>
                                  <a:rPr lang="en-GB" sz="3200" i="1">
                                    <a:latin typeface="Cambria Math"/>
                                  </a:rPr>
                                  <m:t>𝑣</m:t>
                                </m:r>
                              </m:e>
                              <m:sup>
                                <m:r>
                                  <a:rPr lang="en-GB" sz="3200" i="1">
                                    <a:latin typeface="Cambria Math"/>
                                  </a:rPr>
                                  <m:t>2</m:t>
                                </m:r>
                              </m:sup>
                            </m:sSup>
                          </m:num>
                          <m:den>
                            <m:sSup>
                              <m:sSupPr>
                                <m:ctrlPr>
                                  <a:rPr lang="en-GB" sz="3200" i="1">
                                    <a:latin typeface="Cambria Math"/>
                                  </a:rPr>
                                </m:ctrlPr>
                              </m:sSupPr>
                              <m:e>
                                <m:r>
                                  <a:rPr lang="en-GB" sz="3200" i="1">
                                    <a:latin typeface="Cambria Math"/>
                                  </a:rPr>
                                  <m:t>𝑐</m:t>
                                </m:r>
                              </m:e>
                              <m:sup>
                                <m:r>
                                  <a:rPr lang="en-GB" sz="3200" i="1">
                                    <a:latin typeface="Cambria Math"/>
                                  </a:rPr>
                                  <m:t>2</m:t>
                                </m:r>
                              </m:sup>
                            </m:sSup>
                          </m:den>
                        </m:f>
                      </m:den>
                    </m:f>
                    <m:r>
                      <a:rPr lang="en-GB" sz="3200" i="1">
                        <a:latin typeface="Cambria Math"/>
                      </a:rPr>
                      <m:t>−</m:t>
                    </m:r>
                    <m:f>
                      <m:fPr>
                        <m:ctrlPr>
                          <a:rPr lang="en-GB" sz="3200" i="1">
                            <a:latin typeface="Cambria Math"/>
                          </a:rPr>
                        </m:ctrlPr>
                      </m:fPr>
                      <m:num>
                        <m:f>
                          <m:fPr>
                            <m:ctrlPr>
                              <a:rPr lang="en-GB" sz="3200" i="1">
                                <a:latin typeface="Cambria Math"/>
                              </a:rPr>
                            </m:ctrlPr>
                          </m:fPr>
                          <m:num>
                            <m:sSup>
                              <m:sSupPr>
                                <m:ctrlPr>
                                  <a:rPr lang="en-GB" sz="3200" i="1">
                                    <a:latin typeface="Cambria Math"/>
                                  </a:rPr>
                                </m:ctrlPr>
                              </m:sSupPr>
                              <m:e>
                                <m:r>
                                  <a:rPr lang="en-GB" sz="3200" i="1">
                                    <a:latin typeface="Cambria Math"/>
                                  </a:rPr>
                                  <m:t>𝑣</m:t>
                                </m:r>
                              </m:e>
                              <m:sup>
                                <m:r>
                                  <a:rPr lang="en-GB" sz="3200" i="1">
                                    <a:latin typeface="Cambria Math"/>
                                  </a:rPr>
                                  <m:t>2</m:t>
                                </m:r>
                              </m:sup>
                            </m:sSup>
                          </m:num>
                          <m:den>
                            <m:sSup>
                              <m:sSupPr>
                                <m:ctrlPr>
                                  <a:rPr lang="en-GB" sz="3200" i="1">
                                    <a:latin typeface="Cambria Math"/>
                                  </a:rPr>
                                </m:ctrlPr>
                              </m:sSupPr>
                              <m:e>
                                <m:r>
                                  <a:rPr lang="en-GB" sz="3200" i="1">
                                    <a:latin typeface="Cambria Math"/>
                                  </a:rPr>
                                  <m:t>𝑐</m:t>
                                </m:r>
                              </m:e>
                              <m:sup>
                                <m:r>
                                  <a:rPr lang="en-GB" sz="3200" i="1">
                                    <a:latin typeface="Cambria Math"/>
                                  </a:rPr>
                                  <m:t>2</m:t>
                                </m:r>
                              </m:sup>
                            </m:sSup>
                          </m:den>
                        </m:f>
                      </m:num>
                      <m:den>
                        <m:r>
                          <a:rPr lang="en-GB" sz="3200" i="1">
                            <a:latin typeface="Cambria Math"/>
                          </a:rPr>
                          <m:t>1−</m:t>
                        </m:r>
                        <m:f>
                          <m:fPr>
                            <m:ctrlPr>
                              <a:rPr lang="en-GB" sz="3200" i="1">
                                <a:latin typeface="Cambria Math"/>
                              </a:rPr>
                            </m:ctrlPr>
                          </m:fPr>
                          <m:num>
                            <m:sSup>
                              <m:sSupPr>
                                <m:ctrlPr>
                                  <a:rPr lang="en-GB" sz="3200" i="1">
                                    <a:latin typeface="Cambria Math"/>
                                  </a:rPr>
                                </m:ctrlPr>
                              </m:sSupPr>
                              <m:e>
                                <m:r>
                                  <a:rPr lang="en-GB" sz="3200" i="1">
                                    <a:latin typeface="Cambria Math"/>
                                  </a:rPr>
                                  <m:t>𝑣</m:t>
                                </m:r>
                              </m:e>
                              <m:sup>
                                <m:r>
                                  <a:rPr lang="en-GB" sz="3200" i="1">
                                    <a:latin typeface="Cambria Math"/>
                                  </a:rPr>
                                  <m:t>2</m:t>
                                </m:r>
                              </m:sup>
                            </m:sSup>
                          </m:num>
                          <m:den>
                            <m:sSup>
                              <m:sSupPr>
                                <m:ctrlPr>
                                  <a:rPr lang="en-GB" sz="3200" i="1">
                                    <a:latin typeface="Cambria Math"/>
                                  </a:rPr>
                                </m:ctrlPr>
                              </m:sSupPr>
                              <m:e>
                                <m:r>
                                  <a:rPr lang="en-GB" sz="3200" i="1">
                                    <a:latin typeface="Cambria Math"/>
                                  </a:rPr>
                                  <m:t>𝑐</m:t>
                                </m:r>
                              </m:e>
                              <m:sup>
                                <m:r>
                                  <a:rPr lang="en-GB" sz="3200" i="1">
                                    <a:latin typeface="Cambria Math"/>
                                  </a:rPr>
                                  <m:t>2</m:t>
                                </m:r>
                              </m:sup>
                            </m:sSup>
                          </m:den>
                        </m:f>
                      </m:den>
                    </m:f>
                    <m:r>
                      <a:rPr lang="en-GB" sz="3200" i="1">
                        <a:latin typeface="Cambria Math"/>
                      </a:rPr>
                      <m:t>)</m:t>
                    </m:r>
                  </m:oMath>
                </a14:m>
                <a:endParaRPr lang="en-GB" sz="3200" dirty="0">
                  <a:latin typeface="Times New Roman" panose="02020603050405020304" pitchFamily="18" charset="0"/>
                  <a:cs typeface="Times New Roman" panose="02020603050405020304" pitchFamily="18" charset="0"/>
                </a:endParaRPr>
              </a:p>
              <a:p>
                <a:r>
                  <a:rPr lang="en-GB" sz="3200" dirty="0" smtClean="0">
                    <a:latin typeface="Times New Roman" panose="02020603050405020304" pitchFamily="18" charset="0"/>
                    <a:cs typeface="Times New Roman" panose="02020603050405020304" pitchFamily="18" charset="0"/>
                  </a:rPr>
                  <a:t>Or  </a:t>
                </a:r>
                <a14:m>
                  <m:oMath xmlns:m="http://schemas.openxmlformats.org/officeDocument/2006/math">
                    <m:sSup>
                      <m:sSupPr>
                        <m:ctrlPr>
                          <a:rPr lang="en-GB" sz="3200" i="1">
                            <a:latin typeface="Cambria Math"/>
                          </a:rPr>
                        </m:ctrlPr>
                      </m:sSupPr>
                      <m:e>
                        <m:r>
                          <a:rPr lang="en-GB" sz="3200" i="1">
                            <a:latin typeface="Cambria Math"/>
                          </a:rPr>
                          <m:t>𝐸</m:t>
                        </m:r>
                      </m:e>
                      <m:sup>
                        <m:r>
                          <a:rPr lang="en-GB" sz="3200" i="1">
                            <a:latin typeface="Cambria Math"/>
                          </a:rPr>
                          <m:t>2</m:t>
                        </m:r>
                      </m:sup>
                    </m:sSup>
                    <m:r>
                      <a:rPr lang="en-GB" sz="3200" i="1">
                        <a:latin typeface="Cambria Math"/>
                      </a:rPr>
                      <m:t>−</m:t>
                    </m:r>
                    <m:sSup>
                      <m:sSupPr>
                        <m:ctrlPr>
                          <a:rPr lang="en-GB" sz="3200" i="1">
                            <a:latin typeface="Cambria Math"/>
                          </a:rPr>
                        </m:ctrlPr>
                      </m:sSupPr>
                      <m:e>
                        <m:r>
                          <a:rPr lang="en-GB" sz="3200" i="1">
                            <a:latin typeface="Cambria Math"/>
                          </a:rPr>
                          <m:t>𝑃</m:t>
                        </m:r>
                      </m:e>
                      <m:sup>
                        <m:r>
                          <a:rPr lang="en-GB" sz="3200" i="1">
                            <a:latin typeface="Cambria Math"/>
                          </a:rPr>
                          <m:t>2</m:t>
                        </m:r>
                      </m:sup>
                    </m:sSup>
                    <m:sSup>
                      <m:sSupPr>
                        <m:ctrlPr>
                          <a:rPr lang="en-GB" sz="3200" i="1">
                            <a:latin typeface="Cambria Math"/>
                          </a:rPr>
                        </m:ctrlPr>
                      </m:sSupPr>
                      <m:e>
                        <m:r>
                          <a:rPr lang="en-GB" sz="3200" i="1">
                            <a:latin typeface="Cambria Math"/>
                          </a:rPr>
                          <m:t>𝑐</m:t>
                        </m:r>
                      </m:e>
                      <m:sup>
                        <m:r>
                          <a:rPr lang="en-GB" sz="3200" i="1">
                            <a:latin typeface="Cambria Math"/>
                          </a:rPr>
                          <m:t>2</m:t>
                        </m:r>
                      </m:sup>
                    </m:sSup>
                    <m:r>
                      <a:rPr lang="en-GB" sz="3200" i="1">
                        <a:latin typeface="Cambria Math"/>
                      </a:rPr>
                      <m:t>=</m:t>
                    </m:r>
                    <m:sSup>
                      <m:sSupPr>
                        <m:ctrlPr>
                          <a:rPr lang="en-GB" sz="3200" i="1">
                            <a:latin typeface="Cambria Math"/>
                          </a:rPr>
                        </m:ctrlPr>
                      </m:sSupPr>
                      <m:e>
                        <m:sSub>
                          <m:sSubPr>
                            <m:ctrlPr>
                              <a:rPr lang="en-GB" sz="3200" i="1">
                                <a:latin typeface="Cambria Math"/>
                              </a:rPr>
                            </m:ctrlPr>
                          </m:sSubPr>
                          <m:e>
                            <m:r>
                              <a:rPr lang="en-GB" sz="3200" i="1">
                                <a:latin typeface="Cambria Math"/>
                              </a:rPr>
                              <m:t>𝑚</m:t>
                            </m:r>
                          </m:e>
                          <m:sub>
                            <m:r>
                              <a:rPr lang="en-GB" sz="3200" i="1">
                                <a:latin typeface="Cambria Math"/>
                              </a:rPr>
                              <m:t>0</m:t>
                            </m:r>
                          </m:sub>
                        </m:sSub>
                      </m:e>
                      <m:sup>
                        <m:r>
                          <a:rPr lang="en-GB" sz="3200" i="1">
                            <a:latin typeface="Cambria Math"/>
                          </a:rPr>
                          <m:t>2</m:t>
                        </m:r>
                      </m:sup>
                    </m:sSup>
                    <m:sSup>
                      <m:sSupPr>
                        <m:ctrlPr>
                          <a:rPr lang="en-GB" sz="3200" i="1">
                            <a:latin typeface="Cambria Math"/>
                          </a:rPr>
                        </m:ctrlPr>
                      </m:sSupPr>
                      <m:e>
                        <m:r>
                          <a:rPr lang="en-GB" sz="3200" i="1">
                            <a:latin typeface="Cambria Math"/>
                          </a:rPr>
                          <m:t>𝑐</m:t>
                        </m:r>
                      </m:e>
                      <m:sup>
                        <m:r>
                          <a:rPr lang="en-GB" sz="3200" i="1">
                            <a:latin typeface="Cambria Math"/>
                          </a:rPr>
                          <m:t>4</m:t>
                        </m:r>
                      </m:sup>
                    </m:sSup>
                    <m:r>
                      <a:rPr lang="en-GB" sz="3200" i="1">
                        <a:latin typeface="Cambria Math"/>
                      </a:rPr>
                      <m:t>(</m:t>
                    </m:r>
                    <m:f>
                      <m:fPr>
                        <m:ctrlPr>
                          <a:rPr lang="en-GB" sz="3200" i="1">
                            <a:latin typeface="Cambria Math"/>
                          </a:rPr>
                        </m:ctrlPr>
                      </m:fPr>
                      <m:num>
                        <m:r>
                          <a:rPr lang="en-GB" sz="3200" i="1">
                            <a:latin typeface="Cambria Math"/>
                          </a:rPr>
                          <m:t>1−</m:t>
                        </m:r>
                        <m:f>
                          <m:fPr>
                            <m:ctrlPr>
                              <a:rPr lang="en-GB" sz="3200" i="1">
                                <a:latin typeface="Cambria Math"/>
                              </a:rPr>
                            </m:ctrlPr>
                          </m:fPr>
                          <m:num>
                            <m:sSup>
                              <m:sSupPr>
                                <m:ctrlPr>
                                  <a:rPr lang="en-GB" sz="3200" i="1">
                                    <a:latin typeface="Cambria Math"/>
                                  </a:rPr>
                                </m:ctrlPr>
                              </m:sSupPr>
                              <m:e>
                                <m:r>
                                  <a:rPr lang="en-GB" sz="3200" i="1">
                                    <a:latin typeface="Cambria Math"/>
                                  </a:rPr>
                                  <m:t>𝑣</m:t>
                                </m:r>
                              </m:e>
                              <m:sup>
                                <m:r>
                                  <a:rPr lang="en-GB" sz="3200" i="1">
                                    <a:latin typeface="Cambria Math"/>
                                  </a:rPr>
                                  <m:t>2</m:t>
                                </m:r>
                              </m:sup>
                            </m:sSup>
                          </m:num>
                          <m:den>
                            <m:sSup>
                              <m:sSupPr>
                                <m:ctrlPr>
                                  <a:rPr lang="en-GB" sz="3200" i="1">
                                    <a:latin typeface="Cambria Math"/>
                                  </a:rPr>
                                </m:ctrlPr>
                              </m:sSupPr>
                              <m:e>
                                <m:r>
                                  <a:rPr lang="en-GB" sz="3200" i="1">
                                    <a:latin typeface="Cambria Math"/>
                                  </a:rPr>
                                  <m:t>𝑐</m:t>
                                </m:r>
                              </m:e>
                              <m:sup>
                                <m:r>
                                  <a:rPr lang="en-GB" sz="3200" i="1">
                                    <a:latin typeface="Cambria Math"/>
                                  </a:rPr>
                                  <m:t>2</m:t>
                                </m:r>
                              </m:sup>
                            </m:sSup>
                          </m:den>
                        </m:f>
                      </m:num>
                      <m:den>
                        <m:r>
                          <a:rPr lang="en-GB" sz="3200" i="1">
                            <a:latin typeface="Cambria Math"/>
                          </a:rPr>
                          <m:t>1−</m:t>
                        </m:r>
                        <m:f>
                          <m:fPr>
                            <m:ctrlPr>
                              <a:rPr lang="en-GB" sz="3200" i="1">
                                <a:latin typeface="Cambria Math"/>
                              </a:rPr>
                            </m:ctrlPr>
                          </m:fPr>
                          <m:num>
                            <m:sSup>
                              <m:sSupPr>
                                <m:ctrlPr>
                                  <a:rPr lang="en-GB" sz="3200" i="1">
                                    <a:latin typeface="Cambria Math"/>
                                  </a:rPr>
                                </m:ctrlPr>
                              </m:sSupPr>
                              <m:e>
                                <m:r>
                                  <a:rPr lang="en-GB" sz="3200" i="1">
                                    <a:latin typeface="Cambria Math"/>
                                  </a:rPr>
                                  <m:t>𝑣</m:t>
                                </m:r>
                              </m:e>
                              <m:sup>
                                <m:r>
                                  <a:rPr lang="en-GB" sz="3200" i="1">
                                    <a:latin typeface="Cambria Math"/>
                                  </a:rPr>
                                  <m:t>2</m:t>
                                </m:r>
                              </m:sup>
                            </m:sSup>
                          </m:num>
                          <m:den>
                            <m:sSup>
                              <m:sSupPr>
                                <m:ctrlPr>
                                  <a:rPr lang="en-GB" sz="3200" i="1">
                                    <a:latin typeface="Cambria Math"/>
                                  </a:rPr>
                                </m:ctrlPr>
                              </m:sSupPr>
                              <m:e>
                                <m:r>
                                  <a:rPr lang="en-GB" sz="3200" i="1">
                                    <a:latin typeface="Cambria Math"/>
                                  </a:rPr>
                                  <m:t>𝑐</m:t>
                                </m:r>
                              </m:e>
                              <m:sup>
                                <m:r>
                                  <a:rPr lang="en-GB" sz="3200" i="1">
                                    <a:latin typeface="Cambria Math"/>
                                  </a:rPr>
                                  <m:t>2</m:t>
                                </m:r>
                              </m:sup>
                            </m:sSup>
                          </m:den>
                        </m:f>
                      </m:den>
                    </m:f>
                    <m:r>
                      <a:rPr lang="en-GB" sz="3200" i="1">
                        <a:latin typeface="Cambria Math"/>
                      </a:rPr>
                      <m:t>)</m:t>
                    </m:r>
                  </m:oMath>
                </a14:m>
                <a:endParaRPr lang="en-GB" sz="3200" dirty="0">
                  <a:latin typeface="Times New Roman" panose="02020603050405020304" pitchFamily="18" charset="0"/>
                  <a:cs typeface="Times New Roman" panose="02020603050405020304" pitchFamily="18" charset="0"/>
                </a:endParaRPr>
              </a:p>
              <a:p>
                <a:r>
                  <a:rPr lang="en-GB" sz="3200" dirty="0" smtClean="0">
                    <a:latin typeface="Times New Roman" panose="02020603050405020304" pitchFamily="18" charset="0"/>
                    <a:cs typeface="Times New Roman" panose="02020603050405020304" pitchFamily="18" charset="0"/>
                  </a:rPr>
                  <a:t>Or  </a:t>
                </a:r>
                <a14:m>
                  <m:oMath xmlns:m="http://schemas.openxmlformats.org/officeDocument/2006/math">
                    <m:sSup>
                      <m:sSupPr>
                        <m:ctrlPr>
                          <a:rPr lang="en-GB" sz="3200" i="1">
                            <a:latin typeface="Cambria Math"/>
                          </a:rPr>
                        </m:ctrlPr>
                      </m:sSupPr>
                      <m:e>
                        <m:r>
                          <a:rPr lang="en-GB" sz="3200" i="1">
                            <a:latin typeface="Cambria Math"/>
                          </a:rPr>
                          <m:t>𝐸</m:t>
                        </m:r>
                      </m:e>
                      <m:sup>
                        <m:r>
                          <a:rPr lang="en-GB" sz="3200" i="1">
                            <a:latin typeface="Cambria Math"/>
                          </a:rPr>
                          <m:t>2</m:t>
                        </m:r>
                      </m:sup>
                    </m:sSup>
                    <m:r>
                      <a:rPr lang="en-GB" sz="3200" i="1">
                        <a:latin typeface="Cambria Math"/>
                      </a:rPr>
                      <m:t>−</m:t>
                    </m:r>
                    <m:sSup>
                      <m:sSupPr>
                        <m:ctrlPr>
                          <a:rPr lang="en-GB" sz="3200" i="1">
                            <a:latin typeface="Cambria Math"/>
                          </a:rPr>
                        </m:ctrlPr>
                      </m:sSupPr>
                      <m:e>
                        <m:r>
                          <a:rPr lang="en-GB" sz="3200" i="1">
                            <a:latin typeface="Cambria Math"/>
                          </a:rPr>
                          <m:t>𝑃</m:t>
                        </m:r>
                      </m:e>
                      <m:sup>
                        <m:r>
                          <a:rPr lang="en-GB" sz="3200" i="1">
                            <a:latin typeface="Cambria Math"/>
                          </a:rPr>
                          <m:t>2</m:t>
                        </m:r>
                      </m:sup>
                    </m:sSup>
                    <m:sSup>
                      <m:sSupPr>
                        <m:ctrlPr>
                          <a:rPr lang="en-GB" sz="3200" i="1">
                            <a:latin typeface="Cambria Math"/>
                          </a:rPr>
                        </m:ctrlPr>
                      </m:sSupPr>
                      <m:e>
                        <m:r>
                          <a:rPr lang="en-GB" sz="3200" i="1">
                            <a:latin typeface="Cambria Math"/>
                          </a:rPr>
                          <m:t>𝑐</m:t>
                        </m:r>
                      </m:e>
                      <m:sup>
                        <m:r>
                          <a:rPr lang="en-GB" sz="3200" i="1">
                            <a:latin typeface="Cambria Math"/>
                          </a:rPr>
                          <m:t>2</m:t>
                        </m:r>
                      </m:sup>
                    </m:sSup>
                    <m:r>
                      <a:rPr lang="en-GB" sz="3200" i="1">
                        <a:latin typeface="Cambria Math"/>
                      </a:rPr>
                      <m:t>=</m:t>
                    </m:r>
                    <m:sSup>
                      <m:sSupPr>
                        <m:ctrlPr>
                          <a:rPr lang="en-GB" sz="3200" i="1">
                            <a:latin typeface="Cambria Math"/>
                          </a:rPr>
                        </m:ctrlPr>
                      </m:sSupPr>
                      <m:e>
                        <m:sSub>
                          <m:sSubPr>
                            <m:ctrlPr>
                              <a:rPr lang="en-GB" sz="3200" i="1">
                                <a:latin typeface="Cambria Math"/>
                              </a:rPr>
                            </m:ctrlPr>
                          </m:sSubPr>
                          <m:e>
                            <m:r>
                              <a:rPr lang="en-GB" sz="3200" i="1">
                                <a:latin typeface="Cambria Math"/>
                              </a:rPr>
                              <m:t>𝑚</m:t>
                            </m:r>
                          </m:e>
                          <m:sub>
                            <m:r>
                              <a:rPr lang="en-GB" sz="3200" i="1">
                                <a:latin typeface="Cambria Math"/>
                              </a:rPr>
                              <m:t>0</m:t>
                            </m:r>
                          </m:sub>
                        </m:sSub>
                      </m:e>
                      <m:sup>
                        <m:r>
                          <a:rPr lang="en-GB" sz="3200" i="1">
                            <a:latin typeface="Cambria Math"/>
                          </a:rPr>
                          <m:t>2</m:t>
                        </m:r>
                      </m:sup>
                    </m:sSup>
                    <m:sSup>
                      <m:sSupPr>
                        <m:ctrlPr>
                          <a:rPr lang="en-GB" sz="3200" i="1">
                            <a:latin typeface="Cambria Math"/>
                          </a:rPr>
                        </m:ctrlPr>
                      </m:sSupPr>
                      <m:e>
                        <m:r>
                          <a:rPr lang="en-GB" sz="3200" i="1">
                            <a:latin typeface="Cambria Math"/>
                          </a:rPr>
                          <m:t>𝑐</m:t>
                        </m:r>
                      </m:e>
                      <m:sup>
                        <m:r>
                          <a:rPr lang="en-GB" sz="3200" i="1">
                            <a:latin typeface="Cambria Math"/>
                          </a:rPr>
                          <m:t>4</m:t>
                        </m:r>
                      </m:sup>
                    </m:sSup>
                  </m:oMath>
                </a14:m>
                <a:endParaRPr lang="en-GB" sz="3200" dirty="0">
                  <a:latin typeface="Times New Roman" panose="02020603050405020304" pitchFamily="18" charset="0"/>
                  <a:cs typeface="Times New Roman" panose="02020603050405020304" pitchFamily="18" charset="0"/>
                </a:endParaRPr>
              </a:p>
              <a:p>
                <a:r>
                  <a:rPr lang="en-GB" sz="3200" dirty="0" smtClean="0">
                    <a:latin typeface="Times New Roman" panose="02020603050405020304" pitchFamily="18" charset="0"/>
                    <a:cs typeface="Times New Roman" panose="02020603050405020304" pitchFamily="18" charset="0"/>
                  </a:rPr>
                  <a:t>Or  </a:t>
                </a:r>
                <a14:m>
                  <m:oMath xmlns:m="http://schemas.openxmlformats.org/officeDocument/2006/math">
                    <m:sSup>
                      <m:sSupPr>
                        <m:ctrlPr>
                          <a:rPr lang="en-GB" sz="3200" i="1">
                            <a:latin typeface="Cambria Math"/>
                          </a:rPr>
                        </m:ctrlPr>
                      </m:sSupPr>
                      <m:e>
                        <m:r>
                          <a:rPr lang="en-GB" sz="3200" i="1">
                            <a:latin typeface="Cambria Math"/>
                          </a:rPr>
                          <m:t>𝐸</m:t>
                        </m:r>
                      </m:e>
                      <m:sup>
                        <m:r>
                          <a:rPr lang="en-GB" sz="3200" i="1">
                            <a:latin typeface="Cambria Math"/>
                          </a:rPr>
                          <m:t>2</m:t>
                        </m:r>
                      </m:sup>
                    </m:sSup>
                    <m:r>
                      <a:rPr lang="en-GB" sz="3200" i="1">
                        <a:latin typeface="Cambria Math"/>
                      </a:rPr>
                      <m:t>=</m:t>
                    </m:r>
                    <m:sSup>
                      <m:sSupPr>
                        <m:ctrlPr>
                          <a:rPr lang="en-GB" sz="3200" i="1">
                            <a:latin typeface="Cambria Math"/>
                          </a:rPr>
                        </m:ctrlPr>
                      </m:sSupPr>
                      <m:e>
                        <m:sSup>
                          <m:sSupPr>
                            <m:ctrlPr>
                              <a:rPr lang="en-GB" sz="3200" i="1">
                                <a:latin typeface="Cambria Math"/>
                              </a:rPr>
                            </m:ctrlPr>
                          </m:sSupPr>
                          <m:e>
                            <m:r>
                              <a:rPr lang="en-GB" sz="3200" i="1">
                                <a:latin typeface="Cambria Math"/>
                              </a:rPr>
                              <m:t>𝑃</m:t>
                            </m:r>
                          </m:e>
                          <m:sup>
                            <m:r>
                              <a:rPr lang="en-GB" sz="3200" i="1">
                                <a:latin typeface="Cambria Math"/>
                              </a:rPr>
                              <m:t>2</m:t>
                            </m:r>
                          </m:sup>
                        </m:sSup>
                        <m:sSup>
                          <m:sSupPr>
                            <m:ctrlPr>
                              <a:rPr lang="en-GB" sz="3200" i="1">
                                <a:latin typeface="Cambria Math"/>
                              </a:rPr>
                            </m:ctrlPr>
                          </m:sSupPr>
                          <m:e>
                            <m:r>
                              <a:rPr lang="en-GB" sz="3200" i="1">
                                <a:latin typeface="Cambria Math"/>
                              </a:rPr>
                              <m:t>𝑐</m:t>
                            </m:r>
                          </m:e>
                          <m:sup>
                            <m:r>
                              <a:rPr lang="en-GB" sz="3200" i="1">
                                <a:latin typeface="Cambria Math"/>
                              </a:rPr>
                              <m:t>2</m:t>
                            </m:r>
                          </m:sup>
                        </m:sSup>
                        <m:r>
                          <a:rPr lang="en-GB" sz="3200" i="1">
                            <a:latin typeface="Cambria Math"/>
                          </a:rPr>
                          <m:t>+</m:t>
                        </m:r>
                        <m:sSub>
                          <m:sSubPr>
                            <m:ctrlPr>
                              <a:rPr lang="en-GB" sz="3200" i="1">
                                <a:latin typeface="Cambria Math"/>
                              </a:rPr>
                            </m:ctrlPr>
                          </m:sSubPr>
                          <m:e>
                            <m:r>
                              <a:rPr lang="en-GB" sz="3200" i="1">
                                <a:latin typeface="Cambria Math"/>
                              </a:rPr>
                              <m:t>𝑚</m:t>
                            </m:r>
                          </m:e>
                          <m:sub>
                            <m:r>
                              <a:rPr lang="en-GB" sz="3200" i="1">
                                <a:latin typeface="Cambria Math"/>
                              </a:rPr>
                              <m:t>0</m:t>
                            </m:r>
                          </m:sub>
                        </m:sSub>
                      </m:e>
                      <m:sup>
                        <m:r>
                          <a:rPr lang="en-GB" sz="3200" i="1">
                            <a:latin typeface="Cambria Math"/>
                          </a:rPr>
                          <m:t>2</m:t>
                        </m:r>
                      </m:sup>
                    </m:sSup>
                    <m:sSup>
                      <m:sSupPr>
                        <m:ctrlPr>
                          <a:rPr lang="en-GB" sz="3200" i="1">
                            <a:latin typeface="Cambria Math"/>
                          </a:rPr>
                        </m:ctrlPr>
                      </m:sSupPr>
                      <m:e>
                        <m:r>
                          <a:rPr lang="en-GB" sz="3200" i="1">
                            <a:latin typeface="Cambria Math"/>
                          </a:rPr>
                          <m:t>𝑐</m:t>
                        </m:r>
                      </m:e>
                      <m:sup>
                        <m:r>
                          <a:rPr lang="en-GB" sz="3200" i="1">
                            <a:latin typeface="Cambria Math"/>
                          </a:rPr>
                          <m:t>4</m:t>
                        </m:r>
                      </m:sup>
                    </m:sSup>
                  </m:oMath>
                </a14:m>
                <a:r>
                  <a:rPr lang="en-GB" sz="3200" dirty="0">
                    <a:latin typeface="Times New Roman" panose="02020603050405020304" pitchFamily="18" charset="0"/>
                    <a:cs typeface="Times New Roman" panose="02020603050405020304" pitchFamily="18" charset="0"/>
                  </a:rPr>
                  <a:t> </a:t>
                </a:r>
              </a:p>
              <a:p>
                <a:r>
                  <a:rPr lang="en-GB" sz="3200" dirty="0" smtClean="0">
                    <a:latin typeface="Times New Roman" panose="02020603050405020304" pitchFamily="18" charset="0"/>
                    <a:cs typeface="Times New Roman" panose="02020603050405020304" pitchFamily="18" charset="0"/>
                  </a:rPr>
                  <a:t>O</a:t>
                </a:r>
                <a:r>
                  <a:rPr lang="en-GB" sz="3200" dirty="0">
                    <a:latin typeface="Times New Roman" panose="02020603050405020304" pitchFamily="18" charset="0"/>
                    <a:cs typeface="Times New Roman" panose="02020603050405020304" pitchFamily="18" charset="0"/>
                  </a:rPr>
                  <a:t>r</a:t>
                </a:r>
                <a14:m>
                  <m:oMath xmlns:m="http://schemas.openxmlformats.org/officeDocument/2006/math">
                    <m:r>
                      <a:rPr lang="en-US" sz="3200" b="0" i="0" smtClean="0">
                        <a:latin typeface="Cambria Math"/>
                      </a:rPr>
                      <m:t>   </m:t>
                    </m:r>
                    <m:r>
                      <a:rPr lang="en-GB" sz="3200" i="1">
                        <a:latin typeface="Cambria Math"/>
                      </a:rPr>
                      <m:t>𝐸</m:t>
                    </m:r>
                    <m:r>
                      <a:rPr lang="en-GB" sz="3200" i="1">
                        <a:latin typeface="Cambria Math"/>
                      </a:rPr>
                      <m:t>=</m:t>
                    </m:r>
                    <m:rad>
                      <m:radPr>
                        <m:degHide m:val="on"/>
                        <m:ctrlPr>
                          <a:rPr lang="en-GB" sz="3200" i="1">
                            <a:latin typeface="Cambria Math"/>
                          </a:rPr>
                        </m:ctrlPr>
                      </m:radPr>
                      <m:deg/>
                      <m:e>
                        <m:sSup>
                          <m:sSupPr>
                            <m:ctrlPr>
                              <a:rPr lang="en-GB" sz="3200" i="1">
                                <a:latin typeface="Cambria Math"/>
                              </a:rPr>
                            </m:ctrlPr>
                          </m:sSupPr>
                          <m:e>
                            <m:r>
                              <a:rPr lang="en-GB" sz="3200" i="1">
                                <a:latin typeface="Cambria Math"/>
                              </a:rPr>
                              <m:t>(</m:t>
                            </m:r>
                            <m:r>
                              <a:rPr lang="en-GB" sz="3200" i="1">
                                <a:latin typeface="Cambria Math"/>
                              </a:rPr>
                              <m:t>𝑃𝑐</m:t>
                            </m:r>
                            <m:r>
                              <a:rPr lang="en-GB" sz="3200" i="1">
                                <a:latin typeface="Cambria Math"/>
                              </a:rPr>
                              <m:t>)</m:t>
                            </m:r>
                          </m:e>
                          <m:sup>
                            <m:r>
                              <a:rPr lang="en-GB" sz="3200" i="1">
                                <a:latin typeface="Cambria Math"/>
                              </a:rPr>
                              <m:t>2</m:t>
                            </m:r>
                          </m:sup>
                        </m:sSup>
                        <m:r>
                          <a:rPr lang="en-GB" sz="3200" i="1">
                            <a:latin typeface="Cambria Math"/>
                          </a:rPr>
                          <m:t>+</m:t>
                        </m:r>
                        <m:sSup>
                          <m:sSupPr>
                            <m:ctrlPr>
                              <a:rPr lang="en-GB" sz="3200" i="1">
                                <a:latin typeface="Cambria Math"/>
                              </a:rPr>
                            </m:ctrlPr>
                          </m:sSupPr>
                          <m:e>
                            <m:r>
                              <a:rPr lang="en-GB" sz="3200" i="1">
                                <a:latin typeface="Cambria Math"/>
                              </a:rPr>
                              <m:t>(</m:t>
                            </m:r>
                            <m:sSub>
                              <m:sSubPr>
                                <m:ctrlPr>
                                  <a:rPr lang="en-GB" sz="3200" i="1">
                                    <a:latin typeface="Cambria Math"/>
                                  </a:rPr>
                                </m:ctrlPr>
                              </m:sSubPr>
                              <m:e>
                                <m:r>
                                  <a:rPr lang="en-GB" sz="3200" i="1">
                                    <a:latin typeface="Cambria Math"/>
                                  </a:rPr>
                                  <m:t>𝑚</m:t>
                                </m:r>
                              </m:e>
                              <m:sub>
                                <m:r>
                                  <a:rPr lang="en-GB" sz="3200" i="1">
                                    <a:latin typeface="Cambria Math"/>
                                  </a:rPr>
                                  <m:t>0</m:t>
                                </m:r>
                              </m:sub>
                            </m:sSub>
                            <m:sSup>
                              <m:sSupPr>
                                <m:ctrlPr>
                                  <a:rPr lang="en-GB" sz="3200" i="1">
                                    <a:latin typeface="Cambria Math"/>
                                  </a:rPr>
                                </m:ctrlPr>
                              </m:sSupPr>
                              <m:e>
                                <m:r>
                                  <a:rPr lang="en-GB" sz="3200" i="1">
                                    <a:latin typeface="Cambria Math"/>
                                  </a:rPr>
                                  <m:t>𝑐</m:t>
                                </m:r>
                              </m:e>
                              <m:sup>
                                <m:r>
                                  <a:rPr lang="en-GB" sz="3200" i="1">
                                    <a:latin typeface="Cambria Math"/>
                                  </a:rPr>
                                  <m:t>2</m:t>
                                </m:r>
                              </m:sup>
                            </m:sSup>
                            <m:r>
                              <a:rPr lang="en-GB" sz="3200" i="1">
                                <a:latin typeface="Cambria Math"/>
                              </a:rPr>
                              <m:t>)</m:t>
                            </m:r>
                          </m:e>
                          <m:sup>
                            <m:r>
                              <a:rPr lang="en-GB" sz="3200" i="1">
                                <a:latin typeface="Cambria Math"/>
                              </a:rPr>
                              <m:t>2</m:t>
                            </m:r>
                          </m:sup>
                        </m:sSup>
                      </m:e>
                    </m:rad>
                  </m:oMath>
                </a14:m>
                <a:endParaRPr lang="en-GB" sz="3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24395" y="-17418"/>
                <a:ext cx="8458200" cy="4990020"/>
              </a:xfrm>
              <a:prstGeom prst="rect">
                <a:avLst/>
              </a:prstGeom>
              <a:blipFill rotWithShape="1">
                <a:blip r:embed="rId2"/>
                <a:stretch>
                  <a:fillRect l="-180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157553" y="4800600"/>
                <a:ext cx="3733265" cy="9691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b="1" i="1" smtClean="0">
                          <a:solidFill>
                            <a:srgbClr val="C00000"/>
                          </a:solidFill>
                          <a:latin typeface="Cambria Math"/>
                        </a:rPr>
                        <m:t>𝑬</m:t>
                      </m:r>
                      <m:r>
                        <a:rPr lang="en-GB" sz="2800" b="1" i="1" smtClean="0">
                          <a:solidFill>
                            <a:srgbClr val="C00000"/>
                          </a:solidFill>
                          <a:latin typeface="Cambria Math"/>
                        </a:rPr>
                        <m:t>=</m:t>
                      </m:r>
                      <m:rad>
                        <m:radPr>
                          <m:degHide m:val="on"/>
                          <m:ctrlPr>
                            <a:rPr lang="en-GB" sz="2800" b="1" i="1">
                              <a:solidFill>
                                <a:srgbClr val="C00000"/>
                              </a:solidFill>
                              <a:latin typeface="Cambria Math"/>
                            </a:rPr>
                          </m:ctrlPr>
                        </m:radPr>
                        <m:deg/>
                        <m:e>
                          <m:sSup>
                            <m:sSupPr>
                              <m:ctrlPr>
                                <a:rPr lang="en-GB" sz="2800" b="1" i="1">
                                  <a:solidFill>
                                    <a:srgbClr val="C00000"/>
                                  </a:solidFill>
                                  <a:latin typeface="Cambria Math"/>
                                </a:rPr>
                              </m:ctrlPr>
                            </m:sSupPr>
                            <m:e>
                              <m:r>
                                <a:rPr lang="en-GB" sz="2800" b="1" i="1">
                                  <a:solidFill>
                                    <a:srgbClr val="C00000"/>
                                  </a:solidFill>
                                  <a:latin typeface="Cambria Math"/>
                                </a:rPr>
                                <m:t>(</m:t>
                              </m:r>
                              <m:r>
                                <a:rPr lang="en-GB" sz="2800" b="1" i="1">
                                  <a:solidFill>
                                    <a:srgbClr val="C00000"/>
                                  </a:solidFill>
                                  <a:latin typeface="Cambria Math"/>
                                </a:rPr>
                                <m:t>𝑷𝒄</m:t>
                              </m:r>
                              <m:r>
                                <a:rPr lang="en-GB" sz="2800" b="1" i="1">
                                  <a:solidFill>
                                    <a:srgbClr val="C00000"/>
                                  </a:solidFill>
                                  <a:latin typeface="Cambria Math"/>
                                </a:rPr>
                                <m:t>)</m:t>
                              </m:r>
                            </m:e>
                            <m:sup>
                              <m:r>
                                <a:rPr lang="en-GB" sz="2800" b="1" i="1">
                                  <a:solidFill>
                                    <a:srgbClr val="C00000"/>
                                  </a:solidFill>
                                  <a:latin typeface="Cambria Math"/>
                                </a:rPr>
                                <m:t>𝟐</m:t>
                              </m:r>
                            </m:sup>
                          </m:sSup>
                          <m:r>
                            <a:rPr lang="en-GB" sz="2800" b="1" i="1">
                              <a:solidFill>
                                <a:srgbClr val="C00000"/>
                              </a:solidFill>
                              <a:latin typeface="Cambria Math"/>
                            </a:rPr>
                            <m:t>+</m:t>
                          </m:r>
                          <m:sSup>
                            <m:sSupPr>
                              <m:ctrlPr>
                                <a:rPr lang="en-GB" sz="2800" b="1" i="1">
                                  <a:solidFill>
                                    <a:srgbClr val="C00000"/>
                                  </a:solidFill>
                                  <a:latin typeface="Cambria Math"/>
                                </a:rPr>
                              </m:ctrlPr>
                            </m:sSupPr>
                            <m:e>
                              <m:r>
                                <a:rPr lang="en-GB" sz="2800" b="1" i="1">
                                  <a:solidFill>
                                    <a:srgbClr val="C00000"/>
                                  </a:solidFill>
                                  <a:latin typeface="Cambria Math"/>
                                </a:rPr>
                                <m:t>(</m:t>
                              </m:r>
                              <m:sSub>
                                <m:sSubPr>
                                  <m:ctrlPr>
                                    <a:rPr lang="en-GB" sz="2800" b="1" i="1">
                                      <a:solidFill>
                                        <a:srgbClr val="C00000"/>
                                      </a:solidFill>
                                      <a:latin typeface="Cambria Math"/>
                                    </a:rPr>
                                  </m:ctrlPr>
                                </m:sSubPr>
                                <m:e>
                                  <m:r>
                                    <a:rPr lang="en-GB" sz="2800" b="1" i="1">
                                      <a:solidFill>
                                        <a:srgbClr val="C00000"/>
                                      </a:solidFill>
                                      <a:latin typeface="Cambria Math"/>
                                    </a:rPr>
                                    <m:t>𝒎</m:t>
                                  </m:r>
                                </m:e>
                                <m:sub>
                                  <m:r>
                                    <a:rPr lang="en-GB" sz="2800" b="1" i="1">
                                      <a:solidFill>
                                        <a:srgbClr val="C00000"/>
                                      </a:solidFill>
                                      <a:latin typeface="Cambria Math"/>
                                    </a:rPr>
                                    <m:t>𝟎</m:t>
                                  </m:r>
                                </m:sub>
                              </m:sSub>
                              <m:sSup>
                                <m:sSupPr>
                                  <m:ctrlPr>
                                    <a:rPr lang="en-GB" sz="2800" b="1" i="1">
                                      <a:solidFill>
                                        <a:srgbClr val="C00000"/>
                                      </a:solidFill>
                                      <a:latin typeface="Cambria Math"/>
                                    </a:rPr>
                                  </m:ctrlPr>
                                </m:sSupPr>
                                <m:e>
                                  <m:r>
                                    <a:rPr lang="en-GB" sz="2800" b="1" i="1">
                                      <a:solidFill>
                                        <a:srgbClr val="C00000"/>
                                      </a:solidFill>
                                      <a:latin typeface="Cambria Math"/>
                                    </a:rPr>
                                    <m:t>𝒄</m:t>
                                  </m:r>
                                </m:e>
                                <m:sup>
                                  <m:r>
                                    <a:rPr lang="en-GB" sz="2800" b="1" i="1">
                                      <a:solidFill>
                                        <a:srgbClr val="C00000"/>
                                      </a:solidFill>
                                      <a:latin typeface="Cambria Math"/>
                                    </a:rPr>
                                    <m:t>𝟐</m:t>
                                  </m:r>
                                </m:sup>
                              </m:sSup>
                              <m:r>
                                <a:rPr lang="en-GB" sz="2800" b="1" i="1">
                                  <a:solidFill>
                                    <a:srgbClr val="C00000"/>
                                  </a:solidFill>
                                  <a:latin typeface="Cambria Math"/>
                                </a:rPr>
                                <m:t>)</m:t>
                              </m:r>
                            </m:e>
                            <m:sup>
                              <m:r>
                                <a:rPr lang="en-GB" sz="2800" b="1" i="1">
                                  <a:solidFill>
                                    <a:srgbClr val="C00000"/>
                                  </a:solidFill>
                                  <a:latin typeface="Cambria Math"/>
                                </a:rPr>
                                <m:t>𝟐</m:t>
                              </m:r>
                            </m:sup>
                          </m:sSup>
                        </m:e>
                      </m:rad>
                    </m:oMath>
                  </m:oMathPara>
                </a14:m>
                <a:endParaRPr lang="en-GB" sz="2800" b="1" dirty="0"/>
              </a:p>
            </p:txBody>
          </p:sp>
        </mc:Choice>
        <mc:Fallback xmlns="">
          <p:sp>
            <p:nvSpPr>
              <p:cNvPr id="3" name="Rectangle 2"/>
              <p:cNvSpPr>
                <a:spLocks noRot="1" noChangeAspect="1" noMove="1" noResize="1" noEditPoints="1" noAdjustHandles="1" noChangeArrowheads="1" noChangeShapeType="1" noTextEdit="1"/>
              </p:cNvSpPr>
              <p:nvPr/>
            </p:nvSpPr>
            <p:spPr>
              <a:xfrm>
                <a:off x="2157553" y="4800600"/>
                <a:ext cx="3733265" cy="969176"/>
              </a:xfrm>
              <a:prstGeom prst="rect">
                <a:avLst/>
              </a:prstGeom>
              <a:blipFill rotWithShape="1">
                <a:blip r:embed="rId3"/>
                <a:stretch>
                  <a:fillRect/>
                </a:stretch>
              </a:blipFill>
            </p:spPr>
            <p:txBody>
              <a:bodyPr/>
              <a:lstStyle/>
              <a:p>
                <a:r>
                  <a:rPr lang="en-GB">
                    <a:noFill/>
                  </a:rPr>
                  <a:t> </a:t>
                </a:r>
              </a:p>
            </p:txBody>
          </p:sp>
        </mc:Fallback>
      </mc:AlternateContent>
      <p:sp>
        <p:nvSpPr>
          <p:cNvPr id="4" name="Rectangle 3"/>
          <p:cNvSpPr/>
          <p:nvPr/>
        </p:nvSpPr>
        <p:spPr>
          <a:xfrm>
            <a:off x="476794" y="5638800"/>
            <a:ext cx="8153399" cy="1077218"/>
          </a:xfrm>
          <a:prstGeom prst="rect">
            <a:avLst/>
          </a:prstGeom>
        </p:spPr>
        <p:txBody>
          <a:bodyPr wrap="square">
            <a:spAutoFit/>
          </a:bodyPr>
          <a:lstStyle/>
          <a:p>
            <a:r>
              <a:rPr lang="en-GB" sz="3200" dirty="0"/>
              <a:t>This equation is known as the relation between relativistic energy and momentum</a:t>
            </a:r>
          </a:p>
        </p:txBody>
      </p:sp>
    </p:spTree>
    <p:extLst>
      <p:ext uri="{BB962C8B-B14F-4D97-AF65-F5344CB8AC3E}">
        <p14:creationId xmlns:p14="http://schemas.microsoft.com/office/powerpoint/2010/main" val="103874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57200"/>
            <a:ext cx="5998117" cy="584775"/>
          </a:xfrm>
          <a:prstGeom prst="rect">
            <a:avLst/>
          </a:prstGeom>
        </p:spPr>
        <p:txBody>
          <a:bodyPr wrap="none">
            <a:spAutoFit/>
          </a:bodyPr>
          <a:lstStyle/>
          <a:p>
            <a:r>
              <a:rPr lang="en-GB" sz="3200" b="1" dirty="0"/>
              <a:t>Heisenberg's Uncertainty Principle</a:t>
            </a:r>
          </a:p>
        </p:txBody>
      </p:sp>
      <p:sp>
        <p:nvSpPr>
          <p:cNvPr id="3" name="Rectangle 2"/>
          <p:cNvSpPr/>
          <p:nvPr/>
        </p:nvSpPr>
        <p:spPr>
          <a:xfrm>
            <a:off x="713058" y="1295400"/>
            <a:ext cx="7924800" cy="3539430"/>
          </a:xfrm>
          <a:prstGeom prst="rect">
            <a:avLst/>
          </a:prstGeom>
        </p:spPr>
        <p:txBody>
          <a:bodyPr wrap="square">
            <a:spAutoFit/>
          </a:bodyPr>
          <a:lstStyle/>
          <a:p>
            <a:pPr algn="just"/>
            <a:r>
              <a:rPr lang="en-GB" sz="3200" dirty="0"/>
              <a:t>Heisenberg's Uncertainty Principle states that there is inherent uncertainty in the act of measuring a variable of a particle. Commonly applied to the position and momentum of a particle, the principle states that the more precisely the position is known the more uncertain the momentum is and vice versa. </a:t>
            </a:r>
          </a:p>
        </p:txBody>
      </p:sp>
    </p:spTree>
    <p:extLst>
      <p:ext uri="{BB962C8B-B14F-4D97-AF65-F5344CB8AC3E}">
        <p14:creationId xmlns:p14="http://schemas.microsoft.com/office/powerpoint/2010/main" val="3206952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14400"/>
            <a:ext cx="7772400" cy="3046988"/>
          </a:xfrm>
          <a:prstGeom prst="rect">
            <a:avLst/>
          </a:prstGeom>
        </p:spPr>
        <p:txBody>
          <a:bodyPr wrap="square">
            <a:spAutoFit/>
          </a:bodyPr>
          <a:lstStyle/>
          <a:p>
            <a:pPr algn="just"/>
            <a:r>
              <a:rPr lang="en-GB" sz="3200" dirty="0"/>
              <a:t>if one knows the precise momentum of the particle, it is impossible to know the precise position, and vice versa. This relationship also applies to energy and time, in that one cannot measure the precise energy of a system in a finite amount of time. </a:t>
            </a:r>
          </a:p>
        </p:txBody>
      </p:sp>
      <p:sp>
        <p:nvSpPr>
          <p:cNvPr id="3" name="Rectangle 2"/>
          <p:cNvSpPr/>
          <p:nvPr/>
        </p:nvSpPr>
        <p:spPr>
          <a:xfrm>
            <a:off x="685800" y="3961388"/>
            <a:ext cx="7772400" cy="2554545"/>
          </a:xfrm>
          <a:prstGeom prst="rect">
            <a:avLst/>
          </a:prstGeom>
        </p:spPr>
        <p:txBody>
          <a:bodyPr wrap="square">
            <a:spAutoFit/>
          </a:bodyPr>
          <a:lstStyle/>
          <a:p>
            <a:pPr algn="just"/>
            <a:r>
              <a:rPr lang="en-GB" sz="3200" dirty="0" smtClean="0">
                <a:latin typeface="Times New Roman" panose="02020603050405020304" pitchFamily="18" charset="0"/>
                <a:cs typeface="Times New Roman" panose="02020603050405020304" pitchFamily="18" charset="0"/>
              </a:rPr>
              <a:t>	Uncertainties </a:t>
            </a:r>
            <a:r>
              <a:rPr lang="en-GB" sz="3200" dirty="0">
                <a:latin typeface="Times New Roman" panose="02020603050405020304" pitchFamily="18" charset="0"/>
                <a:cs typeface="Times New Roman" panose="02020603050405020304" pitchFamily="18" charset="0"/>
              </a:rPr>
              <a:t>in the products of “conjugate pairs” (momentum/position) and (energy/time) were defined by Heisenberg as having a minimum value corresponding to Planck’s constant divided by </a:t>
            </a:r>
            <a:r>
              <a:rPr lang="en-GB" sz="3200" dirty="0" smtClean="0">
                <a:latin typeface="Times New Roman" panose="02020603050405020304" pitchFamily="18" charset="0"/>
                <a:cs typeface="Times New Roman" panose="02020603050405020304" pitchFamily="18" charset="0"/>
              </a:rPr>
              <a:t>4π.</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812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52600" y="533400"/>
                <a:ext cx="4572000" cy="2239011"/>
              </a:xfrm>
              <a:prstGeom prst="rect">
                <a:avLst/>
              </a:prstGeom>
            </p:spPr>
            <p:txBody>
              <a:bodyPr>
                <a:spAutoFit/>
              </a:bodyPr>
              <a:lstStyle/>
              <a:p>
                <a:r>
                  <a:rPr lang="en-GB" sz="3200" b="1" dirty="0">
                    <a:latin typeface="Times New Roman" panose="02020603050405020304" pitchFamily="18" charset="0"/>
                    <a:cs typeface="Times New Roman" panose="02020603050405020304" pitchFamily="18" charset="0"/>
                  </a:rPr>
                  <a:t>More clearly:</a:t>
                </a:r>
                <a:endParaRPr lang="en-GB" sz="3200" b="1"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GB" sz="3200" b="1" i="1">
                          <a:latin typeface="Cambria Math"/>
                        </a:rPr>
                        <m:t>∆</m:t>
                      </m:r>
                      <m:r>
                        <a:rPr lang="en-GB" sz="3200" b="1" i="1">
                          <a:latin typeface="Cambria Math"/>
                        </a:rPr>
                        <m:t>𝒙</m:t>
                      </m:r>
                      <m:r>
                        <a:rPr lang="en-GB" sz="3200" b="1" i="1">
                          <a:latin typeface="Cambria Math"/>
                        </a:rPr>
                        <m:t>∆</m:t>
                      </m:r>
                      <m:r>
                        <a:rPr lang="en-GB" sz="3200" b="1" i="1">
                          <a:latin typeface="Cambria Math"/>
                        </a:rPr>
                        <m:t>𝑷</m:t>
                      </m:r>
                      <m:r>
                        <a:rPr lang="en-GB" sz="3200" b="1" i="1">
                          <a:latin typeface="Cambria Math"/>
                        </a:rPr>
                        <m:t>≥</m:t>
                      </m:r>
                      <m:f>
                        <m:fPr>
                          <m:ctrlPr>
                            <a:rPr lang="en-GB" sz="3200" b="1" i="1">
                              <a:latin typeface="Cambria Math"/>
                            </a:rPr>
                          </m:ctrlPr>
                        </m:fPr>
                        <m:num>
                          <m:r>
                            <a:rPr lang="en-GB" sz="3200" b="1" i="1">
                              <a:latin typeface="Cambria Math"/>
                            </a:rPr>
                            <m:t>𝒉</m:t>
                          </m:r>
                        </m:num>
                        <m:den>
                          <m:r>
                            <a:rPr lang="en-GB" sz="3200" b="1" i="1">
                              <a:latin typeface="Cambria Math"/>
                            </a:rPr>
                            <m:t>𝟒</m:t>
                          </m:r>
                          <m:r>
                            <a:rPr lang="en-GB" sz="3200" b="1" i="1">
                              <a:latin typeface="Cambria Math"/>
                            </a:rPr>
                            <m:t>𝝅</m:t>
                          </m:r>
                        </m:den>
                      </m:f>
                    </m:oMath>
                  </m:oMathPara>
                </a14:m>
                <a:endParaRPr lang="en-GB" sz="3200" b="1" dirty="0">
                  <a:latin typeface="Times New Roman" panose="02020603050405020304" pitchFamily="18" charset="0"/>
                  <a:cs typeface="Times New Roman" panose="02020603050405020304" pitchFamily="18" charset="0"/>
                </a:endParaRPr>
              </a:p>
              <a:p>
                <a:r>
                  <a:rPr lang="en-GB" sz="3200" b="1" dirty="0" smtClean="0">
                    <a:latin typeface="Times New Roman" panose="02020603050405020304" pitchFamily="18" charset="0"/>
                    <a:cs typeface="Times New Roman" panose="02020603050405020304" pitchFamily="18" charset="0"/>
                  </a:rPr>
                  <a:t>            </a:t>
                </a:r>
                <a14:m>
                  <m:oMath xmlns:m="http://schemas.openxmlformats.org/officeDocument/2006/math">
                    <m:r>
                      <a:rPr lang="en-GB" sz="3200" b="1" i="1">
                        <a:latin typeface="Cambria Math"/>
                      </a:rPr>
                      <m:t>∆</m:t>
                    </m:r>
                    <m:r>
                      <a:rPr lang="en-GB" sz="3200" b="1" i="1">
                        <a:latin typeface="Cambria Math"/>
                      </a:rPr>
                      <m:t>𝒕</m:t>
                    </m:r>
                    <m:r>
                      <a:rPr lang="en-GB" sz="3200" b="1" i="1">
                        <a:latin typeface="Cambria Math"/>
                      </a:rPr>
                      <m:t>∆</m:t>
                    </m:r>
                    <m:r>
                      <a:rPr lang="en-GB" sz="3200" b="1" i="1">
                        <a:latin typeface="Cambria Math"/>
                      </a:rPr>
                      <m:t>𝑬</m:t>
                    </m:r>
                    <m:r>
                      <a:rPr lang="en-GB" sz="3200" b="1" i="1">
                        <a:latin typeface="Cambria Math"/>
                      </a:rPr>
                      <m:t>≥</m:t>
                    </m:r>
                    <m:f>
                      <m:fPr>
                        <m:ctrlPr>
                          <a:rPr lang="en-GB" sz="3200" b="1" i="1">
                            <a:latin typeface="Cambria Math"/>
                          </a:rPr>
                        </m:ctrlPr>
                      </m:fPr>
                      <m:num>
                        <m:r>
                          <a:rPr lang="en-GB" sz="3200" b="1" i="1">
                            <a:latin typeface="Cambria Math"/>
                          </a:rPr>
                          <m:t>𝒉</m:t>
                        </m:r>
                      </m:num>
                      <m:den>
                        <m:r>
                          <a:rPr lang="en-GB" sz="3200" b="1" i="1">
                            <a:latin typeface="Cambria Math"/>
                          </a:rPr>
                          <m:t>𝟒</m:t>
                        </m:r>
                        <m:r>
                          <a:rPr lang="en-GB" sz="3200" b="1" i="1">
                            <a:latin typeface="Cambria Math"/>
                          </a:rPr>
                          <m:t>𝝅</m:t>
                        </m:r>
                      </m:den>
                    </m:f>
                  </m:oMath>
                </a14:m>
                <a:endParaRPr lang="en-GB" sz="3200" b="1"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52600" y="533400"/>
                <a:ext cx="4572000" cy="2239011"/>
              </a:xfrm>
              <a:prstGeom prst="rect">
                <a:avLst/>
              </a:prstGeom>
              <a:blipFill rotWithShape="1">
                <a:blip r:embed="rId2"/>
                <a:stretch>
                  <a:fillRect l="-3467" t="-3815"/>
                </a:stretch>
              </a:blipFill>
            </p:spPr>
            <p:txBody>
              <a:bodyPr/>
              <a:lstStyle/>
              <a:p>
                <a:r>
                  <a:rPr lang="en-GB">
                    <a:noFill/>
                  </a:rPr>
                  <a:t> </a:t>
                </a:r>
              </a:p>
            </p:txBody>
          </p:sp>
        </mc:Fallback>
      </mc:AlternateContent>
      <p:sp>
        <p:nvSpPr>
          <p:cNvPr id="3" name="Rectangle 2"/>
          <p:cNvSpPr/>
          <p:nvPr/>
        </p:nvSpPr>
        <p:spPr>
          <a:xfrm>
            <a:off x="457200" y="3048000"/>
            <a:ext cx="8275320" cy="2554545"/>
          </a:xfrm>
          <a:prstGeom prst="rect">
            <a:avLst/>
          </a:prstGeom>
        </p:spPr>
        <p:txBody>
          <a:bodyPr wrap="square">
            <a:spAutoFit/>
          </a:bodyPr>
          <a:lstStyle/>
          <a:p>
            <a:pPr algn="just"/>
            <a:r>
              <a:rPr lang="en-GB" sz="3200" dirty="0">
                <a:latin typeface="Times New Roman" panose="02020603050405020304" pitchFamily="18" charset="0"/>
                <a:cs typeface="Times New Roman" panose="02020603050405020304" pitchFamily="18" charset="0"/>
              </a:rPr>
              <a:t>Ex-1: The uncertainty in the momentum </a:t>
            </a:r>
            <a:r>
              <a:rPr lang="en-GB" sz="3200" dirty="0" err="1">
                <a:latin typeface="Times New Roman" panose="02020603050405020304" pitchFamily="18" charset="0"/>
                <a:cs typeface="Times New Roman" panose="02020603050405020304" pitchFamily="18" charset="0"/>
              </a:rPr>
              <a:t>Δp</a:t>
            </a:r>
            <a:r>
              <a:rPr lang="en-GB" sz="3200" dirty="0">
                <a:latin typeface="Times New Roman" panose="02020603050405020304" pitchFamily="18" charset="0"/>
                <a:cs typeface="Times New Roman" panose="02020603050405020304" pitchFamily="18" charset="0"/>
              </a:rPr>
              <a:t> of a football thrown by Tom Brady during the super bowl traveling at 40m/s is   1×10</a:t>
            </a:r>
            <a:r>
              <a:rPr lang="en-GB" sz="3200" baseline="30000" dirty="0">
                <a:latin typeface="Times New Roman" panose="02020603050405020304" pitchFamily="18" charset="0"/>
                <a:cs typeface="Times New Roman" panose="02020603050405020304" pitchFamily="18" charset="0"/>
              </a:rPr>
              <a:t>−6</a:t>
            </a:r>
            <a:r>
              <a:rPr lang="en-GB" sz="3200" dirty="0">
                <a:latin typeface="Times New Roman" panose="02020603050405020304" pitchFamily="18" charset="0"/>
                <a:cs typeface="Times New Roman" panose="02020603050405020304" pitchFamily="18" charset="0"/>
              </a:rPr>
              <a:t> </a:t>
            </a:r>
            <a:r>
              <a:rPr lang="en-GB" sz="3200" dirty="0" smtClean="0">
                <a:latin typeface="Times New Roman" panose="02020603050405020304" pitchFamily="18" charset="0"/>
                <a:cs typeface="Times New Roman" panose="02020603050405020304" pitchFamily="18" charset="0"/>
              </a:rPr>
              <a:t>times of </a:t>
            </a:r>
            <a:r>
              <a:rPr lang="en-GB" sz="3200" dirty="0">
                <a:latin typeface="Times New Roman" panose="02020603050405020304" pitchFamily="18" charset="0"/>
                <a:cs typeface="Times New Roman" panose="02020603050405020304" pitchFamily="18" charset="0"/>
              </a:rPr>
              <a:t>its momentum. What is its uncertainty in position </a:t>
            </a:r>
            <a:r>
              <a:rPr lang="en-GB" sz="3200" dirty="0" err="1">
                <a:latin typeface="Times New Roman" panose="02020603050405020304" pitchFamily="18" charset="0"/>
                <a:cs typeface="Times New Roman" panose="02020603050405020304" pitchFamily="18" charset="0"/>
              </a:rPr>
              <a:t>Δx</a:t>
            </a:r>
            <a:r>
              <a:rPr lang="en-GB" sz="3200" dirty="0">
                <a:latin typeface="Times New Roman" panose="02020603050405020304" pitchFamily="18" charset="0"/>
                <a:cs typeface="Times New Roman" panose="02020603050405020304" pitchFamily="18" charset="0"/>
              </a:rPr>
              <a:t>? Mass=0.40kg</a:t>
            </a:r>
          </a:p>
        </p:txBody>
      </p:sp>
    </p:spTree>
    <p:extLst>
      <p:ext uri="{BB962C8B-B14F-4D97-AF65-F5344CB8AC3E}">
        <p14:creationId xmlns:p14="http://schemas.microsoft.com/office/powerpoint/2010/main" val="160967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752600" y="228600"/>
            <a:ext cx="2876550" cy="1676400"/>
          </a:xfrm>
          <a:prstGeom prst="rect">
            <a:avLst/>
          </a:prstGeom>
        </p:spPr>
      </p:pic>
      <p:pic>
        <p:nvPicPr>
          <p:cNvPr id="3" name="Picture 2"/>
          <p:cNvPicPr/>
          <p:nvPr/>
        </p:nvPicPr>
        <p:blipFill>
          <a:blip r:embed="rId3"/>
          <a:stretch>
            <a:fillRect/>
          </a:stretch>
        </p:blipFill>
        <p:spPr>
          <a:xfrm>
            <a:off x="1295399" y="1981200"/>
            <a:ext cx="4114800" cy="1828800"/>
          </a:xfrm>
          <a:prstGeom prst="rect">
            <a:avLst/>
          </a:prstGeom>
        </p:spPr>
      </p:pic>
      <p:pic>
        <p:nvPicPr>
          <p:cNvPr id="4" name="Picture 3"/>
          <p:cNvPicPr/>
          <p:nvPr/>
        </p:nvPicPr>
        <p:blipFill>
          <a:blip r:embed="rId4"/>
          <a:stretch>
            <a:fillRect/>
          </a:stretch>
        </p:blipFill>
        <p:spPr>
          <a:xfrm>
            <a:off x="1446982" y="3855720"/>
            <a:ext cx="4420418" cy="2773680"/>
          </a:xfrm>
          <a:prstGeom prst="rect">
            <a:avLst/>
          </a:prstGeom>
        </p:spPr>
      </p:pic>
    </p:spTree>
    <p:extLst>
      <p:ext uri="{BB962C8B-B14F-4D97-AF65-F5344CB8AC3E}">
        <p14:creationId xmlns:p14="http://schemas.microsoft.com/office/powerpoint/2010/main" val="8104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000999" cy="1077218"/>
          </a:xfrm>
          <a:prstGeom prst="rect">
            <a:avLst/>
          </a:prstGeom>
        </p:spPr>
        <p:txBody>
          <a:bodyPr wrap="square">
            <a:spAutoFit/>
          </a:bodyPr>
          <a:lstStyle/>
          <a:p>
            <a:pPr algn="just"/>
            <a:r>
              <a:rPr lang="en-GB" sz="3200" dirty="0">
                <a:latin typeface="Times New Roman" panose="02020603050405020304" pitchFamily="18" charset="0"/>
                <a:cs typeface="Times New Roman" panose="02020603050405020304" pitchFamily="18" charset="0"/>
              </a:rPr>
              <a:t>Electron can not exist in the nucleus . We can assume it by uncertainty principle.</a:t>
            </a:r>
          </a:p>
        </p:txBody>
      </p:sp>
      <p:sp>
        <p:nvSpPr>
          <p:cNvPr id="3" name="Rectangle 2"/>
          <p:cNvSpPr/>
          <p:nvPr/>
        </p:nvSpPr>
        <p:spPr>
          <a:xfrm>
            <a:off x="533400" y="2133600"/>
            <a:ext cx="8305800" cy="2554545"/>
          </a:xfrm>
          <a:prstGeom prst="rect">
            <a:avLst/>
          </a:prstGeom>
        </p:spPr>
        <p:txBody>
          <a:bodyPr wrap="square">
            <a:spAutoFit/>
          </a:bodyPr>
          <a:lstStyle/>
          <a:p>
            <a:pPr algn="just"/>
            <a:r>
              <a:rPr lang="en-GB" sz="3200" dirty="0">
                <a:solidFill>
                  <a:srgbClr val="C00000"/>
                </a:solidFill>
              </a:rPr>
              <a:t>Usually we can measure the energy of orbital electron in atom in eV range . Till now energy in MeV or GeV range has not been found.  So electron having MeV or GeV can not be existed in </a:t>
            </a:r>
            <a:r>
              <a:rPr lang="en-GB" sz="3200" dirty="0" smtClean="0">
                <a:solidFill>
                  <a:srgbClr val="C00000"/>
                </a:solidFill>
              </a:rPr>
              <a:t>nucleus</a:t>
            </a:r>
            <a:r>
              <a:rPr lang="en-GB" sz="3200" dirty="0">
                <a:solidFill>
                  <a:srgbClr val="C00000"/>
                </a:solidFill>
              </a:rPr>
              <a:t>.</a:t>
            </a:r>
          </a:p>
        </p:txBody>
      </p:sp>
    </p:spTree>
    <p:extLst>
      <p:ext uri="{BB962C8B-B14F-4D97-AF65-F5344CB8AC3E}">
        <p14:creationId xmlns:p14="http://schemas.microsoft.com/office/powerpoint/2010/main" val="228335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609600" y="533400"/>
                <a:ext cx="8001000" cy="5736827"/>
              </a:xfrm>
              <a:prstGeom prst="rect">
                <a:avLst/>
              </a:prstGeom>
            </p:spPr>
            <p:txBody>
              <a:bodyPr wrap="square">
                <a:spAutoFit/>
              </a:bodyPr>
              <a:lstStyle/>
              <a:p>
                <a:r>
                  <a:rPr lang="en-GB" sz="3600" dirty="0" smtClean="0"/>
                  <a:t>Kinetic Energy : </a:t>
                </a:r>
                <a14:m>
                  <m:oMath xmlns:m="http://schemas.openxmlformats.org/officeDocument/2006/math">
                    <m:sSub>
                      <m:sSubPr>
                        <m:ctrlPr>
                          <a:rPr lang="en-GB" sz="3600" i="1">
                            <a:latin typeface="Cambria Math"/>
                          </a:rPr>
                        </m:ctrlPr>
                      </m:sSubPr>
                      <m:e>
                        <m:r>
                          <a:rPr lang="en-GB" sz="3600" i="1">
                            <a:latin typeface="Cambria Math"/>
                          </a:rPr>
                          <m:t>𝐸</m:t>
                        </m:r>
                      </m:e>
                      <m:sub>
                        <m:r>
                          <a:rPr lang="en-GB" sz="3600" i="1">
                            <a:latin typeface="Cambria Math"/>
                          </a:rPr>
                          <m:t>𝑘</m:t>
                        </m:r>
                      </m:sub>
                    </m:sSub>
                    <m:r>
                      <a:rPr lang="en-GB" sz="3600" i="1">
                        <a:latin typeface="Cambria Math"/>
                      </a:rPr>
                      <m:t>=</m:t>
                    </m:r>
                    <m:f>
                      <m:fPr>
                        <m:ctrlPr>
                          <a:rPr lang="en-GB" sz="3600" i="1">
                            <a:latin typeface="Cambria Math"/>
                          </a:rPr>
                        </m:ctrlPr>
                      </m:fPr>
                      <m:num>
                        <m:r>
                          <a:rPr lang="en-GB" sz="3600" i="1">
                            <a:latin typeface="Cambria Math"/>
                          </a:rPr>
                          <m:t>1</m:t>
                        </m:r>
                      </m:num>
                      <m:den>
                        <m:r>
                          <a:rPr lang="en-GB" sz="3600" i="1">
                            <a:latin typeface="Cambria Math"/>
                          </a:rPr>
                          <m:t>2</m:t>
                        </m:r>
                      </m:den>
                    </m:f>
                    <m:r>
                      <a:rPr lang="en-GB" sz="3600" i="1">
                        <a:latin typeface="Cambria Math"/>
                      </a:rPr>
                      <m:t>𝑚</m:t>
                    </m:r>
                    <m:sSup>
                      <m:sSupPr>
                        <m:ctrlPr>
                          <a:rPr lang="en-GB" sz="3600" i="1">
                            <a:latin typeface="Cambria Math"/>
                          </a:rPr>
                        </m:ctrlPr>
                      </m:sSupPr>
                      <m:e>
                        <m:r>
                          <a:rPr lang="en-GB" sz="3600" i="1">
                            <a:latin typeface="Cambria Math"/>
                          </a:rPr>
                          <m:t>𝑣</m:t>
                        </m:r>
                      </m:e>
                      <m:sup>
                        <m:r>
                          <a:rPr lang="en-GB" sz="3600" i="1">
                            <a:latin typeface="Cambria Math"/>
                          </a:rPr>
                          <m:t>2</m:t>
                        </m:r>
                      </m:sup>
                    </m:sSup>
                  </m:oMath>
                </a14:m>
                <a:endParaRPr lang="en-GB" sz="3600" dirty="0"/>
              </a:p>
              <a:p>
                <a:r>
                  <a:rPr lang="en-GB" sz="3600" dirty="0" smtClean="0"/>
                  <a:t>                            </a:t>
                </a:r>
                <a14:m>
                  <m:oMath xmlns:m="http://schemas.openxmlformats.org/officeDocument/2006/math">
                    <m:sSub>
                      <m:sSubPr>
                        <m:ctrlPr>
                          <a:rPr lang="en-GB" sz="3600" i="1">
                            <a:latin typeface="Cambria Math"/>
                          </a:rPr>
                        </m:ctrlPr>
                      </m:sSubPr>
                      <m:e>
                        <m:r>
                          <a:rPr lang="en-GB" sz="3600" i="1">
                            <a:latin typeface="Cambria Math"/>
                          </a:rPr>
                          <m:t>𝐸</m:t>
                        </m:r>
                      </m:e>
                      <m:sub>
                        <m:r>
                          <a:rPr lang="en-GB" sz="3600" i="1">
                            <a:latin typeface="Cambria Math"/>
                          </a:rPr>
                          <m:t>𝑘</m:t>
                        </m:r>
                      </m:sub>
                    </m:sSub>
                    <m:r>
                      <a:rPr lang="en-GB" sz="3600" i="1">
                        <a:latin typeface="Cambria Math"/>
                      </a:rPr>
                      <m:t>=</m:t>
                    </m:r>
                    <m:f>
                      <m:fPr>
                        <m:ctrlPr>
                          <a:rPr lang="en-GB" sz="3600" i="1">
                            <a:latin typeface="Cambria Math"/>
                          </a:rPr>
                        </m:ctrlPr>
                      </m:fPr>
                      <m:num>
                        <m:r>
                          <a:rPr lang="en-GB" sz="3600" i="1">
                            <a:latin typeface="Cambria Math"/>
                          </a:rPr>
                          <m:t>1</m:t>
                        </m:r>
                      </m:num>
                      <m:den>
                        <m:r>
                          <a:rPr lang="en-GB" sz="3600" i="1">
                            <a:latin typeface="Cambria Math"/>
                          </a:rPr>
                          <m:t>2</m:t>
                        </m:r>
                        <m:r>
                          <a:rPr lang="en-GB" sz="3600" i="1">
                            <a:latin typeface="Cambria Math"/>
                          </a:rPr>
                          <m:t>𝑚</m:t>
                        </m:r>
                      </m:den>
                    </m:f>
                    <m:sSup>
                      <m:sSupPr>
                        <m:ctrlPr>
                          <a:rPr lang="en-GB" sz="3600" i="1">
                            <a:latin typeface="Cambria Math"/>
                          </a:rPr>
                        </m:ctrlPr>
                      </m:sSupPr>
                      <m:e>
                        <m:r>
                          <a:rPr lang="en-GB" sz="3600" i="1">
                            <a:latin typeface="Cambria Math"/>
                          </a:rPr>
                          <m:t>𝑚</m:t>
                        </m:r>
                      </m:e>
                      <m:sup>
                        <m:r>
                          <a:rPr lang="en-GB" sz="3600" i="1">
                            <a:latin typeface="Cambria Math"/>
                          </a:rPr>
                          <m:t>2</m:t>
                        </m:r>
                      </m:sup>
                    </m:sSup>
                    <m:sSup>
                      <m:sSupPr>
                        <m:ctrlPr>
                          <a:rPr lang="en-GB" sz="3600" i="1">
                            <a:latin typeface="Cambria Math"/>
                          </a:rPr>
                        </m:ctrlPr>
                      </m:sSupPr>
                      <m:e>
                        <m:r>
                          <a:rPr lang="en-GB" sz="3600" i="1">
                            <a:latin typeface="Cambria Math"/>
                          </a:rPr>
                          <m:t>𝑣</m:t>
                        </m:r>
                      </m:e>
                      <m:sup>
                        <m:r>
                          <a:rPr lang="en-GB" sz="3600" i="1">
                            <a:latin typeface="Cambria Math"/>
                          </a:rPr>
                          <m:t>2</m:t>
                        </m:r>
                      </m:sup>
                    </m:sSup>
                  </m:oMath>
                </a14:m>
                <a:endParaRPr lang="en-GB" sz="3600" dirty="0"/>
              </a:p>
              <a:p>
                <a:r>
                  <a:rPr lang="en-GB" sz="3600" dirty="0"/>
                  <a:t>	</a:t>
                </a:r>
                <a:r>
                  <a:rPr lang="en-GB" sz="3600" dirty="0" smtClean="0"/>
                  <a:t>                   </a:t>
                </a:r>
                <a14:m>
                  <m:oMath xmlns:m="http://schemas.openxmlformats.org/officeDocument/2006/math">
                    <m:sSub>
                      <m:sSubPr>
                        <m:ctrlPr>
                          <a:rPr lang="en-GB" sz="3600" i="1">
                            <a:latin typeface="Cambria Math"/>
                          </a:rPr>
                        </m:ctrlPr>
                      </m:sSubPr>
                      <m:e>
                        <m:r>
                          <a:rPr lang="en-GB" sz="3600" i="1">
                            <a:latin typeface="Cambria Math"/>
                          </a:rPr>
                          <m:t>𝐸</m:t>
                        </m:r>
                      </m:e>
                      <m:sub>
                        <m:r>
                          <a:rPr lang="en-GB" sz="3600" i="1">
                            <a:latin typeface="Cambria Math"/>
                          </a:rPr>
                          <m:t>𝑘</m:t>
                        </m:r>
                      </m:sub>
                    </m:sSub>
                    <m:r>
                      <a:rPr lang="en-GB" sz="3600" i="1">
                        <a:latin typeface="Cambria Math"/>
                      </a:rPr>
                      <m:t>=</m:t>
                    </m:r>
                    <m:f>
                      <m:fPr>
                        <m:ctrlPr>
                          <a:rPr lang="en-GB" sz="3600" i="1">
                            <a:latin typeface="Cambria Math"/>
                          </a:rPr>
                        </m:ctrlPr>
                      </m:fPr>
                      <m:num>
                        <m:sSup>
                          <m:sSupPr>
                            <m:ctrlPr>
                              <a:rPr lang="en-GB" sz="3600" i="1">
                                <a:latin typeface="Cambria Math"/>
                              </a:rPr>
                            </m:ctrlPr>
                          </m:sSupPr>
                          <m:e>
                            <m:r>
                              <a:rPr lang="en-GB" sz="3600" i="1">
                                <a:latin typeface="Cambria Math"/>
                              </a:rPr>
                              <m:t>(</m:t>
                            </m:r>
                            <m:r>
                              <a:rPr lang="en-GB" sz="3600" i="1">
                                <a:latin typeface="Cambria Math"/>
                              </a:rPr>
                              <m:t>𝑚𝑣</m:t>
                            </m:r>
                            <m:r>
                              <a:rPr lang="en-GB" sz="3600" i="1">
                                <a:latin typeface="Cambria Math"/>
                              </a:rPr>
                              <m:t>)</m:t>
                            </m:r>
                          </m:e>
                          <m:sup>
                            <m:r>
                              <a:rPr lang="en-GB" sz="3600" i="1">
                                <a:latin typeface="Cambria Math"/>
                              </a:rPr>
                              <m:t>2</m:t>
                            </m:r>
                          </m:sup>
                        </m:sSup>
                      </m:num>
                      <m:den>
                        <m:r>
                          <a:rPr lang="en-GB" sz="3600" i="1">
                            <a:latin typeface="Cambria Math"/>
                          </a:rPr>
                          <m:t>2</m:t>
                        </m:r>
                        <m:r>
                          <a:rPr lang="en-GB" sz="3600" i="1">
                            <a:latin typeface="Cambria Math"/>
                          </a:rPr>
                          <m:t>𝑚</m:t>
                        </m:r>
                      </m:den>
                    </m:f>
                  </m:oMath>
                </a14:m>
                <a:endParaRPr lang="en-GB" sz="3600" dirty="0"/>
              </a:p>
              <a:p>
                <a:r>
                  <a:rPr lang="en-GB" sz="3600" dirty="0"/>
                  <a:t> </a:t>
                </a:r>
                <a14:m>
                  <m:oMath xmlns:m="http://schemas.openxmlformats.org/officeDocument/2006/math">
                    <m:r>
                      <a:rPr lang="en-US" sz="3600" b="0" i="0" smtClean="0">
                        <a:latin typeface="Cambria Math"/>
                      </a:rPr>
                      <m:t>                            </m:t>
                    </m:r>
                    <m:sSub>
                      <m:sSubPr>
                        <m:ctrlPr>
                          <a:rPr lang="en-GB" sz="3600" i="1">
                            <a:latin typeface="Cambria Math"/>
                          </a:rPr>
                        </m:ctrlPr>
                      </m:sSubPr>
                      <m:e>
                        <m:r>
                          <a:rPr lang="en-GB" sz="3600" i="1">
                            <a:latin typeface="Cambria Math"/>
                          </a:rPr>
                          <m:t>𝐸</m:t>
                        </m:r>
                      </m:e>
                      <m:sub>
                        <m:r>
                          <a:rPr lang="en-GB" sz="3600" i="1">
                            <a:latin typeface="Cambria Math"/>
                          </a:rPr>
                          <m:t>𝑘</m:t>
                        </m:r>
                      </m:sub>
                    </m:sSub>
                    <m:r>
                      <a:rPr lang="en-GB" sz="3600" i="1">
                        <a:latin typeface="Cambria Math"/>
                      </a:rPr>
                      <m:t>=</m:t>
                    </m:r>
                    <m:f>
                      <m:fPr>
                        <m:ctrlPr>
                          <a:rPr lang="en-GB" sz="3600" i="1">
                            <a:latin typeface="Cambria Math"/>
                          </a:rPr>
                        </m:ctrlPr>
                      </m:fPr>
                      <m:num>
                        <m:sSup>
                          <m:sSupPr>
                            <m:ctrlPr>
                              <a:rPr lang="en-GB" sz="3600" i="1">
                                <a:latin typeface="Cambria Math"/>
                              </a:rPr>
                            </m:ctrlPr>
                          </m:sSupPr>
                          <m:e>
                            <m:r>
                              <a:rPr lang="en-GB" sz="3600" i="1">
                                <a:latin typeface="Cambria Math"/>
                              </a:rPr>
                              <m:t>𝑃</m:t>
                            </m:r>
                          </m:e>
                          <m:sup>
                            <m:r>
                              <a:rPr lang="en-GB" sz="3600" i="1">
                                <a:latin typeface="Cambria Math"/>
                              </a:rPr>
                              <m:t>2</m:t>
                            </m:r>
                          </m:sup>
                        </m:sSup>
                      </m:num>
                      <m:den>
                        <m:r>
                          <a:rPr lang="en-GB" sz="3600" i="1">
                            <a:latin typeface="Cambria Math"/>
                          </a:rPr>
                          <m:t>2</m:t>
                        </m:r>
                        <m:r>
                          <a:rPr lang="en-GB" sz="3600" i="1">
                            <a:latin typeface="Cambria Math"/>
                          </a:rPr>
                          <m:t>𝑚</m:t>
                        </m:r>
                      </m:den>
                    </m:f>
                  </m:oMath>
                </a14:m>
                <a:endParaRPr lang="en-GB" sz="3600" dirty="0"/>
              </a:p>
              <a:p>
                <a:endParaRPr lang="en-GB" sz="3600" dirty="0" smtClean="0"/>
              </a:p>
              <a:p>
                <a:r>
                  <a:rPr lang="en-GB" sz="3600" dirty="0" smtClean="0"/>
                  <a:t>Now </a:t>
                </a:r>
                <a:r>
                  <a:rPr lang="en-GB" sz="3600" dirty="0"/>
                  <a:t>we will </a:t>
                </a:r>
                <a:r>
                  <a:rPr lang="en-GB" sz="3600" dirty="0" smtClean="0"/>
                  <a:t>discuss how an electron </a:t>
                </a:r>
                <a:r>
                  <a:rPr lang="en-GB" sz="3600" dirty="0"/>
                  <a:t>can </a:t>
                </a:r>
                <a:r>
                  <a:rPr lang="en-GB" sz="3600" dirty="0" smtClean="0"/>
                  <a:t>not exist </a:t>
                </a:r>
                <a:r>
                  <a:rPr lang="en-GB" sz="3600" dirty="0"/>
                  <a:t>in the nucleus but </a:t>
                </a:r>
                <a:r>
                  <a:rPr lang="en-GB" sz="3600" dirty="0" smtClean="0"/>
                  <a:t>a Proton </a:t>
                </a:r>
                <a:r>
                  <a:rPr lang="en-GB" sz="3600" dirty="0"/>
                  <a:t>can </a:t>
                </a:r>
                <a:r>
                  <a:rPr lang="en-GB" sz="3600" dirty="0" smtClean="0"/>
                  <a:t>exist in nucleus.</a:t>
                </a:r>
                <a:endParaRPr lang="en-GB" sz="3600" dirty="0"/>
              </a:p>
            </p:txBody>
          </p:sp>
        </mc:Choice>
        <mc:Fallback xmlns="">
          <p:sp>
            <p:nvSpPr>
              <p:cNvPr id="2" name="Rectangle 1"/>
              <p:cNvSpPr>
                <a:spLocks noRot="1" noChangeAspect="1" noMove="1" noResize="1" noEditPoints="1" noAdjustHandles="1" noChangeArrowheads="1" noChangeShapeType="1" noTextEdit="1"/>
              </p:cNvSpPr>
              <p:nvPr/>
            </p:nvSpPr>
            <p:spPr>
              <a:xfrm>
                <a:off x="609600" y="533400"/>
                <a:ext cx="8001000" cy="5736827"/>
              </a:xfrm>
              <a:prstGeom prst="rect">
                <a:avLst/>
              </a:prstGeom>
              <a:blipFill rotWithShape="1">
                <a:blip r:embed="rId2"/>
                <a:stretch>
                  <a:fillRect l="-2285" r="-76" b="-2976"/>
                </a:stretch>
              </a:blipFill>
            </p:spPr>
            <p:txBody>
              <a:bodyPr/>
              <a:lstStyle/>
              <a:p>
                <a:r>
                  <a:rPr lang="en-GB">
                    <a:noFill/>
                  </a:rPr>
                  <a:t> </a:t>
                </a:r>
              </a:p>
            </p:txBody>
          </p:sp>
        </mc:Fallback>
      </mc:AlternateContent>
    </p:spTree>
    <p:extLst>
      <p:ext uri="{BB962C8B-B14F-4D97-AF65-F5344CB8AC3E}">
        <p14:creationId xmlns:p14="http://schemas.microsoft.com/office/powerpoint/2010/main" val="1810454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853</Words>
  <Application>Microsoft Office PowerPoint</Application>
  <PresentationFormat>On-screen Show (4:3)</PresentationFormat>
  <Paragraphs>93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arham</dc:creator>
  <cp:lastModifiedBy>arham</cp:lastModifiedBy>
  <cp:revision>60</cp:revision>
  <dcterms:created xsi:type="dcterms:W3CDTF">2020-07-06T14:13:42Z</dcterms:created>
  <dcterms:modified xsi:type="dcterms:W3CDTF">2021-07-25T15:53:38Z</dcterms:modified>
</cp:coreProperties>
</file>