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7" r:id="rId2"/>
    <p:sldId id="256" r:id="rId3"/>
    <p:sldId id="258" r:id="rId4"/>
    <p:sldId id="259" r:id="rId5"/>
    <p:sldId id="260" r:id="rId6"/>
    <p:sldId id="266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9T14:17:22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1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97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1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3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3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0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9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0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BF5D7D-3559-4F70-A279-8503AE0A84C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6F5B25-42B4-4AD6-8880-A69E0A6A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8200-0004-09AA-420E-4E8CD38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 of </a:t>
            </a:r>
            <a:b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54F1-F687-58F5-44BE-2514EA621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ctr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Farhan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Ibtesham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Joy(2022-3-60-150)</a:t>
            </a:r>
          </a:p>
          <a:p>
            <a:pPr marL="457200" lvl="1" indent="0" algn="ctr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Sarafat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(2022-3-60-109)</a:t>
            </a:r>
          </a:p>
          <a:p>
            <a:pPr marL="457200" lvl="1" indent="0" algn="ctr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Rijia Parveen Raya (2022-3-60-192)</a:t>
            </a:r>
          </a:p>
          <a:p>
            <a:pPr marL="457200" lvl="1" indent="0" algn="ctr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ctr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Puja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Chakroborty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7AB9E2-6655-41A1-ED3C-0B003315B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5" y="618517"/>
            <a:ext cx="7859564" cy="1596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400" b="1" dirty="0"/>
            </a:br>
            <a:br>
              <a:rPr lang="en-US" sz="3400" dirty="0"/>
            </a:br>
            <a:endParaRPr lang="en-US" sz="3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F762E38-2357-A196-4723-7AF2376B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256" y="1574747"/>
            <a:ext cx="7859565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who buys bikes helps businesses sell better.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can improve sales by learning about customer’s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trends.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inventory management, pricing strategies, and effective marketing.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past data to predict if a customer will buy a bike.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216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275A-2B6B-4086-E462-64836314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385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27B4-1F06-9921-4C6C-A42148C1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3300"/>
            <a:ext cx="9200535" cy="1136267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 bike sales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machine learning model to predict bike purchases.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00EB02-73D3-EA9A-7CEE-4C1E4C96B35E}"/>
                  </a:ext>
                </a:extLst>
              </p14:cNvPr>
              <p14:cNvContentPartPr/>
              <p14:nvPr/>
            </p14:nvContentPartPr>
            <p14:xfrm>
              <a:off x="2713297" y="545674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00EB02-73D3-EA9A-7CEE-4C1E4C96B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7177" y="545062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71360F43-F8CB-FB0D-E6A6-F60265C42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1" y="1431232"/>
            <a:ext cx="8875622" cy="54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4B93-BD5F-8A7E-EC9B-1F6E9459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31" y="333585"/>
            <a:ext cx="10403792" cy="10036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055-2E98-3E37-3A1E-0E60C0C3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31" y="971278"/>
            <a:ext cx="11348206" cy="2214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the numbers easy to compare (normalization).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</a:t>
            </a:r>
            <a:br>
              <a:rPr lang="en-US" sz="1600" dirty="0">
                <a:latin typeface="Aptos" panose="020B0004020202020204" pitchFamily="34" charset="0"/>
              </a:rPr>
            </a:br>
            <a:r>
              <a:rPr lang="en-US" sz="1600" dirty="0">
                <a:latin typeface="Aptos" panose="020B0004020202020204" pitchFamily="34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graphs and charts to find patterns. Also, Found important factors like age and income.</a:t>
            </a:r>
          </a:p>
        </p:txBody>
      </p:sp>
      <p:pic>
        <p:nvPicPr>
          <p:cNvPr id="5" name="Picture 4" descr="A graph of a distribution of bike&#10;&#10;Description automatically generated">
            <a:extLst>
              <a:ext uri="{FF2B5EF4-FFF2-40B4-BE49-F238E27FC236}">
                <a16:creationId xmlns:a16="http://schemas.microsoft.com/office/drawing/2014/main" id="{4E5F599C-9CA7-825B-3FAD-980C54F41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094" y="3337369"/>
            <a:ext cx="4120461" cy="3319260"/>
          </a:xfrm>
          <a:prstGeom prst="rect">
            <a:avLst/>
          </a:prstGeom>
        </p:spPr>
      </p:pic>
      <p:pic>
        <p:nvPicPr>
          <p:cNvPr id="7" name="Picture 6" descr="A yellow and blue circle with text&#10;&#10;Description automatically generated">
            <a:extLst>
              <a:ext uri="{FF2B5EF4-FFF2-40B4-BE49-F238E27FC236}">
                <a16:creationId xmlns:a16="http://schemas.microsoft.com/office/drawing/2014/main" id="{47CE6B5F-3BEF-0204-3C75-2D48A88A5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9"/>
          <a:stretch/>
        </p:blipFill>
        <p:spPr>
          <a:xfrm>
            <a:off x="6184117" y="3409527"/>
            <a:ext cx="4297410" cy="32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7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8EB9-2E27-6C0C-9B3E-E0C883EB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363" y="-85604"/>
            <a:ext cx="11029616" cy="10138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3C044B-0418-3F33-1B73-7F5BBCB2C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268" y="967809"/>
            <a:ext cx="6830961" cy="1494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cap="none" dirty="0">
                <a:effectLst/>
                <a:latin typeface="Segoe UI" panose="020B0502040204020203" pitchFamily="34" charset="0"/>
              </a:rPr>
              <a:t>Representing connections between feature correlation through heatmaps  </a:t>
            </a:r>
            <a:r>
              <a:rPr lang="en-US" sz="1400" cap="none" dirty="0">
                <a:effectLst/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846B-139E-C7AD-D570-C85C8C21529B}"/>
              </a:ext>
            </a:extLst>
          </p:cNvPr>
          <p:cNvSpPr txBox="1"/>
          <p:nvPr/>
        </p:nvSpPr>
        <p:spPr>
          <a:xfrm>
            <a:off x="163268" y="3221266"/>
            <a:ext cx="7678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Segoe UI" panose="020B0502040204020203" pitchFamily="34" charset="0"/>
              </a:rPr>
              <a:t>Scatter plots showing income vs. age and their relationship to bike purchases.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</a:endParaRPr>
          </a:p>
          <a:p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3715CCB6-FCDC-BEA8-BA86-61BF78F0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579" y="238130"/>
            <a:ext cx="4758243" cy="3305964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E960238B-20EC-B2EC-D987-45CAF0F89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22" y="3655602"/>
            <a:ext cx="4957791" cy="3059063"/>
          </a:xfrm>
          <a:prstGeom prst="rect">
            <a:avLst/>
          </a:prstGeom>
        </p:spPr>
      </p:pic>
      <p:pic>
        <p:nvPicPr>
          <p:cNvPr id="3" name="Picture 2" descr="A graph of age vs. bike purchase&#10;&#10;Description automatically generated">
            <a:extLst>
              <a:ext uri="{FF2B5EF4-FFF2-40B4-BE49-F238E27FC236}">
                <a16:creationId xmlns:a16="http://schemas.microsoft.com/office/drawing/2014/main" id="{FD43C21B-364A-4DFA-7749-D9DC65CB1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9" y="3685197"/>
            <a:ext cx="5556494" cy="30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8551-E32F-E7FA-FB3E-6AC5D3D4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Segoe UI" panose="020B0502040204020203" pitchFamily="34" charset="0"/>
              </a:rPr>
              <a:t>Confusion Matrix and F1 Score graphs for model performance.</a:t>
            </a:r>
            <a:b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492B-2F7E-4F61-63CE-92DD0F69F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B43DB-9ECF-C1C6-220C-B67BA221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1" y="2271303"/>
            <a:ext cx="5131921" cy="3930196"/>
          </a:xfrm>
          <a:prstGeom prst="rect">
            <a:avLst/>
          </a:prstGeom>
        </p:spPr>
      </p:pic>
      <p:pic>
        <p:nvPicPr>
          <p:cNvPr id="9" name="Picture 8" descr="A graph with green squares&#10;&#10;Description automatically generated">
            <a:extLst>
              <a:ext uri="{FF2B5EF4-FFF2-40B4-BE49-F238E27FC236}">
                <a16:creationId xmlns:a16="http://schemas.microsoft.com/office/drawing/2014/main" id="{62849E55-E7F3-87C1-5B3B-6BBFABFCD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887" y="2271303"/>
            <a:ext cx="5131919" cy="3899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BA3EF3-53D6-280B-F1CA-7D19E41C6487}"/>
              </a:ext>
            </a:extLst>
          </p:cNvPr>
          <p:cNvSpPr txBox="1"/>
          <p:nvPr/>
        </p:nvSpPr>
        <p:spPr>
          <a:xfrm>
            <a:off x="1399157" y="6322240"/>
            <a:ext cx="307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SVM Of 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1C0FD-AE2B-D9CF-7366-9944108ECE79}"/>
              </a:ext>
            </a:extLst>
          </p:cNvPr>
          <p:cNvSpPr txBox="1"/>
          <p:nvPr/>
        </p:nvSpPr>
        <p:spPr>
          <a:xfrm>
            <a:off x="7249064" y="6231433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SVM Of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78399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5911-A873-E3CC-7CF0-DBD89DA1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C801-09E3-A802-EF71-2AFE8C348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5" y="623499"/>
            <a:ext cx="11029615" cy="81953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Building Models</a:t>
            </a:r>
            <a:endParaRPr lang="en-US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Aptos" panose="020B0004020202020204" pitchFamily="34" charset="0"/>
              </a:rPr>
              <a:t>Used Logistic Regression and Linear Regression.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70870-42F0-B947-C1E5-FAC0D02C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9" y="1715956"/>
            <a:ext cx="7255041" cy="469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98AF-4CD5-5C39-6EFF-D8A2F360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1" y="3356719"/>
            <a:ext cx="105156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>
                <a:effectLst/>
                <a:latin typeface="Segoe UI" panose="020B0502040204020203" pitchFamily="34" charset="0"/>
              </a:rPr>
              <a:t>Future Directions: </a:t>
            </a:r>
            <a:br>
              <a:rPr lang="en-US" sz="3600" b="1" dirty="0">
                <a:effectLst/>
                <a:latin typeface="Segoe UI" panose="020B0502040204020203" pitchFamily="34" charset="0"/>
              </a:rPr>
            </a:br>
            <a:r>
              <a:rPr lang="en-US" sz="4400" b="1" dirty="0"/>
              <a:t>What’s Next?</a:t>
            </a:r>
            <a:br>
              <a:rPr lang="en-US" b="1" dirty="0"/>
            </a:br>
            <a:br>
              <a:rPr lang="en-US" sz="1800" dirty="0">
                <a:effectLst/>
                <a:latin typeface="Arial" panose="020B0604020202020204" pitchFamily="34" charset="0"/>
              </a:rPr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C449-B4D2-DBFD-1A45-5695A2FE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8" y="4290027"/>
            <a:ext cx="11029615" cy="3678303"/>
          </a:xfrm>
        </p:spPr>
        <p:txBody>
          <a:bodyPr/>
          <a:lstStyle/>
          <a:p>
            <a:pPr marL="742950" lvl="1" indent="-285750"/>
            <a:r>
              <a:rPr lang="en-US" sz="2400" cap="none" dirty="0"/>
              <a:t>Collect more data like- sales during holidays or promotions to improving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none" dirty="0"/>
              <a:t>Try advanced models like random forest for better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cap="none" dirty="0"/>
              <a:t>Use real-time data to make predictions faster and accurate.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453CD-2FBB-6C5A-FF3D-891DE02CD2CB}"/>
              </a:ext>
            </a:extLst>
          </p:cNvPr>
          <p:cNvSpPr txBox="1"/>
          <p:nvPr/>
        </p:nvSpPr>
        <p:spPr>
          <a:xfrm>
            <a:off x="296057" y="1396631"/>
            <a:ext cx="107627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Businesses can use this to sell smarter and serve customers better.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Cost Savings</a:t>
            </a:r>
            <a:r>
              <a:rPr lang="en-US" sz="2800" dirty="0"/>
              <a:t>: Reduces waste by optimizing resources and inventory.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BFBAB-A473-35B5-DF46-6DD66F74314E}"/>
              </a:ext>
            </a:extLst>
          </p:cNvPr>
          <p:cNvSpPr txBox="1"/>
          <p:nvPr/>
        </p:nvSpPr>
        <p:spPr>
          <a:xfrm>
            <a:off x="543231" y="637742"/>
            <a:ext cx="75954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Why It’s Useful?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209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308</TotalTime>
  <Words>276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Segoe UI</vt:lpstr>
      <vt:lpstr>Times New Roman</vt:lpstr>
      <vt:lpstr>Tw Cen MT</vt:lpstr>
      <vt:lpstr>Droplet</vt:lpstr>
      <vt:lpstr>Dynamic Analysis of  Bike Purchase Dataset </vt:lpstr>
      <vt:lpstr>Introduction  </vt:lpstr>
      <vt:lpstr>Problem Statement </vt:lpstr>
      <vt:lpstr>Methodology </vt:lpstr>
      <vt:lpstr>Visualization</vt:lpstr>
      <vt:lpstr>Confusion Matrix and F1 Score graphs for model performance. </vt:lpstr>
      <vt:lpstr> </vt:lpstr>
      <vt:lpstr>Future Directions:  What’s Next?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 of  Bike Purchase Dataset </dc:title>
  <dc:creator>Rijia Parveen Raya</dc:creator>
  <cp:lastModifiedBy>Farhan Ibtesham Joy</cp:lastModifiedBy>
  <cp:revision>7</cp:revision>
  <dcterms:created xsi:type="dcterms:W3CDTF">2025-01-19T12:15:06Z</dcterms:created>
  <dcterms:modified xsi:type="dcterms:W3CDTF">2025-01-20T15:45:00Z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2025-01-19T12:48:12Z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ac8aa0a2-e991-49a7-9053-0147231359d0</vt:lpwstr>
  </property>
  <property fmtid="{D5CDD505-2E9C-101B-9397-08002B2CF9AE}" pid="7" name="MSIP_Label_defa4170-0d19-0005-0004-bc88714345d2_ActionId">
    <vt:lpwstr>6c675de0-bb6e-4fc2-9e01-42d1cbdeae76</vt:lpwstr>
  </property>
  <property fmtid="{D5CDD505-2E9C-101B-9397-08002B2CF9AE}" pid="8" name="MSIP_Label_defa4170-0d19-0005-0004-bc88714345d2_ContentBits">
    <vt:lpwstr>0</vt:lpwstr>
  </property>
</Properties>
</file>