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4"/>
  </p:notesMasterIdLst>
  <p:handoutMasterIdLst>
    <p:handoutMasterId r:id="rId35"/>
  </p:handoutMasterIdLst>
  <p:sldIdLst>
    <p:sldId id="330" r:id="rId2"/>
    <p:sldId id="347" r:id="rId3"/>
    <p:sldId id="422" r:id="rId4"/>
    <p:sldId id="423" r:id="rId5"/>
    <p:sldId id="363" r:id="rId6"/>
    <p:sldId id="393" r:id="rId7"/>
    <p:sldId id="364" r:id="rId8"/>
    <p:sldId id="408" r:id="rId9"/>
    <p:sldId id="404" r:id="rId10"/>
    <p:sldId id="403" r:id="rId11"/>
    <p:sldId id="375" r:id="rId12"/>
    <p:sldId id="426" r:id="rId13"/>
    <p:sldId id="427" r:id="rId14"/>
    <p:sldId id="374" r:id="rId15"/>
    <p:sldId id="429" r:id="rId16"/>
    <p:sldId id="430" r:id="rId17"/>
    <p:sldId id="391" r:id="rId18"/>
    <p:sldId id="409" r:id="rId19"/>
    <p:sldId id="400" r:id="rId20"/>
    <p:sldId id="425" r:id="rId21"/>
    <p:sldId id="386" r:id="rId22"/>
    <p:sldId id="432" r:id="rId23"/>
    <p:sldId id="398" r:id="rId24"/>
    <p:sldId id="389" r:id="rId25"/>
    <p:sldId id="390" r:id="rId26"/>
    <p:sldId id="401" r:id="rId27"/>
    <p:sldId id="431" r:id="rId28"/>
    <p:sldId id="402" r:id="rId29"/>
    <p:sldId id="387" r:id="rId30"/>
    <p:sldId id="392" r:id="rId31"/>
    <p:sldId id="412" r:id="rId32"/>
    <p:sldId id="331" r:id="rId3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3" autoAdjust="0"/>
    <p:restoredTop sz="94667"/>
  </p:normalViewPr>
  <p:slideViewPr>
    <p:cSldViewPr snapToGrid="0">
      <p:cViewPr varScale="1">
        <p:scale>
          <a:sx n="64" d="100"/>
          <a:sy n="64" d="100"/>
        </p:scale>
        <p:origin x="1458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9334B8E-3D1F-4D13-A54E-BFE97B36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C4D753E-0D96-484D-AE41-DA069EC6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2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EC14F13-9940-464D-96E0-6B1495E78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062C8DA-575B-421A-8D26-AE1E16BB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6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9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998D125-052E-430C-A5E5-045AF4262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54BE39E-4EE8-44E7-927E-467747CCD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58CADB1-93CB-4274-A8D1-6924002778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72E9B2A-EB18-4339-B030-69967F55A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B2BD6E28-4416-466E-9B96-F46B9236E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EB7937B3-A5D5-4AE2-BC95-CEE0E5EA0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3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E8609E4-2FA6-4985-9D67-5FCD713B1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E4AB7D9-4D3B-49B7-A873-A570C1E10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879CCAE-5999-4F9C-B096-A4124463B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27FEFA8-9D45-40D3-A1F0-799DC10A2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547A43D-05BF-453A-830D-AFDB61226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239D267-6630-4441-AAD5-6EBECFC6D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6547A43D-05BF-453A-830D-AFDB61226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6239D267-6630-4441-AAD5-6EBECFC6D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17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7859DD6-BC94-4BD7-A1B1-5F19EE224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650457B-4F99-4189-9BD5-63C91DCDB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06069D3D-AC19-4939-8422-88ECED6ED4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E50F47B-95E4-459A-8DDE-53FCF760E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7CA9BD9-E623-4E66-A683-125891C2F8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849FF62-7A4B-455B-B716-C39D5DEA5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24C80D8-4B5B-4CF0-9E74-1F333CFDB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ACA46D-0338-463B-AD68-EE5177F9CE61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C7231C7-7B0E-4112-98C4-3E0CA9887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2DE697E-CF3E-4A96-AF5B-E9BF310CB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59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5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9E8DC3-5471-4D9B-B920-963C37282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1ECEA-4C58-43A0-8A83-EC53F2B6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5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9E8DC3-5471-4D9B-B920-963C37282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1ECEA-4C58-43A0-8A83-EC53F2B6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B055665-1FCA-46DF-8ADA-AFDB187E5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89632E-64C1-4EC9-810C-0427E363D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ACF7734-5D09-4080-A5F3-33EF4697B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239A3F8-049F-4A8D-93CB-7DD9B1942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78391D3-ADD6-4090-9893-F708D7093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B622F6-6930-47DF-9588-CC13ADD7E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3EBCDF-9BF5-4BA4-A046-5EF9DC6D4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89D0B39-6328-4D25-9200-1051CE46B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F26148-599A-4FED-894F-988760405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12725"/>
            <a:ext cx="7553325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Memory Access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24405CB-DFA7-47F8-A3F1-1424947399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813550" cy="4056969"/>
          </a:xfrm>
        </p:spPr>
        <p:txBody>
          <a:bodyPr/>
          <a:lstStyle/>
          <a:p>
            <a:r>
              <a:rPr lang="en-US" altLang="en-US" dirty="0"/>
              <a:t>Used for high-speed I/O devices able to transmit information at close to memory speeds</a:t>
            </a:r>
          </a:p>
          <a:p>
            <a:r>
              <a:rPr lang="en-US" altLang="en-US" dirty="0"/>
              <a:t>Device controller transfers blocks of data from buffer storage directly to main memory without CPU intervention</a:t>
            </a:r>
          </a:p>
          <a:p>
            <a:r>
              <a:rPr lang="en-US" altLang="en-US" dirty="0"/>
              <a:t>Only one interrupt is generated per block, rather than the one interrupt per byte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293F34F-C9FD-4545-B67F-0AFEB04F0A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95263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Operating-System Operations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CA3B3A3-4D5F-45EB-B9C7-25CB392E8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54113"/>
            <a:ext cx="7670800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Bootstrap program – simple code to initialize the system, load the kernel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 loads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Starts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daemons </a:t>
            </a:r>
            <a:r>
              <a:rPr lang="en-US" altLang="en-US" dirty="0"/>
              <a:t>(services provided outside of the kernel)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driven </a:t>
            </a:r>
            <a:r>
              <a:rPr lang="en-US" altLang="en-US" dirty="0"/>
              <a:t>(hardware and software)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interrupt by one of the devices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Software interrupt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exception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dirty="0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Software error (e.g., division by zero)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dirty="0"/>
              <a:t>Request for operating system service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call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Other process problems include infinite loop, processes modifying each other or the operating system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Multiprogramming (Batch system)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835025"/>
            <a:ext cx="6337387" cy="519398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Single user cannot always keep CPU and I/O devices busy 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Multiprogramming organizes jobs (code and data) so CPU always has one to execute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A subset of total jobs in system is kept in memory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One job selected and run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job scheduling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When job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76578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(Timesharing)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835026"/>
            <a:ext cx="6207218" cy="487250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A logical extension of Batch systems– the CPU switches jobs so frequently that users can interact with each job while it is running, creating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interactive</a:t>
            </a:r>
            <a:r>
              <a:rPr lang="en-US" altLang="en-US" sz="1600" dirty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Response time </a:t>
            </a:r>
            <a:r>
              <a:rPr lang="en-US" altLang="en-US" sz="1600" dirty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Each user has at least one program executing in memory </a:t>
            </a:r>
            <a:r>
              <a:rPr lang="en-US" altLang="en-US" sz="1600" dirty="0">
                <a:sym typeface="Wingdings 3" panose="05040102010807070707" pitchFamily="18" charset="2"/>
              </a:rPr>
              <a:t>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processes don</a:t>
            </a:r>
            <a:r>
              <a:rPr lang="ja-JP" altLang="en-US" sz="1600" dirty="0">
                <a:sym typeface="Wingdings 3" panose="05040102010807070707" pitchFamily="18" charset="2"/>
              </a:rPr>
              <a:t>’</a:t>
            </a:r>
            <a:r>
              <a:rPr lang="en-US" altLang="ja-JP" sz="1600" dirty="0">
                <a:sym typeface="Wingdings 3" panose="05040102010807070707" pitchFamily="18" charset="2"/>
              </a:rPr>
              <a:t>t fit in memory, </a:t>
            </a:r>
            <a:r>
              <a:rPr lang="en-US" altLang="ja-JP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swapping</a:t>
            </a:r>
            <a:r>
              <a:rPr lang="en-US" altLang="ja-JP" sz="1600" dirty="0"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Virtual memory </a:t>
            </a:r>
            <a:r>
              <a:rPr lang="en-US" altLang="en-US" sz="1600" dirty="0">
                <a:sym typeface="Wingdings 3" panose="05040102010807070707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199077126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290B74C-531F-48AF-B9FC-4141DDA686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Memory Layout for Multiprogrammed System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3AC87D33-03C5-4AAE-9C92-B651FC40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1327603"/>
            <a:ext cx="227012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Dual-mode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8"/>
            <a:ext cx="7011168" cy="46247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Dual-mode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mode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 bit </a:t>
            </a:r>
            <a:r>
              <a:rPr lang="en-US" altLang="en-US" dirty="0"/>
              <a:t>provided by hardware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Provides ability to distinguish when system is running user code or kernel code.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user is running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“user”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kernel code is executing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“kernel”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How do we guarantee that user does not explicitly set the mode bit to “kernel”?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instructions designated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privileged</a:t>
            </a:r>
            <a:r>
              <a:rPr lang="en-US" altLang="en-US" dirty="0"/>
              <a:t>, only executable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3654188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/>
              <a:t>Transition from User to Kernel Mode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577B7B49-686A-43F8-AEBF-B723806A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12" y="1305890"/>
            <a:ext cx="705326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84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3622BC2-D8A3-4714-B19A-26A06CC057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8413" y="204788"/>
            <a:ext cx="7194550" cy="576262"/>
          </a:xfrm>
        </p:spPr>
        <p:txBody>
          <a:bodyPr/>
          <a:lstStyle/>
          <a:p>
            <a:pPr eaLnBrk="1" hangingPunct="1"/>
            <a:r>
              <a:rPr lang="en-US" altLang="en-US"/>
              <a:t>Virtualization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3AAFBD5-73DB-46BC-A327-5E1260FD7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40650" cy="4530725"/>
          </a:xfrm>
        </p:spPr>
        <p:txBody>
          <a:bodyPr/>
          <a:lstStyle/>
          <a:p>
            <a:r>
              <a:rPr lang="en-US" altLang="en-US" dirty="0"/>
              <a:t>Allows operating systems to run applications within other OSes</a:t>
            </a:r>
          </a:p>
          <a:p>
            <a:pPr lvl="1"/>
            <a:r>
              <a:rPr lang="en-US" altLang="en-US" dirty="0"/>
              <a:t>Vast and growing industry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Emulation</a:t>
            </a:r>
            <a:r>
              <a:rPr lang="en-US" altLang="en-US" dirty="0"/>
              <a:t> used when source CPU type different from target type (i.e. PowerPC to Intel x86)</a:t>
            </a:r>
          </a:p>
          <a:p>
            <a:pPr lvl="1"/>
            <a:r>
              <a:rPr lang="en-US" altLang="en-US" dirty="0"/>
              <a:t>Generally slowest method</a:t>
            </a:r>
          </a:p>
          <a:p>
            <a:pPr lvl="1"/>
            <a:r>
              <a:rPr lang="en-US" altLang="en-US" dirty="0"/>
              <a:t>When computer language not compiled to native code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Interpretation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Virtualization</a:t>
            </a:r>
            <a:r>
              <a:rPr lang="en-US" altLang="en-US" dirty="0"/>
              <a:t> – OS natively compiled for CPU, running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guest</a:t>
            </a:r>
            <a:r>
              <a:rPr lang="en-US" altLang="en-US" dirty="0"/>
              <a:t> OSes  also natively compiled </a:t>
            </a:r>
          </a:p>
          <a:p>
            <a:pPr lvl="1"/>
            <a:r>
              <a:rPr lang="en-US" altLang="en-US" dirty="0"/>
              <a:t>Consider VMware running WinXP guests, each running applications, all on native WinXP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host </a:t>
            </a:r>
            <a:r>
              <a:rPr lang="en-US" altLang="en-US" dirty="0"/>
              <a:t>OS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VMM</a:t>
            </a:r>
            <a:r>
              <a:rPr lang="en-US" altLang="en-US" dirty="0"/>
              <a:t> (virtual machine Manager) provides virtualization services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AAFF784-E85C-41DD-9564-2AFE9F2AF8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7600" y="206375"/>
            <a:ext cx="7400925" cy="576263"/>
          </a:xfrm>
        </p:spPr>
        <p:txBody>
          <a:bodyPr/>
          <a:lstStyle/>
          <a:p>
            <a:pPr eaLnBrk="1" hangingPunct="1"/>
            <a:r>
              <a:rPr lang="en-US" altLang="en-US"/>
              <a:t>Virtualization (cont.)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39FC5C6-2924-4E47-B256-294439530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2075" cy="4530725"/>
          </a:xfrm>
        </p:spPr>
        <p:txBody>
          <a:bodyPr/>
          <a:lstStyle/>
          <a:p>
            <a:r>
              <a:rPr lang="en-US" altLang="en-US" dirty="0"/>
              <a:t>Use cases involve laptops and desktops running multiple OSes for exploration or compatibility</a:t>
            </a:r>
          </a:p>
          <a:p>
            <a:pPr lvl="1"/>
            <a:r>
              <a:rPr lang="en-US" altLang="en-US" dirty="0"/>
              <a:t>Apple laptop running Mac OS X host, Windows as a guest</a:t>
            </a:r>
          </a:p>
          <a:p>
            <a:pPr lvl="1"/>
            <a:r>
              <a:rPr lang="en-US" altLang="en-US" dirty="0"/>
              <a:t>Developing apps for multiple OSes without having multiple systems</a:t>
            </a:r>
          </a:p>
          <a:p>
            <a:pPr lvl="1"/>
            <a:r>
              <a:rPr lang="en-US" altLang="en-US" dirty="0"/>
              <a:t>Quality assurance testing applications without having multiple systems</a:t>
            </a:r>
          </a:p>
          <a:p>
            <a:pPr lvl="1"/>
            <a:r>
              <a:rPr lang="en-US" altLang="en-US" dirty="0"/>
              <a:t>Executing and managing compute environments within data centers</a:t>
            </a:r>
          </a:p>
          <a:p>
            <a:r>
              <a:rPr lang="en-US" altLang="en-US" dirty="0"/>
              <a:t>VMM can run natively, in which case they are also the host</a:t>
            </a:r>
          </a:p>
          <a:p>
            <a:pPr lvl="1"/>
            <a:r>
              <a:rPr lang="en-US" altLang="en-US" dirty="0"/>
              <a:t>There is no general-purpose host then (VMware ESX and Citrix </a:t>
            </a:r>
            <a:r>
              <a:rPr lang="en-US" altLang="en-US" dirty="0" err="1"/>
              <a:t>XenServer</a:t>
            </a:r>
            <a:r>
              <a:rPr lang="en-US" altLang="en-US" dirty="0"/>
              <a:t>)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67AD9E5-C263-4DD7-BF7C-15DD636247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0775" y="192088"/>
            <a:ext cx="7645400" cy="601662"/>
          </a:xfrm>
        </p:spPr>
        <p:txBody>
          <a:bodyPr/>
          <a:lstStyle/>
          <a:p>
            <a:pPr eaLnBrk="1" hangingPunct="1"/>
            <a:r>
              <a:rPr lang="en-US" altLang="en-US" sz="3000"/>
              <a:t>Computing Environments - Virtualization</a:t>
            </a:r>
          </a:p>
        </p:txBody>
      </p:sp>
      <p:pic>
        <p:nvPicPr>
          <p:cNvPr id="94211" name="Picture 1" descr="1_20.pdf">
            <a:extLst>
              <a:ext uri="{FF2B5EF4-FFF2-40B4-BE49-F238E27FC236}">
                <a16:creationId xmlns:a16="http://schemas.microsoft.com/office/drawing/2014/main" id="{6757256A-1C41-4B7F-99E9-C6E76C868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554163"/>
            <a:ext cx="63960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What Operating Systems Do</a:t>
            </a:r>
          </a:p>
          <a:p>
            <a:r>
              <a:rPr lang="en-US" altLang="en-US" dirty="0"/>
              <a:t>Computer-System Organization</a:t>
            </a:r>
          </a:p>
          <a:p>
            <a:r>
              <a:rPr lang="en-US" altLang="en-US" dirty="0"/>
              <a:t>Computer-System Architecture</a:t>
            </a:r>
          </a:p>
          <a:p>
            <a:r>
              <a:rPr lang="en-US" altLang="en-US" dirty="0"/>
              <a:t>Operating-System Operations</a:t>
            </a:r>
          </a:p>
          <a:p>
            <a:r>
              <a:rPr lang="en-US" altLang="en-US" dirty="0"/>
              <a:t>Resource Management</a:t>
            </a:r>
          </a:p>
          <a:p>
            <a:r>
              <a:rPr lang="en-US" altLang="en-US" dirty="0"/>
              <a:t>Security and Protection</a:t>
            </a:r>
          </a:p>
          <a:p>
            <a:r>
              <a:rPr lang="en-US" altLang="en-US" dirty="0"/>
              <a:t>Virtualization</a:t>
            </a:r>
          </a:p>
          <a:p>
            <a:r>
              <a:rPr lang="en-US" altLang="en-US" dirty="0"/>
              <a:t>Distributed Systems</a:t>
            </a:r>
          </a:p>
          <a:p>
            <a:r>
              <a:rPr lang="en-US" altLang="en-US" dirty="0"/>
              <a:t>Kernel Data Structures</a:t>
            </a:r>
          </a:p>
          <a:p>
            <a:r>
              <a:rPr lang="en-US" altLang="en-US" dirty="0"/>
              <a:t>Computing Environments</a:t>
            </a:r>
          </a:p>
          <a:p>
            <a:r>
              <a:rPr lang="en-US" altLang="en-US" dirty="0"/>
              <a:t>Free/Libre and Open-Source Operating Systems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6306" y="2888119"/>
            <a:ext cx="7016376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Computer System Environments</a:t>
            </a:r>
          </a:p>
        </p:txBody>
      </p:sp>
    </p:spTree>
    <p:extLst>
      <p:ext uri="{BB962C8B-B14F-4D97-AF65-F5344CB8AC3E}">
        <p14:creationId xmlns:p14="http://schemas.microsoft.com/office/powerpoint/2010/main" val="294830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71B8082F-3362-4A0A-8D0E-FB22B11475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0668" y="171450"/>
            <a:ext cx="8016875" cy="622300"/>
          </a:xfrm>
        </p:spPr>
        <p:txBody>
          <a:bodyPr/>
          <a:lstStyle/>
          <a:p>
            <a:r>
              <a:rPr lang="en-US" altLang="en-US" sz="3000" dirty="0"/>
              <a:t>Computing Environments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9151" y="1296988"/>
            <a:ext cx="6506936" cy="4145869"/>
          </a:xfrm>
        </p:spPr>
        <p:txBody>
          <a:bodyPr/>
          <a:lstStyle/>
          <a:p>
            <a:r>
              <a:rPr lang="en-US" altLang="en-US" dirty="0"/>
              <a:t>Traditional</a:t>
            </a:r>
          </a:p>
          <a:p>
            <a:r>
              <a:rPr lang="en-US" altLang="en-US" dirty="0"/>
              <a:t>Mobile</a:t>
            </a:r>
          </a:p>
          <a:p>
            <a:r>
              <a:rPr lang="en-US" altLang="en-US" dirty="0"/>
              <a:t>Client Server</a:t>
            </a:r>
          </a:p>
          <a:p>
            <a:r>
              <a:rPr lang="en-US" altLang="en-US" dirty="0"/>
              <a:t>Peer-to-Peer</a:t>
            </a:r>
          </a:p>
          <a:p>
            <a:r>
              <a:rPr lang="en-US" altLang="en-US" dirty="0"/>
              <a:t>Cloud computing</a:t>
            </a:r>
          </a:p>
          <a:p>
            <a:r>
              <a:rPr lang="en-US" altLang="en-US" dirty="0"/>
              <a:t>Real-time Embedded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8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71B8082F-3362-4A0A-8D0E-FB22B11475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0668" y="171450"/>
            <a:ext cx="8016875" cy="622300"/>
          </a:xfrm>
        </p:spPr>
        <p:txBody>
          <a:bodyPr/>
          <a:lstStyle/>
          <a:p>
            <a:r>
              <a:rPr lang="en-US" altLang="en-US" sz="3000" dirty="0"/>
              <a:t>Traditional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9151" y="1296988"/>
            <a:ext cx="6506936" cy="4145869"/>
          </a:xfrm>
        </p:spPr>
        <p:txBody>
          <a:bodyPr/>
          <a:lstStyle/>
          <a:p>
            <a:r>
              <a:rPr lang="en-US" altLang="en-US" dirty="0"/>
              <a:t>Stand-alone general-purpose machines</a:t>
            </a:r>
          </a:p>
          <a:p>
            <a:r>
              <a:rPr lang="en-US" altLang="en-US" dirty="0"/>
              <a:t>But blurred as most systems interconnect with others (i.e., the Internet)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Portals</a:t>
            </a:r>
            <a:r>
              <a:rPr lang="en-US" altLang="en-US" dirty="0"/>
              <a:t> provide web access to internal systems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Network computers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thin clients</a:t>
            </a:r>
            <a:r>
              <a:rPr lang="en-US" altLang="en-US" dirty="0"/>
              <a:t>) are like Web terminals</a:t>
            </a:r>
          </a:p>
          <a:p>
            <a:r>
              <a:rPr lang="en-US" altLang="en-US" dirty="0"/>
              <a:t>Mobile computers interconnect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wireless networks</a:t>
            </a:r>
          </a:p>
          <a:p>
            <a:r>
              <a:rPr lang="en-US" altLang="en-US" dirty="0"/>
              <a:t>Networking becoming ubiquitous – even home systems use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firewalls</a:t>
            </a:r>
            <a:r>
              <a:rPr lang="en-US" altLang="en-US" dirty="0"/>
              <a:t> to protect home computers from Internet attacks</a:t>
            </a:r>
          </a:p>
        </p:txBody>
      </p:sp>
    </p:spTree>
    <p:extLst>
      <p:ext uri="{BB962C8B-B14F-4D97-AF65-F5344CB8AC3E}">
        <p14:creationId xmlns:p14="http://schemas.microsoft.com/office/powerpoint/2010/main" val="301712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A1829908-11E3-4B1B-A3D2-0806808B69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217488"/>
            <a:ext cx="8537575" cy="576262"/>
          </a:xfrm>
        </p:spPr>
        <p:txBody>
          <a:bodyPr/>
          <a:lstStyle/>
          <a:p>
            <a:r>
              <a:rPr lang="en-US" altLang="en-US" dirty="0"/>
              <a:t>Mobile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08F08BF4-93C5-4EF8-B50D-2C9206FFF05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11213" y="1209674"/>
            <a:ext cx="7026501" cy="4178756"/>
          </a:xfrm>
        </p:spPr>
        <p:txBody>
          <a:bodyPr/>
          <a:lstStyle/>
          <a:p>
            <a:r>
              <a:rPr lang="en-US" altLang="en-US" dirty="0"/>
              <a:t>Handheld smartphones, tablets, etc.</a:t>
            </a:r>
          </a:p>
          <a:p>
            <a:r>
              <a:rPr lang="en-US" altLang="en-US" dirty="0"/>
              <a:t>What is the functional difference between them and a “traditional” laptop?</a:t>
            </a:r>
          </a:p>
          <a:p>
            <a:r>
              <a:rPr lang="en-US" altLang="en-US" dirty="0"/>
              <a:t>Extra feature – more OS features (GPS, gyroscope)</a:t>
            </a:r>
          </a:p>
          <a:p>
            <a:r>
              <a:rPr lang="en-US" altLang="en-US" dirty="0"/>
              <a:t>Allows new types of apps like </a:t>
            </a:r>
            <a:r>
              <a:rPr lang="en-US" altLang="en-US" b="1" i="1" dirty="0"/>
              <a:t>augmented reality</a:t>
            </a:r>
          </a:p>
          <a:p>
            <a:r>
              <a:rPr lang="en-US" altLang="en-US" dirty="0"/>
              <a:t>Use IEEE 802.11 wireless, or cellular data networks for connectivity</a:t>
            </a:r>
          </a:p>
          <a:p>
            <a:r>
              <a:rPr lang="en-US" altLang="en-US" dirty="0"/>
              <a:t>Leaders are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Apple iOS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Google Android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362B21A-8A5E-4F20-9A05-0BE89E8793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96988" y="207963"/>
            <a:ext cx="7192962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Client Server</a:t>
            </a:r>
          </a:p>
        </p:txBody>
      </p:sp>
      <p:sp>
        <p:nvSpPr>
          <p:cNvPr id="102403" name="Rectangle 4">
            <a:extLst>
              <a:ext uri="{FF2B5EF4-FFF2-40B4-BE49-F238E27FC236}">
                <a16:creationId xmlns:a16="http://schemas.microsoft.com/office/drawing/2014/main" id="{CF60D9FD-B67C-4C64-ACD2-8A9A5FAE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66813"/>
            <a:ext cx="77343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SzPct val="90000"/>
            </a:pPr>
            <a:r>
              <a:rPr lang="en-US" altLang="en-US" dirty="0"/>
              <a:t>Client-Server Computing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dirty="0"/>
              <a:t>Dumb terminals supplanted by smart PCs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altLang="en-US" dirty="0"/>
              <a:t>Many systems now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servers</a:t>
            </a:r>
            <a:r>
              <a:rPr lang="en-US" altLang="en-US" dirty="0"/>
              <a:t>, responding to requests generated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Compute-server system </a:t>
            </a:r>
            <a:r>
              <a:rPr lang="en-US" altLang="en-US" dirty="0"/>
              <a:t>provides an interface to client to request services (i.e., database)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File-server system </a:t>
            </a:r>
            <a:r>
              <a:rPr lang="en-US" altLang="en-US" dirty="0"/>
              <a:t>provides interface for clients to store and retrieve files</a:t>
            </a:r>
          </a:p>
        </p:txBody>
      </p:sp>
      <p:pic>
        <p:nvPicPr>
          <p:cNvPr id="102404" name="Picture 1" descr="1_18.pdf">
            <a:extLst>
              <a:ext uri="{FF2B5EF4-FFF2-40B4-BE49-F238E27FC236}">
                <a16:creationId xmlns:a16="http://schemas.microsoft.com/office/drawing/2014/main" id="{3F572163-5430-4601-AD15-704330FF5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3" y="3805238"/>
            <a:ext cx="4610100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B647B75-B333-4E93-8EF1-19CAA86038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2525" y="212725"/>
            <a:ext cx="7394575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Peer-to-Peer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7366DDF6-F84D-4FDE-9942-CC6839DC1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5057775" cy="4530725"/>
          </a:xfrm>
        </p:spPr>
        <p:txBody>
          <a:bodyPr/>
          <a:lstStyle/>
          <a:p>
            <a:r>
              <a:rPr lang="en-US" altLang="en-US" dirty="0"/>
              <a:t>Another model of distributed system</a:t>
            </a:r>
          </a:p>
          <a:p>
            <a:r>
              <a:rPr lang="en-US" altLang="en-US" dirty="0"/>
              <a:t>P2P does not distinguish clients and servers</a:t>
            </a:r>
          </a:p>
          <a:p>
            <a:pPr lvl="1"/>
            <a:r>
              <a:rPr lang="en-US" altLang="en-US" dirty="0"/>
              <a:t>Instead all nodes are considered peers</a:t>
            </a:r>
          </a:p>
          <a:p>
            <a:pPr lvl="1"/>
            <a:r>
              <a:rPr lang="en-US" altLang="en-US" dirty="0"/>
              <a:t>May each act as client, server or both</a:t>
            </a:r>
          </a:p>
          <a:p>
            <a:pPr lvl="1"/>
            <a:r>
              <a:rPr lang="en-US" altLang="en-US" dirty="0"/>
              <a:t>Node must join P2P network</a:t>
            </a:r>
          </a:p>
          <a:p>
            <a:pPr lvl="2"/>
            <a:r>
              <a:rPr lang="en-US" altLang="en-US" dirty="0"/>
              <a:t>Registers its service with central lookup service on network, or</a:t>
            </a:r>
          </a:p>
          <a:p>
            <a:pPr lvl="2"/>
            <a:r>
              <a:rPr lang="en-US" altLang="en-US" dirty="0"/>
              <a:t>Broadcast request for service and respond to requests for service via </a:t>
            </a:r>
            <a:r>
              <a:rPr lang="en-US" altLang="en-US" b="1" i="1" dirty="0"/>
              <a:t>discovery protocol</a:t>
            </a:r>
          </a:p>
          <a:p>
            <a:pPr lvl="1"/>
            <a:r>
              <a:rPr lang="en-US" altLang="en-US" dirty="0"/>
              <a:t>Examples include</a:t>
            </a:r>
            <a:r>
              <a:rPr lang="en-US" altLang="en-US" i="1" dirty="0"/>
              <a:t> </a:t>
            </a:r>
            <a:r>
              <a:rPr lang="en-US" altLang="en-US" dirty="0"/>
              <a:t>Napster</a:t>
            </a:r>
            <a:r>
              <a:rPr lang="en-US" altLang="en-US" i="1" dirty="0"/>
              <a:t> </a:t>
            </a:r>
            <a:r>
              <a:rPr lang="en-US" altLang="en-US" dirty="0"/>
              <a:t>and</a:t>
            </a:r>
            <a:r>
              <a:rPr lang="en-US" altLang="en-US" i="1" dirty="0"/>
              <a:t> </a:t>
            </a:r>
            <a:r>
              <a:rPr lang="en-US" altLang="en-US" dirty="0"/>
              <a:t>Gnutella</a:t>
            </a:r>
            <a:r>
              <a:rPr lang="en-US" altLang="en-US" i="1" dirty="0"/>
              <a:t>,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Voice over IP </a:t>
            </a:r>
            <a:r>
              <a:rPr lang="en-US" altLang="en-US" dirty="0"/>
              <a:t>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VoIP</a:t>
            </a:r>
            <a:r>
              <a:rPr lang="en-US" altLang="en-US" dirty="0"/>
              <a:t>)</a:t>
            </a:r>
            <a:r>
              <a:rPr lang="en-US" altLang="en-US" i="1" dirty="0"/>
              <a:t> </a:t>
            </a:r>
            <a:r>
              <a:rPr lang="en-US" altLang="en-US" dirty="0"/>
              <a:t>such as Skype </a:t>
            </a:r>
          </a:p>
        </p:txBody>
      </p:sp>
      <p:pic>
        <p:nvPicPr>
          <p:cNvPr id="104452" name="Picture 1" descr="1_19.pdf">
            <a:extLst>
              <a:ext uri="{FF2B5EF4-FFF2-40B4-BE49-F238E27FC236}">
                <a16:creationId xmlns:a16="http://schemas.microsoft.com/office/drawing/2014/main" id="{E2A18885-21B9-47B4-84C9-50C4EA2B2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488" y="1984375"/>
            <a:ext cx="2668587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41386D3-7914-4E0D-BD20-DCD46A75AE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5675" y="198438"/>
            <a:ext cx="8123238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Cloud Computing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3BBC9B6-44FC-4182-AE85-87D204920B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060450"/>
            <a:ext cx="6347976" cy="4807787"/>
          </a:xfrm>
        </p:spPr>
        <p:txBody>
          <a:bodyPr/>
          <a:lstStyle/>
          <a:p>
            <a:r>
              <a:rPr lang="en-US" altLang="en-US" dirty="0"/>
              <a:t>Delivers computing, storage, even apps as a service across a network</a:t>
            </a:r>
          </a:p>
          <a:p>
            <a:r>
              <a:rPr lang="en-US" altLang="en-US" dirty="0"/>
              <a:t>Logical extension of virtualization because it uses virtualization as the base for it functionality.</a:t>
            </a:r>
          </a:p>
          <a:p>
            <a:pPr lvl="1"/>
            <a:r>
              <a:rPr lang="en-US" altLang="en-US" dirty="0"/>
              <a:t>Amazon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EC2</a:t>
            </a:r>
            <a:r>
              <a:rPr lang="en-US" altLang="en-US" dirty="0"/>
              <a:t>  has thousands of servers, millions of virtual machines, petabytes of storage available across the Internet, pay based on usage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241386D3-7914-4E0D-BD20-DCD46A75AE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5675" y="198438"/>
            <a:ext cx="8123238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Cloud Computing (Cont.)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3BBC9B6-44FC-4182-AE85-87D204920B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060450"/>
            <a:ext cx="7712075" cy="5103813"/>
          </a:xfrm>
        </p:spPr>
        <p:txBody>
          <a:bodyPr/>
          <a:lstStyle/>
          <a:p>
            <a:r>
              <a:rPr lang="en-US" altLang="en-US" dirty="0"/>
              <a:t>Many types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Public cloud </a:t>
            </a:r>
            <a:r>
              <a:rPr lang="en-US" altLang="en-US" dirty="0"/>
              <a:t>– available via Internet to anyone willing to pay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Private cloud </a:t>
            </a:r>
            <a:r>
              <a:rPr lang="en-US" altLang="en-US" dirty="0"/>
              <a:t>– run by a company for the company’s own use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Hybrid cloud </a:t>
            </a:r>
            <a:r>
              <a:rPr lang="en-US" altLang="en-US" dirty="0"/>
              <a:t>– includes both public and private cloud components</a:t>
            </a:r>
          </a:p>
          <a:p>
            <a:pPr lvl="1"/>
            <a:r>
              <a:rPr lang="en-US" altLang="en-US" dirty="0"/>
              <a:t>Software as a Service 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SaaS</a:t>
            </a:r>
            <a:r>
              <a:rPr lang="en-US" altLang="en-US" dirty="0"/>
              <a:t>) – one or more applications available via the Internet (i.e., word processor)</a:t>
            </a:r>
          </a:p>
          <a:p>
            <a:pPr lvl="1"/>
            <a:r>
              <a:rPr lang="en-US" altLang="en-US" dirty="0"/>
              <a:t>Platform as a Service 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PaaS</a:t>
            </a:r>
            <a:r>
              <a:rPr lang="en-US" altLang="en-US" dirty="0"/>
              <a:t>) – software stack ready for application use via the Internet (i.e., a database server)</a:t>
            </a:r>
          </a:p>
          <a:p>
            <a:pPr lvl="1"/>
            <a:r>
              <a:rPr lang="en-US" altLang="en-US" dirty="0"/>
              <a:t>Infrastructure as a Service 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IaaS</a:t>
            </a:r>
            <a:r>
              <a:rPr lang="en-US" altLang="en-US" dirty="0"/>
              <a:t>) – servers or storage available over Internet (i.e., storage available for backup use)</a:t>
            </a:r>
          </a:p>
        </p:txBody>
      </p:sp>
    </p:spTree>
    <p:extLst>
      <p:ext uri="{BB962C8B-B14F-4D97-AF65-F5344CB8AC3E}">
        <p14:creationId xmlns:p14="http://schemas.microsoft.com/office/powerpoint/2010/main" val="2818565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>
            <a:extLst>
              <a:ext uri="{FF2B5EF4-FFF2-40B4-BE49-F238E27FC236}">
                <a16:creationId xmlns:a16="http://schemas.microsoft.com/office/drawing/2014/main" id="{FD6537A6-ABBB-418B-A303-F33ED361BE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092200"/>
            <a:ext cx="7645400" cy="1571625"/>
          </a:xfrm>
        </p:spPr>
        <p:txBody>
          <a:bodyPr/>
          <a:lstStyle/>
          <a:p>
            <a:r>
              <a:rPr lang="en-US" altLang="en-US" dirty="0"/>
              <a:t>Cloud computing environments composed of traditional OSes, plus VMMs, plus cloud management tools</a:t>
            </a:r>
          </a:p>
          <a:p>
            <a:pPr lvl="1"/>
            <a:r>
              <a:rPr lang="en-US" altLang="en-US" dirty="0"/>
              <a:t>Internet connectivity requires security like firewalls</a:t>
            </a:r>
            <a:endParaRPr lang="en-US" altLang="en-US" sz="800" dirty="0"/>
          </a:p>
          <a:p>
            <a:pPr lvl="1"/>
            <a:r>
              <a:rPr lang="en-US" altLang="en-US" dirty="0"/>
              <a:t>Load balancers spread traffic across multiple applications</a:t>
            </a:r>
          </a:p>
        </p:txBody>
      </p:sp>
      <p:pic>
        <p:nvPicPr>
          <p:cNvPr id="108547" name="Picture 1" descr="1_21.pdf">
            <a:extLst>
              <a:ext uri="{FF2B5EF4-FFF2-40B4-BE49-F238E27FC236}">
                <a16:creationId xmlns:a16="http://schemas.microsoft.com/office/drawing/2014/main" id="{013FD59D-83E6-4294-8C1F-125F5B808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2800350"/>
            <a:ext cx="41195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D4B5261-AC9E-4876-9921-245A28370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2" y="220663"/>
            <a:ext cx="812323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kern="0" dirty="0"/>
              <a:t>Cloud Computing (cont.)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2697C8B9-0041-4830-8C83-5FF8CFAF01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8863" y="73025"/>
            <a:ext cx="8229600" cy="711200"/>
          </a:xfrm>
        </p:spPr>
        <p:txBody>
          <a:bodyPr/>
          <a:lstStyle/>
          <a:p>
            <a:r>
              <a:rPr lang="en-US" altLang="en-US" sz="2800" dirty="0"/>
              <a:t>Real-Time Embedded Systems</a:t>
            </a: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265F30E9-05CB-4D61-971C-5E1743F20FF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20738" y="1154113"/>
            <a:ext cx="7688262" cy="4530725"/>
          </a:xfrm>
        </p:spPr>
        <p:txBody>
          <a:bodyPr/>
          <a:lstStyle/>
          <a:p>
            <a:r>
              <a:rPr lang="en-US" altLang="en-US" dirty="0"/>
              <a:t>Real-time embedded systems most prevalent form of computers</a:t>
            </a:r>
          </a:p>
          <a:p>
            <a:pPr lvl="1"/>
            <a:r>
              <a:rPr lang="en-US" altLang="en-US" dirty="0"/>
              <a:t>Vary considerable, special purpose, limited purpose OS, 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real-time OS</a:t>
            </a:r>
          </a:p>
          <a:p>
            <a:pPr lvl="1"/>
            <a:r>
              <a:rPr lang="en-US" altLang="en-US" dirty="0"/>
              <a:t>Use expanding</a:t>
            </a:r>
          </a:p>
          <a:p>
            <a:r>
              <a:rPr lang="en-US" altLang="en-US" dirty="0"/>
              <a:t>Many other special computing environments as well</a:t>
            </a:r>
          </a:p>
          <a:p>
            <a:pPr lvl="1"/>
            <a:r>
              <a:rPr lang="en-US" altLang="en-US" dirty="0"/>
              <a:t>Some have OSes, some perform tasks without an OS</a:t>
            </a:r>
          </a:p>
          <a:p>
            <a:r>
              <a:rPr lang="en-US" altLang="en-US" dirty="0"/>
              <a:t>Real-time OS has well-defined fixed time constraints</a:t>
            </a:r>
          </a:p>
          <a:p>
            <a:pPr lvl="1"/>
            <a:r>
              <a:rPr lang="en-US" altLang="en-US" dirty="0"/>
              <a:t>Processing </a:t>
            </a:r>
            <a:r>
              <a:rPr lang="en-US" altLang="en-US" b="1" i="1" dirty="0"/>
              <a:t>must</a:t>
            </a:r>
            <a:r>
              <a:rPr lang="en-US" altLang="en-US" dirty="0"/>
              <a:t> be done within constraint</a:t>
            </a:r>
          </a:p>
          <a:p>
            <a:pPr lvl="1"/>
            <a:r>
              <a:rPr lang="en-US" altLang="en-US" dirty="0"/>
              <a:t>Correct operation only if constraints met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4488" y="2888119"/>
            <a:ext cx="5116286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Storage Structure</a:t>
            </a:r>
          </a:p>
        </p:txBody>
      </p:sp>
    </p:spTree>
    <p:extLst>
      <p:ext uri="{BB962C8B-B14F-4D97-AF65-F5344CB8AC3E}">
        <p14:creationId xmlns:p14="http://schemas.microsoft.com/office/powerpoint/2010/main" val="26530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2E44F3F0-E6BE-450E-AA66-38706C8ED1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82663" y="201613"/>
            <a:ext cx="7704137" cy="576262"/>
          </a:xfrm>
        </p:spPr>
        <p:txBody>
          <a:bodyPr/>
          <a:lstStyle/>
          <a:p>
            <a:r>
              <a:rPr lang="en-US" altLang="en-US" sz="2800"/>
              <a:t>Free and Open-Source Operating Systems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4884E438-06FD-4EC5-ACD4-9B0F212ABB7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0263" y="961113"/>
            <a:ext cx="7704137" cy="4530725"/>
          </a:xfrm>
        </p:spPr>
        <p:txBody>
          <a:bodyPr/>
          <a:lstStyle/>
          <a:p>
            <a:r>
              <a:rPr lang="en-US" altLang="en-US" dirty="0"/>
              <a:t>Operating systems made available in source-code format rather than just binary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closed-source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proprietary</a:t>
            </a:r>
          </a:p>
          <a:p>
            <a:r>
              <a:rPr lang="en-US" altLang="en-US" dirty="0"/>
              <a:t>Counter to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copy protection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Digital Rights Management </a:t>
            </a:r>
            <a:r>
              <a:rPr lang="en-US" altLang="en-US" dirty="0"/>
              <a:t>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DRM</a:t>
            </a:r>
            <a:r>
              <a:rPr lang="en-US" altLang="en-US" dirty="0"/>
              <a:t>) </a:t>
            </a:r>
            <a:r>
              <a:rPr lang="en-US" altLang="en-US" dirty="0">
                <a:solidFill>
                  <a:srgbClr val="000000"/>
                </a:solidFill>
              </a:rPr>
              <a:t>movement</a:t>
            </a:r>
            <a:endParaRPr lang="en-US" altLang="en-US" sz="800" dirty="0">
              <a:solidFill>
                <a:srgbClr val="000000"/>
              </a:solidFill>
            </a:endParaRPr>
          </a:p>
          <a:p>
            <a:r>
              <a:rPr lang="en-US" altLang="en-US" dirty="0">
                <a:solidFill>
                  <a:srgbClr val="000000"/>
                </a:solidFill>
              </a:rPr>
              <a:t>Started by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Free Software Foundation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FSF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000000"/>
                </a:solidFill>
              </a:rPr>
              <a:t>, which has </a:t>
            </a:r>
            <a:r>
              <a:rPr lang="ja-JP" altLang="en-US" dirty="0">
                <a:solidFill>
                  <a:srgbClr val="000000"/>
                </a:solidFill>
              </a:rPr>
              <a:t>“</a:t>
            </a:r>
            <a:r>
              <a:rPr lang="en-US" altLang="ja-JP" dirty="0">
                <a:solidFill>
                  <a:srgbClr val="000000"/>
                </a:solidFill>
              </a:rPr>
              <a:t>copyleft</a:t>
            </a:r>
            <a:r>
              <a:rPr lang="ja-JP" altLang="en-US" dirty="0">
                <a:solidFill>
                  <a:srgbClr val="000000"/>
                </a:solidFill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b="1" kern="1200" dirty="0">
                <a:solidFill>
                  <a:srgbClr val="006699"/>
                </a:solidFill>
                <a:latin typeface="+mj-lt"/>
                <a:cs typeface="+mn-cs"/>
              </a:rPr>
              <a:t>GNU Public License </a:t>
            </a:r>
            <a:r>
              <a:rPr lang="en-US" altLang="ja-JP" dirty="0"/>
              <a:t>(</a:t>
            </a:r>
            <a:r>
              <a:rPr lang="en-US" altLang="ja-JP" b="1" kern="1200" dirty="0">
                <a:solidFill>
                  <a:srgbClr val="006699"/>
                </a:solidFill>
                <a:latin typeface="+mj-lt"/>
                <a:cs typeface="+mn-cs"/>
              </a:rPr>
              <a:t>GPL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sz="1600" dirty="0"/>
              <a:t>Free software and open-source software are two different ideas championed by different groups of people</a:t>
            </a:r>
          </a:p>
          <a:p>
            <a:pPr lvl="2"/>
            <a:r>
              <a:rPr lang="en-US" altLang="en-US" sz="1600" b="1" dirty="0">
                <a:solidFill>
                  <a:srgbClr val="663300"/>
                </a:solidFill>
              </a:rPr>
              <a:t>https://www.gnu.org/philosophy/open-source-misses-the-point.en.html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Examples include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GNU/Linux </a:t>
            </a:r>
            <a:r>
              <a:rPr lang="en-US" altLang="en-US" dirty="0"/>
              <a:t>and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BSD UNIX </a:t>
            </a:r>
            <a:r>
              <a:rPr lang="en-US" altLang="en-US" dirty="0">
                <a:solidFill>
                  <a:srgbClr val="000000"/>
                </a:solidFill>
              </a:rPr>
              <a:t>(including core of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Mac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OS X</a:t>
            </a:r>
            <a:r>
              <a:rPr lang="en-US" altLang="en-US" dirty="0">
                <a:solidFill>
                  <a:srgbClr val="000000"/>
                </a:solidFill>
              </a:rPr>
              <a:t>), and many more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Can use VMM like VMware Player (Free on Windows), </a:t>
            </a:r>
            <a:r>
              <a:rPr lang="en-US" altLang="en-US" dirty="0" err="1">
                <a:solidFill>
                  <a:srgbClr val="000000"/>
                </a:solidFill>
              </a:rPr>
              <a:t>Virtualbox</a:t>
            </a:r>
            <a:r>
              <a:rPr lang="en-US" altLang="en-US" dirty="0">
                <a:solidFill>
                  <a:srgbClr val="000000"/>
                </a:solidFill>
              </a:rPr>
              <a:t> (open source and free on many platforms - </a:t>
            </a:r>
            <a:r>
              <a:rPr lang="en-US" altLang="en-US" dirty="0"/>
              <a:t>http://www.virtualbox.com)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Use to run guest operating systems for exploration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ECECFDC0-04E7-4125-BDC9-A8852EAD52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4275" cy="576262"/>
          </a:xfrm>
        </p:spPr>
        <p:txBody>
          <a:bodyPr/>
          <a:lstStyle/>
          <a:p>
            <a:pPr eaLnBrk="1" hangingPunct="1"/>
            <a:r>
              <a:rPr lang="en-US" altLang="en-US"/>
              <a:t>The Study of Operating Systems</a:t>
            </a:r>
          </a:p>
        </p:txBody>
      </p:sp>
      <p:sp>
        <p:nvSpPr>
          <p:cNvPr id="113667" name="Rectangle 1">
            <a:extLst>
              <a:ext uri="{FF2B5EF4-FFF2-40B4-BE49-F238E27FC236}">
                <a16:creationId xmlns:a16="http://schemas.microsoft.com/office/drawing/2014/main" id="{A9ADB72A-C379-40B9-96E3-D4FAFB9F2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222375"/>
            <a:ext cx="7920038" cy="4703763"/>
          </a:xfrm>
          <a:prstGeom prst="rect">
            <a:avLst/>
          </a:prstGeom>
          <a:solidFill>
            <a:srgbClr val="CEEBFA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There has never been a more interesting time to study operating systems, and it has never been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easier. The open-source movement has overtaken operating systems, causing many of them to 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made available in both source and binary (executable) format. The list of operating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systems available in both formats includes Linux, BUSD UNIX, Solaris, and part of macOS.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The availability of source code allows us to study operating systems from the inside out.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Questions that we could once answer only by looking at documentation or the behavior of an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operating system we can now answer by examining the code itself.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Operating systems that are no longer commercially viable have been open-sourced as well, enabling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us to study how systems operated in a time of fewer CPU, memory, and storage resources.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An extensive but incomplete list of open-source operating-system projects is available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from https://curlie.org/Computers/Software/Operating_Systems/Open_Source/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In addition, the rise of virtualization as a mainstream (and frequently free) computer function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makes it possible to run many operating systems on top of one core system. For example, VMware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(http://www.vmware.com) provides a free “player” for Windows on which hundreds of free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“virtual appliances” can run. </a:t>
            </a:r>
            <a:r>
              <a:rPr kumimoji="0" lang="en-US" altLang="en-US" sz="1200" dirty="0" err="1">
                <a:latin typeface="Verdana" panose="020B0604030504040204" pitchFamily="34" charset="0"/>
              </a:rPr>
              <a:t>Virtualbox</a:t>
            </a:r>
            <a:r>
              <a:rPr kumimoji="0" lang="en-US" altLang="en-US" sz="1200" dirty="0">
                <a:latin typeface="Verdana" panose="020B0604030504040204" pitchFamily="34" charset="0"/>
              </a:rPr>
              <a:t> (http://www.virtualbox.com) provides a free, open-source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virtual machine manager on many operating systems. Using such tools, students can try out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hundreds of operating systems without dedicated hardware.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The advent of open-source operating systems has also made it easier to make the move from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student to operating-system developer. With some knowledge, some effort, and an Internet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connection, a student can even create a new operating-system distribution. Just a few years ago,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it was difficult or impossible to get access to source code. Now, such access is limited only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Verdana" panose="020B0604030504040204" pitchFamily="34" charset="0"/>
              </a:rPr>
              <a:t>how much interest, time, and disk space a student has.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48ED826-3203-40F8-B0D3-237827F653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</a:t>
            </a:r>
          </a:p>
        </p:txBody>
      </p:sp>
    </p:spTree>
    <p:extLst>
      <p:ext uri="{BB962C8B-B14F-4D97-AF65-F5344CB8AC3E}">
        <p14:creationId xmlns:p14="http://schemas.microsoft.com/office/powerpoint/2010/main" val="427712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4AC02E-E41F-46F8-AB7D-B5616F48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080375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Structure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A855027-4195-4654-9750-3AA93B732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143002"/>
            <a:ext cx="6744624" cy="4393640"/>
          </a:xfrm>
        </p:spPr>
        <p:txBody>
          <a:bodyPr/>
          <a:lstStyle/>
          <a:p>
            <a:r>
              <a:rPr lang="en-US" altLang="en-US" sz="1700" dirty="0"/>
              <a:t>Main memory – only large storage media that the CPU can access directly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Random access</a:t>
            </a:r>
          </a:p>
          <a:p>
            <a:pPr lvl="1"/>
            <a:r>
              <a:rPr lang="en-US" altLang="en-US" sz="1600" dirty="0"/>
              <a:t>Typically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volatile</a:t>
            </a:r>
          </a:p>
          <a:p>
            <a:pPr lvl="1"/>
            <a:r>
              <a:rPr lang="en-US" altLang="en-US" dirty="0"/>
              <a:t>Typically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random-access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form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Dynamic Random-access Memory (DRAM)</a:t>
            </a:r>
          </a:p>
          <a:p>
            <a:r>
              <a:rPr lang="en-US" altLang="en-US" sz="1700" dirty="0"/>
              <a:t>Secondary storage – extension of main memory that provides large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nonvolatile </a:t>
            </a:r>
            <a:r>
              <a:rPr lang="en-US" altLang="en-US" sz="1700" dirty="0"/>
              <a:t>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1975106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4AC02E-E41F-46F8-AB7D-B5616F48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080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Storage Structure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A855027-4195-4654-9750-3AA93B732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099455"/>
            <a:ext cx="6905398" cy="444137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Hard Disk Drives </a:t>
            </a:r>
            <a:r>
              <a:rPr lang="en-US" altLang="en-US" sz="1700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HDD</a:t>
            </a:r>
            <a:r>
              <a:rPr lang="en-US" altLang="en-US" sz="1700" dirty="0"/>
              <a:t>) – rigid metal or glass platters covered with magnetic recording material </a:t>
            </a:r>
          </a:p>
          <a:p>
            <a:pPr lvl="1"/>
            <a:r>
              <a:rPr lang="en-US" altLang="en-US" sz="1600" dirty="0"/>
              <a:t>Disk surface is logically divided into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tracks</a:t>
            </a:r>
            <a:r>
              <a:rPr lang="en-US" altLang="en-US" sz="1600" dirty="0"/>
              <a:t>, which are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</a:p>
          <a:p>
            <a:pPr lvl="1"/>
            <a:r>
              <a:rPr lang="en-US" altLang="en-US" sz="1600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controller </a:t>
            </a:r>
            <a:r>
              <a:rPr lang="en-US" altLang="en-US" sz="1600" dirty="0"/>
              <a:t>determines the logical interaction between the device and the computer 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Non-volatile memory</a:t>
            </a:r>
            <a:r>
              <a:rPr lang="en-US" altLang="en-US" sz="1700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NVM</a:t>
            </a:r>
            <a:r>
              <a:rPr lang="en-US" altLang="en-US" sz="1700" dirty="0"/>
              <a:t>)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sz="1700" dirty="0"/>
              <a:t>devices– faster than hard disks, nonvolatile</a:t>
            </a:r>
          </a:p>
          <a:p>
            <a:pPr lvl="1"/>
            <a:r>
              <a:rPr lang="en-US" altLang="en-US" sz="1600" dirty="0"/>
              <a:t>Various technologies</a:t>
            </a:r>
          </a:p>
          <a:p>
            <a:pPr lvl="1"/>
            <a:r>
              <a:rPr lang="en-US" altLang="en-US" sz="1600" dirty="0"/>
              <a:t>Becoming more popular as capacity and performance increases, price drops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>
            <a:extLst>
              <a:ext uri="{FF2B5EF4-FFF2-40B4-BE49-F238E27FC236}">
                <a16:creationId xmlns:a16="http://schemas.microsoft.com/office/drawing/2014/main" id="{9399C31D-3B45-4819-86D3-3562EEC7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7738" y="203200"/>
            <a:ext cx="7851775" cy="576263"/>
          </a:xfrm>
        </p:spPr>
        <p:txBody>
          <a:bodyPr/>
          <a:lstStyle/>
          <a:p>
            <a:r>
              <a:rPr lang="en-US" altLang="en-US" sz="3000"/>
              <a:t>Storage Definitions and Notation Review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CEF2D5C-E937-4516-898C-4034833D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079500"/>
            <a:ext cx="7353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AC8D8D-292B-2943-B449-B924F9BB88F3}"/>
              </a:ext>
            </a:extLst>
          </p:cNvPr>
          <p:cNvSpPr/>
          <p:nvPr/>
        </p:nvSpPr>
        <p:spPr bwMode="auto">
          <a:xfrm>
            <a:off x="842962" y="1079500"/>
            <a:ext cx="8039100" cy="4953000"/>
          </a:xfrm>
          <a:prstGeom prst="rect">
            <a:avLst/>
          </a:prstGeom>
          <a:solidFill>
            <a:srgbClr val="CEEB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1400" dirty="0"/>
              <a:t> The basic unit of computer storage is the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sz="1400" dirty="0"/>
              <a:t>. A bit can contain one of two</a:t>
            </a:r>
          </a:p>
          <a:p>
            <a:pPr>
              <a:defRPr/>
            </a:pPr>
            <a:r>
              <a:rPr lang="en-US" sz="1400" dirty="0"/>
              <a:t>values, 0 and 1. All other storage in a computer is based on collections of bits.</a:t>
            </a:r>
          </a:p>
          <a:p>
            <a:pPr>
              <a:defRPr/>
            </a:pPr>
            <a:r>
              <a:rPr lang="en-US" sz="1400" dirty="0"/>
              <a:t>Given enough bits, it is amazing how many things a computer can represent:</a:t>
            </a:r>
          </a:p>
          <a:p>
            <a:pPr>
              <a:defRPr/>
            </a:pPr>
            <a:r>
              <a:rPr lang="en-US" sz="1400" dirty="0"/>
              <a:t>numbers, letters, images, movies, sounds, documents, and programs, to name</a:t>
            </a:r>
          </a:p>
          <a:p>
            <a:pPr>
              <a:defRPr/>
            </a:pPr>
            <a:r>
              <a:rPr lang="en-US" sz="1400" dirty="0"/>
              <a:t>a few.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byte</a:t>
            </a:r>
            <a:r>
              <a:rPr lang="en-US" sz="1400" dirty="0"/>
              <a:t> is 8 bits, and on most computers it is the smallest convenient</a:t>
            </a:r>
          </a:p>
          <a:p>
            <a:pPr>
              <a:defRPr/>
            </a:pPr>
            <a:r>
              <a:rPr lang="en-US" sz="1400" dirty="0"/>
              <a:t>chunk of storage. For example, most computers don’t have an instruction to</a:t>
            </a:r>
          </a:p>
          <a:p>
            <a:pPr>
              <a:defRPr/>
            </a:pPr>
            <a:r>
              <a:rPr lang="en-US" sz="1400" dirty="0"/>
              <a:t>move a bit but do have one to move a byte. A less common term is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word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which is a given computer architecture’s native unit of data. A word is made</a:t>
            </a:r>
          </a:p>
          <a:p>
            <a:pPr>
              <a:defRPr/>
            </a:pPr>
            <a:r>
              <a:rPr lang="en-US" sz="1400" dirty="0"/>
              <a:t>up of one or more bytes. For example, a computer that has 64-bit registers and</a:t>
            </a:r>
          </a:p>
          <a:p>
            <a:pPr>
              <a:defRPr/>
            </a:pPr>
            <a:r>
              <a:rPr lang="en-US" sz="1400" dirty="0"/>
              <a:t>64-bit memory addressing typically has 64-bit (8-byte) words. A computer</a:t>
            </a:r>
          </a:p>
          <a:p>
            <a:pPr>
              <a:defRPr/>
            </a:pPr>
            <a:r>
              <a:rPr lang="en-US" sz="1400" dirty="0"/>
              <a:t>executes many operations in its native word size rather than a byte at a time.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Computer storage, along with most computer throughput, is generally</a:t>
            </a:r>
          </a:p>
          <a:p>
            <a:pPr>
              <a:defRPr/>
            </a:pPr>
            <a:r>
              <a:rPr lang="en-US" sz="1400" dirty="0"/>
              <a:t>measured and manipulated in bytes and collections of bytes.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kilobyte</a:t>
            </a:r>
            <a:r>
              <a:rPr lang="en-US" sz="1400" dirty="0"/>
              <a:t>, or</a:t>
            </a:r>
          </a:p>
          <a:p>
            <a:pPr>
              <a:defRPr/>
            </a:pPr>
            <a:r>
              <a:rPr lang="en-US" sz="1400" dirty="0"/>
              <a:t>KB , is 1,024 bytes;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megabyte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MB</a:t>
            </a:r>
            <a:r>
              <a:rPr lang="en-US" sz="1400" dirty="0"/>
              <a:t>, is 1,024</a:t>
            </a:r>
            <a:r>
              <a:rPr lang="en-US" sz="1400" baseline="30000" dirty="0"/>
              <a:t>2</a:t>
            </a:r>
            <a:r>
              <a:rPr lang="en-US" sz="1400" dirty="0"/>
              <a:t>  bytes;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gigabyte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GB</a:t>
            </a:r>
            <a:r>
              <a:rPr lang="en-US" sz="1400" dirty="0"/>
              <a:t>, is</a:t>
            </a:r>
          </a:p>
          <a:p>
            <a:pPr>
              <a:defRPr/>
            </a:pPr>
            <a:r>
              <a:rPr lang="en-US" sz="1400" dirty="0"/>
              <a:t>1,024</a:t>
            </a:r>
            <a:r>
              <a:rPr lang="en-US" sz="1400" baseline="30000" dirty="0"/>
              <a:t>3</a:t>
            </a:r>
            <a:r>
              <a:rPr lang="en-US" sz="1400" dirty="0"/>
              <a:t>  bytes;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terabyte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TB</a:t>
            </a:r>
            <a:r>
              <a:rPr lang="en-US" sz="1400" dirty="0"/>
              <a:t>, is 1,024</a:t>
            </a:r>
            <a:r>
              <a:rPr lang="en-US" sz="1400" baseline="30000" dirty="0"/>
              <a:t>4</a:t>
            </a:r>
            <a:r>
              <a:rPr lang="en-US" sz="1400" dirty="0"/>
              <a:t>  bytes; and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petabyte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PB</a:t>
            </a:r>
            <a:r>
              <a:rPr lang="en-US" sz="1400" dirty="0"/>
              <a:t>, is 1,024</a:t>
            </a:r>
            <a:r>
              <a:rPr lang="en-US" sz="1400" baseline="30000" dirty="0"/>
              <a:t>5</a:t>
            </a:r>
          </a:p>
          <a:p>
            <a:pPr>
              <a:defRPr/>
            </a:pPr>
            <a:r>
              <a:rPr lang="en-US" sz="1400" dirty="0"/>
              <a:t>bytes. Computer manufacturers often round off these numbers and say that</a:t>
            </a:r>
          </a:p>
          <a:p>
            <a:pPr>
              <a:defRPr/>
            </a:pPr>
            <a:r>
              <a:rPr lang="en-US" sz="1400" dirty="0"/>
              <a:t>a megabyte is 1 million bytes and a gigabyte is 1 billion bytes. Networking</a:t>
            </a:r>
          </a:p>
          <a:p>
            <a:pPr>
              <a:defRPr/>
            </a:pPr>
            <a:r>
              <a:rPr lang="en-US" sz="1400" dirty="0"/>
              <a:t>measurements are an exception to this general rule; they are given in bits</a:t>
            </a:r>
          </a:p>
          <a:p>
            <a:pPr>
              <a:defRPr/>
            </a:pPr>
            <a:r>
              <a:rPr lang="en-US" sz="1400" dirty="0"/>
              <a:t>(because networks move data a bit at a time).</a:t>
            </a:r>
          </a:p>
          <a:p>
            <a:pPr>
              <a:defRPr/>
            </a:pPr>
            <a:endParaRPr lang="en-US" sz="1400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0644225-21A8-4691-99DE-5A23AE5833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11138"/>
            <a:ext cx="7661275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Hierarchy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703547F-8757-4059-B0DB-0941113BB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124628"/>
            <a:ext cx="7810500" cy="4530725"/>
          </a:xfrm>
        </p:spPr>
        <p:txBody>
          <a:bodyPr/>
          <a:lstStyle/>
          <a:p>
            <a:r>
              <a:rPr lang="en-US" altLang="en-US" dirty="0"/>
              <a:t>Storage systems organized in hierarchy</a:t>
            </a:r>
          </a:p>
          <a:p>
            <a:pPr lvl="1"/>
            <a:r>
              <a:rPr lang="en-US" altLang="en-US" dirty="0"/>
              <a:t>Speed</a:t>
            </a:r>
          </a:p>
          <a:p>
            <a:pPr lvl="1"/>
            <a:r>
              <a:rPr lang="en-US" altLang="en-US" dirty="0"/>
              <a:t>Cost</a:t>
            </a:r>
          </a:p>
          <a:p>
            <a:pPr lvl="1"/>
            <a:r>
              <a:rPr lang="en-US" altLang="en-US" dirty="0"/>
              <a:t>Volatility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Caching</a:t>
            </a:r>
            <a:r>
              <a:rPr lang="en-US" altLang="en-US" dirty="0"/>
              <a:t> – copying information into faster storage system; main memory can be viewed as a cache for secondary storage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 Driver </a:t>
            </a:r>
            <a:r>
              <a:rPr lang="en-US" altLang="en-US" dirty="0"/>
              <a:t>for each device controller to manage I/O</a:t>
            </a:r>
          </a:p>
          <a:p>
            <a:pPr lvl="1"/>
            <a:r>
              <a:rPr lang="en-US" altLang="en-US" dirty="0"/>
              <a:t>Provides uniform interface between controller and kernel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C8143CB-221D-4E46-ACB1-F240385D00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126413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Storage-Device Hierarchy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96241ED2-B618-4D08-8846-8009538A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455738"/>
            <a:ext cx="74834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0638B96-DF2B-4D8C-9A35-46ABC3264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5025" y="212725"/>
            <a:ext cx="7702550" cy="576263"/>
          </a:xfrm>
        </p:spPr>
        <p:txBody>
          <a:bodyPr/>
          <a:lstStyle/>
          <a:p>
            <a:r>
              <a:rPr lang="en-US" altLang="en-US"/>
              <a:t>How a Modern Computer Works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07234D76-D26C-4251-8F66-89C4244B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>
                <a:latin typeface="Verdana" panose="020B0604030504040204" pitchFamily="34" charset="0"/>
              </a:rPr>
              <a:t>A von Neumann architecture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BDD5B21A-1DF1-4FBF-8A3A-8CDE974C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352550"/>
            <a:ext cx="51228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11731</TotalTime>
  <Words>2131</Words>
  <Application>Microsoft Office PowerPoint</Application>
  <PresentationFormat>On-screen Show (4:3)</PresentationFormat>
  <Paragraphs>219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1:  Introduction</vt:lpstr>
      <vt:lpstr>Chapter 1: Introduction</vt:lpstr>
      <vt:lpstr>PowerPoint Presentation</vt:lpstr>
      <vt:lpstr>Storage Structure</vt:lpstr>
      <vt:lpstr>Storage Structure (Cont.)</vt:lpstr>
      <vt:lpstr>Storage Definitions and Notation Review</vt:lpstr>
      <vt:lpstr>Storage Hierarchy</vt:lpstr>
      <vt:lpstr>Storage-Device Hierarchy</vt:lpstr>
      <vt:lpstr>How a Modern Computer Works</vt:lpstr>
      <vt:lpstr>Direct Memory Access Structure</vt:lpstr>
      <vt:lpstr>Operating-System Operations</vt:lpstr>
      <vt:lpstr>Multiprogramming (Batch system)</vt:lpstr>
      <vt:lpstr>Multitasking (Timesharing)</vt:lpstr>
      <vt:lpstr>Memory Layout for Multiprogrammed System</vt:lpstr>
      <vt:lpstr>Dual-mode Operation</vt:lpstr>
      <vt:lpstr>Transition from User to Kernel Mode</vt:lpstr>
      <vt:lpstr>Virtualization</vt:lpstr>
      <vt:lpstr>Virtualization (cont.)</vt:lpstr>
      <vt:lpstr>Computing Environments - Virtualization</vt:lpstr>
      <vt:lpstr>PowerPoint Presentation</vt:lpstr>
      <vt:lpstr>Computing Environments</vt:lpstr>
      <vt:lpstr>Traditional</vt:lpstr>
      <vt:lpstr>Mobile</vt:lpstr>
      <vt:lpstr>Client Server</vt:lpstr>
      <vt:lpstr>Peer-to-Peer</vt:lpstr>
      <vt:lpstr>Cloud Computing</vt:lpstr>
      <vt:lpstr>Cloud Computing (Cont.)</vt:lpstr>
      <vt:lpstr>PowerPoint Presentation</vt:lpstr>
      <vt:lpstr>Real-Time Embedded Systems</vt:lpstr>
      <vt:lpstr>Free and Open-Source Operating Systems</vt:lpstr>
      <vt:lpstr>The Study of Operating Systems</vt:lpstr>
      <vt:lpstr>End of Chapter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P.M</cp:lastModifiedBy>
  <cp:revision>257</cp:revision>
  <cp:lastPrinted>2001-06-14T13:58:17Z</cp:lastPrinted>
  <dcterms:created xsi:type="dcterms:W3CDTF">2011-01-13T23:43:38Z</dcterms:created>
  <dcterms:modified xsi:type="dcterms:W3CDTF">2022-02-17T03:35:07Z</dcterms:modified>
</cp:coreProperties>
</file>