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2" r:id="rId38"/>
    <p:sldId id="308" r:id="rId39"/>
  </p:sldIdLst>
  <p:sldSz cx="9144000" cy="6858000" type="screen4x3"/>
  <p:notesSz cx="6881813" cy="9296400"/>
  <p:embeddedFontLst>
    <p:embeddedFont>
      <p:font typeface="Helvetica Neue" charset="0"/>
      <p:regular r:id="rId41"/>
      <p:bold r:id="rId42"/>
      <p:italic r:id="rId43"/>
      <p:boldItalic r:id="rId44"/>
    </p:embeddedFont>
    <p:embeddedFont>
      <p:font typeface="Verdana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36" y="18"/>
      </p:cViewPr>
      <p:guideLst>
        <p:guide orient="horz" pos="816"/>
        <p:guide pos="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00488" y="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54830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10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3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14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16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8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9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20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21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22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23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24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25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28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29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30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31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39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40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41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42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p43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44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Google Shape;390;p47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" name="Google Shape;432;p53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"/>
          <p:cNvGrpSpPr/>
          <p:nvPr/>
        </p:nvGrpSpPr>
        <p:grpSpPr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23" name="Google Shape;23;p2"/>
            <p:cNvSpPr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6" name="Google Shape;26;p2"/>
          <p:cNvSpPr txBox="1"/>
          <p:nvPr/>
        </p:nvSpPr>
        <p:spPr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©2018</a:t>
            </a:r>
            <a:endParaRPr/>
          </a:p>
        </p:txBody>
      </p:sp>
      <p:sp>
        <p:nvSpPr>
          <p:cNvPr id="27" name="Google Shape;27;p2"/>
          <p:cNvSpPr txBox="1"/>
          <p:nvPr/>
        </p:nvSpPr>
        <p:spPr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10</a:t>
            </a:r>
            <a:r>
              <a:rPr lang="en-US" sz="1000" b="1" i="0" u="none" strike="noStrike" cap="none" baseline="30000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-US" sz="1000" b="1" i="0" u="none" strike="noStrike" cap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id="28" name="Google Shape;28;p2" descr="dino_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0738" y="4157663"/>
            <a:ext cx="2062162" cy="1593850"/>
          </a:xfrm>
          <a:prstGeom prst="rect">
            <a:avLst/>
          </a:prstGeom>
          <a:noFill/>
          <a:ln w="76200" cap="flat" cmpd="sng">
            <a:solidFill>
              <a:srgbClr val="336699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9" name="Google Shape;29;p2"/>
          <p:cNvSpPr/>
          <p:nvPr/>
        </p:nvSpPr>
        <p:spPr>
          <a:xfrm>
            <a:off x="3224213" y="4006850"/>
            <a:ext cx="2336800" cy="1887538"/>
          </a:xfrm>
          <a:prstGeom prst="rect">
            <a:avLst/>
          </a:prstGeom>
          <a:noFill/>
          <a:ln w="57150" cap="flat" cmpd="thinThick">
            <a:solidFill>
              <a:srgbClr val="66CC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457200" y="225425"/>
            <a:ext cx="80772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 rot="5400000">
            <a:off x="2405063" y="-365125"/>
            <a:ext cx="4530725" cy="772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4330" algn="l">
              <a:spcBef>
                <a:spcPts val="63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spcBef>
                <a:spcPts val="630"/>
              </a:spcBef>
              <a:spcAft>
                <a:spcPts val="0"/>
              </a:spcAft>
              <a:buSzPts val="1980"/>
              <a:buChar char="•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14325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4330" algn="l">
              <a:spcBef>
                <a:spcPts val="63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spcBef>
                <a:spcPts val="630"/>
              </a:spcBef>
              <a:spcAft>
                <a:spcPts val="0"/>
              </a:spcAft>
              <a:buSzPts val="1980"/>
              <a:buChar char="•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14325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457200" y="225425"/>
            <a:ext cx="80772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4330" algn="l">
              <a:spcBef>
                <a:spcPts val="63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spcBef>
                <a:spcPts val="630"/>
              </a:spcBef>
              <a:spcAft>
                <a:spcPts val="0"/>
              </a:spcAft>
              <a:buSzPts val="1980"/>
              <a:buChar char="•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14325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57200" y="225425"/>
            <a:ext cx="80772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2200"/>
              <a:buNone/>
              <a:defRPr sz="2000"/>
            </a:lvl1pPr>
            <a:lvl2pPr marL="914400" lvl="1" indent="-228600" algn="l">
              <a:spcBef>
                <a:spcPts val="630"/>
              </a:spcBef>
              <a:spcAft>
                <a:spcPts val="0"/>
              </a:spcAft>
              <a:buSzPts val="1980"/>
              <a:buNone/>
              <a:defRPr sz="1800"/>
            </a:lvl2pPr>
            <a:lvl3pPr marL="1371600" lvl="2" indent="-228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marL="1828800" lvl="3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4pPr>
            <a:lvl5pPr marL="2286000" lvl="4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marL="2743200" lvl="5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marL="3200400" lvl="6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marL="3657600" lvl="7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marL="4114800" lvl="8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457200" y="225425"/>
            <a:ext cx="80772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06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4180" algn="l">
              <a:spcBef>
                <a:spcPts val="980"/>
              </a:spcBef>
              <a:spcAft>
                <a:spcPts val="0"/>
              </a:spcAft>
              <a:buSzPts val="3080"/>
              <a:buChar char="▪"/>
              <a:defRPr sz="2800"/>
            </a:lvl1pPr>
            <a:lvl2pPr marL="914400" lvl="1" indent="-396240" algn="l">
              <a:spcBef>
                <a:spcPts val="840"/>
              </a:spcBef>
              <a:spcAft>
                <a:spcPts val="0"/>
              </a:spcAft>
              <a:buSzPts val="2640"/>
              <a:buChar char="•"/>
              <a:defRPr sz="2400"/>
            </a:lvl2pPr>
            <a:lvl3pPr marL="1371600" lvl="2" indent="-32385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marL="1828800" lvl="3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997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4180" algn="l">
              <a:spcBef>
                <a:spcPts val="980"/>
              </a:spcBef>
              <a:spcAft>
                <a:spcPts val="0"/>
              </a:spcAft>
              <a:buSzPts val="3080"/>
              <a:buChar char="▪"/>
              <a:defRPr sz="2800"/>
            </a:lvl1pPr>
            <a:lvl2pPr marL="914400" lvl="1" indent="-396240" algn="l">
              <a:spcBef>
                <a:spcPts val="840"/>
              </a:spcBef>
              <a:spcAft>
                <a:spcPts val="0"/>
              </a:spcAft>
              <a:buSzPts val="2640"/>
              <a:buChar char="•"/>
              <a:defRPr sz="2400"/>
            </a:lvl2pPr>
            <a:lvl3pPr marL="1371600" lvl="2" indent="-32385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marL="1828800" lvl="3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840"/>
              </a:spcBef>
              <a:spcAft>
                <a:spcPts val="0"/>
              </a:spcAft>
              <a:buSzPts val="264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spcBef>
                <a:spcPts val="63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5pPr>
            <a:lvl6pPr marL="2743200" lvl="5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6pPr>
            <a:lvl7pPr marL="3200400" lvl="6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7pPr>
            <a:lvl8pPr marL="3657600" lvl="7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8pPr>
            <a:lvl9pPr marL="4114800" lvl="8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6240" algn="l">
              <a:spcBef>
                <a:spcPts val="840"/>
              </a:spcBef>
              <a:spcAft>
                <a:spcPts val="0"/>
              </a:spcAft>
              <a:buSzPts val="2640"/>
              <a:buChar char="▪"/>
              <a:defRPr sz="2400"/>
            </a:lvl1pPr>
            <a:lvl2pPr marL="914400" lvl="1" indent="-368300" algn="l">
              <a:spcBef>
                <a:spcPts val="700"/>
              </a:spcBef>
              <a:spcAft>
                <a:spcPts val="0"/>
              </a:spcAft>
              <a:buSzPts val="2200"/>
              <a:buChar char="•"/>
              <a:defRPr sz="2000"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marL="1828800" lvl="3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marL="2286000" lvl="4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marL="2743200" lvl="5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marL="3200400" lvl="6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marL="3657600" lvl="7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marL="4114800" lvl="8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840"/>
              </a:spcBef>
              <a:spcAft>
                <a:spcPts val="0"/>
              </a:spcAft>
              <a:buSzPts val="264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spcBef>
                <a:spcPts val="63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5pPr>
            <a:lvl6pPr marL="2743200" lvl="5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6pPr>
            <a:lvl7pPr marL="3200400" lvl="6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7pPr>
            <a:lvl8pPr marL="3657600" lvl="7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8pPr>
            <a:lvl9pPr marL="4114800" lvl="8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6240" algn="l">
              <a:spcBef>
                <a:spcPts val="840"/>
              </a:spcBef>
              <a:spcAft>
                <a:spcPts val="0"/>
              </a:spcAft>
              <a:buSzPts val="2640"/>
              <a:buChar char="▪"/>
              <a:defRPr sz="2400"/>
            </a:lvl1pPr>
            <a:lvl2pPr marL="914400" lvl="1" indent="-368300" algn="l">
              <a:spcBef>
                <a:spcPts val="700"/>
              </a:spcBef>
              <a:spcAft>
                <a:spcPts val="0"/>
              </a:spcAft>
              <a:buSzPts val="2200"/>
              <a:buChar char="•"/>
              <a:defRPr sz="2000"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marL="1828800" lvl="3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marL="2286000" lvl="4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marL="2743200" lvl="5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marL="3200400" lvl="6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marL="3657600" lvl="7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marL="4114800" lvl="8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52119" algn="l">
              <a:spcBef>
                <a:spcPts val="1120"/>
              </a:spcBef>
              <a:spcAft>
                <a:spcPts val="0"/>
              </a:spcAft>
              <a:buSzPts val="3520"/>
              <a:buChar char="▪"/>
              <a:defRPr sz="3200"/>
            </a:lvl1pPr>
            <a:lvl2pPr marL="914400" lvl="1" indent="-424180" algn="l">
              <a:spcBef>
                <a:spcPts val="980"/>
              </a:spcBef>
              <a:spcAft>
                <a:spcPts val="0"/>
              </a:spcAft>
              <a:buSzPts val="3080"/>
              <a:buChar char="•"/>
              <a:defRPr sz="2800"/>
            </a:lvl2pPr>
            <a:lvl3pPr marL="1371600" lvl="2" indent="-3429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marL="1828800" lvl="3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–"/>
              <a:defRPr sz="2000"/>
            </a:lvl4pPr>
            <a:lvl5pPr marL="2286000" lvl="4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marL="2743200" lvl="5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marL="3200400" lvl="6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marL="3657600" lvl="7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marL="4114800" lvl="8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90"/>
              </a:spcBef>
              <a:spcAft>
                <a:spcPts val="0"/>
              </a:spcAft>
              <a:buSzPts val="1540"/>
              <a:buNone/>
              <a:defRPr sz="1400"/>
            </a:lvl1pPr>
            <a:lvl2pPr marL="914400" lvl="1" indent="-228600" algn="l">
              <a:spcBef>
                <a:spcPts val="42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marL="2286000" lvl="4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marL="2743200" lvl="5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marL="3200400" lvl="6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marL="3657600" lvl="7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marL="4114800" lvl="8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90"/>
              </a:spcBef>
              <a:spcAft>
                <a:spcPts val="0"/>
              </a:spcAft>
              <a:buSzPts val="1540"/>
              <a:buNone/>
              <a:defRPr sz="1400"/>
            </a:lvl1pPr>
            <a:lvl2pPr marL="914400" lvl="1" indent="-228600" algn="l">
              <a:spcBef>
                <a:spcPts val="42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marL="2286000" lvl="4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marL="2743200" lvl="5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marL="3200400" lvl="6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marL="3657600" lvl="7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marL="4114800" lvl="8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dino_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225425"/>
            <a:ext cx="80772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4330" algn="l" rtl="0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54330" algn="l" rtl="0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w="19050" cap="flat" cmpd="sng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1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4256146" y="6613525"/>
            <a:ext cx="44755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</a:t>
            </a:r>
            <a:fld id="{00000000-1234-1234-1234-123412341234}" type="slidenum">
              <a:rPr lang="en-US" sz="1000" b="1" i="0" u="none" strike="noStrike" cap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000" b="1" i="0" u="none" strike="noStrike" cap="none">
              <a:solidFill>
                <a:srgbClr val="0066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©2018</a:t>
            </a:r>
            <a:endParaRPr/>
          </a:p>
        </p:txBody>
      </p:sp>
      <p:sp>
        <p:nvSpPr>
          <p:cNvPr id="19" name="Google Shape;19;p1"/>
          <p:cNvSpPr txBox="1"/>
          <p:nvPr/>
        </p:nvSpPr>
        <p:spPr>
          <a:xfrm>
            <a:off x="185738" y="6586538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10</a:t>
            </a:r>
            <a:r>
              <a:rPr lang="en-US" sz="1000" b="1" i="0" u="none" strike="noStrike" cap="none" baseline="30000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-US" sz="1000" b="1" i="0" u="none" strike="noStrike" cap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id="20" name="Google Shape;20;p1" descr="dino_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371475" y="19002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2:  Operating-System Services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1036638" y="214313"/>
            <a:ext cx="75009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User Operating System Interface - GUI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838200" y="1154113"/>
            <a:ext cx="7699375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User-friendly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desktop</a:t>
            </a:r>
            <a:r>
              <a:rPr lang="en-US"/>
              <a:t> metaphor interface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Usually mouse, keyboard, and monitor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Icons</a:t>
            </a:r>
            <a:r>
              <a:rPr lang="en-US"/>
              <a:t> represent files, programs, actions, etc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Various mouse buttons over objects in the interface cause various actions (provide information, options, execute function, open directory (known as a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folder</a:t>
            </a:r>
            <a:r>
              <a:rPr lang="en-US"/>
              <a:t>)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Invented at Xerox PARC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Many systems now include both CLI and GUI interfaces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Microsoft Windows is GUI with CLI “command” shell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Apple Mac OS X is “Aqua” GUI interface with UNIX kernel underneath and shells available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Unix and Linux have CLI with optional GUI interfaces (CDE, KDE, GNOME)</a:t>
            </a:r>
            <a:endParaRPr/>
          </a:p>
          <a:p>
            <a:pPr marL="742950" lvl="1" indent="-160019" algn="l" rtl="0">
              <a:spcBef>
                <a:spcPts val="630"/>
              </a:spcBef>
              <a:spcAft>
                <a:spcPts val="0"/>
              </a:spcAft>
              <a:buSzPts val="198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457200" y="220663"/>
            <a:ext cx="80613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Calls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839788" y="1385888"/>
            <a:ext cx="7678737" cy="264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Programming interface to the services provided by the OS</a:t>
            </a:r>
            <a:endParaRPr sz="800"/>
          </a:p>
          <a:p>
            <a:pPr marL="34290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Typically written in a high-level language (C or C++)</a:t>
            </a:r>
            <a:endParaRPr sz="800"/>
          </a:p>
          <a:p>
            <a:pPr marL="34290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Mostly accessed by programs via a high-level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en-US">
                <a:solidFill>
                  <a:srgbClr val="000000"/>
                </a:solidFill>
              </a:rPr>
              <a:t>)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rather than direct system call use</a:t>
            </a:r>
            <a:endParaRPr sz="800"/>
          </a:p>
          <a:p>
            <a:pPr marL="34290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Three most common APIs are Win32 API for Windows, POSIX API for POSIX-based systems (including virtually all versions of UNIX, Linux, and Mac OS X), and Java API for the Java virtual machine (JVM)</a:t>
            </a: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942975" y="3624263"/>
            <a:ext cx="718185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 that the system-call names used throughout this text are generic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457200" y="214313"/>
            <a:ext cx="80772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System Calls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830263" y="1233488"/>
            <a:ext cx="7704137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System call sequence to copy the contents of one file to another file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8913" y="1965325"/>
            <a:ext cx="5937250" cy="4017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6"/>
          <p:cNvCxnSpPr/>
          <p:nvPr/>
        </p:nvCxnSpPr>
        <p:spPr>
          <a:xfrm>
            <a:off x="7358063" y="2022475"/>
            <a:ext cx="0" cy="4206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6"/>
          <p:cNvCxnSpPr/>
          <p:nvPr/>
        </p:nvCxnSpPr>
        <p:spPr>
          <a:xfrm>
            <a:off x="1503363" y="2012950"/>
            <a:ext cx="0" cy="4302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457200" y="220663"/>
            <a:ext cx="80422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Standard API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9913" y="984250"/>
            <a:ext cx="5276850" cy="53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473075" y="217488"/>
            <a:ext cx="79898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Call Implementation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830263" y="1233488"/>
            <a:ext cx="76327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Typically, a number is  associated with each system call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System-call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maintains a table indexed according to these numbers</a:t>
            </a:r>
            <a:endParaRPr sz="800"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system call interface invokes  the intended system call in OS kernel and returns status of the system call and any return values</a:t>
            </a:r>
            <a:endParaRPr sz="800"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caller need know nothing about how the system call is implemented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Just needs to obey API and understand what OS will do as a result call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Most details of  OS interface hidden from programmer by API  </a:t>
            </a:r>
            <a:endParaRPr/>
          </a:p>
          <a:p>
            <a:pPr marL="1085850" lvl="2" indent="-228600" algn="l" rtl="0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Managed by run-time support library (set of functions built into libraries included with compiler)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920750" y="211138"/>
            <a:ext cx="784066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 – System Call – OS Relationship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325" y="1217613"/>
            <a:ext cx="7559675" cy="4614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879475" y="217488"/>
            <a:ext cx="77041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Call Parameter Passing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806450" y="1233488"/>
            <a:ext cx="7704138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Often, more information is required than simply identity of desired system call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Exact type and amount of information vary according to OS and call</a:t>
            </a:r>
            <a:endParaRPr sz="900"/>
          </a:p>
          <a:p>
            <a:pPr marL="34290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Three general methods used to pass parameters to the OS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Simplest:  pass the parameters in registers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 In some cases, may be more parameters than registers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Parameters stored in a block</a:t>
            </a:r>
            <a:r>
              <a:rPr lang="en-US" i="1"/>
              <a:t>, </a:t>
            </a:r>
            <a:r>
              <a:rPr lang="en-US"/>
              <a:t>or table, in memory, and address of block passed as a parameter in a register 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This approach taken by Linux and Solaris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Parameters placed, or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pushed</a:t>
            </a:r>
            <a:r>
              <a:rPr lang="en-US" i="1"/>
              <a:t>, </a:t>
            </a:r>
            <a:r>
              <a:rPr lang="en-US"/>
              <a:t>onto the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r>
              <a:rPr lang="en-US" i="1"/>
              <a:t> </a:t>
            </a:r>
            <a:r>
              <a:rPr lang="en-US"/>
              <a:t>by the program and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popped</a:t>
            </a:r>
            <a:r>
              <a:rPr lang="en-US" i="1"/>
              <a:t> </a:t>
            </a:r>
            <a:r>
              <a:rPr lang="en-US"/>
              <a:t>off the stack by the operating system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Block and stack methods do not limit the number or length of parameters being passed</a:t>
            </a:r>
            <a:endParaRPr/>
          </a:p>
          <a:p>
            <a:pPr marL="742950" lvl="1" indent="-160019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457200" y="207963"/>
            <a:ext cx="80899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 Passing via Table</a:t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013" y="1643063"/>
            <a:ext cx="7831137" cy="411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473075" y="214313"/>
            <a:ext cx="81295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System Calls</a:t>
            </a:r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808038" y="1250950"/>
            <a:ext cx="7748587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Process control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create process, terminate process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end, abort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load, execute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get process attributes, set process attributes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wait for time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wait event, signal event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allocate and free memory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Dump memory if error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Debugger</a:t>
            </a:r>
            <a:r>
              <a:rPr lang="en-US"/>
              <a:t> for determining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bugs</a:t>
            </a:r>
            <a:r>
              <a:rPr lang="en-US" b="1">
                <a:solidFill>
                  <a:srgbClr val="3366FF"/>
                </a:solidFill>
              </a:rPr>
              <a:t>,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single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execution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Locks</a:t>
            </a:r>
            <a:r>
              <a:rPr lang="en-US"/>
              <a:t> for managing access to shared data between processes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body" idx="1"/>
          </p:nvPr>
        </p:nvSpPr>
        <p:spPr>
          <a:xfrm>
            <a:off x="801688" y="1233488"/>
            <a:ext cx="7732712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File management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create file, delete file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open, close file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read, write, reposition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get and set file attributes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Device management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request device, release device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read, write, reposition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get device attributes, set device attributes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logically attach or detach devices</a:t>
            </a:r>
            <a:endParaRPr/>
          </a:p>
          <a:p>
            <a:pPr marL="742950" lvl="1" indent="-160019" algn="l" rtl="0">
              <a:spcBef>
                <a:spcPts val="630"/>
              </a:spcBef>
              <a:spcAft>
                <a:spcPts val="0"/>
              </a:spcAft>
              <a:buSzPts val="1980"/>
              <a:buNone/>
            </a:pPr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512763" y="225425"/>
            <a:ext cx="8021637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System Calls (Cont.)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1094707" y="130231"/>
            <a:ext cx="80660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Outline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854075" y="1141468"/>
            <a:ext cx="7618413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Operating System Services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User and Operating System-Interface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System Calls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System Services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Linkers and Loaders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Why Applications are Operating System Specific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Design and Implementation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Operating System Structure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Building and Booting an Operating System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Operating System Debugging</a:t>
            </a:r>
            <a:endParaRPr/>
          </a:p>
          <a:p>
            <a:pPr marL="342900" lvl="0" indent="-217170" algn="l" rtl="0">
              <a:spcBef>
                <a:spcPts val="630"/>
              </a:spcBef>
              <a:spcAft>
                <a:spcPts val="0"/>
              </a:spcAft>
              <a:buSzPts val="1980"/>
              <a:buNone/>
            </a:pPr>
            <a:endParaRPr/>
          </a:p>
          <a:p>
            <a:pPr marL="342900" lvl="0" indent="-217170" algn="l" rtl="0">
              <a:spcBef>
                <a:spcPts val="630"/>
              </a:spcBef>
              <a:spcAft>
                <a:spcPts val="0"/>
              </a:spcAft>
              <a:buSzPts val="1980"/>
              <a:buNone/>
            </a:pPr>
            <a:endParaRPr/>
          </a:p>
          <a:p>
            <a:pPr marL="342900" lvl="0" indent="-217170" algn="l" rtl="0">
              <a:spcBef>
                <a:spcPts val="630"/>
              </a:spcBef>
              <a:spcAft>
                <a:spcPts val="0"/>
              </a:spcAft>
              <a:buSzPts val="198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527050" y="227013"/>
            <a:ext cx="79914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System Calls (Cont.)</a:t>
            </a:r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1"/>
          </p:nvPr>
        </p:nvSpPr>
        <p:spPr>
          <a:xfrm>
            <a:off x="806450" y="1233488"/>
            <a:ext cx="7234238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Information maintenance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get time or date, set time or date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get system data, set system data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get and set process, file, or device attributes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Communications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create, delete communication connection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send, receive messages if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passing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to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/>
              <a:t> or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  <a:p>
            <a:pPr marL="1085850" lvl="2" indent="-228600" algn="l" rtl="0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From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to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Shared-memory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create and gain access to memory regions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transfer status information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attach and detach remote devices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503238" y="227013"/>
            <a:ext cx="803116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System Calls (Cont.)</a:t>
            </a:r>
            <a:endParaRPr/>
          </a:p>
        </p:txBody>
      </p:sp>
      <p:sp>
        <p:nvSpPr>
          <p:cNvPr id="225" name="Google Shape;225;p35"/>
          <p:cNvSpPr txBox="1">
            <a:spLocks noGrp="1"/>
          </p:cNvSpPr>
          <p:nvPr>
            <p:ph type="body" idx="1"/>
          </p:nvPr>
        </p:nvSpPr>
        <p:spPr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Protection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Control access to resources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Get and set permissions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Allow and deny user access</a:t>
            </a:r>
            <a:endParaRPr/>
          </a:p>
          <a:p>
            <a:pPr marL="742950" lvl="1" indent="-160019" algn="l" rtl="0">
              <a:spcBef>
                <a:spcPts val="630"/>
              </a:spcBef>
              <a:spcAft>
                <a:spcPts val="0"/>
              </a:spcAft>
              <a:buSzPts val="198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>
          <a:xfrm>
            <a:off x="1351275" y="110535"/>
            <a:ext cx="7632700" cy="594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Examples of Windows and Unix System Calls</a:t>
            </a:r>
            <a:endParaRPr/>
          </a:p>
        </p:txBody>
      </p:sp>
      <p:pic>
        <p:nvPicPr>
          <p:cNvPr id="231" name="Google Shape;23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3788" y="1152525"/>
            <a:ext cx="4751387" cy="513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457200" y="222250"/>
            <a:ext cx="804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Standard C Library Example</a:t>
            </a:r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body" idx="1"/>
          </p:nvPr>
        </p:nvSpPr>
        <p:spPr>
          <a:xfrm>
            <a:off x="768350" y="1173163"/>
            <a:ext cx="7642225" cy="5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 program invoking printf() library call, which calls write() system call</a:t>
            </a:r>
            <a:endParaRPr/>
          </a:p>
        </p:txBody>
      </p:sp>
      <p:pic>
        <p:nvPicPr>
          <p:cNvPr id="239" name="Google Shape;23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9313" y="1704975"/>
            <a:ext cx="4579937" cy="47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062913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Arduino</a:t>
            </a:r>
            <a:endParaRPr/>
          </a:p>
        </p:txBody>
      </p:sp>
      <p:sp>
        <p:nvSpPr>
          <p:cNvPr id="245" name="Google Shape;245;p38"/>
          <p:cNvSpPr txBox="1">
            <a:spLocks noGrp="1"/>
          </p:cNvSpPr>
          <p:nvPr>
            <p:ph type="body" idx="1"/>
          </p:nvPr>
        </p:nvSpPr>
        <p:spPr>
          <a:xfrm>
            <a:off x="755650" y="1245997"/>
            <a:ext cx="3538538" cy="388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Single-tasking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No operating system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Programs (sketch) loaded via USB into flash memory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Single memory space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Boot loader loads program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Program exit -&gt; shell reloaded</a:t>
            </a:r>
            <a:endParaRPr/>
          </a:p>
        </p:txBody>
      </p:sp>
      <p:sp>
        <p:nvSpPr>
          <p:cNvPr id="246" name="Google Shape;246;p38"/>
          <p:cNvSpPr/>
          <p:nvPr/>
        </p:nvSpPr>
        <p:spPr>
          <a:xfrm>
            <a:off x="4397375" y="4372519"/>
            <a:ext cx="50292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system startup          running a program</a:t>
            </a:r>
            <a:endParaRPr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7" name="Google Shape;24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8953" y="1266090"/>
            <a:ext cx="3931159" cy="3089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04068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FreeBSD</a:t>
            </a:r>
            <a:endParaRPr/>
          </a:p>
        </p:txBody>
      </p:sp>
      <p:sp>
        <p:nvSpPr>
          <p:cNvPr id="253" name="Google Shape;253;p39"/>
          <p:cNvSpPr txBox="1">
            <a:spLocks noGrp="1"/>
          </p:cNvSpPr>
          <p:nvPr>
            <p:ph type="body" idx="1"/>
          </p:nvPr>
        </p:nvSpPr>
        <p:spPr>
          <a:xfrm>
            <a:off x="869950" y="1118305"/>
            <a:ext cx="4777224" cy="438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Unix variant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Multitasking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User login -&gt; invoke user’s choice of shell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Shell executes fork() system call to create process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Executes exec() to load program into process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Shell waits for process to terminate or continues with user commands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Process exits with: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 code = 0 – no error 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 code &gt; 0 – error code</a:t>
            </a:r>
            <a:endParaRPr/>
          </a:p>
          <a:p>
            <a:pPr marL="342900" lvl="0" indent="-217170" algn="l" rtl="0">
              <a:spcBef>
                <a:spcPts val="630"/>
              </a:spcBef>
              <a:spcAft>
                <a:spcPts val="0"/>
              </a:spcAft>
              <a:buSzPts val="1980"/>
              <a:buNone/>
            </a:pPr>
            <a:endParaRPr/>
          </a:p>
        </p:txBody>
      </p:sp>
      <p:pic>
        <p:nvPicPr>
          <p:cNvPr id="254" name="Google Shape;25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9138" y="1389190"/>
            <a:ext cx="2698750" cy="3906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>
            <a:spLocks noGrp="1"/>
          </p:cNvSpPr>
          <p:nvPr>
            <p:ph type="title"/>
          </p:nvPr>
        </p:nvSpPr>
        <p:spPr>
          <a:xfrm>
            <a:off x="457200" y="217488"/>
            <a:ext cx="80613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Services</a:t>
            </a:r>
            <a:endParaRPr/>
          </a:p>
        </p:txBody>
      </p:sp>
      <p:sp>
        <p:nvSpPr>
          <p:cNvPr id="261" name="Google Shape;261;p40"/>
          <p:cNvSpPr txBox="1">
            <a:spLocks noGrp="1"/>
          </p:cNvSpPr>
          <p:nvPr>
            <p:ph type="body" idx="1"/>
          </p:nvPr>
        </p:nvSpPr>
        <p:spPr>
          <a:xfrm>
            <a:off x="811213" y="1122363"/>
            <a:ext cx="7707312" cy="468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System programs provide a convenient environment for program development and execution.  They can be divided into: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File manipulation 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Status information sometimes stored in a file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Programming language support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Program loading and execution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Communications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Background services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Application programs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Most users’ view of the operating system is defined by system programs, not the actual system calls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>
            <a:spLocks noGrp="1"/>
          </p:cNvSpPr>
          <p:nvPr>
            <p:ph type="title"/>
          </p:nvPr>
        </p:nvSpPr>
        <p:spPr>
          <a:xfrm>
            <a:off x="457200" y="217488"/>
            <a:ext cx="80613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Services (Cont.)</a:t>
            </a:r>
            <a:endParaRPr/>
          </a:p>
        </p:txBody>
      </p:sp>
      <p:sp>
        <p:nvSpPr>
          <p:cNvPr id="268" name="Google Shape;268;p41"/>
          <p:cNvSpPr txBox="1">
            <a:spLocks noGrp="1"/>
          </p:cNvSpPr>
          <p:nvPr>
            <p:ph type="body" idx="1"/>
          </p:nvPr>
        </p:nvSpPr>
        <p:spPr>
          <a:xfrm>
            <a:off x="808038" y="1073150"/>
            <a:ext cx="7359650" cy="5027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Provide a convenient environment for program development and execution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Some of them are simply user interfaces to system calls; others are considerably more complex</a:t>
            </a:r>
            <a:endParaRPr/>
          </a:p>
          <a:p>
            <a:pPr marL="742950" lvl="1" indent="-229869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880"/>
              <a:buNone/>
            </a:pPr>
            <a:endParaRPr sz="800"/>
          </a:p>
          <a:p>
            <a:pPr marL="34290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 b="1"/>
              <a:t>File management </a:t>
            </a:r>
            <a:r>
              <a:rPr lang="en-US"/>
              <a:t>- Create, delete, copy, rename, print, dump, list, and generally manipulate files and directories</a:t>
            </a:r>
            <a:endParaRPr/>
          </a:p>
          <a:p>
            <a:pPr marL="342900" lvl="0" indent="-28702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880"/>
              <a:buNone/>
            </a:pPr>
            <a:endParaRPr sz="800"/>
          </a:p>
          <a:p>
            <a:pPr marL="34290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 b="1"/>
              <a:t>Status information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Some ask the system for info - date, time, amount of available memory, disk space, number of users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Others provide detailed performance, logging, and debugging information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Typically, these programs format and print the output to the terminal or other output devices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Some systems implement  a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registry</a:t>
            </a:r>
            <a:r>
              <a:rPr lang="en-US"/>
              <a:t> - used to store and retrieve configuration information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>
            <a:spLocks noGrp="1"/>
          </p:cNvSpPr>
          <p:nvPr>
            <p:ph type="title"/>
          </p:nvPr>
        </p:nvSpPr>
        <p:spPr>
          <a:xfrm>
            <a:off x="447675" y="217488"/>
            <a:ext cx="80803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Services (Cont.)</a:t>
            </a:r>
            <a:endParaRPr/>
          </a:p>
        </p:txBody>
      </p:sp>
      <p:sp>
        <p:nvSpPr>
          <p:cNvPr id="275" name="Google Shape;275;p42"/>
          <p:cNvSpPr txBox="1">
            <a:spLocks noGrp="1"/>
          </p:cNvSpPr>
          <p:nvPr>
            <p:ph type="body" idx="1"/>
          </p:nvPr>
        </p:nvSpPr>
        <p:spPr>
          <a:xfrm>
            <a:off x="811213" y="1131888"/>
            <a:ext cx="7697787" cy="51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 b="1"/>
              <a:t>File modification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Text editors to create and modify files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Special commands to search contents of files or perform transformations of the text</a:t>
            </a:r>
            <a:endParaRPr sz="800"/>
          </a:p>
          <a:p>
            <a:pPr marL="34290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 b="1"/>
              <a:t>Programming-language support </a:t>
            </a:r>
            <a:r>
              <a:rPr lang="en-US"/>
              <a:t>- Compilers, assemblers, debuggers and interpreters sometimes provided</a:t>
            </a:r>
            <a:endParaRPr sz="800"/>
          </a:p>
          <a:p>
            <a:pPr marL="34290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 b="1"/>
              <a:t>Program loading and execution</a:t>
            </a:r>
            <a:r>
              <a:rPr lang="en-US"/>
              <a:t>- Absolute loaders, relocatable loaders, linkage editors, and overlay-loaders, debugging systems for higher-level and machine language</a:t>
            </a:r>
            <a:endParaRPr sz="800"/>
          </a:p>
          <a:p>
            <a:pPr marL="34290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 b="1"/>
              <a:t>Communications</a:t>
            </a:r>
            <a:r>
              <a:rPr lang="en-US"/>
              <a:t> - Provide the mechanism for creating virtual connections among processes, users, and computer systems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Allow users to send messages to one another’s screens, browse web pages, send electronic-mail messages, log in remotely, transfer files from one machine to another</a:t>
            </a:r>
            <a:endParaRPr/>
          </a:p>
          <a:p>
            <a:pPr marL="342900" lvl="0" indent="-21717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>
            <a:spLocks noGrp="1"/>
          </p:cNvSpPr>
          <p:nvPr>
            <p:ph type="title"/>
          </p:nvPr>
        </p:nvSpPr>
        <p:spPr>
          <a:xfrm>
            <a:off x="485775" y="217488"/>
            <a:ext cx="79962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Services (Cont.)</a:t>
            </a:r>
            <a:endParaRPr/>
          </a:p>
        </p:txBody>
      </p:sp>
      <p:sp>
        <p:nvSpPr>
          <p:cNvPr id="282" name="Google Shape;282;p43"/>
          <p:cNvSpPr txBox="1">
            <a:spLocks noGrp="1"/>
          </p:cNvSpPr>
          <p:nvPr>
            <p:ph type="body" idx="1"/>
          </p:nvPr>
        </p:nvSpPr>
        <p:spPr>
          <a:xfrm>
            <a:off x="806450" y="1108075"/>
            <a:ext cx="7675563" cy="51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 b="1"/>
              <a:t>Background Services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Launch at boot time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Some for system startup, then terminate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Some from system boot to shutdown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Provide facilities like disk checking, process scheduling, error logging, printing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Run in user context not kernel context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Known as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r>
              <a:rPr lang="en-US"/>
              <a:t>,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subsystems</a:t>
            </a:r>
            <a:r>
              <a:rPr lang="en-US"/>
              <a:t>,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daemons</a:t>
            </a:r>
            <a:r>
              <a:rPr lang="en-US"/>
              <a:t> </a:t>
            </a:r>
            <a:endParaRPr b="1"/>
          </a:p>
          <a:p>
            <a:pPr marL="742950" lvl="1" indent="-28575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880"/>
              <a:buFont typeface="Arial"/>
              <a:buNone/>
            </a:pPr>
            <a:endParaRPr sz="800"/>
          </a:p>
          <a:p>
            <a:pPr marL="34290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 b="1"/>
              <a:t>Application programs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Don’t pertain to system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Run by users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Not typically considered part of OS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Launched by command line, mouse click, finger poke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57200" y="225425"/>
            <a:ext cx="80772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868363" y="1233488"/>
            <a:ext cx="6808578" cy="453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Identify services provided by an operating system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Illustrate how system calls are used to provide operating system services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Compare and contrast monolithic, layered, microkernel, modular, and hybrid strategies for designing operating systems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Illustrate the process for booting an operating system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Apply tools for monitoring operating system performance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Design and implement kernel modules for interacting with a Linux kernel</a:t>
            </a:r>
            <a:endParaRPr/>
          </a:p>
          <a:p>
            <a:pPr marL="342900" lvl="0" indent="-217170" algn="l" rtl="0">
              <a:spcBef>
                <a:spcPts val="630"/>
              </a:spcBef>
              <a:spcAft>
                <a:spcPts val="0"/>
              </a:spcAft>
              <a:buSzPts val="198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>
            <a:spLocks noGrp="1"/>
          </p:cNvSpPr>
          <p:nvPr>
            <p:ph type="title"/>
          </p:nvPr>
        </p:nvSpPr>
        <p:spPr>
          <a:xfrm>
            <a:off x="457200" y="2206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Operating System Structure</a:t>
            </a:r>
            <a:endParaRPr/>
          </a:p>
        </p:txBody>
      </p:sp>
      <p:sp>
        <p:nvSpPr>
          <p:cNvPr id="328" name="Google Shape;328;p50"/>
          <p:cNvSpPr txBox="1">
            <a:spLocks noGrp="1"/>
          </p:cNvSpPr>
          <p:nvPr>
            <p:ph type="body" idx="1"/>
          </p:nvPr>
        </p:nvSpPr>
        <p:spPr>
          <a:xfrm>
            <a:off x="835025" y="1241425"/>
            <a:ext cx="6918325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General-purpose OS is very large program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Various ways to structure ones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Simple structure – MS-DOS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More complex – UNIX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Layered – an abstraction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Microkernel – Mach</a:t>
            </a:r>
            <a:endParaRPr/>
          </a:p>
          <a:p>
            <a:pPr marL="342900" lvl="0" indent="-217170" algn="l" rtl="0">
              <a:spcBef>
                <a:spcPts val="630"/>
              </a:spcBef>
              <a:spcAft>
                <a:spcPts val="0"/>
              </a:spcAft>
              <a:buSzPts val="1980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>
            <a:spLocks noGrp="1"/>
          </p:cNvSpPr>
          <p:nvPr>
            <p:ph type="title"/>
          </p:nvPr>
        </p:nvSpPr>
        <p:spPr>
          <a:xfrm>
            <a:off x="869320" y="289485"/>
            <a:ext cx="81375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Monolithic Structure – Original UNIX</a:t>
            </a:r>
            <a:endParaRPr/>
          </a:p>
        </p:txBody>
      </p:sp>
      <p:sp>
        <p:nvSpPr>
          <p:cNvPr id="335" name="Google Shape;335;p51"/>
          <p:cNvSpPr txBox="1">
            <a:spLocks noGrp="1"/>
          </p:cNvSpPr>
          <p:nvPr>
            <p:ph type="body" idx="1"/>
          </p:nvPr>
        </p:nvSpPr>
        <p:spPr>
          <a:xfrm>
            <a:off x="839788" y="1155700"/>
            <a:ext cx="7743825" cy="407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UNIX – limited by hardware functionality, the original UNIX operating system had limited structuring.  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UNIX OS consists of two separable parts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Systems programs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The kernel</a:t>
            </a:r>
            <a:endParaRPr/>
          </a:p>
          <a:p>
            <a:pPr marL="1085850" lvl="2" indent="-228600" algn="l" rtl="0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Consists of everything below the system-call interface and above the physical hardware</a:t>
            </a:r>
            <a:endParaRPr/>
          </a:p>
          <a:p>
            <a:pPr marL="1085850" lvl="2" indent="-228600" algn="l" rtl="0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Provides the file system, CPU scheduling, memory management, and other operating-system functions; a large number of functions for one level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>
            <a:spLocks noGrp="1"/>
          </p:cNvSpPr>
          <p:nvPr>
            <p:ph type="title"/>
          </p:nvPr>
        </p:nvSpPr>
        <p:spPr>
          <a:xfrm>
            <a:off x="863600" y="206375"/>
            <a:ext cx="769302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Traditional UNIX System Structure</a:t>
            </a:r>
            <a:endParaRPr/>
          </a:p>
        </p:txBody>
      </p:sp>
      <p:sp>
        <p:nvSpPr>
          <p:cNvPr id="342" name="Google Shape;342;p52"/>
          <p:cNvSpPr txBox="1"/>
          <p:nvPr/>
        </p:nvSpPr>
        <p:spPr>
          <a:xfrm>
            <a:off x="1316038" y="1096963"/>
            <a:ext cx="6897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Beyond simple but not fully layered</a:t>
            </a:r>
            <a:endParaRPr/>
          </a:p>
        </p:txBody>
      </p:sp>
      <p:pic>
        <p:nvPicPr>
          <p:cNvPr id="343" name="Google Shape;343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9169" y="1718273"/>
            <a:ext cx="6409756" cy="3872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>
            <a:spLocks noGrp="1"/>
          </p:cNvSpPr>
          <p:nvPr>
            <p:ph type="title"/>
          </p:nvPr>
        </p:nvSpPr>
        <p:spPr>
          <a:xfrm>
            <a:off x="863600" y="215900"/>
            <a:ext cx="76454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Linux System Structure</a:t>
            </a:r>
            <a:endParaRPr/>
          </a:p>
        </p:txBody>
      </p:sp>
      <p:sp>
        <p:nvSpPr>
          <p:cNvPr id="350" name="Google Shape;350;p53"/>
          <p:cNvSpPr txBox="1"/>
          <p:nvPr/>
        </p:nvSpPr>
        <p:spPr>
          <a:xfrm>
            <a:off x="1225550" y="1096963"/>
            <a:ext cx="69881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Monolithic plus modular design</a:t>
            </a:r>
            <a:endParaRPr/>
          </a:p>
        </p:txBody>
      </p:sp>
      <p:pic>
        <p:nvPicPr>
          <p:cNvPr id="351" name="Google Shape;351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5230" y="1674471"/>
            <a:ext cx="2740269" cy="4233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4"/>
          <p:cNvSpPr txBox="1">
            <a:spLocks noGrp="1"/>
          </p:cNvSpPr>
          <p:nvPr>
            <p:ph type="title"/>
          </p:nvPr>
        </p:nvSpPr>
        <p:spPr>
          <a:xfrm>
            <a:off x="457200" y="207963"/>
            <a:ext cx="80613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Layered Approach</a:t>
            </a:r>
            <a:endParaRPr/>
          </a:p>
        </p:txBody>
      </p:sp>
      <p:sp>
        <p:nvSpPr>
          <p:cNvPr id="358" name="Google Shape;358;p54"/>
          <p:cNvSpPr txBox="1">
            <a:spLocks noGrp="1"/>
          </p:cNvSpPr>
          <p:nvPr>
            <p:ph type="body" idx="1"/>
          </p:nvPr>
        </p:nvSpPr>
        <p:spPr>
          <a:xfrm>
            <a:off x="820738" y="1233488"/>
            <a:ext cx="3735387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operating system is divided into a number of layers (levels), each built on top of lower layers.  The bottom layer (layer 0), is the hardware; the highest (layer N) is the user interface.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With modularity, layers are selected such that each uses functions (operations) and services of only lower-level layers</a:t>
            </a:r>
            <a:endParaRPr/>
          </a:p>
        </p:txBody>
      </p:sp>
      <p:pic>
        <p:nvPicPr>
          <p:cNvPr id="359" name="Google Shape;35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4757" y="1257727"/>
            <a:ext cx="3547958" cy="3289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5"/>
          <p:cNvSpPr txBox="1">
            <a:spLocks noGrp="1"/>
          </p:cNvSpPr>
          <p:nvPr>
            <p:ph type="title"/>
          </p:nvPr>
        </p:nvSpPr>
        <p:spPr>
          <a:xfrm>
            <a:off x="757238" y="207963"/>
            <a:ext cx="78168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Microkernels</a:t>
            </a:r>
            <a:endParaRPr sz="2400"/>
          </a:p>
        </p:txBody>
      </p:sp>
      <p:sp>
        <p:nvSpPr>
          <p:cNvPr id="366" name="Google Shape;366;p55"/>
          <p:cNvSpPr txBox="1">
            <a:spLocks noGrp="1"/>
          </p:cNvSpPr>
          <p:nvPr>
            <p:ph type="body" idx="1"/>
          </p:nvPr>
        </p:nvSpPr>
        <p:spPr>
          <a:xfrm>
            <a:off x="757238" y="1108075"/>
            <a:ext cx="7225619" cy="485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Moves as much from the kernel into user space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Mach</a:t>
            </a:r>
            <a:r>
              <a:rPr lang="en-US"/>
              <a:t> is an example of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microkernel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Mac OS X kernel (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Darwin</a:t>
            </a:r>
            <a:r>
              <a:rPr lang="en-US"/>
              <a:t>) partly based on Mach</a:t>
            </a:r>
            <a:endParaRPr sz="800"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Communication takes place between user modules using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passing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Benefits: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Easier to extend a microkernel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Easier to port the operating system to new architectures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More reliable (less code is running in kernel mode)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More secure</a:t>
            </a:r>
            <a:endParaRPr sz="800"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Detriments: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Performance overhead of user space to kernel space communication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6"/>
          <p:cNvSpPr txBox="1">
            <a:spLocks noGrp="1"/>
          </p:cNvSpPr>
          <p:nvPr>
            <p:ph type="title"/>
          </p:nvPr>
        </p:nvSpPr>
        <p:spPr>
          <a:xfrm>
            <a:off x="1157288" y="214313"/>
            <a:ext cx="73993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Microkernel System Structure </a:t>
            </a:r>
            <a:endParaRPr sz="2400"/>
          </a:p>
        </p:txBody>
      </p:sp>
      <p:pic>
        <p:nvPicPr>
          <p:cNvPr id="373" name="Google Shape;37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6229" y="1557524"/>
            <a:ext cx="6795238" cy="328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9"/>
          <p:cNvSpPr txBox="1">
            <a:spLocks noGrp="1"/>
          </p:cNvSpPr>
          <p:nvPr>
            <p:ph type="title"/>
          </p:nvPr>
        </p:nvSpPr>
        <p:spPr>
          <a:xfrm>
            <a:off x="765175" y="142650"/>
            <a:ext cx="78200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Boot</a:t>
            </a:r>
            <a:endParaRPr/>
          </a:p>
        </p:txBody>
      </p:sp>
      <p:sp>
        <p:nvSpPr>
          <p:cNvPr id="393" name="Google Shape;393;p59"/>
          <p:cNvSpPr txBox="1">
            <a:spLocks noGrp="1"/>
          </p:cNvSpPr>
          <p:nvPr>
            <p:ph type="body" idx="1"/>
          </p:nvPr>
        </p:nvSpPr>
        <p:spPr>
          <a:xfrm>
            <a:off x="765175" y="1038001"/>
            <a:ext cx="7580539" cy="4745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When power initialized on system, execution starts at a fixed memory location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Operating system must be made available to hardware so hardware can start it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Small piece of code –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loader</a:t>
            </a:r>
            <a:r>
              <a:rPr lang="en-US"/>
              <a:t>,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BIOS</a:t>
            </a:r>
            <a:r>
              <a:rPr lang="en-US"/>
              <a:t>, stored in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ROM</a:t>
            </a:r>
            <a:r>
              <a:rPr lang="en-US"/>
              <a:t> or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EEPROM</a:t>
            </a:r>
            <a:r>
              <a:rPr lang="en-US"/>
              <a:t> locates the kernel, loads it into memory, and starts it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Sometimes two-step process where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boot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at fixed location loaded by ROM code, which loads bootstrap loader from disk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Modern systems replace BIOS with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Unified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Extensible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Firmware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(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UEFI</a:t>
            </a:r>
            <a:r>
              <a:rPr lang="en-US"/>
              <a:t>)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Common bootstrap loader,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GRUB</a:t>
            </a:r>
            <a:r>
              <a:rPr lang="en-US"/>
              <a:t>, allows selection of kernel from multiple disks, versions, kernel options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Kernel loads and system is then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running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Boot loaders frequently allow various boot states, such as single user mode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5"/>
          <p:cNvSpPr txBox="1">
            <a:spLocks noGrp="1"/>
          </p:cNvSpPr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 of Chapter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1050925" y="147152"/>
            <a:ext cx="74485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Operating System Services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846138" y="1119188"/>
            <a:ext cx="7653337" cy="500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Operating systems provide an environment for execution of programs and services to programs and users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One set of operating-system services provides functions that are helpful to the user: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 b="1"/>
              <a:t>User interface </a:t>
            </a:r>
            <a:r>
              <a:rPr lang="en-US"/>
              <a:t>- Almost all operating systems have a user interface (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  <a:r>
              <a:rPr lang="en-US"/>
              <a:t>).</a:t>
            </a:r>
            <a:endParaRPr/>
          </a:p>
          <a:p>
            <a:pPr marL="1085850" lvl="2" indent="-228600" algn="l" rtl="0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Varies between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Command-Line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(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  <a:r>
              <a:rPr lang="en-US"/>
              <a:t>)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Graphics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(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GUI</a:t>
            </a:r>
            <a:r>
              <a:rPr lang="en-US"/>
              <a:t>)</a:t>
            </a:r>
            <a:r>
              <a:rPr lang="en-US">
                <a:solidFill>
                  <a:srgbClr val="000000"/>
                </a:solidFill>
              </a:rPr>
              <a:t>,</a:t>
            </a:r>
            <a:r>
              <a:rPr lang="en-US" b="1">
                <a:solidFill>
                  <a:srgbClr val="3366FF"/>
                </a:solidFill>
              </a:rPr>
              <a:t> 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touch-screen</a:t>
            </a:r>
            <a:r>
              <a:rPr lang="en-US" b="1">
                <a:solidFill>
                  <a:srgbClr val="3366FF"/>
                </a:solidFill>
              </a:rPr>
              <a:t>, 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 b="1"/>
              <a:t>Program execution </a:t>
            </a:r>
            <a:r>
              <a:rPr lang="en-US"/>
              <a:t>- The system must be able to load a program into memory and to run that program, end execution, either normally or abnormally (indicating error)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 b="1"/>
              <a:t>I/O operations </a:t>
            </a:r>
            <a:r>
              <a:rPr lang="en-US"/>
              <a:t>-  A running program may require I/O, which may involve a file or an I/O device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 b="1"/>
              <a:t>File-system manipulation </a:t>
            </a:r>
            <a:r>
              <a:rPr lang="en-US"/>
              <a:t>-  The file system is of particular interest. Programs need to read and write files and directories, create and delete them, search them, list file Information, permission management.</a:t>
            </a:r>
            <a:endParaRPr b="1"/>
          </a:p>
          <a:p>
            <a:pPr marL="742950" lvl="1" indent="-160019" algn="l" rtl="0">
              <a:spcBef>
                <a:spcPts val="630"/>
              </a:spcBef>
              <a:spcAft>
                <a:spcPts val="0"/>
              </a:spcAft>
              <a:buSzPts val="198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946150" y="220663"/>
            <a:ext cx="78692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Operating System Services (Cont.)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849313" y="1138238"/>
            <a:ext cx="7678737" cy="541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One set of operating-system services provides functions that are helpful to the user (Cont.):</a:t>
            </a:r>
            <a:endParaRPr b="1"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 b="1"/>
              <a:t>Communications</a:t>
            </a:r>
            <a:r>
              <a:rPr lang="en-US"/>
              <a:t> – Processes may exchange information, on the same computer or between computers over a network</a:t>
            </a:r>
            <a:endParaRPr/>
          </a:p>
          <a:p>
            <a:pPr marL="1085850" lvl="2" indent="-228600" algn="l" rtl="0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Communications may be via shared memory or through message passing (packets moved by the OS)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 b="1"/>
              <a:t>Error detection </a:t>
            </a:r>
            <a:r>
              <a:rPr lang="en-US"/>
              <a:t>– OS needs to be constantly aware of possible errors</a:t>
            </a:r>
            <a:endParaRPr/>
          </a:p>
          <a:p>
            <a:pPr marL="1085850" lvl="2" indent="-228600" algn="l" rtl="0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May occur in the CPU and memory hardware, in I/O devices, in user program</a:t>
            </a:r>
            <a:endParaRPr/>
          </a:p>
          <a:p>
            <a:pPr marL="1085850" lvl="2" indent="-228600" algn="l" rtl="0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For each type of error, OS should take the appropriate action to ensure correct and consistent computing</a:t>
            </a:r>
            <a:endParaRPr/>
          </a:p>
          <a:p>
            <a:pPr marL="1085850" lvl="2" indent="-228600" algn="l" rtl="0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Debugging facilities can greatly enhance the user’s and programmer’s abilities to efficiently use the system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003300" y="220663"/>
            <a:ext cx="773906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Operating System Services (Cont.)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844550" y="1158875"/>
            <a:ext cx="7739063" cy="490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Another set of OS functions exists for ensuring the efficient operation of the system itself via resource sharing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 b="1"/>
              <a:t>Resource allocation - </a:t>
            </a:r>
            <a:r>
              <a:rPr lang="en-US"/>
              <a:t>When  multiple users or multiple jobs running concurrently, resources must be allocated to each of them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Many types of resources -   CPU cycles, main memory, file storage, I/O devices.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 b="1"/>
              <a:t>Logging -</a:t>
            </a:r>
            <a:r>
              <a:rPr lang="en-US"/>
              <a:t> To keep track of which users use how much and what kinds of computer resources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 b="1"/>
              <a:t>Protection and security - </a:t>
            </a:r>
            <a:r>
              <a:rPr lang="en-US"/>
              <a:t>The owners of information stored in a multiuser or networked computer system may want to control use of that information, concurrent processes should not interfere with each other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 b="1"/>
              <a:t>Protection</a:t>
            </a:r>
            <a:r>
              <a:rPr lang="en-US"/>
              <a:t> involves ensuring that all access to system resources is controlled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 b="1"/>
              <a:t>Security</a:t>
            </a:r>
            <a:r>
              <a:rPr lang="en-US"/>
              <a:t> of the system from outsiders requires user authentication, extends to defending external I/O devices from invalid access attempts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92188" y="206375"/>
            <a:ext cx="791845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View of Operating System Services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800" y="1836738"/>
            <a:ext cx="7221538" cy="359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877888" y="220663"/>
            <a:ext cx="814546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Command Line interpreter 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877889" y="1223963"/>
            <a:ext cx="6155958" cy="413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CLI allows direct command entry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Sometimes implemented in kernel, sometimes by systems program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Sometimes multiple flavors implemented – </a:t>
            </a:r>
            <a:r>
              <a:rPr lang="en-US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shells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Primarily fetches a command from user and executes it</a:t>
            </a:r>
            <a:endParaRPr/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Sometimes commands built-in, sometimes just names of programs</a:t>
            </a:r>
            <a:endParaRPr/>
          </a:p>
          <a:p>
            <a:pPr marL="742950" lvl="1" indent="-285750" algn="l" rtl="0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If the latter, adding new features doesn’t require shell modification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1119188" y="220663"/>
            <a:ext cx="73977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Bourne Shell Command Interpreter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825" y="1041400"/>
            <a:ext cx="7397750" cy="5122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2135</Words>
  <Application>Microsoft Office PowerPoint</Application>
  <PresentationFormat>On-screen Show (4:3)</PresentationFormat>
  <Paragraphs>272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Noto Sans Symbols</vt:lpstr>
      <vt:lpstr>Helvetica Neue</vt:lpstr>
      <vt:lpstr>Arimo</vt:lpstr>
      <vt:lpstr>Times New Roman</vt:lpstr>
      <vt:lpstr>Verdana</vt:lpstr>
      <vt:lpstr>os-8</vt:lpstr>
      <vt:lpstr>Chapter 2:  Operating-System Services</vt:lpstr>
      <vt:lpstr>Outline</vt:lpstr>
      <vt:lpstr>Objectives</vt:lpstr>
      <vt:lpstr>Operating System Services</vt:lpstr>
      <vt:lpstr>Operating System Services (Cont.)</vt:lpstr>
      <vt:lpstr>Operating System Services (Cont.)</vt:lpstr>
      <vt:lpstr>A View of Operating System Services</vt:lpstr>
      <vt:lpstr>Command Line interpreter </vt:lpstr>
      <vt:lpstr>Bourne Shell Command Interpreter</vt:lpstr>
      <vt:lpstr>User Operating System Interface - GUI</vt:lpstr>
      <vt:lpstr>System Calls</vt:lpstr>
      <vt:lpstr>Example of System Calls</vt:lpstr>
      <vt:lpstr>Example of Standard API</vt:lpstr>
      <vt:lpstr>System Call Implementation</vt:lpstr>
      <vt:lpstr>API – System Call – OS Relationship</vt:lpstr>
      <vt:lpstr>System Call Parameter Passing</vt:lpstr>
      <vt:lpstr>Parameter Passing via Table</vt:lpstr>
      <vt:lpstr>Types of System Calls</vt:lpstr>
      <vt:lpstr>Types of System Calls (Cont.)</vt:lpstr>
      <vt:lpstr>Types of System Calls (Cont.)</vt:lpstr>
      <vt:lpstr>Types of System Calls (Cont.)</vt:lpstr>
      <vt:lpstr>Examples of Windows and Unix System Calls</vt:lpstr>
      <vt:lpstr>Standard C Library Example</vt:lpstr>
      <vt:lpstr>Example: Arduino</vt:lpstr>
      <vt:lpstr>Example: FreeBSD</vt:lpstr>
      <vt:lpstr>System Services</vt:lpstr>
      <vt:lpstr>System Services (Cont.)</vt:lpstr>
      <vt:lpstr>System Services (Cont.)</vt:lpstr>
      <vt:lpstr>System Services (Cont.)</vt:lpstr>
      <vt:lpstr>Operating System Structure</vt:lpstr>
      <vt:lpstr>Monolithic Structure – Original UNIX</vt:lpstr>
      <vt:lpstr>Traditional UNIX System Structure</vt:lpstr>
      <vt:lpstr>Linux System Structure</vt:lpstr>
      <vt:lpstr>Layered Approach</vt:lpstr>
      <vt:lpstr>Microkernels</vt:lpstr>
      <vt:lpstr>Microkernel System Structure </vt:lpstr>
      <vt:lpstr>System Boot</vt:lpstr>
      <vt:lpstr>End of Chapter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Operating-System Services</dc:title>
  <cp:lastModifiedBy>User</cp:lastModifiedBy>
  <cp:revision>1</cp:revision>
  <dcterms:modified xsi:type="dcterms:W3CDTF">2024-10-31T06:46:03Z</dcterms:modified>
</cp:coreProperties>
</file>