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8340" y="428370"/>
            <a:ext cx="9355454" cy="97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1F386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7232" y="1836699"/>
            <a:ext cx="10307955" cy="283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057" y="2534539"/>
            <a:ext cx="5948680" cy="104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30"/>
              </a:lnSpc>
              <a:spcBef>
                <a:spcPts val="100"/>
              </a:spcBef>
            </a:pPr>
            <a:r>
              <a:rPr sz="4500" spc="-10" dirty="0"/>
              <a:t>CSE347</a:t>
            </a:r>
            <a:endParaRPr sz="4500"/>
          </a:p>
          <a:p>
            <a:pPr algn="ctr">
              <a:lnSpc>
                <a:spcPts val="2990"/>
              </a:lnSpc>
            </a:pPr>
            <a:r>
              <a:rPr sz="2800" dirty="0"/>
              <a:t>Information</a:t>
            </a:r>
            <a:r>
              <a:rPr sz="2800" spc="-75" dirty="0"/>
              <a:t> </a:t>
            </a:r>
            <a:r>
              <a:rPr sz="2800" dirty="0"/>
              <a:t>System</a:t>
            </a:r>
            <a:r>
              <a:rPr sz="2800" spc="-80" dirty="0"/>
              <a:t> </a:t>
            </a:r>
            <a:r>
              <a:rPr sz="2800" dirty="0"/>
              <a:t>Analysis</a:t>
            </a:r>
            <a:r>
              <a:rPr sz="2800" spc="-75" dirty="0"/>
              <a:t> </a:t>
            </a:r>
            <a:r>
              <a:rPr sz="2800" dirty="0"/>
              <a:t>and</a:t>
            </a:r>
            <a:r>
              <a:rPr sz="2800" spc="-90" dirty="0"/>
              <a:t> </a:t>
            </a:r>
            <a:r>
              <a:rPr sz="2800" spc="-10" dirty="0"/>
              <a:t>Design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28015" y="5082235"/>
            <a:ext cx="4654550" cy="141287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US" b="1" dirty="0">
                <a:solidFill>
                  <a:srgbClr val="1F3863"/>
                </a:solidFill>
                <a:latin typeface="Times New Roman"/>
                <a:cs typeface="Times New Roman"/>
              </a:rPr>
              <a:t>Md Sabbir Hossain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800" spc="-10" dirty="0">
                <a:solidFill>
                  <a:srgbClr val="1F3863"/>
                </a:solidFill>
                <a:latin typeface="Times New Roman"/>
                <a:cs typeface="Times New Roman"/>
              </a:rPr>
              <a:t>Lecturer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Department</a:t>
            </a:r>
            <a:r>
              <a:rPr sz="1800" spc="-4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of</a:t>
            </a:r>
            <a:r>
              <a:rPr sz="18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Computer</a:t>
            </a:r>
            <a:r>
              <a:rPr sz="1800" spc="-4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Science</a:t>
            </a:r>
            <a:r>
              <a:rPr sz="18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and</a:t>
            </a:r>
            <a:r>
              <a:rPr sz="1800" spc="-4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3863"/>
                </a:solidFill>
                <a:latin typeface="Times New Roman"/>
                <a:cs typeface="Times New Roman"/>
              </a:rPr>
              <a:t>Engineering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Faculty</a:t>
            </a:r>
            <a:r>
              <a:rPr sz="18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Science</a:t>
            </a:r>
            <a:r>
              <a:rPr sz="18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3863"/>
                </a:solidFill>
                <a:latin typeface="Times New Roman"/>
                <a:cs typeface="Times New Roman"/>
              </a:rPr>
              <a:t>Engineering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6695" y="336804"/>
            <a:ext cx="4907989" cy="9604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dirty="0"/>
              <a:t>Component</a:t>
            </a:r>
            <a:r>
              <a:rPr spc="-40" dirty="0"/>
              <a:t> </a:t>
            </a:r>
            <a:r>
              <a:rPr spc="-10" dirty="0"/>
              <a:t>notation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420" rIns="0" bIns="0" rtlCol="0">
            <a:spAutoFit/>
          </a:bodyPr>
          <a:lstStyle/>
          <a:p>
            <a:pPr marL="417195" marR="5080" indent="-405130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/>
              <a:t>A</a:t>
            </a:r>
            <a:r>
              <a:rPr spc="375" dirty="0"/>
              <a:t> </a:t>
            </a:r>
            <a:r>
              <a:rPr dirty="0"/>
              <a:t>Component</a:t>
            </a:r>
            <a:r>
              <a:rPr spc="380" dirty="0"/>
              <a:t> </a:t>
            </a:r>
            <a:r>
              <a:rPr dirty="0"/>
              <a:t>is</a:t>
            </a:r>
            <a:r>
              <a:rPr spc="375" dirty="0"/>
              <a:t> </a:t>
            </a:r>
            <a:r>
              <a:rPr dirty="0"/>
              <a:t>a</a:t>
            </a:r>
            <a:r>
              <a:rPr spc="395" dirty="0"/>
              <a:t> </a:t>
            </a:r>
            <a:r>
              <a:rPr dirty="0"/>
              <a:t>physical</a:t>
            </a:r>
            <a:r>
              <a:rPr spc="365" dirty="0"/>
              <a:t> </a:t>
            </a:r>
            <a:r>
              <a:rPr dirty="0"/>
              <a:t>piece</a:t>
            </a:r>
            <a:r>
              <a:rPr spc="380" dirty="0"/>
              <a:t> </a:t>
            </a:r>
            <a:r>
              <a:rPr dirty="0"/>
              <a:t>of</a:t>
            </a:r>
            <a:r>
              <a:rPr spc="360" dirty="0"/>
              <a:t> </a:t>
            </a:r>
            <a:r>
              <a:rPr dirty="0"/>
              <a:t>a</a:t>
            </a:r>
            <a:r>
              <a:rPr spc="375" dirty="0"/>
              <a:t> </a:t>
            </a:r>
            <a:r>
              <a:rPr dirty="0"/>
              <a:t>system,</a:t>
            </a:r>
            <a:r>
              <a:rPr spc="380" dirty="0"/>
              <a:t> </a:t>
            </a:r>
            <a:r>
              <a:rPr dirty="0"/>
              <a:t>such</a:t>
            </a:r>
            <a:r>
              <a:rPr spc="375" dirty="0"/>
              <a:t> </a:t>
            </a:r>
            <a:r>
              <a:rPr dirty="0"/>
              <a:t>as</a:t>
            </a:r>
            <a:r>
              <a:rPr spc="375" dirty="0"/>
              <a:t> </a:t>
            </a:r>
            <a:r>
              <a:rPr dirty="0"/>
              <a:t>a</a:t>
            </a:r>
            <a:r>
              <a:rPr spc="380" dirty="0"/>
              <a:t> </a:t>
            </a:r>
            <a:r>
              <a:rPr spc="-10" dirty="0"/>
              <a:t>compiled 	</a:t>
            </a:r>
            <a:r>
              <a:rPr dirty="0"/>
              <a:t>object</a:t>
            </a:r>
            <a:r>
              <a:rPr spc="335" dirty="0"/>
              <a:t> </a:t>
            </a:r>
            <a:r>
              <a:rPr dirty="0"/>
              <a:t>file,</a:t>
            </a:r>
            <a:r>
              <a:rPr spc="345" dirty="0"/>
              <a:t> </a:t>
            </a:r>
            <a:r>
              <a:rPr dirty="0"/>
              <a:t>piece</a:t>
            </a:r>
            <a:r>
              <a:rPr spc="345" dirty="0"/>
              <a:t> </a:t>
            </a:r>
            <a:r>
              <a:rPr dirty="0"/>
              <a:t>of</a:t>
            </a:r>
            <a:r>
              <a:rPr spc="345" dirty="0"/>
              <a:t> </a:t>
            </a:r>
            <a:r>
              <a:rPr dirty="0"/>
              <a:t>source</a:t>
            </a:r>
            <a:r>
              <a:rPr spc="340" dirty="0"/>
              <a:t> </a:t>
            </a:r>
            <a:r>
              <a:rPr dirty="0"/>
              <a:t>code,</a:t>
            </a:r>
            <a:r>
              <a:rPr spc="340" dirty="0"/>
              <a:t> </a:t>
            </a:r>
            <a:r>
              <a:rPr dirty="0"/>
              <a:t>shared</a:t>
            </a:r>
            <a:r>
              <a:rPr spc="345" dirty="0"/>
              <a:t> </a:t>
            </a:r>
            <a:r>
              <a:rPr dirty="0"/>
              <a:t>library</a:t>
            </a:r>
            <a:r>
              <a:rPr spc="325" dirty="0"/>
              <a:t> </a:t>
            </a:r>
            <a:r>
              <a:rPr dirty="0"/>
              <a:t>or</a:t>
            </a:r>
            <a:r>
              <a:rPr spc="335" dirty="0"/>
              <a:t> </a:t>
            </a:r>
            <a:r>
              <a:rPr dirty="0"/>
              <a:t>Enterprise</a:t>
            </a:r>
            <a:r>
              <a:rPr spc="300" dirty="0"/>
              <a:t> </a:t>
            </a:r>
            <a:r>
              <a:rPr spc="-20" dirty="0"/>
              <a:t>Java 	</a:t>
            </a:r>
            <a:r>
              <a:rPr dirty="0"/>
              <a:t>Bean</a:t>
            </a:r>
            <a:r>
              <a:rPr spc="-70" dirty="0"/>
              <a:t> </a:t>
            </a:r>
            <a:r>
              <a:rPr spc="-10" dirty="0"/>
              <a:t>(EJB).</a:t>
            </a:r>
          </a:p>
          <a:p>
            <a:pPr marL="417195" marR="5715" indent="-405130" algn="just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/>
              <a:t>Note</a:t>
            </a:r>
            <a:r>
              <a:rPr spc="145" dirty="0"/>
              <a:t> </a:t>
            </a:r>
            <a:r>
              <a:rPr dirty="0"/>
              <a:t>that</a:t>
            </a:r>
            <a:r>
              <a:rPr spc="170" dirty="0"/>
              <a:t> </a:t>
            </a:r>
            <a:r>
              <a:rPr dirty="0"/>
              <a:t>UML</a:t>
            </a:r>
            <a:r>
              <a:rPr spc="175" dirty="0"/>
              <a:t> </a:t>
            </a:r>
            <a:r>
              <a:rPr dirty="0"/>
              <a:t>2.0</a:t>
            </a:r>
            <a:r>
              <a:rPr spc="160" dirty="0"/>
              <a:t> </a:t>
            </a:r>
            <a:r>
              <a:rPr dirty="0"/>
              <a:t>uses</a:t>
            </a:r>
            <a:r>
              <a:rPr spc="160" dirty="0"/>
              <a:t> </a:t>
            </a:r>
            <a:r>
              <a:rPr dirty="0"/>
              <a:t>a</a:t>
            </a:r>
            <a:r>
              <a:rPr spc="170" dirty="0"/>
              <a:t> </a:t>
            </a:r>
            <a:r>
              <a:rPr dirty="0"/>
              <a:t>new</a:t>
            </a:r>
            <a:r>
              <a:rPr spc="150" dirty="0"/>
              <a:t> </a:t>
            </a:r>
            <a:r>
              <a:rPr dirty="0"/>
              <a:t>notation</a:t>
            </a:r>
            <a:r>
              <a:rPr spc="175" dirty="0"/>
              <a:t> </a:t>
            </a:r>
            <a:r>
              <a:rPr dirty="0"/>
              <a:t>for</a:t>
            </a:r>
            <a:r>
              <a:rPr spc="150" dirty="0"/>
              <a:t> </a:t>
            </a:r>
            <a:r>
              <a:rPr dirty="0"/>
              <a:t>a</a:t>
            </a:r>
            <a:r>
              <a:rPr spc="155" dirty="0"/>
              <a:t> </a:t>
            </a:r>
            <a:r>
              <a:rPr dirty="0"/>
              <a:t>component.</a:t>
            </a:r>
            <a:r>
              <a:rPr spc="170" dirty="0"/>
              <a:t> </a:t>
            </a:r>
            <a:r>
              <a:rPr spc="-10" dirty="0"/>
              <a:t>Previous 	</a:t>
            </a:r>
            <a:r>
              <a:rPr dirty="0"/>
              <a:t>UML</a:t>
            </a:r>
            <a:r>
              <a:rPr spc="-35" dirty="0"/>
              <a:t> </a:t>
            </a:r>
            <a:r>
              <a:rPr dirty="0"/>
              <a:t>versions</a:t>
            </a:r>
            <a:r>
              <a:rPr spc="-20" dirty="0"/>
              <a:t> </a:t>
            </a:r>
            <a:r>
              <a:rPr dirty="0"/>
              <a:t>use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component</a:t>
            </a:r>
            <a:r>
              <a:rPr spc="-30" dirty="0"/>
              <a:t> </a:t>
            </a:r>
            <a:r>
              <a:rPr dirty="0"/>
              <a:t>icon</a:t>
            </a:r>
            <a:r>
              <a:rPr spc="-35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main</a:t>
            </a:r>
            <a:r>
              <a:rPr spc="-40" dirty="0"/>
              <a:t> </a:t>
            </a:r>
            <a:r>
              <a:rPr spc="-10" dirty="0"/>
              <a:t>shape.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2028" y="4342562"/>
            <a:ext cx="4203991" cy="17031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dirty="0"/>
              <a:t>COMPONENT</a:t>
            </a:r>
            <a:r>
              <a:rPr spc="-75" dirty="0"/>
              <a:t> </a:t>
            </a:r>
            <a:r>
              <a:rPr spc="-10" dirty="0"/>
              <a:t>NOTATION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7859" y="3713073"/>
            <a:ext cx="1664329" cy="117957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6800" y="2054351"/>
            <a:ext cx="1783079" cy="100583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514347" y="1814076"/>
            <a:ext cx="8651875" cy="430657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68300" indent="-342265" algn="just">
              <a:lnSpc>
                <a:spcPct val="100000"/>
              </a:lnSpc>
              <a:spcBef>
                <a:spcPts val="765"/>
              </a:spcBef>
              <a:buClr>
                <a:srgbClr val="0462C1"/>
              </a:buClr>
              <a:buSzPct val="68750"/>
              <a:buFont typeface="Wingdings"/>
              <a:buChar char=""/>
              <a:tabLst>
                <a:tab pos="368300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component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shown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rectangle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with</a:t>
            </a:r>
            <a:endParaRPr sz="2400">
              <a:latin typeface="Arial MT"/>
              <a:cs typeface="Arial MT"/>
            </a:endParaRPr>
          </a:p>
          <a:p>
            <a:pPr marL="768985" lvl="1" indent="-285750" algn="just">
              <a:lnSpc>
                <a:spcPct val="100000"/>
              </a:lnSpc>
              <a:spcBef>
                <a:spcPts val="675"/>
              </a:spcBef>
              <a:buClr>
                <a:srgbClr val="EC7C30"/>
              </a:buClr>
              <a:buSzPct val="68750"/>
              <a:buFont typeface="Wingdings"/>
              <a:buChar char=""/>
              <a:tabLst>
                <a:tab pos="768985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keyword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&lt;&lt;component&gt;&gt;</a:t>
            </a:r>
            <a:endParaRPr sz="2400">
              <a:latin typeface="Arial MT"/>
              <a:cs typeface="Arial MT"/>
            </a:endParaRPr>
          </a:p>
          <a:p>
            <a:pPr marL="297815" marR="3429000" indent="-285750" algn="just">
              <a:lnSpc>
                <a:spcPct val="100000"/>
              </a:lnSpc>
              <a:spcBef>
                <a:spcPts val="1270"/>
              </a:spcBef>
              <a:buClr>
                <a:srgbClr val="EC7C30"/>
              </a:buClr>
              <a:buSzPct val="68750"/>
              <a:buFont typeface="Wingdings"/>
              <a:buChar char=""/>
              <a:tabLst>
                <a:tab pos="299085" algn="l"/>
              </a:tabLst>
            </a:pPr>
            <a:r>
              <a:rPr sz="2400" dirty="0">
                <a:latin typeface="Arial MT"/>
                <a:cs typeface="Arial MT"/>
              </a:rPr>
              <a:t>Optionally,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right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hand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corner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a 	</a:t>
            </a:r>
            <a:r>
              <a:rPr sz="2400" dirty="0">
                <a:latin typeface="Arial MT"/>
                <a:cs typeface="Arial MT"/>
              </a:rPr>
              <a:t>component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icon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displayed</a:t>
            </a:r>
            <a:endParaRPr sz="2400">
              <a:latin typeface="Arial MT"/>
              <a:cs typeface="Arial MT"/>
            </a:endParaRPr>
          </a:p>
          <a:p>
            <a:pPr marL="698500" marR="3222625" lvl="1" indent="-228600" algn="just">
              <a:lnSpc>
                <a:spcPct val="100000"/>
              </a:lnSpc>
              <a:spcBef>
                <a:spcPts val="484"/>
              </a:spcBef>
              <a:buClr>
                <a:srgbClr val="E7E6E6"/>
              </a:buClr>
              <a:buSzPct val="70000"/>
              <a:buFont typeface="Wingdings"/>
              <a:buChar char=""/>
              <a:tabLst>
                <a:tab pos="698500" algn="l"/>
              </a:tabLst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component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icon</a:t>
            </a:r>
            <a:r>
              <a:rPr sz="2000" spc="-25" dirty="0">
                <a:latin typeface="Arial MT"/>
                <a:cs typeface="Arial MT"/>
              </a:rPr>
              <a:t> 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rectangle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two </a:t>
            </a:r>
            <a:r>
              <a:rPr sz="2000" dirty="0">
                <a:latin typeface="Arial MT"/>
                <a:cs typeface="Arial MT"/>
              </a:rPr>
              <a:t>smaller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rectangles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jutting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left- </a:t>
            </a:r>
            <a:r>
              <a:rPr sz="2000" dirty="0">
                <a:latin typeface="Arial MT"/>
                <a:cs typeface="Arial MT"/>
              </a:rPr>
              <a:t>hand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side</a:t>
            </a:r>
            <a:endParaRPr sz="2000">
              <a:latin typeface="Arial MT"/>
              <a:cs typeface="Arial MT"/>
            </a:endParaRPr>
          </a:p>
          <a:p>
            <a:pPr marL="697865" lvl="1" indent="-227965" algn="just">
              <a:lnSpc>
                <a:spcPct val="100000"/>
              </a:lnSpc>
              <a:spcBef>
                <a:spcPts val="480"/>
              </a:spcBef>
              <a:buClr>
                <a:srgbClr val="E7E6E6"/>
              </a:buClr>
              <a:buSzPct val="70000"/>
              <a:buFont typeface="Wingdings"/>
              <a:buChar char=""/>
              <a:tabLst>
                <a:tab pos="697865" algn="l"/>
              </a:tabLst>
            </a:pP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symbol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visual</a:t>
            </a:r>
            <a:r>
              <a:rPr sz="2000" spc="-10" dirty="0">
                <a:latin typeface="Arial MT"/>
                <a:cs typeface="Arial MT"/>
              </a:rPr>
              <a:t> stereotype</a:t>
            </a:r>
            <a:endParaRPr sz="2000">
              <a:latin typeface="Arial MT"/>
              <a:cs typeface="Arial MT"/>
            </a:endParaRPr>
          </a:p>
          <a:p>
            <a:pPr marL="298450" indent="-285750" algn="just">
              <a:lnSpc>
                <a:spcPct val="100000"/>
              </a:lnSpc>
              <a:spcBef>
                <a:spcPts val="575"/>
              </a:spcBef>
              <a:buClr>
                <a:srgbClr val="EC7C30"/>
              </a:buClr>
              <a:buSzPct val="68750"/>
              <a:buFont typeface="Wingdings"/>
              <a:buChar char=""/>
              <a:tabLst>
                <a:tab pos="29845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component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name</a:t>
            </a:r>
            <a:endParaRPr sz="2400">
              <a:latin typeface="Arial MT"/>
              <a:cs typeface="Arial MT"/>
            </a:endParaRPr>
          </a:p>
          <a:p>
            <a:pPr marL="765175" lvl="1" indent="-342900" algn="just">
              <a:lnSpc>
                <a:spcPct val="100000"/>
              </a:lnSpc>
              <a:spcBef>
                <a:spcPts val="750"/>
              </a:spcBef>
              <a:buClr>
                <a:srgbClr val="0462C1"/>
              </a:buClr>
              <a:buSzPct val="70000"/>
              <a:buFont typeface="Wingdings"/>
              <a:buChar char=""/>
              <a:tabLst>
                <a:tab pos="765175" algn="l"/>
              </a:tabLst>
            </a:pPr>
            <a:r>
              <a:rPr sz="2000" dirty="0">
                <a:latin typeface="Arial MT"/>
                <a:cs typeface="Arial MT"/>
              </a:rPr>
              <a:t>Components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labelled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stereotype.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number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of</a:t>
            </a:r>
            <a:endParaRPr sz="2000">
              <a:latin typeface="Arial MT"/>
              <a:cs typeface="Arial MT"/>
            </a:endParaRPr>
          </a:p>
          <a:p>
            <a:pPr marL="765175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standard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stereotypes.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ex:&lt;&lt;entity&gt;&gt;,&lt;&lt;subsystem&gt;&gt;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dirty="0"/>
              <a:t>Component</a:t>
            </a:r>
            <a:r>
              <a:rPr spc="-40" dirty="0"/>
              <a:t> </a:t>
            </a:r>
            <a:r>
              <a:rPr spc="-10" dirty="0"/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665" y="1751152"/>
            <a:ext cx="9399270" cy="3905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734" indent="-407034">
              <a:lnSpc>
                <a:spcPts val="3335"/>
              </a:lnSpc>
              <a:spcBef>
                <a:spcPts val="9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</a:t>
            </a:r>
            <a:endParaRPr sz="2800">
              <a:latin typeface="Calibri"/>
              <a:cs typeface="Calibri"/>
            </a:endParaRPr>
          </a:p>
          <a:p>
            <a:pPr marL="876935" lvl="1" indent="-381000">
              <a:lnSpc>
                <a:spcPts val="2855"/>
              </a:lnSpc>
              <a:buFont typeface="Arial MT"/>
              <a:buChar char="•"/>
              <a:tabLst>
                <a:tab pos="876935" algn="l"/>
              </a:tabLst>
            </a:pPr>
            <a:r>
              <a:rPr sz="2400" b="1" spc="-10" dirty="0">
                <a:latin typeface="Calibri"/>
                <a:cs typeface="Calibri"/>
              </a:rPr>
              <a:t>Interfaces</a:t>
            </a:r>
            <a:endParaRPr sz="2400">
              <a:latin typeface="Calibri"/>
              <a:cs typeface="Calibri"/>
            </a:endParaRPr>
          </a:p>
          <a:p>
            <a:pPr marL="1334135" lvl="2" indent="-354965">
              <a:lnSpc>
                <a:spcPts val="2350"/>
              </a:lnSpc>
              <a:spcBef>
                <a:spcPts val="40"/>
              </a:spcBef>
              <a:buFont typeface="Arial MT"/>
              <a:buChar char="•"/>
              <a:tabLst>
                <a:tab pos="1334135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interface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represents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declaration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operations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obligations</a:t>
            </a:r>
            <a:endParaRPr sz="2000">
              <a:latin typeface="Calibri"/>
              <a:cs typeface="Calibri"/>
            </a:endParaRPr>
          </a:p>
          <a:p>
            <a:pPr marL="876935" lvl="1" indent="-381000">
              <a:lnSpc>
                <a:spcPts val="2830"/>
              </a:lnSpc>
              <a:buFont typeface="Arial MT"/>
              <a:buChar char="•"/>
              <a:tabLst>
                <a:tab pos="876935" algn="l"/>
              </a:tabLst>
            </a:pPr>
            <a:r>
              <a:rPr sz="2400" b="1" dirty="0">
                <a:latin typeface="Calibri"/>
                <a:cs typeface="Calibri"/>
              </a:rPr>
              <a:t>Usage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dependencies</a:t>
            </a:r>
            <a:endParaRPr sz="2400">
              <a:latin typeface="Calibri"/>
              <a:cs typeface="Calibri"/>
            </a:endParaRPr>
          </a:p>
          <a:p>
            <a:pPr marL="1334135" lvl="2" indent="-354965">
              <a:lnSpc>
                <a:spcPts val="2160"/>
              </a:lnSpc>
              <a:spcBef>
                <a:spcPts val="40"/>
              </a:spcBef>
              <a:buFont typeface="Arial MT"/>
              <a:buChar char="•"/>
              <a:tabLst>
                <a:tab pos="133413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usage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dependency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relationship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requires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another</a:t>
            </a:r>
            <a:endParaRPr sz="2000">
              <a:latin typeface="Calibri"/>
              <a:cs typeface="Calibri"/>
            </a:endParaRPr>
          </a:p>
          <a:p>
            <a:pPr marL="1334135">
              <a:lnSpc>
                <a:spcPts val="2115"/>
              </a:lnSpc>
            </a:pP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full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implementation</a:t>
            </a:r>
            <a:endParaRPr sz="2000">
              <a:latin typeface="Calibri"/>
              <a:cs typeface="Calibri"/>
            </a:endParaRPr>
          </a:p>
          <a:p>
            <a:pPr marL="876935" lvl="1" indent="-381000">
              <a:lnSpc>
                <a:spcPts val="2835"/>
              </a:lnSpc>
              <a:buFont typeface="Arial MT"/>
              <a:buChar char="•"/>
              <a:tabLst>
                <a:tab pos="876935" algn="l"/>
              </a:tabLst>
            </a:pPr>
            <a:r>
              <a:rPr sz="2400" b="1" spc="-10" dirty="0">
                <a:latin typeface="Calibri"/>
                <a:cs typeface="Calibri"/>
              </a:rPr>
              <a:t>Ports</a:t>
            </a:r>
            <a:endParaRPr sz="2400">
              <a:latin typeface="Calibri"/>
              <a:cs typeface="Calibri"/>
            </a:endParaRPr>
          </a:p>
          <a:p>
            <a:pPr marL="1334135" marR="8255" lvl="2" indent="-355600">
              <a:lnSpc>
                <a:spcPts val="1920"/>
              </a:lnSpc>
              <a:spcBef>
                <a:spcPts val="495"/>
              </a:spcBef>
              <a:buFont typeface="Arial MT"/>
              <a:buChar char="•"/>
              <a:tabLst>
                <a:tab pos="1334135" algn="l"/>
                <a:tab pos="1943735" algn="l"/>
                <a:tab pos="3223895" algn="l"/>
                <a:tab pos="3650615" algn="l"/>
                <a:tab pos="4956810" algn="l"/>
                <a:tab pos="5671820" algn="l"/>
                <a:tab pos="6925945" algn="l"/>
                <a:tab pos="7218680" algn="l"/>
                <a:tab pos="8581390" algn="l"/>
                <a:tab pos="9138920" algn="l"/>
              </a:tabLst>
            </a:pPr>
            <a:r>
              <a:rPr sz="2000" spc="-20" dirty="0">
                <a:latin typeface="Calibri"/>
                <a:cs typeface="Calibri"/>
              </a:rPr>
              <a:t>Port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represents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an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interaction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point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between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component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and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its </a:t>
            </a:r>
            <a:r>
              <a:rPr sz="2000" spc="-10" dirty="0">
                <a:latin typeface="Calibri"/>
                <a:cs typeface="Calibri"/>
              </a:rPr>
              <a:t>environment</a:t>
            </a:r>
            <a:endParaRPr sz="2000">
              <a:latin typeface="Calibri"/>
              <a:cs typeface="Calibri"/>
            </a:endParaRPr>
          </a:p>
          <a:p>
            <a:pPr marL="876935" lvl="1" indent="-381000">
              <a:lnSpc>
                <a:spcPts val="2810"/>
              </a:lnSpc>
              <a:buFont typeface="Arial MT"/>
              <a:buChar char="•"/>
              <a:tabLst>
                <a:tab pos="876935" algn="l"/>
              </a:tabLst>
            </a:pPr>
            <a:r>
              <a:rPr sz="2400" b="1" spc="-10" dirty="0">
                <a:latin typeface="Calibri"/>
                <a:cs typeface="Calibri"/>
              </a:rPr>
              <a:t>Connectors</a:t>
            </a:r>
            <a:endParaRPr sz="2400">
              <a:latin typeface="Calibri"/>
              <a:cs typeface="Calibri"/>
            </a:endParaRPr>
          </a:p>
          <a:p>
            <a:pPr marL="1334135" lvl="2" indent="-354965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1334135" algn="l"/>
              </a:tabLst>
            </a:pPr>
            <a:r>
              <a:rPr sz="2000" dirty="0">
                <a:latin typeface="Calibri"/>
                <a:cs typeface="Calibri"/>
              </a:rPr>
              <a:t>Connect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components</a:t>
            </a:r>
            <a:endParaRPr sz="2000">
              <a:latin typeface="Calibri"/>
              <a:cs typeface="Calibri"/>
            </a:endParaRPr>
          </a:p>
          <a:p>
            <a:pPr marL="1334135" lvl="2" indent="-35496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334135" algn="l"/>
              </a:tabLst>
            </a:pPr>
            <a:r>
              <a:rPr sz="2000" dirty="0">
                <a:latin typeface="Calibri"/>
                <a:cs typeface="Calibri"/>
              </a:rPr>
              <a:t>Connect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external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contract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component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internal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structure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921510"/>
            <a:ext cx="3782695" cy="1346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19734" marR="5080" indent="-40767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  <a:tab pos="836930" algn="l"/>
                <a:tab pos="2714625" algn="l"/>
              </a:tabLst>
            </a:pP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component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defines </a:t>
            </a:r>
            <a:r>
              <a:rPr sz="2800" dirty="0">
                <a:latin typeface="Calibri"/>
                <a:cs typeface="Calibri"/>
              </a:rPr>
              <a:t>required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interfaces</a:t>
            </a:r>
            <a:endParaRPr sz="28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interface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6363" y="1921510"/>
            <a:ext cx="6339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5785" algn="l"/>
                <a:tab pos="2237740" algn="l"/>
                <a:tab pos="2715895" algn="l"/>
                <a:tab pos="3772535" algn="l"/>
                <a:tab pos="4279900" algn="l"/>
                <a:tab pos="5781040" algn="l"/>
              </a:tabLst>
            </a:pPr>
            <a:r>
              <a:rPr sz="2800" spc="-25" dirty="0">
                <a:latin typeface="Calibri"/>
                <a:cs typeface="Calibri"/>
              </a:rPr>
              <a:t>its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behaviour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terms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provided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0594" y="3248101"/>
            <a:ext cx="9824085" cy="19246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393065" algn="l"/>
              </a:tabLst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definition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marL="393065" indent="-38036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393065" algn="l"/>
              </a:tabLst>
            </a:pPr>
            <a:r>
              <a:rPr sz="2400" dirty="0">
                <a:latin typeface="Calibri"/>
                <a:cs typeface="Calibri"/>
              </a:rPr>
              <a:t>Provides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operations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implementation</a:t>
            </a:r>
            <a:endParaRPr sz="2400">
              <a:latin typeface="Calibri"/>
              <a:cs typeface="Calibri"/>
            </a:endParaRPr>
          </a:p>
          <a:p>
            <a:pPr marL="393065" indent="-38036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393065" algn="l"/>
              </a:tabLst>
            </a:pPr>
            <a:r>
              <a:rPr sz="2400" dirty="0">
                <a:latin typeface="Calibri"/>
                <a:cs typeface="Calibri"/>
              </a:rPr>
              <a:t>Implementation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normally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class/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component</a:t>
            </a:r>
            <a:endParaRPr sz="2400">
              <a:latin typeface="Calibri"/>
              <a:cs typeface="Calibri"/>
            </a:endParaRPr>
          </a:p>
          <a:p>
            <a:pPr marL="393700" marR="5080" indent="-381000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3937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complex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systems,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physical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implementation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provided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group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classes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rather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dirty="0"/>
              <a:t>Component</a:t>
            </a:r>
            <a:r>
              <a:rPr spc="-50" dirty="0"/>
              <a:t> </a:t>
            </a:r>
            <a:r>
              <a:rPr spc="-10" dirty="0"/>
              <a:t>interfaces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9459" y="1953767"/>
            <a:ext cx="5199746" cy="41818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dirty="0"/>
              <a:t>Component</a:t>
            </a:r>
            <a:r>
              <a:rPr spc="-50" dirty="0"/>
              <a:t> </a:t>
            </a:r>
            <a:r>
              <a:rPr spc="-10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921510"/>
            <a:ext cx="10310495" cy="26257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19734" marR="6350" indent="-40767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  <a:tab pos="826135" algn="l"/>
                <a:tab pos="2317115" algn="l"/>
                <a:tab pos="3810635" algn="l"/>
                <a:tab pos="4305935" algn="l"/>
                <a:tab pos="4676140" algn="l"/>
                <a:tab pos="6544945" algn="l"/>
                <a:tab pos="6965950" algn="l"/>
                <a:tab pos="7523480" algn="l"/>
                <a:tab pos="9018905" algn="l"/>
                <a:tab pos="9812655" algn="l"/>
              </a:tabLst>
            </a:pP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provided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interface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component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interface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component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realizes</a:t>
            </a:r>
            <a:endParaRPr sz="2800">
              <a:latin typeface="Calibri"/>
              <a:cs typeface="Calibri"/>
            </a:endParaRPr>
          </a:p>
          <a:p>
            <a:pPr marL="419734" marR="5080" indent="-40767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419734" algn="l"/>
                <a:tab pos="831215" algn="l"/>
                <a:tab pos="2279015" algn="l"/>
                <a:tab pos="3778885" algn="l"/>
                <a:tab pos="4278630" algn="l"/>
                <a:tab pos="4655185" algn="l"/>
                <a:tab pos="6526530" algn="l"/>
                <a:tab pos="6951980" algn="l"/>
                <a:tab pos="7514590" algn="l"/>
                <a:tab pos="9014460" algn="l"/>
                <a:tab pos="9814560" algn="l"/>
              </a:tabLst>
            </a:pP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required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interface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component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interface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component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</a:t>
            </a:r>
            <a:endParaRPr sz="2800">
              <a:latin typeface="Calibri"/>
              <a:cs typeface="Calibri"/>
            </a:endParaRPr>
          </a:p>
          <a:p>
            <a:pPr marL="419734" marR="8890" indent="-407670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419734" algn="l"/>
                <a:tab pos="1141730" algn="l"/>
                <a:tab pos="2615565" algn="l"/>
                <a:tab pos="3347720" algn="l"/>
                <a:tab pos="4775200" algn="l"/>
                <a:tab pos="6402070" algn="l"/>
                <a:tab pos="6883400" algn="l"/>
                <a:tab pos="7240270" algn="l"/>
                <a:tab pos="9128760" algn="l"/>
                <a:tab pos="9930130" algn="l"/>
              </a:tabLst>
            </a:pP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provided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required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Interfaces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Component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shown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ball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(lollipop)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socket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notation,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respectively.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7827" y="4626635"/>
            <a:ext cx="6647613" cy="19825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dirty="0"/>
              <a:t>Component</a:t>
            </a:r>
            <a:r>
              <a:rPr spc="-50" dirty="0"/>
              <a:t> </a:t>
            </a:r>
            <a:r>
              <a:rPr spc="-10" dirty="0"/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842795"/>
            <a:ext cx="10308590" cy="39497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417830" indent="-405130" algn="just">
              <a:lnSpc>
                <a:spcPct val="100000"/>
              </a:lnSpc>
              <a:spcBef>
                <a:spcPts val="439"/>
              </a:spcBef>
              <a:buFont typeface="Arial MT"/>
              <a:buChar char="•"/>
              <a:tabLst>
                <a:tab pos="417830" algn="l"/>
              </a:tabLst>
            </a:pP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interfaces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notations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(definitions).</a:t>
            </a:r>
            <a:endParaRPr sz="2800">
              <a:latin typeface="Calibri"/>
              <a:cs typeface="Calibri"/>
            </a:endParaRPr>
          </a:p>
          <a:p>
            <a:pPr marL="417195" marR="5080" indent="-405130" algn="just">
              <a:lnSpc>
                <a:spcPts val="2690"/>
              </a:lnSpc>
              <a:spcBef>
                <a:spcPts val="98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Provided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interfaces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public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attributes and </a:t>
            </a:r>
            <a:r>
              <a:rPr sz="2800" spc="-10" dirty="0">
                <a:latin typeface="Calibri"/>
                <a:cs typeface="Calibri"/>
              </a:rPr>
              <a:t>operations 	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11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11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provided</a:t>
            </a:r>
            <a:r>
              <a:rPr sz="2800" spc="11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classes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implement</a:t>
            </a:r>
            <a:r>
              <a:rPr sz="2800" spc="1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14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given 	interface”.</a:t>
            </a:r>
            <a:endParaRPr sz="2800">
              <a:latin typeface="Calibri"/>
              <a:cs typeface="Calibri"/>
            </a:endParaRPr>
          </a:p>
          <a:p>
            <a:pPr marL="417195" marR="5080" indent="-405130" algn="just">
              <a:lnSpc>
                <a:spcPct val="80000"/>
              </a:lnSpc>
              <a:spcBef>
                <a:spcPts val="101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Required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interfaces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public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attributes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" dirty="0">
                <a:latin typeface="Calibri"/>
                <a:cs typeface="Calibri"/>
              </a:rPr>
              <a:t> operations 	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2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27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required</a:t>
            </a:r>
            <a:r>
              <a:rPr sz="2800" spc="2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2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classes</a:t>
            </a:r>
            <a:r>
              <a:rPr sz="2800" spc="2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2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depend</a:t>
            </a:r>
            <a:r>
              <a:rPr sz="2800" spc="2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upon</a:t>
            </a:r>
            <a:r>
              <a:rPr sz="2800" spc="2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7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given 	interface”.</a:t>
            </a:r>
            <a:endParaRPr sz="2800">
              <a:latin typeface="Calibri"/>
              <a:cs typeface="Calibri"/>
            </a:endParaRPr>
          </a:p>
          <a:p>
            <a:pPr marL="417195" marR="5080" indent="-405130" algn="just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Java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Warnings: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Note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definitions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interfaces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differ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4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definition</a:t>
            </a:r>
            <a:r>
              <a:rPr sz="2800" spc="4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4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interfaces.</a:t>
            </a:r>
            <a:r>
              <a:rPr sz="2800" spc="4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Java</a:t>
            </a:r>
            <a:r>
              <a:rPr sz="2800" spc="4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definition</a:t>
            </a:r>
            <a:r>
              <a:rPr sz="2800" spc="4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4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interfaces 	</a:t>
            </a:r>
            <a:r>
              <a:rPr sz="2800" dirty="0">
                <a:latin typeface="Calibri"/>
                <a:cs typeface="Calibri"/>
              </a:rPr>
              <a:t>does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attributes,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hence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INTERFACE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8473" y="2160816"/>
            <a:ext cx="2487888" cy="1156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72952" y="3835799"/>
            <a:ext cx="2667315" cy="18504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5828" y="4694872"/>
            <a:ext cx="132307" cy="13634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264408" y="4627443"/>
            <a:ext cx="1674495" cy="1158875"/>
            <a:chOff x="3264408" y="4627443"/>
            <a:chExt cx="1674495" cy="115887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5599" y="4627443"/>
              <a:ext cx="825903" cy="21799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3028" y="5060632"/>
              <a:ext cx="132307" cy="1363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97580" y="4852415"/>
              <a:ext cx="1343405" cy="56769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64408" y="5330952"/>
              <a:ext cx="364985" cy="38176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97580" y="5218176"/>
              <a:ext cx="1440941" cy="56769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645411" y="2229358"/>
            <a:ext cx="5744845" cy="33845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17195" marR="5080" indent="-405130" algn="just">
              <a:lnSpc>
                <a:spcPts val="2590"/>
              </a:lnSpc>
              <a:spcBef>
                <a:spcPts val="425"/>
              </a:spcBef>
              <a:buSzPct val="116666"/>
              <a:buFont typeface="Arial MT"/>
              <a:buChar char="•"/>
              <a:tabLst>
                <a:tab pos="419100" algn="l"/>
              </a:tabLst>
            </a:pPr>
            <a:r>
              <a:rPr sz="2400" dirty="0">
                <a:latin typeface="Calibri"/>
                <a:cs typeface="Calibri"/>
              </a:rPr>
              <a:t>May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shown</a:t>
            </a:r>
            <a:r>
              <a:rPr sz="2400" spc="4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4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45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rectangle</a:t>
            </a:r>
            <a:r>
              <a:rPr sz="2400" spc="4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symbol 	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5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keyword</a:t>
            </a:r>
            <a:r>
              <a:rPr sz="2400" spc="5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&lt;&lt;interface&gt;&gt;</a:t>
            </a:r>
            <a:r>
              <a:rPr sz="2400" spc="5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preceding 	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  <a:p>
            <a:pPr marL="417195" marR="5080" indent="-405130" algn="just">
              <a:lnSpc>
                <a:spcPct val="90100"/>
              </a:lnSpc>
              <a:spcBef>
                <a:spcPts val="960"/>
              </a:spcBef>
              <a:buSzPct val="116666"/>
              <a:buFont typeface="Arial MT"/>
              <a:buChar char="•"/>
              <a:tabLst>
                <a:tab pos="41910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3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displaying</a:t>
            </a:r>
            <a:r>
              <a:rPr sz="2400" spc="3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full</a:t>
            </a:r>
            <a:r>
              <a:rPr sz="2400" spc="3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signature,</a:t>
            </a:r>
            <a:r>
              <a:rPr sz="2400" spc="395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interface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rectangle</a:t>
            </a:r>
            <a:r>
              <a:rPr sz="2400" spc="5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5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6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expanded</a:t>
            </a:r>
            <a:r>
              <a:rPr sz="2400" spc="60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to 	</a:t>
            </a:r>
            <a:r>
              <a:rPr sz="2400" dirty="0">
                <a:latin typeface="Calibri"/>
                <a:cs typeface="Calibri"/>
              </a:rPr>
              <a:t>show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details</a:t>
            </a:r>
            <a:endParaRPr sz="2400">
              <a:latin typeface="Calibri"/>
              <a:cs typeface="Calibri"/>
            </a:endParaRPr>
          </a:p>
          <a:p>
            <a:pPr marL="1611630" lvl="1" indent="-342900">
              <a:lnSpc>
                <a:spcPct val="100000"/>
              </a:lnSpc>
              <a:spcBef>
                <a:spcPts val="1445"/>
              </a:spcBef>
              <a:buClr>
                <a:srgbClr val="0462C1"/>
              </a:buClr>
              <a:buSzPct val="70000"/>
              <a:buFont typeface="Wingdings"/>
              <a:buChar char=""/>
              <a:tabLst>
                <a:tab pos="1611630" algn="l"/>
              </a:tabLst>
            </a:pP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be</a:t>
            </a:r>
            <a:endParaRPr sz="2000">
              <a:latin typeface="Arial MT"/>
              <a:cs typeface="Arial MT"/>
            </a:endParaRPr>
          </a:p>
          <a:p>
            <a:pPr marL="2012314" lvl="2" indent="-286385">
              <a:lnSpc>
                <a:spcPct val="100000"/>
              </a:lnSpc>
              <a:spcBef>
                <a:spcPts val="480"/>
              </a:spcBef>
              <a:buClr>
                <a:srgbClr val="EC7C30"/>
              </a:buClr>
              <a:buSzPct val="70000"/>
              <a:buFont typeface="Wingdings"/>
              <a:buChar char=""/>
              <a:tabLst>
                <a:tab pos="2012314" algn="l"/>
              </a:tabLst>
            </a:pPr>
            <a:r>
              <a:rPr sz="2000" spc="-10" dirty="0">
                <a:latin typeface="Arial MT"/>
                <a:cs typeface="Arial MT"/>
              </a:rPr>
              <a:t>Provided</a:t>
            </a:r>
            <a:endParaRPr sz="2000">
              <a:latin typeface="Arial MT"/>
              <a:cs typeface="Arial MT"/>
            </a:endParaRPr>
          </a:p>
          <a:p>
            <a:pPr marL="2012314" lvl="2" indent="-286385">
              <a:lnSpc>
                <a:spcPct val="100000"/>
              </a:lnSpc>
              <a:spcBef>
                <a:spcPts val="480"/>
              </a:spcBef>
              <a:buClr>
                <a:srgbClr val="EC7C30"/>
              </a:buClr>
              <a:buSzPct val="70000"/>
              <a:buFont typeface="Wingdings"/>
              <a:buChar char=""/>
              <a:tabLst>
                <a:tab pos="2012314" algn="l"/>
              </a:tabLst>
            </a:pPr>
            <a:r>
              <a:rPr sz="2000" spc="-10" dirty="0">
                <a:latin typeface="Arial MT"/>
                <a:cs typeface="Arial MT"/>
              </a:rPr>
              <a:t>Required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884" y="1543938"/>
            <a:ext cx="7484745" cy="398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2930" indent="-4064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58293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provided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interface</a:t>
            </a:r>
            <a:endParaRPr sz="2800">
              <a:latin typeface="Calibri"/>
              <a:cs typeface="Calibri"/>
            </a:endParaRPr>
          </a:p>
          <a:p>
            <a:pPr marL="1040765" marR="1459230" lvl="1" indent="-381635">
              <a:lnSpc>
                <a:spcPts val="2160"/>
              </a:lnSpc>
              <a:spcBef>
                <a:spcPts val="580"/>
              </a:spcBef>
              <a:buSzPct val="120000"/>
              <a:buFont typeface="Arial MT"/>
              <a:buChar char="•"/>
              <a:tabLst>
                <a:tab pos="1040765" algn="l"/>
              </a:tabLst>
            </a:pPr>
            <a:r>
              <a:rPr sz="2000" dirty="0">
                <a:latin typeface="Calibri"/>
                <a:cs typeface="Calibri"/>
              </a:rPr>
              <a:t>Characterize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services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component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offers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10" dirty="0">
                <a:latin typeface="Calibri"/>
                <a:cs typeface="Calibri"/>
              </a:rPr>
              <a:t> environment</a:t>
            </a:r>
            <a:endParaRPr sz="2000">
              <a:latin typeface="Calibri"/>
              <a:cs typeface="Calibri"/>
            </a:endParaRPr>
          </a:p>
          <a:p>
            <a:pPr marL="1040765" lvl="1" indent="-381000">
              <a:lnSpc>
                <a:spcPts val="2280"/>
              </a:lnSpc>
              <a:spcBef>
                <a:spcPts val="229"/>
              </a:spcBef>
              <a:buSzPct val="120000"/>
              <a:buFont typeface="Arial MT"/>
              <a:buChar char="•"/>
              <a:tabLst>
                <a:tab pos="1040765" algn="l"/>
              </a:tabLst>
            </a:pP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ball,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labelled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name,</a:t>
            </a:r>
            <a:endParaRPr sz="2000">
              <a:latin typeface="Calibri"/>
              <a:cs typeface="Calibri"/>
            </a:endParaRPr>
          </a:p>
          <a:p>
            <a:pPr marL="1040765">
              <a:lnSpc>
                <a:spcPts val="2280"/>
              </a:lnSpc>
            </a:pPr>
            <a:r>
              <a:rPr sz="2000" dirty="0">
                <a:latin typeface="Calibri"/>
                <a:cs typeface="Calibri"/>
              </a:rPr>
              <a:t>attached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solid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component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0462C1"/>
              </a:buClr>
              <a:buSzPct val="7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interface</a:t>
            </a:r>
            <a:endParaRPr sz="20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lr>
                <a:srgbClr val="EC7C30"/>
              </a:buClr>
              <a:buSzPct val="70000"/>
              <a:buFont typeface="Wingdings"/>
              <a:buChar char=""/>
              <a:tabLst>
                <a:tab pos="756285" algn="l"/>
              </a:tabLst>
            </a:pPr>
            <a:r>
              <a:rPr sz="2000" dirty="0">
                <a:latin typeface="Arial MT"/>
                <a:cs typeface="Arial MT"/>
              </a:rPr>
              <a:t>Characterize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services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component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expects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from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its</a:t>
            </a:r>
            <a:endParaRPr sz="20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sz="2000" spc="-10" dirty="0">
                <a:latin typeface="Arial MT"/>
                <a:cs typeface="Arial MT"/>
              </a:rPr>
              <a:t>environment</a:t>
            </a:r>
            <a:endParaRPr sz="2000">
              <a:latin typeface="Arial MT"/>
              <a:cs typeface="Arial MT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09"/>
              </a:spcBef>
              <a:buClr>
                <a:srgbClr val="EC7C30"/>
              </a:buClr>
              <a:buSzPct val="70000"/>
              <a:buFont typeface="Wingdings"/>
              <a:buChar char=""/>
              <a:tabLst>
                <a:tab pos="756285" algn="l"/>
              </a:tabLst>
            </a:pPr>
            <a:r>
              <a:rPr sz="2000" dirty="0">
                <a:latin typeface="Arial MT"/>
                <a:cs typeface="Arial MT"/>
              </a:rPr>
              <a:t>Is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using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socket,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labelled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name,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attached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solid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component</a:t>
            </a:r>
            <a:endParaRPr sz="2000">
              <a:latin typeface="Arial MT"/>
              <a:cs typeface="Arial MT"/>
            </a:endParaRPr>
          </a:p>
          <a:p>
            <a:pPr marL="756285" lvl="1" indent="-286385">
              <a:lnSpc>
                <a:spcPct val="100000"/>
              </a:lnSpc>
              <a:spcBef>
                <a:spcPts val="210"/>
              </a:spcBef>
              <a:buClr>
                <a:srgbClr val="EC7C30"/>
              </a:buClr>
              <a:buSzPct val="70000"/>
              <a:buFont typeface="Wingdings"/>
              <a:buChar char=""/>
              <a:tabLst>
                <a:tab pos="756285" algn="l"/>
              </a:tabLst>
            </a:pPr>
            <a:r>
              <a:rPr sz="2000" dirty="0">
                <a:latin typeface="Arial MT"/>
                <a:cs typeface="Arial MT"/>
              </a:rPr>
              <a:t>In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UML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1.x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were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dashed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arrow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8615" y="1838775"/>
            <a:ext cx="2903316" cy="9975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7569" y="4147102"/>
            <a:ext cx="2937408" cy="10419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INTERFACE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021" y="1628597"/>
            <a:ext cx="1070864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 indent="-407034">
              <a:lnSpc>
                <a:spcPts val="2735"/>
              </a:lnSpc>
              <a:spcBef>
                <a:spcPts val="100"/>
              </a:spcBef>
              <a:buSzPct val="116666"/>
              <a:buFont typeface="Arial MT"/>
              <a:buChar char="•"/>
              <a:tabLst>
                <a:tab pos="419734" algn="l"/>
              </a:tabLst>
            </a:pP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components/classes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interface,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two</a:t>
            </a:r>
            <a:endParaRPr sz="2400">
              <a:latin typeface="Calibri"/>
              <a:cs typeface="Calibri"/>
            </a:endParaRPr>
          </a:p>
          <a:p>
            <a:pPr marL="419734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notations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combined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7790" y="2548127"/>
            <a:ext cx="4001911" cy="6972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88340" y="3366896"/>
            <a:ext cx="1029144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0462C1"/>
              </a:buClr>
              <a:buSzPct val="6875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ball-</a:t>
            </a:r>
            <a:r>
              <a:rPr sz="2400" spc="-20" dirty="0">
                <a:latin typeface="Calibri"/>
                <a:cs typeface="Calibri"/>
              </a:rPr>
              <a:t>and-</a:t>
            </a:r>
            <a:r>
              <a:rPr sz="2400" dirty="0">
                <a:latin typeface="Calibri"/>
                <a:cs typeface="Calibri"/>
              </a:rPr>
              <a:t>socket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interface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question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mediate </a:t>
            </a:r>
            <a:r>
              <a:rPr sz="2400" dirty="0">
                <a:latin typeface="Calibri"/>
                <a:cs typeface="Calibri"/>
              </a:rPr>
              <a:t>interactions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components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462C1"/>
              </a:buClr>
              <a:buSzPct val="68750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interface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rectangle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symbol,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alternative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notation,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dependency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arrows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3462" y="5113599"/>
            <a:ext cx="5818584" cy="73045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INTERFACE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2407741"/>
            <a:ext cx="6979284" cy="2385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Topic</a:t>
            </a:r>
          </a:p>
          <a:p>
            <a:pPr marL="12700" marR="5080">
              <a:lnSpc>
                <a:spcPts val="5180"/>
              </a:lnSpc>
              <a:spcBef>
                <a:spcPts val="875"/>
              </a:spcBef>
            </a:pPr>
            <a:r>
              <a:rPr sz="4800" b="0" dirty="0">
                <a:solidFill>
                  <a:srgbClr val="878787"/>
                </a:solidFill>
                <a:latin typeface="Calibri"/>
                <a:cs typeface="Calibri"/>
              </a:rPr>
              <a:t>System</a:t>
            </a:r>
            <a:r>
              <a:rPr sz="4800" b="0" spc="-120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4800" b="0" dirty="0">
                <a:solidFill>
                  <a:srgbClr val="878787"/>
                </a:solidFill>
                <a:latin typeface="Calibri"/>
                <a:cs typeface="Calibri"/>
              </a:rPr>
              <a:t>Architecture</a:t>
            </a:r>
            <a:r>
              <a:rPr sz="4800" b="0" spc="-114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4800" b="0" spc="-25" dirty="0">
                <a:solidFill>
                  <a:srgbClr val="878787"/>
                </a:solidFill>
                <a:latin typeface="Calibri"/>
                <a:cs typeface="Calibri"/>
              </a:rPr>
              <a:t>and </a:t>
            </a:r>
            <a:r>
              <a:rPr sz="4800" b="0" dirty="0">
                <a:solidFill>
                  <a:srgbClr val="878787"/>
                </a:solidFill>
                <a:latin typeface="Calibri"/>
                <a:cs typeface="Calibri"/>
              </a:rPr>
              <a:t>Component</a:t>
            </a:r>
            <a:r>
              <a:rPr sz="4800" b="0" spc="-105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4800" b="0" dirty="0">
                <a:solidFill>
                  <a:srgbClr val="878787"/>
                </a:solidFill>
                <a:latin typeface="Calibri"/>
                <a:cs typeface="Calibri"/>
              </a:rPr>
              <a:t>Diagram</a:t>
            </a:r>
            <a:r>
              <a:rPr sz="4800" b="0" spc="-114" dirty="0">
                <a:solidFill>
                  <a:srgbClr val="878787"/>
                </a:solidFill>
                <a:latin typeface="Calibri"/>
                <a:cs typeface="Calibri"/>
              </a:rPr>
              <a:t> </a:t>
            </a:r>
            <a:r>
              <a:rPr sz="4800" b="0" spc="-10" dirty="0">
                <a:solidFill>
                  <a:srgbClr val="878787"/>
                </a:solidFill>
                <a:latin typeface="Calibri"/>
                <a:cs typeface="Calibri"/>
              </a:rPr>
              <a:t>Design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33581" y="637529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878787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3351" y="1491648"/>
            <a:ext cx="5814217" cy="305221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88340" y="1443050"/>
            <a:ext cx="462216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0462C1"/>
              </a:buClr>
              <a:buSzPct val="6875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34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34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system</a:t>
            </a:r>
            <a:r>
              <a:rPr sz="2400" spc="34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context</a:t>
            </a:r>
            <a:r>
              <a:rPr sz="2400" spc="350" dirty="0">
                <a:latin typeface="Arial MT"/>
                <a:cs typeface="Arial MT"/>
              </a:rPr>
              <a:t>  </a:t>
            </a:r>
            <a:r>
              <a:rPr sz="2400" spc="-10" dirty="0">
                <a:latin typeface="Arial MT"/>
                <a:cs typeface="Arial MT"/>
              </a:rPr>
              <a:t>where </a:t>
            </a:r>
            <a:r>
              <a:rPr sz="2400" dirty="0">
                <a:latin typeface="Arial MT"/>
                <a:cs typeface="Arial MT"/>
              </a:rPr>
              <a:t>there</a:t>
            </a:r>
            <a:r>
              <a:rPr sz="2400" spc="3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3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multiple</a:t>
            </a:r>
            <a:r>
              <a:rPr sz="2400" spc="31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components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36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require</a:t>
            </a:r>
            <a:r>
              <a:rPr sz="2400" spc="37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380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provide</a:t>
            </a:r>
            <a:r>
              <a:rPr sz="2400" spc="375" dirty="0">
                <a:latin typeface="Arial MT"/>
                <a:cs typeface="Arial MT"/>
              </a:rPr>
              <a:t>    </a:t>
            </a:r>
            <a:r>
              <a:rPr sz="2400" spc="-50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particular</a:t>
            </a:r>
            <a:r>
              <a:rPr sz="2400" spc="5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interface,</a:t>
            </a:r>
            <a:r>
              <a:rPr sz="2400" spc="5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5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notation </a:t>
            </a:r>
            <a:r>
              <a:rPr sz="2400" dirty="0">
                <a:latin typeface="Arial MT"/>
                <a:cs typeface="Arial MT"/>
              </a:rPr>
              <a:t>abstraction</a:t>
            </a:r>
            <a:r>
              <a:rPr sz="2400" spc="5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4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45" dirty="0">
                <a:latin typeface="Arial MT"/>
                <a:cs typeface="Arial MT"/>
              </a:rPr>
              <a:t>  </a:t>
            </a:r>
            <a:r>
              <a:rPr sz="2400" dirty="0">
                <a:latin typeface="Arial MT"/>
                <a:cs typeface="Arial MT"/>
              </a:rPr>
              <a:t>used</a:t>
            </a:r>
            <a:r>
              <a:rPr sz="2400" spc="50" dirty="0">
                <a:latin typeface="Arial MT"/>
                <a:cs typeface="Arial MT"/>
              </a:rPr>
              <a:t>  </a:t>
            </a:r>
            <a:r>
              <a:rPr sz="2400" spc="-20" dirty="0">
                <a:latin typeface="Arial MT"/>
                <a:cs typeface="Arial MT"/>
              </a:rPr>
              <a:t>that </a:t>
            </a:r>
            <a:r>
              <a:rPr sz="2400" dirty="0">
                <a:latin typeface="Arial MT"/>
                <a:cs typeface="Arial MT"/>
              </a:rPr>
              <a:t>combines</a:t>
            </a:r>
            <a:r>
              <a:rPr sz="2400" spc="455" dirty="0">
                <a:latin typeface="Arial MT"/>
                <a:cs typeface="Arial MT"/>
              </a:rPr>
              <a:t>  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455" dirty="0">
                <a:latin typeface="Arial MT"/>
                <a:cs typeface="Arial MT"/>
              </a:rPr>
              <a:t>   </a:t>
            </a:r>
            <a:r>
              <a:rPr sz="2400" dirty="0">
                <a:latin typeface="Arial MT"/>
                <a:cs typeface="Arial MT"/>
              </a:rPr>
              <a:t>joining</a:t>
            </a:r>
            <a:r>
              <a:rPr sz="2400" spc="455" dirty="0">
                <a:latin typeface="Arial MT"/>
                <a:cs typeface="Arial MT"/>
              </a:rPr>
              <a:t>   </a:t>
            </a:r>
            <a:r>
              <a:rPr sz="2400" spc="-25" dirty="0">
                <a:latin typeface="Arial MT"/>
                <a:cs typeface="Arial MT"/>
              </a:rPr>
              <a:t>the </a:t>
            </a:r>
            <a:r>
              <a:rPr sz="2400" spc="-10" dirty="0">
                <a:latin typeface="Arial MT"/>
                <a:cs typeface="Arial MT"/>
              </a:rPr>
              <a:t>interfaces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INTERFACE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Dependencies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4384" y="1840229"/>
            <a:ext cx="10497820" cy="412051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417195" marR="5715" indent="-405130" algn="just">
              <a:lnSpc>
                <a:spcPts val="2690"/>
              </a:lnSpc>
              <a:spcBef>
                <a:spcPts val="740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b="1" dirty="0">
                <a:latin typeface="Calibri"/>
                <a:cs typeface="Calibri"/>
              </a:rPr>
              <a:t>Reside</a:t>
            </a:r>
            <a:r>
              <a:rPr sz="2800" b="1" spc="459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Dependencies:</a:t>
            </a:r>
            <a:r>
              <a:rPr sz="2800" b="1" spc="4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4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reside</a:t>
            </a:r>
            <a:r>
              <a:rPr sz="2800" spc="45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dependency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4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4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	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5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UML</a:t>
            </a:r>
            <a:r>
              <a:rPr sz="2800" spc="5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</a:t>
            </a:r>
            <a:r>
              <a:rPr sz="2800" spc="50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indicates</a:t>
            </a:r>
            <a:r>
              <a:rPr sz="2800" spc="5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5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0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</a:t>
            </a:r>
            <a:r>
              <a:rPr sz="2800" spc="5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client</a:t>
            </a:r>
            <a:r>
              <a:rPr sz="2800" spc="50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50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element,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considered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itself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supplier,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 	</a:t>
            </a:r>
            <a:r>
              <a:rPr sz="2800" dirty="0">
                <a:latin typeface="Calibri"/>
                <a:cs typeface="Calibri"/>
              </a:rPr>
              <a:t>resides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component.</a:t>
            </a:r>
            <a:endParaRPr sz="2800">
              <a:latin typeface="Calibri"/>
              <a:cs typeface="Calibri"/>
            </a:endParaRPr>
          </a:p>
          <a:p>
            <a:pPr marL="417195" marR="5080" indent="-405130" algn="just">
              <a:lnSpc>
                <a:spcPct val="80000"/>
              </a:lnSpc>
              <a:spcBef>
                <a:spcPts val="1030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b="1" dirty="0">
                <a:latin typeface="Calibri"/>
                <a:cs typeface="Calibri"/>
              </a:rPr>
              <a:t>Use</a:t>
            </a:r>
            <a:r>
              <a:rPr sz="2800" b="1" spc="1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Dependencies:</a:t>
            </a:r>
            <a:r>
              <a:rPr sz="2800" b="1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dependency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client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	</a:t>
            </a:r>
            <a:r>
              <a:rPr sz="2800" dirty="0">
                <a:latin typeface="Calibri"/>
                <a:cs typeface="Calibri"/>
              </a:rPr>
              <a:t>supplier</a:t>
            </a:r>
            <a:r>
              <a:rPr sz="2800" spc="4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components</a:t>
            </a:r>
            <a:r>
              <a:rPr sz="2800" spc="4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interface</a:t>
            </a:r>
            <a:r>
              <a:rPr sz="2800" spc="3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indicates</a:t>
            </a:r>
            <a:r>
              <a:rPr sz="2800" spc="4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3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client</a:t>
            </a:r>
            <a:r>
              <a:rPr sz="2800" spc="3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 	</a:t>
            </a:r>
            <a:r>
              <a:rPr sz="2800" dirty="0">
                <a:latin typeface="Calibri"/>
                <a:cs typeface="Calibri"/>
              </a:rPr>
              <a:t>uses</a:t>
            </a:r>
            <a:r>
              <a:rPr sz="2800" spc="409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41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depends</a:t>
            </a:r>
            <a:r>
              <a:rPr sz="2800" spc="42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4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interface</a:t>
            </a:r>
            <a:r>
              <a:rPr sz="2800" spc="409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provided</a:t>
            </a:r>
            <a:r>
              <a:rPr sz="2800" spc="409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4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1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supplier 	component.</a:t>
            </a:r>
            <a:endParaRPr sz="2800">
              <a:latin typeface="Calibri"/>
              <a:cs typeface="Calibri"/>
            </a:endParaRPr>
          </a:p>
          <a:p>
            <a:pPr marL="417195" marR="8255" indent="-405130" algn="just">
              <a:lnSpc>
                <a:spcPts val="2690"/>
              </a:lnSpc>
              <a:spcBef>
                <a:spcPts val="975"/>
              </a:spcBef>
              <a:buFont typeface="Arial MT"/>
              <a:buChar char="•"/>
              <a:tabLst>
                <a:tab pos="419100" algn="l"/>
              </a:tabLst>
            </a:pPr>
            <a:r>
              <a:rPr sz="2800" b="1" dirty="0">
                <a:latin typeface="Calibri"/>
                <a:cs typeface="Calibri"/>
              </a:rPr>
              <a:t>Deploy</a:t>
            </a:r>
            <a:r>
              <a:rPr sz="2800" b="1" spc="1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Dependency:</a:t>
            </a:r>
            <a:r>
              <a:rPr sz="2800" b="1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deploy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client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 	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supplier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indicates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client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components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deployed 	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supplier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4819" y="1657857"/>
            <a:ext cx="10544175" cy="2958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9895" marR="5018405" indent="-342900">
              <a:lnSpc>
                <a:spcPct val="100000"/>
              </a:lnSpc>
              <a:spcBef>
                <a:spcPts val="95"/>
              </a:spcBef>
              <a:buClr>
                <a:srgbClr val="0462C1"/>
              </a:buClr>
              <a:buSzPct val="68181"/>
              <a:buFont typeface="Wingdings"/>
              <a:buChar char=""/>
              <a:tabLst>
                <a:tab pos="429895" algn="l"/>
              </a:tabLst>
            </a:pPr>
            <a:r>
              <a:rPr sz="2200" dirty="0">
                <a:latin typeface="Arial MT"/>
                <a:cs typeface="Arial MT"/>
              </a:rPr>
              <a:t>Components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connected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usage dependencies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00"/>
              </a:spcBef>
            </a:pPr>
            <a:endParaRPr sz="2200">
              <a:latin typeface="Arial MT"/>
              <a:cs typeface="Arial MT"/>
            </a:endParaRPr>
          </a:p>
          <a:p>
            <a:pPr marL="419100" indent="-406400">
              <a:lnSpc>
                <a:spcPct val="100000"/>
              </a:lnSpc>
              <a:buSzPct val="127272"/>
              <a:buFont typeface="Arial MT"/>
              <a:buChar char="•"/>
              <a:tabLst>
                <a:tab pos="419100" algn="l"/>
              </a:tabLst>
            </a:pPr>
            <a:r>
              <a:rPr sz="2200" dirty="0">
                <a:latin typeface="Calibri"/>
                <a:cs typeface="Calibri"/>
              </a:rPr>
              <a:t>Usage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Dependency</a:t>
            </a:r>
            <a:endParaRPr sz="2200">
              <a:latin typeface="Calibri"/>
              <a:cs typeface="Calibri"/>
            </a:endParaRPr>
          </a:p>
          <a:p>
            <a:pPr marL="876300" marR="5080" lvl="1" indent="-381000">
              <a:lnSpc>
                <a:spcPts val="2380"/>
              </a:lnSpc>
              <a:spcBef>
                <a:spcPts val="540"/>
              </a:spcBef>
              <a:buSzPct val="109090"/>
              <a:buFont typeface="Arial MT"/>
              <a:buChar char="•"/>
              <a:tabLst>
                <a:tab pos="876300" algn="l"/>
              </a:tabLst>
            </a:pPr>
            <a:r>
              <a:rPr sz="2200" dirty="0">
                <a:latin typeface="Calibri"/>
                <a:cs typeface="Calibri"/>
              </a:rPr>
              <a:t>It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usage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dependency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relationship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element requires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another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element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full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implementation</a:t>
            </a:r>
            <a:endParaRPr sz="22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185"/>
              </a:spcBef>
              <a:buSzPct val="109090"/>
              <a:buFont typeface="Arial MT"/>
              <a:buChar char="•"/>
              <a:tabLst>
                <a:tab pos="876300" algn="l"/>
              </a:tabLst>
            </a:pPr>
            <a:r>
              <a:rPr sz="2200" dirty="0">
                <a:latin typeface="Calibri"/>
                <a:cs typeface="Calibri"/>
              </a:rPr>
              <a:t>It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dependency in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client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requires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presence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supplier</a:t>
            </a:r>
            <a:endParaRPr sz="2200">
              <a:latin typeface="Calibri"/>
              <a:cs typeface="Calibri"/>
            </a:endParaRPr>
          </a:p>
          <a:p>
            <a:pPr marL="876300" lvl="1" indent="-381000">
              <a:lnSpc>
                <a:spcPct val="100000"/>
              </a:lnSpc>
              <a:spcBef>
                <a:spcPts val="240"/>
              </a:spcBef>
              <a:buSzPct val="109090"/>
              <a:buFont typeface="Arial MT"/>
              <a:buChar char="•"/>
              <a:tabLst>
                <a:tab pos="876300" algn="l"/>
              </a:tabLst>
            </a:pPr>
            <a:r>
              <a:rPr sz="2200" dirty="0">
                <a:latin typeface="Calibri"/>
                <a:cs typeface="Calibri"/>
              </a:rPr>
              <a:t>It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shown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dashed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arrow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&lt;&lt;use&gt;&gt;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keyword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2402" y="1680882"/>
            <a:ext cx="3837262" cy="86061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Dependencies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Dependencies</a:t>
            </a:r>
            <a:r>
              <a:rPr spc="-85" dirty="0"/>
              <a:t> </a:t>
            </a:r>
            <a:r>
              <a:rPr dirty="0"/>
              <a:t>among</a:t>
            </a:r>
            <a:r>
              <a:rPr spc="-25" dirty="0"/>
              <a:t> </a:t>
            </a:r>
            <a:r>
              <a:rPr spc="-10" dirty="0"/>
              <a:t>components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456" y="2330693"/>
            <a:ext cx="7877788" cy="384943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Dependencies</a:t>
            </a:r>
            <a:r>
              <a:rPr spc="-85" dirty="0"/>
              <a:t> </a:t>
            </a:r>
            <a:r>
              <a:rPr dirty="0"/>
              <a:t>among</a:t>
            </a:r>
            <a:r>
              <a:rPr spc="-25" dirty="0"/>
              <a:t> </a:t>
            </a:r>
            <a:r>
              <a:rPr spc="-10" dirty="0"/>
              <a:t>components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9435" y="1803652"/>
            <a:ext cx="6306255" cy="475460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1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Dependencies</a:t>
            </a:r>
            <a:r>
              <a:rPr spc="-100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5527" y="2114245"/>
            <a:ext cx="7601217" cy="347669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dirty="0"/>
              <a:t>EXTERNAL</a:t>
            </a:r>
            <a:r>
              <a:rPr spc="-25" dirty="0"/>
              <a:t> </a:t>
            </a:r>
            <a:r>
              <a:rPr spc="-20" dirty="0"/>
              <a:t>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63410" y="3972305"/>
            <a:ext cx="1618976" cy="2133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7232" y="1973707"/>
            <a:ext cx="6864984" cy="34067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17195" marR="6350" indent="-405130" algn="just">
              <a:lnSpc>
                <a:spcPts val="2590"/>
              </a:lnSpc>
              <a:spcBef>
                <a:spcPts val="425"/>
              </a:spcBef>
              <a:buSzPct val="116666"/>
              <a:buFont typeface="Arial MT"/>
              <a:buChar char="•"/>
              <a:tabLst>
                <a:tab pos="419734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component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external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internal 	</a:t>
            </a:r>
            <a:r>
              <a:rPr sz="2400" spc="-20" dirty="0">
                <a:latin typeface="Calibri"/>
                <a:cs typeface="Calibri"/>
              </a:rPr>
              <a:t>view</a:t>
            </a:r>
            <a:endParaRPr sz="2400">
              <a:latin typeface="Calibri"/>
              <a:cs typeface="Calibri"/>
            </a:endParaRPr>
          </a:p>
          <a:p>
            <a:pPr marL="417195" marR="6350" indent="-405130" algn="just">
              <a:lnSpc>
                <a:spcPts val="2590"/>
              </a:lnSpc>
              <a:spcBef>
                <a:spcPts val="1005"/>
              </a:spcBef>
              <a:buSzPct val="116666"/>
              <a:buFont typeface="Arial MT"/>
              <a:buChar char="•"/>
              <a:tabLst>
                <a:tab pos="419734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external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black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box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view)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publicly 	</a:t>
            </a:r>
            <a:r>
              <a:rPr sz="2400" dirty="0">
                <a:latin typeface="Calibri"/>
                <a:cs typeface="Calibri"/>
              </a:rPr>
              <a:t>visible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properties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marL="417195" marR="5080" indent="-405130" algn="just">
              <a:lnSpc>
                <a:spcPct val="90100"/>
              </a:lnSpc>
              <a:spcBef>
                <a:spcPts val="955"/>
              </a:spcBef>
              <a:buSzPct val="116666"/>
              <a:buFont typeface="Arial MT"/>
              <a:buChar char="•"/>
              <a:tabLst>
                <a:tab pos="419734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external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</a:t>
            </a:r>
            <a:r>
              <a:rPr sz="2400" spc="3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component</a:t>
            </a:r>
            <a:r>
              <a:rPr sz="2400" spc="3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3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dirty="0">
                <a:latin typeface="Calibri"/>
                <a:cs typeface="Calibri"/>
              </a:rPr>
              <a:t>interface</a:t>
            </a:r>
            <a:r>
              <a:rPr sz="2400" spc="5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symbols</a:t>
            </a:r>
            <a:r>
              <a:rPr sz="2400" spc="5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sticking</a:t>
            </a:r>
            <a:r>
              <a:rPr sz="2400" spc="5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5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component 	</a:t>
            </a:r>
            <a:r>
              <a:rPr sz="2400" spc="-25" dirty="0">
                <a:latin typeface="Calibri"/>
                <a:cs typeface="Calibri"/>
              </a:rPr>
              <a:t>box</a:t>
            </a:r>
            <a:endParaRPr sz="2400">
              <a:latin typeface="Calibri"/>
              <a:cs typeface="Calibri"/>
            </a:endParaRPr>
          </a:p>
          <a:p>
            <a:pPr marL="417195" marR="9525" indent="-405130" algn="just">
              <a:lnSpc>
                <a:spcPts val="2590"/>
              </a:lnSpc>
              <a:spcBef>
                <a:spcPts val="1050"/>
              </a:spcBef>
              <a:buSzPct val="116666"/>
              <a:buFont typeface="Arial MT"/>
              <a:buChar char="•"/>
              <a:tabLst>
                <a:tab pos="419734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interface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compartment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7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component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box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94529" y="2440186"/>
            <a:ext cx="3448817" cy="108764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dirty="0"/>
              <a:t>INTERNAL</a:t>
            </a:r>
            <a:r>
              <a:rPr spc="-30" dirty="0"/>
              <a:t> </a:t>
            </a:r>
            <a:r>
              <a:rPr spc="-20"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930653"/>
            <a:ext cx="19996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100"/>
              </a:spcBef>
              <a:buSzPct val="116666"/>
              <a:buFont typeface="Arial MT"/>
              <a:buChar char="•"/>
              <a:tabLst>
                <a:tab pos="419734" algn="l"/>
                <a:tab pos="943610" algn="l"/>
              </a:tabLst>
            </a:pPr>
            <a:r>
              <a:rPr sz="2400" spc="-25" dirty="0">
                <a:latin typeface="Calibri"/>
                <a:cs typeface="Calibri"/>
              </a:rPr>
              <a:t>An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internal,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28517" y="1930653"/>
            <a:ext cx="8147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6725" algn="l"/>
                <a:tab pos="1353820" algn="l"/>
                <a:tab pos="1993900" algn="l"/>
                <a:tab pos="2757170" algn="l"/>
                <a:tab pos="3197860" algn="l"/>
                <a:tab pos="3530600" algn="l"/>
                <a:tab pos="5144135" algn="l"/>
                <a:tab pos="5519420" algn="l"/>
                <a:tab pos="6496685" algn="l"/>
                <a:tab pos="7096759" algn="l"/>
              </a:tabLst>
            </a:pPr>
            <a:r>
              <a:rPr sz="2400" spc="-2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white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box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view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component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where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realizing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2926" y="2259533"/>
            <a:ext cx="7825105" cy="280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68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classes/components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nested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component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shape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5"/>
              </a:spcBef>
            </a:pPr>
            <a:endParaRPr sz="2400">
              <a:latin typeface="Calibri"/>
              <a:cs typeface="Calibri"/>
            </a:endParaRPr>
          </a:p>
          <a:p>
            <a:pPr marL="354965" marR="1609725" indent="-342900">
              <a:lnSpc>
                <a:spcPts val="2590"/>
              </a:lnSpc>
              <a:buClr>
                <a:srgbClr val="0462C1"/>
              </a:buClr>
              <a:buSzPct val="68750"/>
              <a:buFont typeface="Wingdings"/>
              <a:buChar char="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Realization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relationship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54"/>
              </a:spcBef>
              <a:buClr>
                <a:srgbClr val="EC7C30"/>
              </a:buClr>
              <a:buSzPct val="68750"/>
              <a:buFont typeface="Wingdings"/>
              <a:buChar char="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One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specification</a:t>
            </a:r>
            <a:endParaRPr sz="2400">
              <a:latin typeface="Calibri"/>
              <a:cs typeface="Calibri"/>
            </a:endParaRPr>
          </a:p>
          <a:p>
            <a:pPr marL="756285" marR="1814195" lvl="1" indent="-287020">
              <a:lnSpc>
                <a:spcPts val="2590"/>
              </a:lnSpc>
              <a:spcBef>
                <a:spcPts val="615"/>
              </a:spcBef>
              <a:buClr>
                <a:srgbClr val="EC7C30"/>
              </a:buClr>
              <a:buSzPct val="68750"/>
              <a:buFont typeface="Wingdings"/>
              <a:buChar char=""/>
              <a:tabLst>
                <a:tab pos="75628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implementation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latter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9573" y="3022909"/>
            <a:ext cx="4104228" cy="278189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INTERNAL</a:t>
            </a:r>
            <a:r>
              <a:rPr spc="-25" dirty="0"/>
              <a:t> </a:t>
            </a:r>
            <a:r>
              <a:rPr spc="-20" dirty="0"/>
              <a:t>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9157" y="1992325"/>
            <a:ext cx="6159500" cy="33058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539750" marR="5080" indent="-405130" algn="just">
              <a:lnSpc>
                <a:spcPts val="2590"/>
              </a:lnSpc>
              <a:spcBef>
                <a:spcPts val="430"/>
              </a:spcBef>
              <a:buSzPct val="116666"/>
              <a:buFont typeface="Arial MT"/>
              <a:buChar char="•"/>
              <a:tabLst>
                <a:tab pos="54165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4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internal</a:t>
            </a:r>
            <a:r>
              <a:rPr sz="2400" spc="4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4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realize</a:t>
            </a:r>
            <a:r>
              <a:rPr sz="2400" spc="4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409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behavior 	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component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12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displayed</a:t>
            </a:r>
            <a:r>
              <a:rPr sz="2400" spc="12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20" dirty="0">
                <a:latin typeface="Calibri"/>
                <a:cs typeface="Calibri"/>
              </a:rPr>
              <a:t>  </a:t>
            </a:r>
            <a:r>
              <a:rPr sz="2400" spc="-25" dirty="0">
                <a:latin typeface="Calibri"/>
                <a:cs typeface="Calibri"/>
              </a:rPr>
              <a:t>an 	</a:t>
            </a:r>
            <a:r>
              <a:rPr sz="2400" dirty="0">
                <a:latin typeface="Calibri"/>
                <a:cs typeface="Calibri"/>
              </a:rPr>
              <a:t>additional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compartment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2400">
              <a:latin typeface="Calibri"/>
              <a:cs typeface="Calibri"/>
            </a:endParaRPr>
          </a:p>
          <a:p>
            <a:pPr marL="355600" marR="568960" indent="-342900">
              <a:lnSpc>
                <a:spcPct val="100000"/>
              </a:lnSpc>
              <a:buClr>
                <a:srgbClr val="0462C1"/>
              </a:buClr>
              <a:buSzPct val="6875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Compartments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display </a:t>
            </a:r>
            <a:r>
              <a:rPr sz="2400" dirty="0">
                <a:latin typeface="Calibri"/>
                <a:cs typeface="Calibri"/>
              </a:rPr>
              <a:t>parts,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connectors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implementation artifacts</a:t>
            </a:r>
            <a:endParaRPr sz="2400">
              <a:latin typeface="Calibri"/>
              <a:cs typeface="Calibri"/>
            </a:endParaRPr>
          </a:p>
          <a:p>
            <a:pPr marL="355600" marR="532130" indent="-342900">
              <a:lnSpc>
                <a:spcPts val="2590"/>
              </a:lnSpc>
              <a:spcBef>
                <a:spcPts val="620"/>
              </a:spcBef>
              <a:buClr>
                <a:srgbClr val="0462C1"/>
              </a:buClr>
              <a:buSzPct val="68750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artifact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physical </a:t>
            </a:r>
            <a:r>
              <a:rPr sz="2400" dirty="0">
                <a:latin typeface="Calibri"/>
                <a:cs typeface="Calibri"/>
              </a:rPr>
              <a:t>piece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7629" y="1261334"/>
            <a:ext cx="3741088" cy="473928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dirty="0"/>
              <a:t>SEMANTICS</a:t>
            </a:r>
            <a:r>
              <a:rPr spc="-3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an</a:t>
            </a:r>
            <a:r>
              <a:rPr spc="-20" dirty="0"/>
              <a:t> </a:t>
            </a:r>
            <a:r>
              <a:rPr dirty="0"/>
              <a:t>Assembly</a:t>
            </a:r>
            <a:r>
              <a:rPr spc="-35" dirty="0"/>
              <a:t> </a:t>
            </a:r>
            <a:r>
              <a:rPr spc="-10" dirty="0"/>
              <a:t>Connector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912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/>
              <a:t>The</a:t>
            </a:r>
            <a:r>
              <a:rPr spc="-60" dirty="0"/>
              <a:t> </a:t>
            </a:r>
            <a:r>
              <a:rPr dirty="0"/>
              <a:t>semantics</a:t>
            </a:r>
            <a:r>
              <a:rPr spc="-45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dirty="0"/>
              <a:t>an</a:t>
            </a:r>
            <a:r>
              <a:rPr spc="-50" dirty="0"/>
              <a:t> </a:t>
            </a:r>
            <a:r>
              <a:rPr dirty="0"/>
              <a:t>assembly</a:t>
            </a:r>
            <a:r>
              <a:rPr spc="-50" dirty="0"/>
              <a:t> </a:t>
            </a:r>
            <a:r>
              <a:rPr spc="-10" dirty="0"/>
              <a:t>connector:</a:t>
            </a:r>
          </a:p>
          <a:p>
            <a:pPr marL="876935" marR="5080" lvl="1" indent="-381000">
              <a:lnSpc>
                <a:spcPts val="2590"/>
              </a:lnSpc>
              <a:spcBef>
                <a:spcPts val="560"/>
              </a:spcBef>
              <a:buFont typeface="Arial MT"/>
              <a:buChar char="•"/>
              <a:tabLst>
                <a:tab pos="876935" algn="l"/>
                <a:tab pos="6971665" algn="l"/>
              </a:tabLst>
            </a:pPr>
            <a:r>
              <a:rPr sz="2400" dirty="0">
                <a:latin typeface="Calibri"/>
                <a:cs typeface="Calibri"/>
              </a:rPr>
              <a:t>Are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signals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travel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along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instance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connector</a:t>
            </a:r>
            <a:r>
              <a:rPr sz="2400" spc="3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originating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required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delivered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port</a:t>
            </a:r>
            <a:endParaRPr sz="2400">
              <a:latin typeface="Calibri"/>
              <a:cs typeface="Calibri"/>
            </a:endParaRPr>
          </a:p>
          <a:p>
            <a:pPr marL="876935" lvl="1" indent="-381000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interfaces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compatible</a:t>
            </a:r>
            <a:endParaRPr sz="2400">
              <a:latin typeface="Calibri"/>
              <a:cs typeface="Calibri"/>
            </a:endParaRPr>
          </a:p>
          <a:p>
            <a:pPr marL="876935" lvl="1" indent="-381000">
              <a:lnSpc>
                <a:spcPts val="2735"/>
              </a:lnSpc>
              <a:spcBef>
                <a:spcPts val="219"/>
              </a:spcBef>
              <a:buFont typeface="Arial MT"/>
              <a:buChar char="•"/>
              <a:tabLst>
                <a:tab pos="87693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interface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compatibility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provided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required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ports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are</a:t>
            </a:r>
            <a:endParaRPr sz="2400">
              <a:latin typeface="Calibri"/>
              <a:cs typeface="Calibri"/>
            </a:endParaRPr>
          </a:p>
          <a:p>
            <a:pPr marL="876935">
              <a:lnSpc>
                <a:spcPts val="2735"/>
              </a:lnSpc>
            </a:pPr>
            <a:r>
              <a:rPr sz="2400" dirty="0"/>
              <a:t>connected</a:t>
            </a:r>
            <a:r>
              <a:rPr sz="2400" spc="-45" dirty="0"/>
              <a:t> </a:t>
            </a:r>
            <a:r>
              <a:rPr sz="2400" dirty="0"/>
              <a:t>enables</a:t>
            </a:r>
            <a:r>
              <a:rPr sz="2400" spc="-25" dirty="0"/>
              <a:t> </a:t>
            </a:r>
            <a:r>
              <a:rPr sz="2400" dirty="0"/>
              <a:t>an</a:t>
            </a:r>
            <a:r>
              <a:rPr sz="2400" spc="-35" dirty="0"/>
              <a:t> </a:t>
            </a:r>
            <a:r>
              <a:rPr sz="2400" dirty="0"/>
              <a:t>existing</a:t>
            </a:r>
            <a:r>
              <a:rPr sz="2400" spc="-50" dirty="0"/>
              <a:t> </a:t>
            </a:r>
            <a:r>
              <a:rPr sz="2400" dirty="0"/>
              <a:t>component</a:t>
            </a:r>
            <a:r>
              <a:rPr sz="2400" spc="-45" dirty="0"/>
              <a:t> </a:t>
            </a:r>
            <a:r>
              <a:rPr sz="2400" dirty="0"/>
              <a:t>in</a:t>
            </a:r>
            <a:r>
              <a:rPr sz="2400" spc="-40" dirty="0"/>
              <a:t> </a:t>
            </a:r>
            <a:r>
              <a:rPr sz="2400" dirty="0"/>
              <a:t>a</a:t>
            </a:r>
            <a:r>
              <a:rPr sz="2400" spc="-45" dirty="0"/>
              <a:t> </a:t>
            </a:r>
            <a:r>
              <a:rPr sz="2400" dirty="0"/>
              <a:t>system</a:t>
            </a:r>
            <a:r>
              <a:rPr sz="2400" spc="-40" dirty="0"/>
              <a:t> </a:t>
            </a:r>
            <a:r>
              <a:rPr sz="2400" dirty="0"/>
              <a:t>to</a:t>
            </a:r>
            <a:r>
              <a:rPr sz="2400" spc="-40" dirty="0"/>
              <a:t> </a:t>
            </a:r>
            <a:r>
              <a:rPr sz="2400" dirty="0"/>
              <a:t>be</a:t>
            </a:r>
            <a:r>
              <a:rPr sz="2400" spc="-30" dirty="0"/>
              <a:t> </a:t>
            </a:r>
            <a:r>
              <a:rPr sz="2400" spc="-10" dirty="0"/>
              <a:t>replaced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900173"/>
            <a:ext cx="10309225" cy="367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100"/>
              </a:spcBef>
              <a:buSzPct val="116666"/>
              <a:buFont typeface="Arial MT"/>
              <a:buChar char="•"/>
              <a:tabLst>
                <a:tab pos="419734" algn="l"/>
              </a:tabLst>
            </a:pPr>
            <a:r>
              <a:rPr sz="2400" b="1" dirty="0">
                <a:latin typeface="Calibri"/>
                <a:cs typeface="Calibri"/>
              </a:rPr>
              <a:t>Behavior</a:t>
            </a:r>
            <a:r>
              <a:rPr sz="2400" b="1" spc="-1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diagrams</a:t>
            </a:r>
            <a:endParaRPr sz="2400">
              <a:latin typeface="Calibri"/>
              <a:cs typeface="Calibri"/>
            </a:endParaRPr>
          </a:p>
          <a:p>
            <a:pPr marL="876935" lvl="1" indent="-381000">
              <a:lnSpc>
                <a:spcPct val="100000"/>
              </a:lnSpc>
              <a:spcBef>
                <a:spcPts val="40"/>
              </a:spcBef>
              <a:buSzPct val="120000"/>
              <a:buFont typeface="Arial MT"/>
              <a:buChar char="•"/>
              <a:tabLst>
                <a:tab pos="87693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diagram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depicts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behavior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</a:t>
            </a:r>
            <a:endParaRPr sz="2000">
              <a:latin typeface="Calibri"/>
              <a:cs typeface="Calibri"/>
            </a:endParaRPr>
          </a:p>
          <a:p>
            <a:pPr marL="876935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latin typeface="Calibri"/>
                <a:cs typeface="Calibri"/>
              </a:rPr>
              <a:t>This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activity,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state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case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diagrams,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interaction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diagrams</a:t>
            </a:r>
            <a:endParaRPr sz="20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405"/>
              </a:spcBef>
              <a:buSzPct val="116666"/>
              <a:buFont typeface="Arial MT"/>
              <a:buChar char="•"/>
              <a:tabLst>
                <a:tab pos="419734" algn="l"/>
              </a:tabLst>
            </a:pPr>
            <a:r>
              <a:rPr sz="2400" b="1" dirty="0">
                <a:latin typeface="Calibri"/>
                <a:cs typeface="Calibri"/>
              </a:rPr>
              <a:t>Interaction</a:t>
            </a:r>
            <a:r>
              <a:rPr sz="2400" b="1" spc="-1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diagrams</a:t>
            </a:r>
            <a:endParaRPr sz="2400">
              <a:latin typeface="Calibri"/>
              <a:cs typeface="Calibri"/>
            </a:endParaRPr>
          </a:p>
          <a:p>
            <a:pPr marL="876935" lvl="1" indent="-381000">
              <a:lnSpc>
                <a:spcPts val="2160"/>
              </a:lnSpc>
              <a:spcBef>
                <a:spcPts val="40"/>
              </a:spcBef>
              <a:buSzPct val="120000"/>
              <a:buFont typeface="Arial MT"/>
              <a:buChar char="•"/>
              <a:tabLst>
                <a:tab pos="876935" algn="l"/>
                <a:tab pos="1169035" algn="l"/>
                <a:tab pos="1991995" algn="l"/>
                <a:tab pos="2347595" algn="l"/>
                <a:tab pos="3403600" algn="l"/>
                <a:tab pos="4493260" algn="l"/>
                <a:tab pos="5253990" algn="l"/>
                <a:tab pos="6502400" algn="l"/>
                <a:tab pos="7294880" algn="l"/>
                <a:tab pos="8883015" algn="l"/>
                <a:tab pos="9442450" algn="l"/>
              </a:tabLst>
            </a:pPr>
            <a:r>
              <a:rPr sz="2000" spc="-5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subset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behavior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diagrams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which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emphasize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object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interactions.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includes</a:t>
            </a:r>
            <a:endParaRPr sz="2000">
              <a:latin typeface="Calibri"/>
              <a:cs typeface="Calibri"/>
            </a:endParaRPr>
          </a:p>
          <a:p>
            <a:pPr marL="876935">
              <a:lnSpc>
                <a:spcPts val="2160"/>
              </a:lnSpc>
            </a:pPr>
            <a:r>
              <a:rPr sz="2000" dirty="0">
                <a:latin typeface="Calibri"/>
                <a:cs typeface="Calibri"/>
              </a:rPr>
              <a:t>collaboration,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activity,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sequence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diagrams</a:t>
            </a:r>
            <a:endParaRPr sz="20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405"/>
              </a:spcBef>
              <a:buSzPct val="116666"/>
              <a:buFont typeface="Arial MT"/>
              <a:buChar char="•"/>
              <a:tabLst>
                <a:tab pos="419734" algn="l"/>
              </a:tabLst>
            </a:pPr>
            <a:r>
              <a:rPr sz="2400" b="1" dirty="0">
                <a:latin typeface="Calibri"/>
                <a:cs typeface="Calibri"/>
              </a:rPr>
              <a:t>Structure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diagrams</a:t>
            </a:r>
            <a:endParaRPr sz="2400">
              <a:latin typeface="Calibri"/>
              <a:cs typeface="Calibri"/>
            </a:endParaRPr>
          </a:p>
          <a:p>
            <a:pPr marL="876935" marR="5080" lvl="1" indent="-381000">
              <a:lnSpc>
                <a:spcPts val="1920"/>
              </a:lnSpc>
              <a:spcBef>
                <a:spcPts val="505"/>
              </a:spcBef>
              <a:buSzPct val="120000"/>
              <a:buFont typeface="Arial MT"/>
              <a:buChar char="•"/>
              <a:tabLst>
                <a:tab pos="87693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diagram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depicts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specification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irrespective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time.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composite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structure,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component,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deployment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UML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components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diagrams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structure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diagrams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5560" y="2458688"/>
            <a:ext cx="9477179" cy="27182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6339" y="2146333"/>
            <a:ext cx="9486816" cy="361790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30" dirty="0"/>
              <a:t> </a:t>
            </a:r>
            <a:r>
              <a:rPr spc="-10" dirty="0"/>
              <a:t>(Sub-type)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6970" y="2218105"/>
            <a:ext cx="9505064" cy="38063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37326" y="4625085"/>
            <a:ext cx="3549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Calibri"/>
                <a:cs typeface="Calibri"/>
              </a:rPr>
              <a:t>Client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</a:t>
            </a:r>
            <a:r>
              <a:rPr spc="-45" dirty="0"/>
              <a:t> </a:t>
            </a:r>
            <a:r>
              <a:rPr dirty="0"/>
              <a:t>Online</a:t>
            </a:r>
            <a:r>
              <a:rPr spc="-20" dirty="0"/>
              <a:t> </a:t>
            </a:r>
            <a:r>
              <a:rPr dirty="0"/>
              <a:t>Order</a:t>
            </a:r>
            <a:r>
              <a:rPr spc="-20" dirty="0"/>
              <a:t> </a:t>
            </a:r>
            <a:r>
              <a:rPr spc="-10" dirty="0"/>
              <a:t>Management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1865" y="2155209"/>
            <a:ext cx="9339041" cy="383961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259397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Exercise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11017757" y="637529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878787"/>
                </a:solidFill>
                <a:latin typeface="Calibri"/>
                <a:cs typeface="Calibri"/>
              </a:rPr>
              <a:t>34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dirty="0"/>
              <a:t>Restaurant</a:t>
            </a:r>
            <a:r>
              <a:rPr spc="-65" dirty="0"/>
              <a:t> </a:t>
            </a:r>
            <a:r>
              <a:rPr dirty="0"/>
              <a:t>Booking</a:t>
            </a:r>
            <a:r>
              <a:rPr spc="-60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86457"/>
            <a:ext cx="10360025" cy="38665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765"/>
              </a:spcBef>
            </a:pPr>
            <a:r>
              <a:rPr sz="2800" dirty="0">
                <a:latin typeface="Calibri"/>
                <a:cs typeface="Calibri"/>
              </a:rPr>
              <a:t>To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Online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Restaurant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Booking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System,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designer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proposed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four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components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customers’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booking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subsystem.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10" dirty="0">
                <a:latin typeface="Calibri"/>
                <a:cs typeface="Calibri"/>
              </a:rPr>
              <a:t>  </a:t>
            </a:r>
            <a:r>
              <a:rPr sz="2800" b="1" dirty="0">
                <a:solidFill>
                  <a:srgbClr val="4471C4"/>
                </a:solidFill>
                <a:latin typeface="Calibri"/>
                <a:cs typeface="Calibri"/>
              </a:rPr>
              <a:t>Customer</a:t>
            </a:r>
            <a:r>
              <a:rPr sz="2800" b="1" spc="220" dirty="0">
                <a:solidFill>
                  <a:srgbClr val="4471C4"/>
                </a:solidFill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component</a:t>
            </a:r>
            <a:r>
              <a:rPr sz="2800" spc="22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provides</a:t>
            </a:r>
            <a:r>
              <a:rPr sz="2800" spc="21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210" dirty="0">
                <a:latin typeface="Calibri"/>
                <a:cs typeface="Calibri"/>
              </a:rPr>
              <a:t> 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profileInfo</a:t>
            </a:r>
            <a:r>
              <a:rPr sz="2800" b="1" spc="220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interface</a:t>
            </a:r>
            <a:r>
              <a:rPr sz="2800" spc="210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dirty="0">
                <a:latin typeface="Calibri"/>
                <a:cs typeface="Calibri"/>
              </a:rPr>
              <a:t>requires</a:t>
            </a:r>
            <a:r>
              <a:rPr sz="2800" spc="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reservationInfo</a:t>
            </a:r>
            <a:r>
              <a:rPr sz="2800" spc="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7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paymentInfo</a:t>
            </a:r>
            <a:r>
              <a:rPr sz="2800" spc="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interface.</a:t>
            </a:r>
            <a:r>
              <a:rPr sz="2800" spc="6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profileInfo </a:t>
            </a:r>
            <a:r>
              <a:rPr sz="2800" dirty="0">
                <a:latin typeface="Calibri"/>
                <a:cs typeface="Calibri"/>
              </a:rPr>
              <a:t>interface</a:t>
            </a:r>
            <a:r>
              <a:rPr sz="2800" spc="3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3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required</a:t>
            </a:r>
            <a:r>
              <a:rPr sz="2800" spc="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6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30" dirty="0">
                <a:latin typeface="Calibri"/>
                <a:cs typeface="Calibri"/>
              </a:rPr>
              <a:t>  </a:t>
            </a:r>
            <a:r>
              <a:rPr sz="2800" b="1" dirty="0">
                <a:solidFill>
                  <a:srgbClr val="4471C4"/>
                </a:solidFill>
                <a:latin typeface="Calibri"/>
                <a:cs typeface="Calibri"/>
              </a:rPr>
              <a:t>Payment</a:t>
            </a:r>
            <a:r>
              <a:rPr sz="2800" b="1" spc="30" dirty="0">
                <a:solidFill>
                  <a:srgbClr val="4471C4"/>
                </a:solidFill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component.</a:t>
            </a:r>
            <a:r>
              <a:rPr sz="2800" spc="3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3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component </a:t>
            </a:r>
            <a:r>
              <a:rPr sz="2800" dirty="0">
                <a:latin typeface="Calibri"/>
                <a:cs typeface="Calibri"/>
              </a:rPr>
              <a:t>provides</a:t>
            </a:r>
            <a:r>
              <a:rPr sz="2800" spc="1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45" dirty="0">
                <a:latin typeface="Calibri"/>
                <a:cs typeface="Calibri"/>
              </a:rPr>
              <a:t> 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paymentInfo</a:t>
            </a:r>
            <a:r>
              <a:rPr sz="2800" b="1" spc="150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interface.</a:t>
            </a:r>
            <a:r>
              <a:rPr sz="2800" spc="15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1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15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component </a:t>
            </a:r>
            <a:r>
              <a:rPr sz="2800" dirty="0">
                <a:latin typeface="Calibri"/>
                <a:cs typeface="Calibri"/>
              </a:rPr>
              <a:t>named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471C4"/>
                </a:solidFill>
                <a:latin typeface="Calibri"/>
                <a:cs typeface="Calibri"/>
              </a:rPr>
              <a:t>Restaurant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2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provides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reservationInfo</a:t>
            </a:r>
            <a:r>
              <a:rPr sz="2800" b="1" spc="2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Calibri"/>
                <a:cs typeface="Calibri"/>
              </a:rPr>
              <a:t>profileInfo </a:t>
            </a:r>
            <a:r>
              <a:rPr sz="2800" dirty="0">
                <a:latin typeface="Calibri"/>
                <a:cs typeface="Calibri"/>
              </a:rPr>
              <a:t>interfaces.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471C4"/>
                </a:solidFill>
                <a:latin typeface="Calibri"/>
                <a:cs typeface="Calibri"/>
              </a:rPr>
              <a:t>admin </a:t>
            </a:r>
            <a:r>
              <a:rPr sz="2800" dirty="0">
                <a:latin typeface="Calibri"/>
                <a:cs typeface="Calibri"/>
              </a:rPr>
              <a:t>component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requires reservationInfo,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profileInfo,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transaction.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alibri"/>
                <a:cs typeface="Calibri"/>
              </a:rPr>
              <a:t>Transaction</a:t>
            </a:r>
            <a:r>
              <a:rPr sz="28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interface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sub-</a:t>
            </a:r>
            <a:r>
              <a:rPr sz="2800" dirty="0">
                <a:latin typeface="Calibri"/>
                <a:cs typeface="Calibri"/>
              </a:rPr>
              <a:t>type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paymentInfo </a:t>
            </a:r>
            <a:r>
              <a:rPr sz="2800" dirty="0">
                <a:latin typeface="Calibri"/>
                <a:cs typeface="Calibri"/>
              </a:rPr>
              <a:t>interface.</a:t>
            </a:r>
            <a:r>
              <a:rPr sz="2800" spc="5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paymentInfo</a:t>
            </a:r>
            <a:r>
              <a:rPr sz="2800" spc="5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interface</a:t>
            </a:r>
            <a:r>
              <a:rPr sz="2800" spc="57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provided</a:t>
            </a:r>
            <a:r>
              <a:rPr sz="2800" spc="5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5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7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Payment </a:t>
            </a:r>
            <a:r>
              <a:rPr sz="2800" dirty="0">
                <a:latin typeface="Calibri"/>
                <a:cs typeface="Calibri"/>
              </a:rPr>
              <a:t>component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required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restaurant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E-</a:t>
            </a:r>
            <a:r>
              <a:rPr dirty="0"/>
              <a:t>commerce</a:t>
            </a:r>
            <a:r>
              <a:rPr spc="-55" dirty="0"/>
              <a:t> </a:t>
            </a:r>
            <a:r>
              <a:rPr spc="-10" dirty="0"/>
              <a:t>Management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2212" y="2042988"/>
            <a:ext cx="8916985" cy="4353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dirty="0"/>
              <a:t>Component</a:t>
            </a:r>
            <a:r>
              <a:rPr spc="-40" dirty="0"/>
              <a:t> </a:t>
            </a:r>
            <a:r>
              <a:rPr spc="-10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921510"/>
            <a:ext cx="10308590" cy="236982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19734" marR="5080" indent="-40767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encapsulated,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reusable,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replaceable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software</a:t>
            </a:r>
            <a:endParaRPr sz="28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Reducing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defying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coupling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software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components</a:t>
            </a:r>
            <a:endParaRPr sz="28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Reusing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existing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components</a:t>
            </a:r>
            <a:endParaRPr sz="2800">
              <a:latin typeface="Calibri"/>
              <a:cs typeface="Calibri"/>
            </a:endParaRPr>
          </a:p>
          <a:p>
            <a:pPr marL="419734" indent="-407034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19734" algn="l"/>
                <a:tab pos="1316990" algn="l"/>
                <a:tab pos="2557780" algn="l"/>
                <a:tab pos="3225800" algn="l"/>
                <a:tab pos="4686935" algn="l"/>
                <a:tab pos="6327140" algn="l"/>
                <a:tab pos="8494395" algn="l"/>
                <a:tab pos="9823450" algn="l"/>
              </a:tabLst>
            </a:pP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ability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identify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software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components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(which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are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4223384"/>
            <a:ext cx="7758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49805" algn="l"/>
                <a:tab pos="3708400" algn="l"/>
                <a:tab pos="4470400" algn="l"/>
                <a:tab pos="6476365" algn="l"/>
              </a:tabLst>
            </a:pPr>
            <a:r>
              <a:rPr sz="2800" spc="-10" dirty="0">
                <a:latin typeface="Calibri"/>
                <a:cs typeface="Calibri"/>
              </a:rPr>
              <a:t>encapsulated,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reusable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replaceable)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supports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4394" y="4223384"/>
            <a:ext cx="989901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7951470">
              <a:lnSpc>
                <a:spcPts val="3020"/>
              </a:lnSpc>
              <a:spcBef>
                <a:spcPts val="480"/>
              </a:spcBef>
              <a:tabLst>
                <a:tab pos="1744980" algn="l"/>
                <a:tab pos="2661285" algn="l"/>
                <a:tab pos="3574415" algn="l"/>
                <a:tab pos="4508500" algn="l"/>
                <a:tab pos="5590540" algn="l"/>
                <a:tab pos="7855584" algn="l"/>
              </a:tabLst>
            </a:pPr>
            <a:r>
              <a:rPr sz="2800" spc="-10" dirty="0">
                <a:latin typeface="Calibri"/>
                <a:cs typeface="Calibri"/>
              </a:rPr>
              <a:t>development strategies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use,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e.g.,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COTS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(Commercial-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Off-</a:t>
            </a:r>
            <a:r>
              <a:rPr sz="2800" spc="-20" dirty="0">
                <a:latin typeface="Calibri"/>
                <a:cs typeface="Calibri"/>
              </a:rPr>
              <a:t>The-</a:t>
            </a:r>
            <a:r>
              <a:rPr sz="2800" spc="-10" dirty="0">
                <a:latin typeface="Calibri"/>
                <a:cs typeface="Calibri"/>
              </a:rPr>
              <a:t>Shelf)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4394" y="4991176"/>
            <a:ext cx="191706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components.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dirty="0"/>
              <a:t>Component</a:t>
            </a:r>
            <a:r>
              <a:rPr spc="-40" dirty="0"/>
              <a:t> </a:t>
            </a:r>
            <a:r>
              <a:rPr spc="-10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921510"/>
            <a:ext cx="10309860" cy="23475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19734" marR="5080" indent="-40767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  <a:tab pos="763905" algn="l"/>
                <a:tab pos="2607945" algn="l"/>
                <a:tab pos="2967990" algn="l"/>
                <a:tab pos="3277235" algn="l"/>
                <a:tab pos="5478145" algn="l"/>
                <a:tab pos="6189980" algn="l"/>
                <a:tab pos="6924675" algn="l"/>
                <a:tab pos="8949055" algn="l"/>
                <a:tab pos="9571990" algn="l"/>
              </a:tabLst>
            </a:pP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Component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self-contained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unit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encapsulates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state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behavior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Classifiers.</a:t>
            </a:r>
            <a:endParaRPr sz="2800">
              <a:latin typeface="Calibri"/>
              <a:cs typeface="Calibri"/>
            </a:endParaRPr>
          </a:p>
          <a:p>
            <a:pPr marL="876935" marR="7620" lvl="1" indent="-381000">
              <a:lnSpc>
                <a:spcPts val="2590"/>
              </a:lnSpc>
              <a:spcBef>
                <a:spcPts val="520"/>
              </a:spcBef>
              <a:buFont typeface="Arial MT"/>
              <a:buChar char="•"/>
              <a:tabLst>
                <a:tab pos="876935" algn="l"/>
                <a:tab pos="1245235" algn="l"/>
                <a:tab pos="2037714" algn="l"/>
                <a:tab pos="2318385" algn="l"/>
                <a:tab pos="3561079" algn="l"/>
                <a:tab pos="5022215" algn="l"/>
                <a:tab pos="5302885" algn="l"/>
                <a:tab pos="7017384" algn="l"/>
                <a:tab pos="7402830" algn="l"/>
                <a:tab pos="8695690" algn="l"/>
                <a:tab pos="10031095" algn="l"/>
              </a:tabLst>
            </a:pPr>
            <a:r>
              <a:rPr sz="2400" spc="-2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UML,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Classifier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classification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instances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according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Features.</a:t>
            </a:r>
            <a:endParaRPr sz="2400">
              <a:latin typeface="Calibri"/>
              <a:cs typeface="Calibri"/>
            </a:endParaRPr>
          </a:p>
          <a:p>
            <a:pPr marL="1791335" indent="-1295400">
              <a:lnSpc>
                <a:spcPct val="100000"/>
              </a:lnSpc>
              <a:spcBef>
                <a:spcPts val="180"/>
              </a:spcBef>
              <a:buFont typeface="Wingdings"/>
              <a:buChar char=""/>
              <a:tabLst>
                <a:tab pos="1791335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instance: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category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entities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domain</a:t>
            </a:r>
            <a:endParaRPr sz="2400">
              <a:latin typeface="Calibri"/>
              <a:cs typeface="Calibri"/>
            </a:endParaRPr>
          </a:p>
          <a:p>
            <a:pPr marL="1791335" indent="-1295400">
              <a:lnSpc>
                <a:spcPct val="100000"/>
              </a:lnSpc>
              <a:spcBef>
                <a:spcPts val="220"/>
              </a:spcBef>
              <a:buFont typeface="Wingdings"/>
              <a:buChar char=""/>
              <a:tabLst>
                <a:tab pos="179133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classifier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38977" y="4548090"/>
            <a:ext cx="5788786" cy="19467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dirty="0"/>
              <a:t>Component</a:t>
            </a:r>
            <a:r>
              <a:rPr spc="-40" dirty="0"/>
              <a:t> </a:t>
            </a:r>
            <a:r>
              <a:rPr spc="-10" dirty="0"/>
              <a:t>diagram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921510"/>
            <a:ext cx="10309860" cy="39058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17195" marR="7620" indent="-405130" algn="just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b="1" dirty="0">
                <a:latin typeface="Calibri"/>
                <a:cs typeface="Calibri"/>
              </a:rPr>
              <a:t>Component</a:t>
            </a:r>
            <a:r>
              <a:rPr sz="2800" b="1" spc="1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Diagrams</a:t>
            </a:r>
            <a:r>
              <a:rPr sz="2800" b="1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show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subsystems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relate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which 	</a:t>
            </a:r>
            <a:r>
              <a:rPr sz="2800" dirty="0">
                <a:latin typeface="Calibri"/>
                <a:cs typeface="Calibri"/>
              </a:rPr>
              <a:t>interfaces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implemented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component.</a:t>
            </a:r>
            <a:endParaRPr sz="2800">
              <a:latin typeface="Calibri"/>
              <a:cs typeface="Calibri"/>
            </a:endParaRPr>
          </a:p>
          <a:p>
            <a:pPr marL="417195" marR="5715" indent="-405130" algn="just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</a:t>
            </a:r>
            <a:r>
              <a:rPr sz="2800" spc="6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Diagram</a:t>
            </a:r>
            <a:r>
              <a:rPr sz="2800" spc="6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shows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6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6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interfaces</a:t>
            </a:r>
            <a:r>
              <a:rPr sz="2800" spc="6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6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their 	</a:t>
            </a:r>
            <a:r>
              <a:rPr sz="2800" dirty="0">
                <a:latin typeface="Calibri"/>
                <a:cs typeface="Calibri"/>
              </a:rPr>
              <a:t>relationships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components.</a:t>
            </a:r>
            <a:endParaRPr sz="2800">
              <a:latin typeface="Calibri"/>
              <a:cs typeface="Calibri"/>
            </a:endParaRPr>
          </a:p>
          <a:p>
            <a:pPr marL="417195" marR="5080" indent="-405130" algn="just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</a:t>
            </a:r>
            <a:r>
              <a:rPr sz="2800" spc="4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Diagram</a:t>
            </a:r>
            <a:r>
              <a:rPr sz="2800" spc="4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shows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dependencies</a:t>
            </a:r>
            <a:r>
              <a:rPr sz="2800" b="1" spc="45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among</a:t>
            </a:r>
            <a:r>
              <a:rPr sz="2800" spc="4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software 	</a:t>
            </a:r>
            <a:r>
              <a:rPr sz="2800" dirty="0">
                <a:latin typeface="Calibri"/>
                <a:cs typeface="Calibri"/>
              </a:rPr>
              <a:t>components,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including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source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code,</a:t>
            </a:r>
            <a:r>
              <a:rPr sz="2800" spc="6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binary</a:t>
            </a:r>
            <a:r>
              <a:rPr sz="2800" spc="6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6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executable 	components.</a:t>
            </a:r>
            <a:endParaRPr sz="2800">
              <a:latin typeface="Calibri"/>
              <a:cs typeface="Calibri"/>
            </a:endParaRPr>
          </a:p>
          <a:p>
            <a:pPr marL="417195" marR="5080" indent="-405130" algn="just">
              <a:lnSpc>
                <a:spcPts val="3030"/>
              </a:lnSpc>
              <a:spcBef>
                <a:spcPts val="1015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Some</a:t>
            </a:r>
            <a:r>
              <a:rPr sz="2800" spc="4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components</a:t>
            </a:r>
            <a:r>
              <a:rPr sz="2800" spc="4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exist</a:t>
            </a:r>
            <a:r>
              <a:rPr sz="2800" spc="4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4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compile</a:t>
            </a:r>
            <a:r>
              <a:rPr sz="2800" spc="4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time,</a:t>
            </a:r>
            <a:r>
              <a:rPr sz="2800" spc="43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43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exist</a:t>
            </a:r>
            <a:r>
              <a:rPr sz="2800" spc="4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link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time, 	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exist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time;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exist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655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dirty="0"/>
              <a:t>Component</a:t>
            </a:r>
            <a:r>
              <a:rPr spc="-25" dirty="0"/>
              <a:t> </a:t>
            </a: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36699"/>
            <a:ext cx="9323705" cy="15582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60"/>
              </a:spcBef>
              <a:buAutoNum type="arabicPeriod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Find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dependencies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65"/>
              </a:spcBef>
              <a:buAutoNum type="arabicPeriod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Identify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subcomponents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Clarify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make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explicit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interfaces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dirty="0"/>
              <a:t>When</a:t>
            </a:r>
            <a:r>
              <a:rPr spc="-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use</a:t>
            </a:r>
            <a:r>
              <a:rPr spc="-25" dirty="0"/>
              <a:t> </a:t>
            </a:r>
            <a:r>
              <a:rPr dirty="0"/>
              <a:t>component</a:t>
            </a:r>
            <a:r>
              <a:rPr spc="-30" dirty="0"/>
              <a:t> </a:t>
            </a:r>
            <a:r>
              <a:rPr spc="-10"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7232" y="1921510"/>
            <a:ext cx="10308590" cy="16046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17195" marR="5080" indent="-405130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419734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</a:t>
            </a:r>
            <a:r>
              <a:rPr sz="2800" spc="3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diagrams</a:t>
            </a:r>
            <a:r>
              <a:rPr sz="2800" spc="3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3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dividing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3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29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 	</a:t>
            </a:r>
            <a:r>
              <a:rPr sz="2800" dirty="0">
                <a:latin typeface="Calibri"/>
                <a:cs typeface="Calibri"/>
              </a:rPr>
              <a:t>components</a:t>
            </a:r>
            <a:r>
              <a:rPr sz="2800" spc="7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7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want</a:t>
            </a:r>
            <a:r>
              <a:rPr sz="2800" spc="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7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show</a:t>
            </a:r>
            <a:r>
              <a:rPr sz="2800" spc="7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interrelationships</a:t>
            </a:r>
            <a:r>
              <a:rPr sz="2800" spc="7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through 	</a:t>
            </a:r>
            <a:r>
              <a:rPr sz="2800" dirty="0">
                <a:latin typeface="Calibri"/>
                <a:cs typeface="Calibri"/>
              </a:rPr>
              <a:t>interfaces</a:t>
            </a:r>
            <a:r>
              <a:rPr sz="2800" spc="1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1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breakdown</a:t>
            </a:r>
            <a:r>
              <a:rPr sz="2800" spc="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components</a:t>
            </a:r>
            <a:r>
              <a:rPr sz="2800" spc="1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1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0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lower-level 	structure.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464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spc="-3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produce</a:t>
            </a:r>
            <a:r>
              <a:rPr spc="-30" dirty="0"/>
              <a:t> </a:t>
            </a:r>
            <a:r>
              <a:rPr dirty="0"/>
              <a:t>component</a:t>
            </a:r>
            <a:r>
              <a:rPr spc="-50" dirty="0"/>
              <a:t> </a:t>
            </a:r>
            <a:r>
              <a:rPr spc="-10" dirty="0"/>
              <a:t>diagrams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19734" indent="-407034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/>
              <a:t>Decide</a:t>
            </a:r>
            <a:r>
              <a:rPr spc="-35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purpose</a:t>
            </a:r>
            <a:r>
              <a:rPr spc="-3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diagram</a:t>
            </a:r>
          </a:p>
          <a:p>
            <a:pPr marL="419734" marR="5080" indent="-407670">
              <a:lnSpc>
                <a:spcPts val="3020"/>
              </a:lnSpc>
              <a:spcBef>
                <a:spcPts val="1050"/>
              </a:spcBef>
              <a:buFont typeface="Arial MT"/>
              <a:buChar char="•"/>
              <a:tabLst>
                <a:tab pos="419734" algn="l"/>
                <a:tab pos="1207135" algn="l"/>
                <a:tab pos="3222625" algn="l"/>
                <a:tab pos="3738879" algn="l"/>
                <a:tab pos="4429760" algn="l"/>
                <a:tab pos="5911215" algn="l"/>
                <a:tab pos="7406005" algn="l"/>
                <a:tab pos="8382000" algn="l"/>
                <a:tab pos="9500235" algn="l"/>
              </a:tabLst>
            </a:pPr>
            <a:r>
              <a:rPr spc="-25" dirty="0"/>
              <a:t>Add</a:t>
            </a:r>
            <a:r>
              <a:rPr dirty="0"/>
              <a:t>	</a:t>
            </a:r>
            <a:r>
              <a:rPr spc="-10" dirty="0"/>
              <a:t>components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diagram,</a:t>
            </a:r>
            <a:r>
              <a:rPr dirty="0"/>
              <a:t>	</a:t>
            </a:r>
            <a:r>
              <a:rPr spc="-10" dirty="0"/>
              <a:t>grouping</a:t>
            </a:r>
            <a:r>
              <a:rPr dirty="0"/>
              <a:t>	</a:t>
            </a:r>
            <a:r>
              <a:rPr spc="-20" dirty="0"/>
              <a:t>them</a:t>
            </a:r>
            <a:r>
              <a:rPr dirty="0"/>
              <a:t>	</a:t>
            </a:r>
            <a:r>
              <a:rPr spc="-10" dirty="0"/>
              <a:t>within</a:t>
            </a:r>
            <a:r>
              <a:rPr dirty="0"/>
              <a:t>	</a:t>
            </a:r>
            <a:r>
              <a:rPr spc="-10" dirty="0"/>
              <a:t>other </a:t>
            </a:r>
            <a:r>
              <a:rPr dirty="0"/>
              <a:t>components</a:t>
            </a:r>
            <a:r>
              <a:rPr spc="-65" dirty="0"/>
              <a:t> </a:t>
            </a:r>
            <a:r>
              <a:rPr dirty="0"/>
              <a:t>if</a:t>
            </a:r>
            <a:r>
              <a:rPr spc="-95" dirty="0"/>
              <a:t> </a:t>
            </a:r>
            <a:r>
              <a:rPr spc="-10" dirty="0"/>
              <a:t>appropriate</a:t>
            </a:r>
          </a:p>
          <a:p>
            <a:pPr marL="419734" marR="5715" indent="-407670">
              <a:lnSpc>
                <a:spcPts val="3030"/>
              </a:lnSpc>
              <a:spcBef>
                <a:spcPts val="994"/>
              </a:spcBef>
              <a:buFont typeface="Arial MT"/>
              <a:buChar char="•"/>
              <a:tabLst>
                <a:tab pos="419734" algn="l"/>
                <a:tab pos="1143635" algn="l"/>
                <a:tab pos="2083435" algn="l"/>
                <a:tab pos="3568700" algn="l"/>
                <a:tab pos="4019550" algn="l"/>
                <a:tab pos="4647565" algn="l"/>
                <a:tab pos="6064885" algn="l"/>
                <a:tab pos="6872605" algn="l"/>
                <a:tab pos="7326630" algn="l"/>
                <a:tab pos="8557260" algn="l"/>
                <a:tab pos="9749155" algn="l"/>
              </a:tabLst>
            </a:pPr>
            <a:r>
              <a:rPr spc="-25" dirty="0"/>
              <a:t>Add</a:t>
            </a:r>
            <a:r>
              <a:rPr dirty="0"/>
              <a:t>	</a:t>
            </a:r>
            <a:r>
              <a:rPr spc="-20" dirty="0"/>
              <a:t>other</a:t>
            </a:r>
            <a:r>
              <a:rPr dirty="0"/>
              <a:t>	</a:t>
            </a:r>
            <a:r>
              <a:rPr spc="-10" dirty="0"/>
              <a:t>elements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diagram,</a:t>
            </a:r>
            <a:r>
              <a:rPr dirty="0"/>
              <a:t>	</a:t>
            </a:r>
            <a:r>
              <a:rPr spc="-20" dirty="0"/>
              <a:t>such</a:t>
            </a:r>
            <a:r>
              <a:rPr dirty="0"/>
              <a:t>	</a:t>
            </a:r>
            <a:r>
              <a:rPr spc="-25" dirty="0"/>
              <a:t>as</a:t>
            </a:r>
            <a:r>
              <a:rPr dirty="0"/>
              <a:t>	</a:t>
            </a:r>
            <a:r>
              <a:rPr spc="-10" dirty="0"/>
              <a:t>classes,</a:t>
            </a:r>
            <a:r>
              <a:rPr dirty="0"/>
              <a:t>	</a:t>
            </a:r>
            <a:r>
              <a:rPr spc="-10" dirty="0"/>
              <a:t>objects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interfaces</a:t>
            </a:r>
          </a:p>
          <a:p>
            <a:pPr marL="419734" indent="-407034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419734" algn="l"/>
              </a:tabLst>
            </a:pPr>
            <a:r>
              <a:rPr dirty="0"/>
              <a:t>Add</a:t>
            </a:r>
            <a:r>
              <a:rPr spc="-4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dependencies</a:t>
            </a:r>
            <a:r>
              <a:rPr spc="-15" dirty="0"/>
              <a:t> </a:t>
            </a:r>
            <a:r>
              <a:rPr dirty="0"/>
              <a:t>between</a:t>
            </a:r>
            <a:r>
              <a:rPr spc="-4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elements</a:t>
            </a:r>
            <a:r>
              <a:rPr spc="-5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1652</Words>
  <Application>Microsoft Office PowerPoint</Application>
  <PresentationFormat>Widescreen</PresentationFormat>
  <Paragraphs>164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 MT</vt:lpstr>
      <vt:lpstr>Calibri</vt:lpstr>
      <vt:lpstr>Times New Roman</vt:lpstr>
      <vt:lpstr>Wingdings</vt:lpstr>
      <vt:lpstr>Office Theme</vt:lpstr>
      <vt:lpstr>CSE347 Information System Analysis and Design</vt:lpstr>
      <vt:lpstr>Topic System Architecture and Component Diagram Design</vt:lpstr>
      <vt:lpstr>INTRODUCTION</vt:lpstr>
      <vt:lpstr>Component Diagram</vt:lpstr>
      <vt:lpstr>Component Diagram</vt:lpstr>
      <vt:lpstr>Component diagram</vt:lpstr>
      <vt:lpstr>Component Modelling</vt:lpstr>
      <vt:lpstr>When to use component diagrams</vt:lpstr>
      <vt:lpstr>How to produce component diagrams</vt:lpstr>
      <vt:lpstr>Component notation</vt:lpstr>
      <vt:lpstr>COMPONENT NOTATION</vt:lpstr>
      <vt:lpstr>Component ELEMENTS</vt:lpstr>
      <vt:lpstr>INTERFACE</vt:lpstr>
      <vt:lpstr>Component interfaces</vt:lpstr>
      <vt:lpstr>Component interfaces</vt:lpstr>
      <vt:lpstr>Component interfaces</vt:lpstr>
      <vt:lpstr>INTERFACE</vt:lpstr>
      <vt:lpstr>INTERFACE</vt:lpstr>
      <vt:lpstr>INTERFACE</vt:lpstr>
      <vt:lpstr>INTERFACE</vt:lpstr>
      <vt:lpstr>Dependencies</vt:lpstr>
      <vt:lpstr>Dependencies</vt:lpstr>
      <vt:lpstr>Dependencies among components</vt:lpstr>
      <vt:lpstr>Dependencies among components</vt:lpstr>
      <vt:lpstr>Dependencies Example</vt:lpstr>
      <vt:lpstr>EXTERNAL VIEW</vt:lpstr>
      <vt:lpstr>INTERNAL VIEW</vt:lpstr>
      <vt:lpstr>INTERNAL VIEW</vt:lpstr>
      <vt:lpstr>SEMANTICS for an Assembly Connector</vt:lpstr>
      <vt:lpstr>Example</vt:lpstr>
      <vt:lpstr>Example</vt:lpstr>
      <vt:lpstr>Example (Sub-type)</vt:lpstr>
      <vt:lpstr>Example: Online Order Management</vt:lpstr>
      <vt:lpstr>Exercise</vt:lpstr>
      <vt:lpstr>Restaurant Booking System</vt:lpstr>
      <vt:lpstr>E-commerce Management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Nishat</dc:creator>
  <cp:lastModifiedBy>Md Sabbir Hossain</cp:lastModifiedBy>
  <cp:revision>1</cp:revision>
  <dcterms:created xsi:type="dcterms:W3CDTF">2025-05-06T06:49:35Z</dcterms:created>
  <dcterms:modified xsi:type="dcterms:W3CDTF">2025-05-06T06:51:04Z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2025-05-06T00:00:00Z</vt:filetime>
  </property>
  <property fmtid="{D5CDD505-2E9C-101B-9397-08002B2CF9AE}" pid="5" name="Producer">
    <vt:lpwstr>Microsoft® PowerPoint® for Microsoft 365</vt:lpwstr>
  </property>
</Properties>
</file>