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09550"/>
            <a:ext cx="11630786" cy="11973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232" y="1842795"/>
            <a:ext cx="10307320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057" y="2534539"/>
            <a:ext cx="5948680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30"/>
              </a:lnSpc>
              <a:spcBef>
                <a:spcPts val="100"/>
              </a:spcBef>
            </a:pPr>
            <a:r>
              <a:rPr sz="4500" spc="-10" dirty="0"/>
              <a:t>CSE347</a:t>
            </a:r>
            <a:endParaRPr sz="4500"/>
          </a:p>
          <a:p>
            <a:pPr algn="ctr">
              <a:lnSpc>
                <a:spcPts val="2990"/>
              </a:lnSpc>
            </a:pPr>
            <a:r>
              <a:rPr sz="2800" dirty="0"/>
              <a:t>Information</a:t>
            </a:r>
            <a:r>
              <a:rPr sz="2800" spc="-75" dirty="0"/>
              <a:t> </a:t>
            </a:r>
            <a:r>
              <a:rPr sz="2800" dirty="0"/>
              <a:t>System</a:t>
            </a:r>
            <a:r>
              <a:rPr sz="2800" spc="-80" dirty="0"/>
              <a:t> </a:t>
            </a:r>
            <a:r>
              <a:rPr sz="2800" dirty="0"/>
              <a:t>Analysis</a:t>
            </a:r>
            <a:r>
              <a:rPr sz="2800" spc="-75" dirty="0"/>
              <a:t> </a:t>
            </a:r>
            <a:r>
              <a:rPr sz="2800" dirty="0"/>
              <a:t>and</a:t>
            </a:r>
            <a:r>
              <a:rPr sz="2800" spc="-90" dirty="0"/>
              <a:t> </a:t>
            </a:r>
            <a:r>
              <a:rPr sz="2800" spc="-10" dirty="0"/>
              <a:t>Design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8015" y="5082235"/>
            <a:ext cx="4654550" cy="1412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b="1" dirty="0">
                <a:solidFill>
                  <a:srgbClr val="1F3863"/>
                </a:solidFill>
                <a:latin typeface="Times New Roman"/>
                <a:cs typeface="Times New Roman"/>
              </a:rPr>
              <a:t>Md Sabbir Hossain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Lecturer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Department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Computer</a:t>
            </a:r>
            <a:r>
              <a:rPr sz="18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Faculty</a:t>
            </a:r>
            <a:r>
              <a:rPr sz="18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6695" y="336804"/>
            <a:ext cx="4907989" cy="9604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5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508" y="1741524"/>
            <a:ext cx="7737475" cy="28067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0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Deployment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diagram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Contains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connections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615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usually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piece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hardware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40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connection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depicts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communication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path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used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hardware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communicate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Usually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indicates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TCP/IP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9502" y="1894332"/>
            <a:ext cx="252602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5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2277" y="1842591"/>
            <a:ext cx="6850380" cy="3394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indent="-342900">
              <a:lnSpc>
                <a:spcPct val="100000"/>
              </a:lnSpc>
              <a:spcBef>
                <a:spcPts val="100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423545" algn="l"/>
              </a:tabLst>
            </a:pPr>
            <a:r>
              <a:rPr sz="2400" dirty="0">
                <a:latin typeface="Arial MT"/>
                <a:cs typeface="Arial MT"/>
              </a:rPr>
              <a:t>Deployment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diagrams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contain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artifact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artifact</a:t>
            </a:r>
            <a:endParaRPr sz="2400">
              <a:latin typeface="Arial MT"/>
              <a:cs typeface="Arial MT"/>
            </a:endParaRPr>
          </a:p>
          <a:p>
            <a:pPr marL="756285" marR="646430" lvl="1" indent="-287020">
              <a:lnSpc>
                <a:spcPts val="2590"/>
              </a:lnSpc>
              <a:spcBef>
                <a:spcPts val="710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specification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phisycal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piece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spc="-10" dirty="0">
                <a:latin typeface="Arial MT"/>
                <a:cs typeface="Arial MT"/>
              </a:rPr>
              <a:t>information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590"/>
              </a:lnSpc>
              <a:spcBef>
                <a:spcPts val="580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Ex: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files,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binary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files,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table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database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system,….</a:t>
            </a:r>
            <a:endParaRPr sz="2400">
              <a:latin typeface="Arial MT"/>
              <a:cs typeface="Arial MT"/>
            </a:endParaRPr>
          </a:p>
          <a:p>
            <a:pPr marL="756285" marR="257175" lvl="1" indent="-287020">
              <a:lnSpc>
                <a:spcPts val="2590"/>
              </a:lnSpc>
              <a:spcBef>
                <a:spcPts val="585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Arial MT"/>
                <a:cs typeface="Arial MT"/>
              </a:rPr>
              <a:t>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artifact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defined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represents</a:t>
            </a:r>
            <a:r>
              <a:rPr sz="2400" spc="-50" dirty="0">
                <a:latin typeface="Arial MT"/>
                <a:cs typeface="Arial MT"/>
              </a:rPr>
              <a:t> a </a:t>
            </a:r>
            <a:r>
              <a:rPr sz="2400" dirty="0">
                <a:latin typeface="Arial MT"/>
                <a:cs typeface="Arial MT"/>
              </a:rPr>
              <a:t>concrete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element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physical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world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6800" y="1004878"/>
            <a:ext cx="2955209" cy="50727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50" dirty="0"/>
              <a:t> </a:t>
            </a:r>
            <a:r>
              <a:rPr spc="-10" dirty="0"/>
              <a:t>DIAGRAMS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85971" y="1825751"/>
            <a:ext cx="5020310" cy="4351020"/>
            <a:chOff x="3585971" y="1825751"/>
            <a:chExt cx="5020310" cy="4351020"/>
          </a:xfrm>
        </p:grpSpPr>
        <p:sp>
          <p:nvSpPr>
            <p:cNvPr id="4" name="object 4"/>
            <p:cNvSpPr/>
            <p:nvPr/>
          </p:nvSpPr>
          <p:spPr>
            <a:xfrm>
              <a:off x="6095999" y="4217797"/>
              <a:ext cx="575945" cy="180975"/>
            </a:xfrm>
            <a:custGeom>
              <a:avLst/>
              <a:gdLst/>
              <a:ahLst/>
              <a:cxnLst/>
              <a:rect l="l" t="t" r="r" b="b"/>
              <a:pathLst>
                <a:path w="575945" h="180975">
                  <a:moveTo>
                    <a:pt x="180975" y="0"/>
                  </a:moveTo>
                  <a:lnTo>
                    <a:pt x="0" y="90550"/>
                  </a:lnTo>
                  <a:lnTo>
                    <a:pt x="180975" y="180975"/>
                  </a:lnTo>
                  <a:lnTo>
                    <a:pt x="180975" y="120650"/>
                  </a:lnTo>
                  <a:lnTo>
                    <a:pt x="150749" y="120650"/>
                  </a:lnTo>
                  <a:lnTo>
                    <a:pt x="150749" y="60325"/>
                  </a:lnTo>
                  <a:lnTo>
                    <a:pt x="180975" y="60325"/>
                  </a:lnTo>
                  <a:lnTo>
                    <a:pt x="180975" y="0"/>
                  </a:lnTo>
                  <a:close/>
                </a:path>
                <a:path w="575945" h="180975">
                  <a:moveTo>
                    <a:pt x="394970" y="0"/>
                  </a:moveTo>
                  <a:lnTo>
                    <a:pt x="394970" y="180975"/>
                  </a:lnTo>
                  <a:lnTo>
                    <a:pt x="515704" y="120650"/>
                  </a:lnTo>
                  <a:lnTo>
                    <a:pt x="425196" y="120650"/>
                  </a:lnTo>
                  <a:lnTo>
                    <a:pt x="425196" y="60325"/>
                  </a:lnTo>
                  <a:lnTo>
                    <a:pt x="515535" y="60325"/>
                  </a:lnTo>
                  <a:lnTo>
                    <a:pt x="394970" y="0"/>
                  </a:lnTo>
                  <a:close/>
                </a:path>
                <a:path w="575945" h="180975">
                  <a:moveTo>
                    <a:pt x="180975" y="60325"/>
                  </a:moveTo>
                  <a:lnTo>
                    <a:pt x="150749" y="60325"/>
                  </a:lnTo>
                  <a:lnTo>
                    <a:pt x="150749" y="120650"/>
                  </a:lnTo>
                  <a:lnTo>
                    <a:pt x="180975" y="120650"/>
                  </a:lnTo>
                  <a:lnTo>
                    <a:pt x="180975" y="60325"/>
                  </a:lnTo>
                  <a:close/>
                </a:path>
                <a:path w="575945" h="180975">
                  <a:moveTo>
                    <a:pt x="394970" y="60325"/>
                  </a:moveTo>
                  <a:lnTo>
                    <a:pt x="180975" y="60325"/>
                  </a:lnTo>
                  <a:lnTo>
                    <a:pt x="180975" y="120650"/>
                  </a:lnTo>
                  <a:lnTo>
                    <a:pt x="394970" y="120650"/>
                  </a:lnTo>
                  <a:lnTo>
                    <a:pt x="394970" y="60325"/>
                  </a:lnTo>
                  <a:close/>
                </a:path>
                <a:path w="575945" h="180975">
                  <a:moveTo>
                    <a:pt x="515535" y="60325"/>
                  </a:moveTo>
                  <a:lnTo>
                    <a:pt x="425196" y="60325"/>
                  </a:lnTo>
                  <a:lnTo>
                    <a:pt x="425196" y="120650"/>
                  </a:lnTo>
                  <a:lnTo>
                    <a:pt x="515704" y="120650"/>
                  </a:lnTo>
                  <a:lnTo>
                    <a:pt x="575945" y="90550"/>
                  </a:lnTo>
                  <a:lnTo>
                    <a:pt x="515535" y="60325"/>
                  </a:lnTo>
                  <a:close/>
                </a:path>
              </a:pathLst>
            </a:custGeom>
            <a:solidFill>
              <a:srgbClr val="3E6D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5971" y="1825751"/>
              <a:ext cx="5020055" cy="4351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Communication</a:t>
            </a:r>
            <a:r>
              <a:rPr spc="-80" dirty="0"/>
              <a:t> </a:t>
            </a:r>
            <a:r>
              <a:rPr spc="-10" dirty="0"/>
              <a:t>Association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07320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17195" marR="5080" indent="-40513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6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communication</a:t>
            </a:r>
            <a:r>
              <a:rPr sz="2800" spc="6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associations</a:t>
            </a:r>
            <a:r>
              <a:rPr sz="2800" spc="6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6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6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indicates</a:t>
            </a:r>
            <a:r>
              <a:rPr sz="2800" spc="665" dirty="0">
                <a:latin typeface="Calibri"/>
                <a:cs typeface="Calibri"/>
              </a:rPr>
              <a:t> 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communication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 	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communicate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another.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245" y="4064862"/>
            <a:ext cx="6846681" cy="18914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1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Deployment</a:t>
            </a:r>
            <a:r>
              <a:rPr spc="-45" dirty="0"/>
              <a:t> </a:t>
            </a:r>
            <a:r>
              <a:rPr dirty="0"/>
              <a:t>Diagrams</a:t>
            </a:r>
            <a:r>
              <a:rPr spc="-3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18914"/>
            <a:ext cx="10410825" cy="43853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Two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types: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b="1" spc="-10" dirty="0">
                <a:latin typeface="Calibri"/>
                <a:cs typeface="Calibri"/>
              </a:rPr>
              <a:t>Device</a:t>
            </a:r>
            <a:endParaRPr sz="2800">
              <a:latin typeface="Calibri"/>
              <a:cs typeface="Calibri"/>
            </a:endParaRPr>
          </a:p>
          <a:p>
            <a:pPr marL="874394" marR="5080" lvl="1" indent="-378460" algn="just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computational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capability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(memory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software)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upon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artifacts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deployed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execution.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phones.</a:t>
            </a:r>
            <a:endParaRPr sz="24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b="1" dirty="0">
                <a:latin typeface="Calibri"/>
                <a:cs typeface="Calibri"/>
              </a:rPr>
              <a:t>Execution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environment</a:t>
            </a:r>
            <a:endParaRPr sz="2800">
              <a:latin typeface="Calibri"/>
              <a:cs typeface="Calibri"/>
            </a:endParaRPr>
          </a:p>
          <a:p>
            <a:pPr marL="874394" marR="8255" lvl="1" indent="-378460" algn="just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2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offers</a:t>
            </a:r>
            <a:r>
              <a:rPr sz="2400" spc="2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execution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environment</a:t>
            </a:r>
            <a:r>
              <a:rPr sz="2400" spc="2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8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28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deployed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executable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artifacts.</a:t>
            </a:r>
            <a:endParaRPr sz="2400">
              <a:latin typeface="Calibri"/>
              <a:cs typeface="Calibri"/>
            </a:endParaRPr>
          </a:p>
          <a:p>
            <a:pPr marL="874394" marR="6350" lvl="1" indent="-378460" algn="just">
              <a:lnSpc>
                <a:spcPct val="90000"/>
              </a:lnSpc>
              <a:spcBef>
                <a:spcPts val="45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runs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outer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 	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host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execute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executable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software 	elements.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1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Deployment</a:t>
            </a:r>
            <a:r>
              <a:rPr spc="-45" dirty="0"/>
              <a:t> </a:t>
            </a:r>
            <a:r>
              <a:rPr dirty="0"/>
              <a:t>Diagrams</a:t>
            </a:r>
            <a:r>
              <a:rPr spc="-3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nodes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674" rIns="0" bIns="0" rtlCol="0">
            <a:spAutoFit/>
          </a:bodyPr>
          <a:lstStyle/>
          <a:p>
            <a:pPr marL="419734" marR="8255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nodes</a:t>
            </a:r>
            <a:r>
              <a:rPr spc="-5" dirty="0"/>
              <a:t> </a:t>
            </a:r>
            <a:r>
              <a:rPr dirty="0"/>
              <a:t>appear</a:t>
            </a:r>
            <a:r>
              <a:rPr spc="-1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boxes,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artifacts</a:t>
            </a:r>
            <a:r>
              <a:rPr spc="-5" dirty="0"/>
              <a:t> </a:t>
            </a:r>
            <a:r>
              <a:rPr dirty="0"/>
              <a:t>allocated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each </a:t>
            </a:r>
            <a:r>
              <a:rPr spc="-20" dirty="0"/>
              <a:t>node </a:t>
            </a:r>
            <a:r>
              <a:rPr dirty="0"/>
              <a:t>appear</a:t>
            </a:r>
            <a:r>
              <a:rPr spc="-2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rectangles</a:t>
            </a:r>
            <a:r>
              <a:rPr spc="-25" dirty="0"/>
              <a:t> </a:t>
            </a:r>
            <a:r>
              <a:rPr dirty="0"/>
              <a:t>within the</a:t>
            </a:r>
            <a:r>
              <a:rPr spc="-20" dirty="0"/>
              <a:t> </a:t>
            </a:r>
            <a:r>
              <a:rPr spc="-10" dirty="0"/>
              <a:t>boxes.</a:t>
            </a: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Nodes</a:t>
            </a:r>
            <a:r>
              <a:rPr spc="-40" dirty="0"/>
              <a:t> </a:t>
            </a:r>
            <a:r>
              <a:rPr dirty="0"/>
              <a:t>may</a:t>
            </a:r>
            <a:r>
              <a:rPr spc="-45" dirty="0"/>
              <a:t> </a:t>
            </a:r>
            <a:r>
              <a:rPr dirty="0"/>
              <a:t>have</a:t>
            </a:r>
            <a:r>
              <a:rPr spc="-55" dirty="0"/>
              <a:t> </a:t>
            </a:r>
            <a:r>
              <a:rPr spc="-25" dirty="0"/>
              <a:t>sub-</a:t>
            </a:r>
            <a:r>
              <a:rPr dirty="0"/>
              <a:t>nodes,</a:t>
            </a:r>
            <a:r>
              <a:rPr spc="-5" dirty="0"/>
              <a:t> </a:t>
            </a:r>
            <a:r>
              <a:rPr dirty="0"/>
              <a:t>which</a:t>
            </a:r>
            <a:r>
              <a:rPr spc="-40" dirty="0"/>
              <a:t> </a:t>
            </a:r>
            <a:r>
              <a:rPr dirty="0"/>
              <a:t>appear</a:t>
            </a:r>
            <a:r>
              <a:rPr spc="-5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nested</a:t>
            </a:r>
            <a:r>
              <a:rPr spc="-35" dirty="0"/>
              <a:t> </a:t>
            </a:r>
            <a:r>
              <a:rPr spc="-10" dirty="0"/>
              <a:t>boxes.</a:t>
            </a:r>
          </a:p>
          <a:p>
            <a:pPr marL="419734" marR="5080" indent="-407670">
              <a:lnSpc>
                <a:spcPts val="3030"/>
              </a:lnSpc>
              <a:spcBef>
                <a:spcPts val="1035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A</a:t>
            </a:r>
            <a:r>
              <a:rPr spc="90" dirty="0"/>
              <a:t> </a:t>
            </a:r>
            <a:r>
              <a:rPr dirty="0"/>
              <a:t>single</a:t>
            </a:r>
            <a:r>
              <a:rPr spc="90" dirty="0"/>
              <a:t> </a:t>
            </a:r>
            <a:r>
              <a:rPr dirty="0"/>
              <a:t>node</a:t>
            </a:r>
            <a:r>
              <a:rPr spc="80" dirty="0"/>
              <a:t> </a:t>
            </a:r>
            <a:r>
              <a:rPr dirty="0"/>
              <a:t>in</a:t>
            </a:r>
            <a:r>
              <a:rPr spc="85" dirty="0"/>
              <a:t> </a:t>
            </a:r>
            <a:r>
              <a:rPr dirty="0"/>
              <a:t>a</a:t>
            </a:r>
            <a:r>
              <a:rPr spc="105" dirty="0"/>
              <a:t> </a:t>
            </a:r>
            <a:r>
              <a:rPr dirty="0"/>
              <a:t>deployment</a:t>
            </a:r>
            <a:r>
              <a:rPr spc="95" dirty="0"/>
              <a:t> </a:t>
            </a:r>
            <a:r>
              <a:rPr dirty="0"/>
              <a:t>diagram</a:t>
            </a:r>
            <a:r>
              <a:rPr spc="100" dirty="0"/>
              <a:t> </a:t>
            </a:r>
            <a:r>
              <a:rPr dirty="0"/>
              <a:t>may</a:t>
            </a:r>
            <a:r>
              <a:rPr spc="80" dirty="0"/>
              <a:t> </a:t>
            </a:r>
            <a:r>
              <a:rPr dirty="0"/>
              <a:t>conceptually</a:t>
            </a:r>
            <a:r>
              <a:rPr spc="70" dirty="0"/>
              <a:t> </a:t>
            </a:r>
            <a:r>
              <a:rPr spc="-10" dirty="0"/>
              <a:t>represent </a:t>
            </a:r>
            <a:r>
              <a:rPr dirty="0"/>
              <a:t>multiple</a:t>
            </a:r>
            <a:r>
              <a:rPr spc="-40" dirty="0"/>
              <a:t> </a:t>
            </a:r>
            <a:r>
              <a:rPr dirty="0"/>
              <a:t>physical</a:t>
            </a:r>
            <a:r>
              <a:rPr spc="-50" dirty="0"/>
              <a:t> </a:t>
            </a:r>
            <a:r>
              <a:rPr dirty="0"/>
              <a:t>nodes,</a:t>
            </a:r>
            <a:r>
              <a:rPr spc="-45" dirty="0"/>
              <a:t> </a:t>
            </a:r>
            <a:r>
              <a:rPr dirty="0"/>
              <a:t>such</a:t>
            </a:r>
            <a:r>
              <a:rPr spc="-45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cluster</a:t>
            </a:r>
            <a:r>
              <a:rPr spc="-5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database</a:t>
            </a:r>
            <a:r>
              <a:rPr spc="-60" dirty="0"/>
              <a:t> </a:t>
            </a:r>
            <a:r>
              <a:rPr spc="-10" dirty="0"/>
              <a:t>servers.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UML</a:t>
            </a:r>
            <a:r>
              <a:rPr spc="-15" dirty="0"/>
              <a:t> </a:t>
            </a:r>
            <a:r>
              <a:rPr dirty="0"/>
              <a:t>2</a:t>
            </a:r>
            <a:r>
              <a:rPr spc="-10" dirty="0"/>
              <a:t> </a:t>
            </a:r>
            <a:r>
              <a:rPr dirty="0"/>
              <a:t>Deployment</a:t>
            </a:r>
            <a:r>
              <a:rPr spc="-45" dirty="0"/>
              <a:t> </a:t>
            </a:r>
            <a:r>
              <a:rPr dirty="0"/>
              <a:t>Diagrams</a:t>
            </a:r>
            <a:r>
              <a:rPr spc="-3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nodes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718" y="2099512"/>
            <a:ext cx="9142505" cy="36565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35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9071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deployment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deployment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040" y="2722169"/>
            <a:ext cx="5446201" cy="29728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Manifestation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572" y="2111755"/>
            <a:ext cx="2533650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19100" marR="5080" indent="-407034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419100" algn="l"/>
                <a:tab pos="2012314" algn="l"/>
              </a:tabLst>
            </a:pPr>
            <a:r>
              <a:rPr sz="2800" spc="-10" dirty="0">
                <a:latin typeface="Calibri"/>
                <a:cs typeface="Calibri"/>
              </a:rPr>
              <a:t>Artifacts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can </a:t>
            </a:r>
            <a:r>
              <a:rPr sz="2800" spc="-10" dirty="0">
                <a:latin typeface="Calibri"/>
                <a:cs typeface="Calibri"/>
              </a:rPr>
              <a:t>packageable components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622" y="2111755"/>
            <a:ext cx="33572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168910">
              <a:lnSpc>
                <a:spcPts val="3020"/>
              </a:lnSpc>
              <a:spcBef>
                <a:spcPts val="480"/>
              </a:spcBef>
              <a:tabLst>
                <a:tab pos="1185545" algn="l"/>
                <a:tab pos="1809114" algn="l"/>
                <a:tab pos="2810510" algn="l"/>
              </a:tabLst>
            </a:pPr>
            <a:r>
              <a:rPr sz="2800" spc="-25" dirty="0">
                <a:latin typeface="Calibri"/>
                <a:cs typeface="Calibri"/>
              </a:rPr>
              <a:t>now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manifest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any element,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just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572" y="3390646"/>
            <a:ext cx="607187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17195" marR="5080" indent="-40513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Manifestation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(the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concrete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physical 	</a:t>
            </a:r>
            <a:r>
              <a:rPr sz="2800" dirty="0">
                <a:latin typeface="Calibri"/>
                <a:cs typeface="Calibri"/>
              </a:rPr>
              <a:t>rendering</a:t>
            </a:r>
            <a:r>
              <a:rPr sz="2800" spc="4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4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45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45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model 	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artifact)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shown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dependency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keyword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«manifest»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5194" y="2150075"/>
            <a:ext cx="4750588" cy="30853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Manifestation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6960" y="2112291"/>
            <a:ext cx="3810697" cy="34284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019" y="1799920"/>
            <a:ext cx="6056630" cy="3115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95"/>
              </a:spcBef>
              <a:buSzPct val="127272"/>
              <a:buFont typeface="Arial MT"/>
              <a:buChar char="•"/>
              <a:tabLst>
                <a:tab pos="419100" algn="l"/>
              </a:tabLst>
            </a:pP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artifact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manifest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</a:t>
            </a:r>
            <a:endParaRPr sz="2200">
              <a:latin typeface="Calibri"/>
              <a:cs typeface="Calibri"/>
            </a:endParaRPr>
          </a:p>
          <a:p>
            <a:pPr marL="419100" marR="257810" indent="-407034">
              <a:lnSpc>
                <a:spcPts val="2380"/>
              </a:lnSpc>
              <a:spcBef>
                <a:spcPts val="1035"/>
              </a:spcBef>
              <a:buSzPct val="127272"/>
              <a:buFont typeface="Arial MT"/>
              <a:buChar char="•"/>
              <a:tabLst>
                <a:tab pos="419100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&lt;&lt;manifestation&gt;&gt;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concrete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physical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artifact</a:t>
            </a:r>
            <a:endParaRPr sz="22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700"/>
              </a:spcBef>
              <a:buSzPct val="127272"/>
              <a:buFont typeface="Arial MT"/>
              <a:buChar char="•"/>
              <a:tabLst>
                <a:tab pos="419100" algn="l"/>
              </a:tabLst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often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component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95"/>
              </a:spcBef>
            </a:pPr>
            <a:endParaRPr sz="2200">
              <a:latin typeface="Calibri"/>
              <a:cs typeface="Calibri"/>
            </a:endParaRPr>
          </a:p>
          <a:p>
            <a:pPr marL="384810" marR="63500" indent="-342900">
              <a:lnSpc>
                <a:spcPct val="90000"/>
              </a:lnSpc>
              <a:spcBef>
                <a:spcPts val="5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8481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manifestation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notated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dashed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arrow-</a:t>
            </a:r>
            <a:r>
              <a:rPr sz="2400" dirty="0">
                <a:latin typeface="Arial MT"/>
                <a:cs typeface="Arial MT"/>
              </a:rPr>
              <a:t>head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labeled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with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keyword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&lt;&lt;manifest&gt;&gt;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407741"/>
            <a:ext cx="5302250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/>
              <a:t>Topic</a:t>
            </a: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Deployment</a:t>
            </a:r>
            <a:r>
              <a:rPr sz="4800" b="0" spc="-23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spc="-10" dirty="0">
                <a:solidFill>
                  <a:srgbClr val="878787"/>
                </a:solidFill>
                <a:latin typeface="Calibri"/>
                <a:cs typeface="Calibri"/>
              </a:rPr>
              <a:t>Diagram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33581" y="637529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878787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50" dirty="0"/>
              <a:t> </a:t>
            </a:r>
            <a:r>
              <a:rPr spc="-10" dirty="0"/>
              <a:t>DIAGRAMS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5046"/>
            <a:ext cx="12191999" cy="609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136" y="1690116"/>
            <a:ext cx="10777728" cy="47990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029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Deployment</a:t>
            </a:r>
            <a:r>
              <a:rPr sz="4000" spc="-140" dirty="0"/>
              <a:t> </a:t>
            </a:r>
            <a:r>
              <a:rPr sz="4000" spc="-10" dirty="0"/>
              <a:t>Diagrams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252" y="2133981"/>
            <a:ext cx="2895600" cy="190436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630"/>
              </a:spcBef>
            </a:pPr>
            <a:r>
              <a:rPr spc="-10" dirty="0"/>
              <a:t>Deployment Diagrams 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6699" y="48765"/>
            <a:ext cx="5233392" cy="6809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96421" y="6384442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45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561" y="2077779"/>
            <a:ext cx="9310784" cy="377019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45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How</a:t>
            </a:r>
            <a:r>
              <a:rPr spc="-40" dirty="0"/>
              <a:t> </a:t>
            </a:r>
            <a:r>
              <a:rPr dirty="0"/>
              <a:t>will</a:t>
            </a:r>
            <a:r>
              <a:rPr spc="-50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spc="-10" dirty="0"/>
              <a:t>installed?</a:t>
            </a:r>
          </a:p>
          <a:p>
            <a:pPr marL="419734" marR="5080" indent="-40767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If</a:t>
            </a:r>
            <a:r>
              <a:rPr spc="70" dirty="0"/>
              <a:t> </a:t>
            </a:r>
            <a:r>
              <a:rPr dirty="0"/>
              <a:t>different</a:t>
            </a:r>
            <a:r>
              <a:rPr spc="80" dirty="0"/>
              <a:t> </a:t>
            </a:r>
            <a:r>
              <a:rPr dirty="0"/>
              <a:t>versions</a:t>
            </a:r>
            <a:r>
              <a:rPr spc="90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dirty="0"/>
              <a:t>system</a:t>
            </a:r>
            <a:r>
              <a:rPr spc="70" dirty="0"/>
              <a:t> </a:t>
            </a:r>
            <a:r>
              <a:rPr dirty="0"/>
              <a:t>will</a:t>
            </a:r>
            <a:r>
              <a:rPr spc="60" dirty="0"/>
              <a:t> </a:t>
            </a:r>
            <a:r>
              <a:rPr dirty="0"/>
              <a:t>be</a:t>
            </a:r>
            <a:r>
              <a:rPr spc="70" dirty="0"/>
              <a:t> </a:t>
            </a:r>
            <a:r>
              <a:rPr dirty="0"/>
              <a:t>in</a:t>
            </a:r>
            <a:r>
              <a:rPr spc="85" dirty="0"/>
              <a:t> </a:t>
            </a:r>
            <a:r>
              <a:rPr dirty="0"/>
              <a:t>production</a:t>
            </a:r>
            <a:r>
              <a:rPr spc="80" dirty="0"/>
              <a:t> </a:t>
            </a:r>
            <a:r>
              <a:rPr dirty="0"/>
              <a:t>at</a:t>
            </a:r>
            <a:r>
              <a:rPr spc="70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spc="-20" dirty="0"/>
              <a:t>same </a:t>
            </a:r>
            <a:r>
              <a:rPr dirty="0"/>
              <a:t>time,</a:t>
            </a:r>
            <a:r>
              <a:rPr spc="-25" dirty="0"/>
              <a:t> </a:t>
            </a:r>
            <a:r>
              <a:rPr dirty="0"/>
              <a:t>how</a:t>
            </a:r>
            <a:r>
              <a:rPr spc="-35" dirty="0"/>
              <a:t> </a:t>
            </a:r>
            <a:r>
              <a:rPr dirty="0"/>
              <a:t>will</a:t>
            </a:r>
            <a:r>
              <a:rPr spc="-30" dirty="0"/>
              <a:t> </a:t>
            </a:r>
            <a:r>
              <a:rPr dirty="0"/>
              <a:t>you</a:t>
            </a:r>
            <a:r>
              <a:rPr spc="-25" dirty="0"/>
              <a:t> </a:t>
            </a:r>
            <a:r>
              <a:rPr dirty="0"/>
              <a:t>resolve</a:t>
            </a:r>
            <a:r>
              <a:rPr spc="-35" dirty="0"/>
              <a:t> </a:t>
            </a:r>
            <a:r>
              <a:rPr spc="-10" dirty="0"/>
              <a:t>differences?</a:t>
            </a: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physical</a:t>
            </a:r>
            <a:r>
              <a:rPr spc="-45" dirty="0"/>
              <a:t> </a:t>
            </a:r>
            <a:r>
              <a:rPr dirty="0"/>
              <a:t>sites</a:t>
            </a:r>
            <a:r>
              <a:rPr spc="-30" dirty="0"/>
              <a:t> </a:t>
            </a:r>
            <a:r>
              <a:rPr dirty="0"/>
              <a:t>do</a:t>
            </a:r>
            <a:r>
              <a:rPr spc="-40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dirty="0"/>
              <a:t>need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deploy</a:t>
            </a:r>
            <a:r>
              <a:rPr spc="-4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what</a:t>
            </a:r>
            <a:r>
              <a:rPr spc="-55" dirty="0"/>
              <a:t> </a:t>
            </a:r>
            <a:r>
              <a:rPr spc="-10" dirty="0"/>
              <a:t>order?</a:t>
            </a:r>
          </a:p>
          <a:p>
            <a:pPr marL="419734" indent="-407034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will</a:t>
            </a:r>
            <a:r>
              <a:rPr spc="-55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train</a:t>
            </a:r>
            <a:r>
              <a:rPr spc="-40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spc="-10" dirty="0"/>
              <a:t>users?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45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817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How</a:t>
            </a:r>
            <a:r>
              <a:rPr spc="-40" dirty="0"/>
              <a:t> </a:t>
            </a:r>
            <a:r>
              <a:rPr dirty="0"/>
              <a:t>will</a:t>
            </a:r>
            <a:r>
              <a:rPr spc="-50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spc="-10" dirty="0"/>
              <a:t>installed?</a:t>
            </a:r>
          </a:p>
          <a:p>
            <a:pPr marL="876935" lvl="1" indent="-3810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Who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it?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install?</a:t>
            </a:r>
            <a:endParaRPr sz="2400">
              <a:latin typeface="Calibri"/>
              <a:cs typeface="Calibri"/>
            </a:endParaRPr>
          </a:p>
          <a:p>
            <a:pPr marL="876935" marR="5080" lvl="1" indent="-3810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installation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fail?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installation </a:t>
            </a:r>
            <a:r>
              <a:rPr sz="2400" dirty="0">
                <a:latin typeface="Calibri"/>
                <a:cs typeface="Calibri"/>
              </a:rPr>
              <a:t>fails?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out?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ts val="2735"/>
              </a:lnSpc>
              <a:spcBef>
                <a:spcPts val="18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installation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(during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period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2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install</a:t>
            </a:r>
            <a:endParaRPr sz="2400">
              <a:latin typeface="Calibri"/>
              <a:cs typeface="Calibri"/>
            </a:endParaRPr>
          </a:p>
          <a:p>
            <a:pPr marL="876935">
              <a:lnSpc>
                <a:spcPts val="2735"/>
              </a:lnSpc>
            </a:pPr>
            <a:r>
              <a:rPr sz="2400" dirty="0"/>
              <a:t>your</a:t>
            </a:r>
            <a:r>
              <a:rPr sz="2400" spc="-55" dirty="0"/>
              <a:t> </a:t>
            </a:r>
            <a:r>
              <a:rPr sz="2400" spc="-10" dirty="0"/>
              <a:t>system)?</a:t>
            </a:r>
            <a:endParaRPr sz="2400"/>
          </a:p>
          <a:p>
            <a:pPr marL="876935" marR="6985" lvl="1" indent="-381000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backups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installation?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conversion?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installation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45" dirty="0"/>
              <a:t> </a:t>
            </a:r>
            <a:r>
              <a:rPr spc="-10" dirty="0"/>
              <a:t>Planning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817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physical</a:t>
            </a:r>
            <a:r>
              <a:rPr spc="-45" dirty="0"/>
              <a:t> </a:t>
            </a:r>
            <a:r>
              <a:rPr dirty="0"/>
              <a:t>sites</a:t>
            </a:r>
            <a:r>
              <a:rPr spc="-30" dirty="0"/>
              <a:t> </a:t>
            </a:r>
            <a:r>
              <a:rPr dirty="0"/>
              <a:t>do</a:t>
            </a:r>
            <a:r>
              <a:rPr spc="-40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dirty="0"/>
              <a:t>need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deploy</a:t>
            </a:r>
            <a:r>
              <a:rPr spc="-4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what</a:t>
            </a:r>
            <a:r>
              <a:rPr spc="-55" dirty="0"/>
              <a:t> </a:t>
            </a:r>
            <a:r>
              <a:rPr spc="-10" dirty="0"/>
              <a:t>order?</a:t>
            </a:r>
          </a:p>
          <a:p>
            <a:pPr marL="876935" lvl="1" indent="-3810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deploy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order?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staff?</a:t>
            </a:r>
            <a:endParaRPr sz="2400">
              <a:latin typeface="Calibri"/>
              <a:cs typeface="Calibri"/>
            </a:endParaRPr>
          </a:p>
          <a:p>
            <a:pPr marL="876935" marR="6985" lvl="1" indent="-3810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Do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deploy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production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support </a:t>
            </a:r>
            <a:r>
              <a:rPr sz="2400" dirty="0">
                <a:latin typeface="Calibri"/>
                <a:cs typeface="Calibri"/>
              </a:rPr>
              <a:t>staff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environment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problems?</a:t>
            </a:r>
            <a:endParaRPr sz="24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will</a:t>
            </a:r>
            <a:r>
              <a:rPr spc="-55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train</a:t>
            </a:r>
            <a:r>
              <a:rPr spc="-40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spc="-10" dirty="0"/>
              <a:t>users?</a:t>
            </a:r>
          </a:p>
          <a:p>
            <a:pPr marL="876935" marR="5080" lvl="1" indent="-381000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documentation,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formats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languages,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staff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need?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deployed?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Produce</a:t>
            </a:r>
            <a:r>
              <a:rPr spc="-35" dirty="0"/>
              <a:t> </a:t>
            </a:r>
            <a:r>
              <a:rPr dirty="0"/>
              <a:t>Deployment</a:t>
            </a:r>
            <a:r>
              <a:rPr spc="-3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Decide</a:t>
            </a:r>
            <a:r>
              <a:rPr spc="-3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purpose</a:t>
            </a:r>
            <a:r>
              <a:rPr spc="-3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diagram</a:t>
            </a:r>
          </a:p>
          <a:p>
            <a:pPr marL="419734" indent="-407034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Add</a:t>
            </a:r>
            <a:r>
              <a:rPr spc="-35" dirty="0"/>
              <a:t> </a:t>
            </a:r>
            <a:r>
              <a:rPr dirty="0"/>
              <a:t>nodes</a:t>
            </a:r>
            <a:r>
              <a:rPr spc="-2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diagram</a:t>
            </a: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Add</a:t>
            </a:r>
            <a:r>
              <a:rPr spc="-45" dirty="0"/>
              <a:t> </a:t>
            </a:r>
            <a:r>
              <a:rPr spc="-10" dirty="0"/>
              <a:t>communication</a:t>
            </a:r>
            <a:r>
              <a:rPr spc="-30" dirty="0"/>
              <a:t> </a:t>
            </a:r>
            <a:r>
              <a:rPr dirty="0"/>
              <a:t>associations</a:t>
            </a:r>
            <a:r>
              <a:rPr spc="-4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diagram</a:t>
            </a:r>
          </a:p>
          <a:p>
            <a:pPr marL="419734" marR="5080" indent="-40767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Add</a:t>
            </a:r>
            <a:r>
              <a:rPr spc="245" dirty="0"/>
              <a:t> </a:t>
            </a:r>
            <a:r>
              <a:rPr dirty="0"/>
              <a:t>other</a:t>
            </a:r>
            <a:r>
              <a:rPr spc="220" dirty="0"/>
              <a:t> </a:t>
            </a:r>
            <a:r>
              <a:rPr dirty="0"/>
              <a:t>elements</a:t>
            </a:r>
            <a:r>
              <a:rPr spc="250" dirty="0"/>
              <a:t> </a:t>
            </a:r>
            <a:r>
              <a:rPr dirty="0"/>
              <a:t>to</a:t>
            </a:r>
            <a:r>
              <a:rPr spc="229" dirty="0"/>
              <a:t> </a:t>
            </a:r>
            <a:r>
              <a:rPr dirty="0"/>
              <a:t>the</a:t>
            </a:r>
            <a:r>
              <a:rPr spc="235" dirty="0"/>
              <a:t> </a:t>
            </a:r>
            <a:r>
              <a:rPr dirty="0"/>
              <a:t>diagram,</a:t>
            </a:r>
            <a:r>
              <a:rPr spc="225" dirty="0"/>
              <a:t> </a:t>
            </a:r>
            <a:r>
              <a:rPr dirty="0"/>
              <a:t>such</a:t>
            </a:r>
            <a:r>
              <a:rPr spc="225" dirty="0"/>
              <a:t> </a:t>
            </a:r>
            <a:r>
              <a:rPr dirty="0"/>
              <a:t>as</a:t>
            </a:r>
            <a:r>
              <a:rPr spc="240" dirty="0"/>
              <a:t> </a:t>
            </a:r>
            <a:r>
              <a:rPr dirty="0"/>
              <a:t>components</a:t>
            </a:r>
            <a:r>
              <a:rPr spc="235" dirty="0"/>
              <a:t> </a:t>
            </a:r>
            <a:r>
              <a:rPr dirty="0"/>
              <a:t>or</a:t>
            </a:r>
            <a:r>
              <a:rPr spc="229" dirty="0"/>
              <a:t> </a:t>
            </a:r>
            <a:r>
              <a:rPr spc="-10" dirty="0"/>
              <a:t>active </a:t>
            </a:r>
            <a:r>
              <a:rPr dirty="0"/>
              <a:t>objects,</a:t>
            </a:r>
            <a:r>
              <a:rPr spc="-40" dirty="0"/>
              <a:t> </a:t>
            </a:r>
            <a:r>
              <a:rPr dirty="0"/>
              <a:t>if</a:t>
            </a:r>
            <a:r>
              <a:rPr spc="-45" dirty="0"/>
              <a:t> </a:t>
            </a:r>
            <a:r>
              <a:rPr spc="-10" dirty="0"/>
              <a:t>required</a:t>
            </a:r>
          </a:p>
          <a:p>
            <a:pPr marL="419734" indent="-407034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Add</a:t>
            </a:r>
            <a:r>
              <a:rPr spc="-70" dirty="0"/>
              <a:t> </a:t>
            </a:r>
            <a:r>
              <a:rPr spc="-10" dirty="0"/>
              <a:t>dependencies</a:t>
            </a:r>
            <a:r>
              <a:rPr spc="-45" dirty="0"/>
              <a:t> </a:t>
            </a:r>
            <a:r>
              <a:rPr dirty="0"/>
              <a:t>between</a:t>
            </a:r>
            <a:r>
              <a:rPr spc="-70" dirty="0"/>
              <a:t> </a:t>
            </a: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dirty="0"/>
              <a:t>objects,</a:t>
            </a:r>
            <a:r>
              <a:rPr spc="-65" dirty="0"/>
              <a:t> </a:t>
            </a:r>
            <a:r>
              <a:rPr dirty="0"/>
              <a:t>if</a:t>
            </a:r>
            <a:r>
              <a:rPr spc="-85" dirty="0"/>
              <a:t> </a:t>
            </a:r>
            <a:r>
              <a:rPr spc="-10" dirty="0"/>
              <a:t>required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Allocating</a:t>
            </a:r>
            <a:r>
              <a:rPr spc="-55" dirty="0"/>
              <a:t> </a:t>
            </a:r>
            <a:r>
              <a:rPr dirty="0"/>
              <a:t>Artifacts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Nodes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337" y="1886622"/>
            <a:ext cx="11108055" cy="28473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aspects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allocating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e.g.:</a:t>
            </a:r>
            <a:endParaRPr sz="28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Resource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Geographical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devices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spc="-10" dirty="0">
                <a:latin typeface="Calibri"/>
                <a:cs typeface="Calibri"/>
              </a:rPr>
              <a:t>Security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spc="-10" dirty="0"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876300" algn="l"/>
              </a:tabLst>
            </a:pPr>
            <a:r>
              <a:rPr sz="2400" dirty="0">
                <a:latin typeface="Calibri"/>
                <a:cs typeface="Calibri"/>
              </a:rPr>
              <a:t>Extensibility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portability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Modelling</a:t>
            </a:r>
            <a:r>
              <a:rPr spc="-60" dirty="0"/>
              <a:t> </a:t>
            </a:r>
            <a:r>
              <a:rPr dirty="0"/>
              <a:t>Business</a:t>
            </a:r>
            <a:r>
              <a:rPr spc="-4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09860" cy="30099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7195" marR="5080" indent="-40513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modelling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effective 	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capturing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computer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entities</a:t>
            </a:r>
            <a:endParaRPr sz="2800">
              <a:latin typeface="Calibri"/>
              <a:cs typeface="Calibri"/>
            </a:endParaRPr>
          </a:p>
          <a:p>
            <a:pPr marL="417195" marR="8255" indent="-405130" algn="just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 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use 	</a:t>
            </a:r>
            <a:r>
              <a:rPr sz="2800" dirty="0">
                <a:latin typeface="Calibri"/>
                <a:cs typeface="Calibri"/>
              </a:rPr>
              <a:t>case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modelling</a:t>
            </a:r>
            <a:endParaRPr sz="2800">
              <a:latin typeface="Calibri"/>
              <a:cs typeface="Calibri"/>
            </a:endParaRPr>
          </a:p>
          <a:p>
            <a:pPr marL="417195" marR="6350" indent="-405130" algn="just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procedures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documents;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39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(\run-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4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structure")</a:t>
            </a:r>
            <a:r>
              <a:rPr sz="2800" spc="4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3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organisation</a:t>
            </a:r>
            <a:r>
              <a:rPr sz="2800" spc="4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units</a:t>
            </a:r>
            <a:r>
              <a:rPr sz="2800" spc="39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resources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(human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business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0" dirty="0"/>
              <a:t> </a:t>
            </a:r>
            <a:r>
              <a:rPr dirty="0"/>
              <a:t>We</a:t>
            </a:r>
            <a:r>
              <a:rPr spc="-10" dirty="0"/>
              <a:t> </a:t>
            </a:r>
            <a:r>
              <a:rPr dirty="0"/>
              <a:t>Need</a:t>
            </a:r>
            <a:r>
              <a:rPr spc="-20" dirty="0"/>
              <a:t> </a:t>
            </a:r>
            <a:r>
              <a:rPr dirty="0"/>
              <a:t>Deployment</a:t>
            </a:r>
            <a:r>
              <a:rPr spc="-2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63598"/>
            <a:ext cx="10311765" cy="4236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105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What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existing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interact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integrate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with?</a:t>
            </a:r>
            <a:endParaRPr sz="2600">
              <a:latin typeface="Calibri"/>
              <a:cs typeface="Calibri"/>
            </a:endParaRPr>
          </a:p>
          <a:p>
            <a:pPr marL="419734" marR="7620" indent="-407670">
              <a:lnSpc>
                <a:spcPct val="70100"/>
              </a:lnSpc>
              <a:spcBef>
                <a:spcPts val="990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How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robust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does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(e.g.,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redundant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hardware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case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failure)?</a:t>
            </a:r>
            <a:endParaRPr sz="2600">
              <a:latin typeface="Calibri"/>
              <a:cs typeface="Calibri"/>
            </a:endParaRPr>
          </a:p>
          <a:p>
            <a:pPr marL="419734" marR="6350" indent="-407670">
              <a:lnSpc>
                <a:spcPct val="70000"/>
              </a:lnSpc>
              <a:spcBef>
                <a:spcPts val="1010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What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who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connect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interact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system,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how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they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it?</a:t>
            </a:r>
            <a:endParaRPr sz="2600">
              <a:latin typeface="Calibri"/>
              <a:cs typeface="Calibri"/>
            </a:endParaRPr>
          </a:p>
          <a:p>
            <a:pPr marL="419734" marR="5080" indent="-407670">
              <a:lnSpc>
                <a:spcPct val="70100"/>
              </a:lnSpc>
              <a:spcBef>
                <a:spcPts val="990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What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middleware,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including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operating</a:t>
            </a:r>
            <a:r>
              <a:rPr sz="2600" spc="2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communications </a:t>
            </a:r>
            <a:r>
              <a:rPr sz="2600" dirty="0">
                <a:latin typeface="Calibri"/>
                <a:cs typeface="Calibri"/>
              </a:rPr>
              <a:t>approaches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protocols,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use?</a:t>
            </a:r>
            <a:endParaRPr sz="2600">
              <a:latin typeface="Calibri"/>
              <a:cs typeface="Calibri"/>
            </a:endParaRPr>
          </a:p>
          <a:p>
            <a:pPr marL="419734" marR="5080" indent="-407670">
              <a:lnSpc>
                <a:spcPct val="70000"/>
              </a:lnSpc>
              <a:spcBef>
                <a:spcPts val="994"/>
              </a:spcBef>
              <a:buSzPct val="107692"/>
              <a:buFont typeface="Arial MT"/>
              <a:buChar char="•"/>
              <a:tabLst>
                <a:tab pos="419734" algn="l"/>
                <a:tab pos="1341755" algn="l"/>
                <a:tab pos="2821305" algn="l"/>
                <a:tab pos="3512185" algn="l"/>
                <a:tab pos="4886960" algn="l"/>
                <a:tab pos="5535930" algn="l"/>
                <a:tab pos="6432550" algn="l"/>
                <a:tab pos="7622540" algn="l"/>
                <a:tab pos="8857615" algn="l"/>
                <a:tab pos="9637395" algn="l"/>
              </a:tabLst>
            </a:pPr>
            <a:r>
              <a:rPr sz="2600" spc="-20" dirty="0">
                <a:latin typeface="Calibri"/>
                <a:cs typeface="Calibri"/>
              </a:rPr>
              <a:t>What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hardware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software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will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users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directly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interact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with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(PCs, </a:t>
            </a:r>
            <a:r>
              <a:rPr sz="2600" dirty="0">
                <a:latin typeface="Calibri"/>
                <a:cs typeface="Calibri"/>
              </a:rPr>
              <a:t>network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computers,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browsers,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etc.)?</a:t>
            </a:r>
            <a:endParaRPr sz="26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75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How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monitor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deployed?</a:t>
            </a:r>
            <a:endParaRPr sz="2600">
              <a:latin typeface="Calibri"/>
              <a:cs typeface="Calibri"/>
            </a:endParaRPr>
          </a:p>
          <a:p>
            <a:pPr marL="419734" marR="7620" indent="-407670">
              <a:lnSpc>
                <a:spcPct val="70000"/>
              </a:lnSpc>
              <a:spcBef>
                <a:spcPts val="1000"/>
              </a:spcBef>
              <a:buSzPct val="107692"/>
              <a:buFont typeface="Arial MT"/>
              <a:buChar char="•"/>
              <a:tabLst>
                <a:tab pos="419734" algn="l"/>
                <a:tab pos="1181735" algn="l"/>
                <a:tab pos="2211705" algn="l"/>
                <a:tab pos="2997200" algn="l"/>
                <a:tab pos="3588385" algn="l"/>
                <a:tab pos="4679315" algn="l"/>
                <a:tab pos="5497830" algn="l"/>
                <a:tab pos="5927725" algn="l"/>
                <a:tab pos="6410960" algn="l"/>
                <a:tab pos="7459345" algn="l"/>
                <a:tab pos="7762875" algn="l"/>
                <a:tab pos="8992870" algn="l"/>
              </a:tabLst>
            </a:pPr>
            <a:r>
              <a:rPr sz="2600" spc="-25" dirty="0">
                <a:latin typeface="Calibri"/>
                <a:cs typeface="Calibri"/>
              </a:rPr>
              <a:t>How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secure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does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need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be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(needs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firewall,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physically </a:t>
            </a:r>
            <a:r>
              <a:rPr sz="2600" dirty="0">
                <a:latin typeface="Calibri"/>
                <a:cs typeface="Calibri"/>
              </a:rPr>
              <a:t>secure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hardware,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etc.)?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Modelling</a:t>
            </a:r>
            <a:r>
              <a:rPr spc="-60" dirty="0"/>
              <a:t> </a:t>
            </a:r>
            <a:r>
              <a:rPr dirty="0"/>
              <a:t>Business</a:t>
            </a:r>
            <a:r>
              <a:rPr spc="-45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529" y="2104034"/>
            <a:ext cx="7742461" cy="318211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5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Deployment</a:t>
            </a:r>
            <a:r>
              <a:rPr spc="-4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17830" indent="-405130" algn="just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417830" algn="l"/>
              </a:tabLst>
            </a:pPr>
            <a:r>
              <a:rPr dirty="0"/>
              <a:t>A</a:t>
            </a:r>
            <a:r>
              <a:rPr spc="-55" dirty="0"/>
              <a:t> </a:t>
            </a:r>
            <a:r>
              <a:rPr dirty="0"/>
              <a:t>deployment</a:t>
            </a:r>
            <a:r>
              <a:rPr spc="-30" dirty="0"/>
              <a:t> </a:t>
            </a:r>
            <a:r>
              <a:rPr dirty="0"/>
              <a:t>diagram</a:t>
            </a:r>
            <a:r>
              <a:rPr spc="-6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Apple</a:t>
            </a:r>
            <a:r>
              <a:rPr spc="-45" dirty="0"/>
              <a:t> </a:t>
            </a:r>
            <a:r>
              <a:rPr dirty="0"/>
              <a:t>iTunes</a:t>
            </a:r>
            <a:r>
              <a:rPr spc="-45" dirty="0"/>
              <a:t> </a:t>
            </a:r>
            <a:r>
              <a:rPr spc="-10" dirty="0"/>
              <a:t>application:</a:t>
            </a:r>
          </a:p>
          <a:p>
            <a:pPr marL="417195" marR="5080" indent="-405130" algn="just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The</a:t>
            </a:r>
            <a:r>
              <a:rPr spc="85" dirty="0"/>
              <a:t> </a:t>
            </a:r>
            <a:r>
              <a:rPr dirty="0"/>
              <a:t>iTunes</a:t>
            </a:r>
            <a:r>
              <a:rPr spc="100" dirty="0"/>
              <a:t> </a:t>
            </a:r>
            <a:r>
              <a:rPr dirty="0"/>
              <a:t>setup</a:t>
            </a:r>
            <a:r>
              <a:rPr spc="100" dirty="0"/>
              <a:t> </a:t>
            </a:r>
            <a:r>
              <a:rPr dirty="0"/>
              <a:t>can</a:t>
            </a:r>
            <a:r>
              <a:rPr spc="95" dirty="0"/>
              <a:t> </a:t>
            </a:r>
            <a:r>
              <a:rPr dirty="0"/>
              <a:t>be</a:t>
            </a:r>
            <a:r>
              <a:rPr spc="95" dirty="0"/>
              <a:t> </a:t>
            </a:r>
            <a:r>
              <a:rPr dirty="0"/>
              <a:t>downloaded</a:t>
            </a:r>
            <a:r>
              <a:rPr spc="105" dirty="0"/>
              <a:t> </a:t>
            </a:r>
            <a:r>
              <a:rPr dirty="0"/>
              <a:t>from</a:t>
            </a:r>
            <a:r>
              <a:rPr spc="90" dirty="0"/>
              <a:t> </a:t>
            </a:r>
            <a:r>
              <a:rPr dirty="0"/>
              <a:t>the</a:t>
            </a:r>
            <a:r>
              <a:rPr spc="90" dirty="0"/>
              <a:t> </a:t>
            </a:r>
            <a:r>
              <a:rPr dirty="0"/>
              <a:t>iTunes</a:t>
            </a:r>
            <a:r>
              <a:rPr spc="90" dirty="0"/>
              <a:t> </a:t>
            </a:r>
            <a:r>
              <a:rPr dirty="0"/>
              <a:t>website,</a:t>
            </a:r>
            <a:r>
              <a:rPr spc="85" dirty="0"/>
              <a:t> </a:t>
            </a:r>
            <a:r>
              <a:rPr spc="-25" dirty="0"/>
              <a:t>and 	</a:t>
            </a:r>
            <a:r>
              <a:rPr dirty="0"/>
              <a:t>also</a:t>
            </a:r>
            <a:r>
              <a:rPr spc="10" dirty="0"/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dirty="0"/>
              <a:t>can</a:t>
            </a:r>
            <a:r>
              <a:rPr spc="15" dirty="0"/>
              <a:t> </a:t>
            </a:r>
            <a:r>
              <a:rPr dirty="0"/>
              <a:t>be</a:t>
            </a:r>
            <a:r>
              <a:rPr spc="10" dirty="0"/>
              <a:t> </a:t>
            </a:r>
            <a:r>
              <a:rPr dirty="0"/>
              <a:t>installed</a:t>
            </a:r>
            <a:r>
              <a:rPr spc="10" dirty="0"/>
              <a:t> </a:t>
            </a:r>
            <a:r>
              <a:rPr dirty="0"/>
              <a:t>on</a:t>
            </a:r>
            <a:r>
              <a:rPr spc="1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home</a:t>
            </a:r>
            <a:r>
              <a:rPr spc="10" dirty="0"/>
              <a:t> </a:t>
            </a:r>
            <a:r>
              <a:rPr dirty="0"/>
              <a:t>computer.</a:t>
            </a:r>
            <a:r>
              <a:rPr spc="15" dirty="0"/>
              <a:t> </a:t>
            </a:r>
            <a:r>
              <a:rPr dirty="0"/>
              <a:t>Once</a:t>
            </a:r>
            <a:r>
              <a:rPr spc="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installation 	</a:t>
            </a:r>
            <a:r>
              <a:rPr dirty="0"/>
              <a:t>and</a:t>
            </a:r>
            <a:r>
              <a:rPr spc="325" dirty="0"/>
              <a:t>  </a:t>
            </a:r>
            <a:r>
              <a:rPr dirty="0"/>
              <a:t>the</a:t>
            </a:r>
            <a:r>
              <a:rPr spc="330" dirty="0"/>
              <a:t>  </a:t>
            </a:r>
            <a:r>
              <a:rPr dirty="0"/>
              <a:t>registration</a:t>
            </a:r>
            <a:r>
              <a:rPr spc="325" dirty="0"/>
              <a:t>  </a:t>
            </a:r>
            <a:r>
              <a:rPr dirty="0"/>
              <a:t>are</a:t>
            </a:r>
            <a:r>
              <a:rPr spc="325" dirty="0"/>
              <a:t>  </a:t>
            </a:r>
            <a:r>
              <a:rPr dirty="0"/>
              <a:t>done,</a:t>
            </a:r>
            <a:r>
              <a:rPr spc="325" dirty="0"/>
              <a:t>  </a:t>
            </a:r>
            <a:r>
              <a:rPr dirty="0"/>
              <a:t>iTunes</a:t>
            </a:r>
            <a:r>
              <a:rPr spc="325" dirty="0"/>
              <a:t>  </a:t>
            </a:r>
            <a:r>
              <a:rPr dirty="0"/>
              <a:t>application</a:t>
            </a:r>
            <a:r>
              <a:rPr spc="330" dirty="0"/>
              <a:t>  </a:t>
            </a:r>
            <a:r>
              <a:rPr dirty="0"/>
              <a:t>can</a:t>
            </a:r>
            <a:r>
              <a:rPr spc="330" dirty="0"/>
              <a:t>  </a:t>
            </a:r>
            <a:r>
              <a:rPr spc="-10" dirty="0"/>
              <a:t>easily 	</a:t>
            </a:r>
            <a:r>
              <a:rPr dirty="0"/>
              <a:t>interconnect</a:t>
            </a:r>
            <a:r>
              <a:rPr spc="295" dirty="0"/>
              <a:t> </a:t>
            </a:r>
            <a:r>
              <a:rPr dirty="0"/>
              <a:t>with</a:t>
            </a:r>
            <a:r>
              <a:rPr spc="285" dirty="0"/>
              <a:t> </a:t>
            </a:r>
            <a:r>
              <a:rPr dirty="0"/>
              <a:t>the</a:t>
            </a:r>
            <a:r>
              <a:rPr spc="275" dirty="0"/>
              <a:t> </a:t>
            </a:r>
            <a:r>
              <a:rPr dirty="0"/>
              <a:t>Apple</a:t>
            </a:r>
            <a:r>
              <a:rPr spc="275" dirty="0"/>
              <a:t> </a:t>
            </a:r>
            <a:r>
              <a:rPr dirty="0"/>
              <a:t>iTunes</a:t>
            </a:r>
            <a:r>
              <a:rPr spc="300" dirty="0"/>
              <a:t> </a:t>
            </a:r>
            <a:r>
              <a:rPr dirty="0"/>
              <a:t>store.</a:t>
            </a:r>
            <a:r>
              <a:rPr spc="285" dirty="0"/>
              <a:t> </a:t>
            </a:r>
            <a:r>
              <a:rPr dirty="0"/>
              <a:t>Users</a:t>
            </a:r>
            <a:r>
              <a:rPr spc="290" dirty="0"/>
              <a:t> </a:t>
            </a:r>
            <a:r>
              <a:rPr dirty="0"/>
              <a:t>can</a:t>
            </a:r>
            <a:r>
              <a:rPr spc="295" dirty="0"/>
              <a:t> </a:t>
            </a:r>
            <a:r>
              <a:rPr dirty="0"/>
              <a:t>purchase</a:t>
            </a:r>
            <a:r>
              <a:rPr spc="270" dirty="0"/>
              <a:t> </a:t>
            </a:r>
            <a:r>
              <a:rPr spc="-25" dirty="0"/>
              <a:t>and 	</a:t>
            </a:r>
            <a:r>
              <a:rPr dirty="0"/>
              <a:t>download</a:t>
            </a:r>
            <a:r>
              <a:rPr spc="390" dirty="0"/>
              <a:t> </a:t>
            </a:r>
            <a:r>
              <a:rPr dirty="0"/>
              <a:t>music,</a:t>
            </a:r>
            <a:r>
              <a:rPr spc="375" dirty="0"/>
              <a:t> </a:t>
            </a:r>
            <a:r>
              <a:rPr dirty="0"/>
              <a:t>video,</a:t>
            </a:r>
            <a:r>
              <a:rPr spc="365" dirty="0"/>
              <a:t> </a:t>
            </a:r>
            <a:r>
              <a:rPr dirty="0"/>
              <a:t>TV</a:t>
            </a:r>
            <a:r>
              <a:rPr spc="380" dirty="0"/>
              <a:t> </a:t>
            </a:r>
            <a:r>
              <a:rPr dirty="0"/>
              <a:t>serials,</a:t>
            </a:r>
            <a:r>
              <a:rPr spc="370" dirty="0"/>
              <a:t> </a:t>
            </a:r>
            <a:r>
              <a:rPr dirty="0"/>
              <a:t>etc.</a:t>
            </a:r>
            <a:r>
              <a:rPr spc="385" dirty="0"/>
              <a:t> </a:t>
            </a:r>
            <a:r>
              <a:rPr dirty="0"/>
              <a:t>and</a:t>
            </a:r>
            <a:r>
              <a:rPr spc="375" dirty="0"/>
              <a:t> </a:t>
            </a:r>
            <a:r>
              <a:rPr dirty="0"/>
              <a:t>cache</a:t>
            </a:r>
            <a:r>
              <a:rPr spc="380" dirty="0"/>
              <a:t> </a:t>
            </a:r>
            <a:r>
              <a:rPr dirty="0"/>
              <a:t>it</a:t>
            </a:r>
            <a:r>
              <a:rPr spc="375" dirty="0"/>
              <a:t> </a:t>
            </a:r>
            <a:r>
              <a:rPr dirty="0"/>
              <a:t>in</a:t>
            </a:r>
            <a:r>
              <a:rPr spc="380" dirty="0"/>
              <a:t> </a:t>
            </a:r>
            <a:r>
              <a:rPr dirty="0"/>
              <a:t>the</a:t>
            </a:r>
            <a:r>
              <a:rPr spc="370" dirty="0"/>
              <a:t> </a:t>
            </a:r>
            <a:r>
              <a:rPr spc="-10" dirty="0"/>
              <a:t>media 	library.</a:t>
            </a:r>
          </a:p>
          <a:p>
            <a:pPr marL="417195" marR="5715" indent="-40513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Devices</a:t>
            </a:r>
            <a:r>
              <a:rPr spc="45" dirty="0"/>
              <a:t> </a:t>
            </a:r>
            <a:r>
              <a:rPr dirty="0"/>
              <a:t>like</a:t>
            </a:r>
            <a:r>
              <a:rPr spc="45" dirty="0"/>
              <a:t> </a:t>
            </a:r>
            <a:r>
              <a:rPr dirty="0"/>
              <a:t>Apple</a:t>
            </a:r>
            <a:r>
              <a:rPr spc="55" dirty="0"/>
              <a:t> </a:t>
            </a:r>
            <a:r>
              <a:rPr dirty="0"/>
              <a:t>iPod</a:t>
            </a:r>
            <a:r>
              <a:rPr spc="45" dirty="0"/>
              <a:t> </a:t>
            </a:r>
            <a:r>
              <a:rPr dirty="0"/>
              <a:t>Touch</a:t>
            </a:r>
            <a:r>
              <a:rPr spc="40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dirty="0"/>
              <a:t>Apple</a:t>
            </a:r>
            <a:r>
              <a:rPr spc="40" dirty="0"/>
              <a:t> </a:t>
            </a:r>
            <a:r>
              <a:rPr dirty="0"/>
              <a:t>iPhone</a:t>
            </a:r>
            <a:r>
              <a:rPr spc="35" dirty="0"/>
              <a:t> </a:t>
            </a:r>
            <a:r>
              <a:rPr dirty="0"/>
              <a:t>can</a:t>
            </a:r>
            <a:r>
              <a:rPr spc="55" dirty="0"/>
              <a:t> </a:t>
            </a:r>
            <a:r>
              <a:rPr dirty="0"/>
              <a:t>update</a:t>
            </a:r>
            <a:r>
              <a:rPr spc="40" dirty="0"/>
              <a:t> </a:t>
            </a:r>
            <a:r>
              <a:rPr dirty="0"/>
              <a:t>its</a:t>
            </a:r>
            <a:r>
              <a:rPr spc="35" dirty="0"/>
              <a:t> </a:t>
            </a:r>
            <a:r>
              <a:rPr spc="-25" dirty="0"/>
              <a:t>own 	</a:t>
            </a:r>
            <a:r>
              <a:rPr dirty="0"/>
              <a:t>media</a:t>
            </a:r>
            <a:r>
              <a:rPr spc="210" dirty="0"/>
              <a:t> </a:t>
            </a:r>
            <a:r>
              <a:rPr dirty="0"/>
              <a:t>library</a:t>
            </a:r>
            <a:r>
              <a:rPr spc="210" dirty="0"/>
              <a:t> </a:t>
            </a:r>
            <a:r>
              <a:rPr dirty="0"/>
              <a:t>from</a:t>
            </a:r>
            <a:r>
              <a:rPr spc="210" dirty="0"/>
              <a:t> </a:t>
            </a:r>
            <a:r>
              <a:rPr dirty="0"/>
              <a:t>the</a:t>
            </a:r>
            <a:r>
              <a:rPr spc="200" dirty="0"/>
              <a:t> </a:t>
            </a:r>
            <a:r>
              <a:rPr dirty="0"/>
              <a:t>computer</a:t>
            </a:r>
            <a:r>
              <a:rPr spc="210" dirty="0"/>
              <a:t> </a:t>
            </a:r>
            <a:r>
              <a:rPr dirty="0"/>
              <a:t>with</a:t>
            </a:r>
            <a:r>
              <a:rPr spc="204" dirty="0"/>
              <a:t> </a:t>
            </a:r>
            <a:r>
              <a:rPr dirty="0"/>
              <a:t>iTunes</a:t>
            </a:r>
            <a:r>
              <a:rPr spc="210" dirty="0"/>
              <a:t> </a:t>
            </a:r>
            <a:r>
              <a:rPr dirty="0"/>
              <a:t>with</a:t>
            </a:r>
            <a:r>
              <a:rPr spc="229" dirty="0"/>
              <a:t> </a:t>
            </a:r>
            <a:r>
              <a:rPr dirty="0"/>
              <a:t>the</a:t>
            </a:r>
            <a:r>
              <a:rPr spc="220" dirty="0"/>
              <a:t> </a:t>
            </a:r>
            <a:r>
              <a:rPr dirty="0"/>
              <a:t>help</a:t>
            </a:r>
            <a:r>
              <a:rPr spc="200" dirty="0"/>
              <a:t> </a:t>
            </a:r>
            <a:r>
              <a:rPr dirty="0"/>
              <a:t>of</a:t>
            </a:r>
            <a:r>
              <a:rPr spc="215" dirty="0"/>
              <a:t> </a:t>
            </a:r>
            <a:r>
              <a:rPr spc="-25" dirty="0"/>
              <a:t>USB 	</a:t>
            </a:r>
            <a:r>
              <a:rPr dirty="0"/>
              <a:t>or</a:t>
            </a:r>
            <a:r>
              <a:rPr spc="590" dirty="0"/>
              <a:t> </a:t>
            </a:r>
            <a:r>
              <a:rPr dirty="0"/>
              <a:t>simply</a:t>
            </a:r>
            <a:r>
              <a:rPr spc="600" dirty="0"/>
              <a:t> </a:t>
            </a:r>
            <a:r>
              <a:rPr dirty="0"/>
              <a:t>by</a:t>
            </a:r>
            <a:r>
              <a:rPr spc="610" dirty="0"/>
              <a:t> </a:t>
            </a:r>
            <a:r>
              <a:rPr dirty="0"/>
              <a:t>downloading</a:t>
            </a:r>
            <a:r>
              <a:rPr spc="605" dirty="0"/>
              <a:t> </a:t>
            </a:r>
            <a:r>
              <a:rPr dirty="0"/>
              <a:t>media</a:t>
            </a:r>
            <a:r>
              <a:rPr spc="600" dirty="0"/>
              <a:t> </a:t>
            </a:r>
            <a:r>
              <a:rPr dirty="0"/>
              <a:t>directly</a:t>
            </a:r>
            <a:r>
              <a:rPr spc="580" dirty="0"/>
              <a:t> </a:t>
            </a:r>
            <a:r>
              <a:rPr dirty="0"/>
              <a:t>from</a:t>
            </a:r>
            <a:r>
              <a:rPr spc="605" dirty="0"/>
              <a:t> </a:t>
            </a:r>
            <a:r>
              <a:rPr dirty="0"/>
              <a:t>the</a:t>
            </a:r>
            <a:r>
              <a:rPr spc="595" dirty="0"/>
              <a:t> </a:t>
            </a:r>
            <a:r>
              <a:rPr dirty="0"/>
              <a:t>Apple</a:t>
            </a:r>
            <a:r>
              <a:rPr spc="600" dirty="0"/>
              <a:t> </a:t>
            </a:r>
            <a:r>
              <a:rPr spc="-10" dirty="0"/>
              <a:t>iTunes 	</a:t>
            </a:r>
            <a:r>
              <a:rPr dirty="0"/>
              <a:t>store</a:t>
            </a:r>
            <a:r>
              <a:rPr spc="-50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wireless</a:t>
            </a:r>
            <a:r>
              <a:rPr spc="-40" dirty="0"/>
              <a:t> </a:t>
            </a:r>
            <a:r>
              <a:rPr dirty="0"/>
              <a:t>protocols,</a:t>
            </a:r>
            <a:r>
              <a:rPr spc="-4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example;</a:t>
            </a:r>
            <a:r>
              <a:rPr spc="-40" dirty="0"/>
              <a:t> </a:t>
            </a:r>
            <a:r>
              <a:rPr spc="-10" dirty="0"/>
              <a:t>Wi-</a:t>
            </a:r>
            <a:r>
              <a:rPr dirty="0"/>
              <a:t>Fi,</a:t>
            </a:r>
            <a:r>
              <a:rPr spc="-40" dirty="0"/>
              <a:t> </a:t>
            </a:r>
            <a:r>
              <a:rPr dirty="0"/>
              <a:t>3G,</a:t>
            </a:r>
            <a:r>
              <a:rPr spc="-35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10" dirty="0"/>
              <a:t>EDGE.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deployment</a:t>
            </a:r>
            <a:r>
              <a:rPr spc="-50" dirty="0"/>
              <a:t> </a:t>
            </a:r>
            <a:r>
              <a:rPr dirty="0"/>
              <a:t>diagram:</a:t>
            </a:r>
            <a:r>
              <a:rPr spc="-25" dirty="0"/>
              <a:t> </a:t>
            </a:r>
            <a:r>
              <a:rPr dirty="0"/>
              <a:t>Apple</a:t>
            </a:r>
            <a:r>
              <a:rPr spc="-25" dirty="0"/>
              <a:t> </a:t>
            </a:r>
            <a:r>
              <a:rPr dirty="0"/>
              <a:t>iTunes</a:t>
            </a:r>
            <a:r>
              <a:rPr spc="-40" dirty="0"/>
              <a:t> </a:t>
            </a:r>
            <a:r>
              <a:rPr spc="-10" dirty="0"/>
              <a:t>Application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94" y="2005085"/>
            <a:ext cx="8197931" cy="454150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50" dirty="0"/>
              <a:t> </a:t>
            </a:r>
            <a:r>
              <a:rPr dirty="0"/>
              <a:t>diagram:</a:t>
            </a:r>
            <a:r>
              <a:rPr spc="-35" dirty="0"/>
              <a:t> </a:t>
            </a:r>
            <a:r>
              <a:rPr dirty="0"/>
              <a:t>Order</a:t>
            </a:r>
            <a:r>
              <a:rPr spc="-35" dirty="0"/>
              <a:t> </a:t>
            </a:r>
            <a:r>
              <a:rPr dirty="0"/>
              <a:t>Management</a:t>
            </a:r>
            <a:r>
              <a:rPr spc="-55" dirty="0"/>
              <a:t> </a:t>
            </a:r>
            <a:r>
              <a:rPr spc="-10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9235" y="2036064"/>
            <a:ext cx="6950963" cy="363382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50" y="-68199"/>
            <a:ext cx="74377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Management</a:t>
            </a:r>
            <a:r>
              <a:rPr sz="3200" spc="-45" dirty="0"/>
              <a:t> </a:t>
            </a:r>
            <a:r>
              <a:rPr sz="3200" dirty="0"/>
              <a:t>Information</a:t>
            </a:r>
            <a:r>
              <a:rPr sz="3200" spc="-55" dirty="0"/>
              <a:t> </a:t>
            </a:r>
            <a:r>
              <a:rPr sz="3200" dirty="0"/>
              <a:t>System</a:t>
            </a:r>
            <a:r>
              <a:rPr sz="3200" spc="-25" dirty="0"/>
              <a:t> </a:t>
            </a:r>
            <a:r>
              <a:rPr sz="3200" dirty="0"/>
              <a:t>for</a:t>
            </a:r>
            <a:r>
              <a:rPr sz="3200" spc="-25" dirty="0"/>
              <a:t> </a:t>
            </a:r>
            <a:r>
              <a:rPr sz="3200" dirty="0"/>
              <a:t>a</a:t>
            </a:r>
            <a:r>
              <a:rPr sz="3200" spc="-20" dirty="0"/>
              <a:t> </a:t>
            </a:r>
            <a:r>
              <a:rPr sz="3200" spc="-25" dirty="0"/>
              <a:t>SME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479" y="566926"/>
            <a:ext cx="7717535" cy="616610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Exercise:</a:t>
            </a:r>
            <a:r>
              <a:rPr spc="-40" dirty="0"/>
              <a:t> </a:t>
            </a:r>
            <a:r>
              <a:rPr dirty="0"/>
              <a:t>ATM</a:t>
            </a:r>
            <a:r>
              <a:rPr spc="-2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817"/>
            <a:ext cx="10362565" cy="43243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marR="5080" algn="just">
              <a:lnSpc>
                <a:spcPct val="70000"/>
              </a:lnSpc>
              <a:spcBef>
                <a:spcPts val="1180"/>
              </a:spcBef>
            </a:pPr>
            <a:r>
              <a:rPr sz="3000" dirty="0">
                <a:latin typeface="Calibri"/>
                <a:cs typeface="Calibri"/>
              </a:rPr>
              <a:t>To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deploy the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software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Automated Teller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Machine,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there</a:t>
            </a:r>
            <a:r>
              <a:rPr sz="3000" spc="-25" dirty="0">
                <a:latin typeface="Calibri"/>
                <a:cs typeface="Calibri"/>
              </a:rPr>
              <a:t> are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4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application</a:t>
            </a:r>
            <a:r>
              <a:rPr sz="3000" spc="4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servers.</a:t>
            </a:r>
            <a:r>
              <a:rPr sz="3000" spc="45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4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4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first</a:t>
            </a:r>
            <a:r>
              <a:rPr sz="3000" spc="4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application</a:t>
            </a:r>
            <a:r>
              <a:rPr sz="3000" spc="4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server,</a:t>
            </a:r>
            <a:r>
              <a:rPr sz="3000" spc="459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455" dirty="0">
                <a:latin typeface="Calibri"/>
                <a:cs typeface="Calibri"/>
              </a:rPr>
              <a:t> </a:t>
            </a:r>
            <a:r>
              <a:rPr sz="3000" b="1" spc="-25" dirty="0">
                <a:latin typeface="Calibri"/>
                <a:cs typeface="Calibri"/>
              </a:rPr>
              <a:t>ATM </a:t>
            </a:r>
            <a:r>
              <a:rPr sz="3000" b="1" dirty="0">
                <a:latin typeface="Calibri"/>
                <a:cs typeface="Calibri"/>
              </a:rPr>
              <a:t>Network</a:t>
            </a:r>
            <a:r>
              <a:rPr sz="3000" b="1" spc="2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Server</a:t>
            </a:r>
            <a:r>
              <a:rPr sz="3000" b="1" spc="3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component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deployed.</a:t>
            </a:r>
            <a:r>
              <a:rPr sz="3000" spc="3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2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2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server,</a:t>
            </a:r>
            <a:r>
              <a:rPr sz="3000" spc="29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Bank</a:t>
            </a:r>
            <a:r>
              <a:rPr sz="3000" b="1" spc="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component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deployed.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These</a:t>
            </a:r>
            <a:r>
              <a:rPr sz="3000" spc="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servers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connected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55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T-</a:t>
            </a:r>
            <a:r>
              <a:rPr sz="3000" b="1" dirty="0">
                <a:latin typeface="Calibri"/>
                <a:cs typeface="Calibri"/>
              </a:rPr>
              <a:t>1</a:t>
            </a:r>
            <a:r>
              <a:rPr sz="3000" b="1" spc="55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network</a:t>
            </a:r>
            <a:r>
              <a:rPr sz="3000" b="1" spc="5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connection.</a:t>
            </a:r>
            <a:r>
              <a:rPr sz="3000" b="1" spc="5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first</a:t>
            </a:r>
            <a:r>
              <a:rPr sz="3000" spc="5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server</a:t>
            </a:r>
            <a:r>
              <a:rPr sz="3000" spc="5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5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connected</a:t>
            </a:r>
            <a:r>
              <a:rPr sz="3000" spc="5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5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device</a:t>
            </a:r>
            <a:r>
              <a:rPr sz="3000" spc="1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ATM</a:t>
            </a:r>
            <a:r>
              <a:rPr sz="3000" spc="1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booth</a:t>
            </a:r>
            <a:r>
              <a:rPr sz="3000" spc="2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T-</a:t>
            </a:r>
            <a:r>
              <a:rPr sz="3000" b="1" dirty="0">
                <a:latin typeface="Calibri"/>
                <a:cs typeface="Calibri"/>
              </a:rPr>
              <a:t>1</a:t>
            </a:r>
            <a:r>
              <a:rPr sz="3000" b="1" spc="20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network</a:t>
            </a:r>
            <a:r>
              <a:rPr sz="3000" b="1" spc="19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connection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contains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b="1" dirty="0">
                <a:latin typeface="Calibri"/>
                <a:cs typeface="Calibri"/>
              </a:rPr>
              <a:t>Display,</a:t>
            </a:r>
            <a:r>
              <a:rPr sz="3000" b="1" spc="5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Keypad,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Cash</a:t>
            </a:r>
            <a:r>
              <a:rPr sz="3000" b="1" spc="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Dispenser</a:t>
            </a:r>
            <a:r>
              <a:rPr sz="3000" b="1" spc="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deployed.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processor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device</a:t>
            </a:r>
            <a:r>
              <a:rPr sz="3000" spc="1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Zilog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Z80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3.5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1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7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MHz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(turbo</a:t>
            </a:r>
            <a:r>
              <a:rPr sz="3000" spc="20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mode),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RAM</a:t>
            </a:r>
            <a:r>
              <a:rPr sz="3000" spc="1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512KB,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ROM</a:t>
            </a:r>
            <a:r>
              <a:rPr sz="3000" spc="12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12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128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KB.</a:t>
            </a:r>
            <a:r>
              <a:rPr sz="3000" spc="12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There</a:t>
            </a:r>
            <a:r>
              <a:rPr sz="3000" spc="1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should</a:t>
            </a:r>
            <a:r>
              <a:rPr sz="3000" spc="12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114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two</a:t>
            </a:r>
            <a:r>
              <a:rPr sz="3000" spc="13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additional </a:t>
            </a:r>
            <a:r>
              <a:rPr sz="3000" dirty="0">
                <a:latin typeface="Calibri"/>
                <a:cs typeface="Calibri"/>
              </a:rPr>
              <a:t>devices.</a:t>
            </a:r>
            <a:r>
              <a:rPr sz="3000" spc="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9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device</a:t>
            </a:r>
            <a:r>
              <a:rPr sz="3000" spc="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have</a:t>
            </a:r>
            <a:r>
              <a:rPr sz="3000" spc="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85" dirty="0">
                <a:latin typeface="Calibri"/>
                <a:cs typeface="Calibri"/>
              </a:rPr>
              <a:t>  </a:t>
            </a:r>
            <a:r>
              <a:rPr sz="3000" b="1" dirty="0">
                <a:latin typeface="Calibri"/>
                <a:cs typeface="Calibri"/>
              </a:rPr>
              <a:t>Card</a:t>
            </a:r>
            <a:r>
              <a:rPr sz="3000" b="1" spc="80" dirty="0">
                <a:latin typeface="Calibri"/>
                <a:cs typeface="Calibri"/>
              </a:rPr>
              <a:t>  </a:t>
            </a:r>
            <a:r>
              <a:rPr sz="3000" b="1" dirty="0">
                <a:latin typeface="Calibri"/>
                <a:cs typeface="Calibri"/>
              </a:rPr>
              <a:t>Reader</a:t>
            </a:r>
            <a:r>
              <a:rPr sz="3000" b="1" spc="9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component</a:t>
            </a:r>
            <a:r>
              <a:rPr sz="3000" spc="75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b="1" dirty="0">
                <a:latin typeface="Calibri"/>
                <a:cs typeface="Calibri"/>
              </a:rPr>
              <a:t>receipt</a:t>
            </a:r>
            <a:r>
              <a:rPr sz="3000" b="1" spc="26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printer</a:t>
            </a:r>
            <a:r>
              <a:rPr sz="3000" b="1" spc="2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25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24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SMS</a:t>
            </a:r>
            <a:r>
              <a:rPr sz="3000" b="1" spc="25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sender</a:t>
            </a:r>
            <a:r>
              <a:rPr sz="3000" b="1" spc="2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component</a:t>
            </a:r>
            <a:r>
              <a:rPr sz="3000" spc="2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25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2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deployed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6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another</a:t>
            </a:r>
            <a:r>
              <a:rPr sz="3000" spc="6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device.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Both</a:t>
            </a:r>
            <a:r>
              <a:rPr sz="3000" spc="6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devices</a:t>
            </a:r>
            <a:r>
              <a:rPr sz="3000" spc="6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6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connected</a:t>
            </a:r>
            <a:r>
              <a:rPr sz="3000" spc="6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6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6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ATM</a:t>
            </a:r>
            <a:r>
              <a:rPr sz="3000" spc="6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message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(wired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connection).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45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36699"/>
            <a:ext cx="10307955" cy="33489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Show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run-</a:t>
            </a:r>
            <a:r>
              <a:rPr sz="2800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419734" marR="5080" indent="-40767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419734" algn="l"/>
                <a:tab pos="1702435" algn="l"/>
                <a:tab pos="2318385" algn="l"/>
                <a:tab pos="3843020" algn="l"/>
                <a:tab pos="4569460" algn="l"/>
                <a:tab pos="5197475" algn="l"/>
                <a:tab pos="5693410" algn="l"/>
                <a:tab pos="6514465" algn="l"/>
                <a:tab pos="6951980" algn="l"/>
                <a:tab pos="8660765" algn="l"/>
                <a:tab pos="9276715" algn="l"/>
              </a:tabLst>
            </a:pPr>
            <a:r>
              <a:rPr sz="2800" spc="-10" dirty="0">
                <a:latin typeface="Calibri"/>
                <a:cs typeface="Calibri"/>
              </a:rPr>
              <a:t>Capture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hardware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used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  <a:p>
            <a:pPr marL="419734" marR="6985" indent="-40767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419734" algn="l"/>
                <a:tab pos="1492250" algn="l"/>
                <a:tab pos="2786380" algn="l"/>
                <a:tab pos="4316730" algn="l"/>
                <a:tab pos="5792470" algn="l"/>
                <a:tab pos="6473190" algn="l"/>
                <a:tab pos="7093584" algn="l"/>
                <a:tab pos="9491345" algn="l"/>
              </a:tabLst>
            </a:pPr>
            <a:r>
              <a:rPr sz="2800" spc="-10" dirty="0">
                <a:latin typeface="Calibri"/>
                <a:cs typeface="Calibri"/>
              </a:rPr>
              <a:t>Model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physical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hardware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elements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communication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paths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them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Plan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architecture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Document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deployment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45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4557"/>
            <a:ext cx="10309860" cy="37979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19734" marR="5080" indent="-407670">
              <a:lnSpc>
                <a:spcPts val="2810"/>
              </a:lnSpc>
              <a:spcBef>
                <a:spcPts val="455"/>
              </a:spcBef>
              <a:buSzPct val="107692"/>
              <a:buFont typeface="Arial MT"/>
              <a:buChar char="•"/>
              <a:tabLst>
                <a:tab pos="419734" algn="l"/>
                <a:tab pos="1382395" algn="l"/>
                <a:tab pos="2058035" algn="l"/>
                <a:tab pos="4086860" algn="l"/>
                <a:tab pos="4587875" algn="l"/>
                <a:tab pos="5991860" algn="l"/>
                <a:tab pos="7646670" algn="l"/>
                <a:tab pos="9117965" algn="l"/>
                <a:tab pos="9849485" algn="l"/>
              </a:tabLst>
            </a:pPr>
            <a:r>
              <a:rPr sz="2600" spc="-20" dirty="0">
                <a:latin typeface="Calibri"/>
                <a:cs typeface="Calibri"/>
              </a:rPr>
              <a:t>Show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configuration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run-</a:t>
            </a:r>
            <a:r>
              <a:rPr sz="2600" spc="-20" dirty="0">
                <a:latin typeface="Calibri"/>
                <a:cs typeface="Calibri"/>
              </a:rPr>
              <a:t>time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processing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elements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software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components,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processes,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objects</a:t>
            </a:r>
            <a:endParaRPr sz="26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225"/>
              </a:spcBef>
              <a:buSzPct val="109090"/>
              <a:buFont typeface="Arial MT"/>
              <a:buChar char="•"/>
              <a:tabLst>
                <a:tab pos="876935" algn="l"/>
              </a:tabLst>
            </a:pP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component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instances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represent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run-</a:t>
            </a:r>
            <a:r>
              <a:rPr sz="2200" dirty="0">
                <a:latin typeface="Calibri"/>
                <a:cs typeface="Calibri"/>
              </a:rPr>
              <a:t>time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manifestations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units</a:t>
            </a:r>
            <a:endParaRPr sz="22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Capture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components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exist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run-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entities</a:t>
            </a:r>
            <a:endParaRPr sz="2600">
              <a:latin typeface="Calibri"/>
              <a:cs typeface="Calibri"/>
            </a:endParaRPr>
          </a:p>
          <a:p>
            <a:pPr marL="419734" marR="5080" indent="-407670">
              <a:lnSpc>
                <a:spcPts val="2810"/>
              </a:lnSpc>
              <a:spcBef>
                <a:spcPts val="1045"/>
              </a:spcBef>
              <a:buSzPct val="107692"/>
              <a:buFont typeface="Arial MT"/>
              <a:buChar char="•"/>
              <a:tabLst>
                <a:tab pos="419734" algn="l"/>
                <a:tab pos="1286510" algn="l"/>
                <a:tab pos="1867535" algn="l"/>
                <a:tab pos="3073400" algn="l"/>
                <a:tab pos="4582160" algn="l"/>
                <a:tab pos="5161280" algn="l"/>
                <a:tab pos="6480810" algn="l"/>
                <a:tab pos="7750809" algn="l"/>
                <a:tab pos="8229600" algn="l"/>
                <a:tab pos="8915400" algn="l"/>
              </a:tabLst>
            </a:pPr>
            <a:r>
              <a:rPr sz="2600" spc="-20" dirty="0">
                <a:latin typeface="Calibri"/>
                <a:cs typeface="Calibri"/>
              </a:rPr>
              <a:t>Show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systems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hardware,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software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installed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hardware,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middleware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connects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disparate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machines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together</a:t>
            </a:r>
            <a:endParaRPr sz="2600">
              <a:latin typeface="Calibri"/>
              <a:cs typeface="Calibri"/>
            </a:endParaRPr>
          </a:p>
          <a:p>
            <a:pPr marL="419734" marR="5715" indent="-407670">
              <a:lnSpc>
                <a:spcPts val="2810"/>
              </a:lnSpc>
              <a:spcBef>
                <a:spcPts val="994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collection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2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more</a:t>
            </a:r>
            <a:r>
              <a:rPr sz="2600" spc="2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deployment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diagrams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2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their</a:t>
            </a:r>
            <a:r>
              <a:rPr sz="2600" spc="229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associated documentation</a:t>
            </a:r>
            <a:endParaRPr sz="26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40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Show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physical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configurations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software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hardware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1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Deployment</a:t>
            </a:r>
            <a:r>
              <a:rPr spc="-20" dirty="0"/>
              <a:t> </a:t>
            </a:r>
            <a:r>
              <a:rPr spc="-10" dirty="0"/>
              <a:t>Diagram?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266" y="1789252"/>
            <a:ext cx="9894570" cy="45123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19100" marR="7620" indent="-407034">
              <a:lnSpc>
                <a:spcPts val="2810"/>
              </a:lnSpc>
              <a:spcBef>
                <a:spcPts val="455"/>
              </a:spcBef>
              <a:buSzPct val="107692"/>
              <a:buFont typeface="Arial MT"/>
              <a:buChar char="•"/>
              <a:tabLst>
                <a:tab pos="419100" algn="l"/>
                <a:tab pos="2360930" algn="l"/>
                <a:tab pos="3784600" algn="l"/>
                <a:tab pos="4240530" algn="l"/>
                <a:tab pos="4690110" algn="l"/>
                <a:tab pos="6084570" algn="l"/>
                <a:tab pos="6930390" algn="l"/>
                <a:tab pos="8063230" algn="l"/>
                <a:tab pos="8803640" algn="l"/>
              </a:tabLst>
            </a:pPr>
            <a:r>
              <a:rPr sz="2600" spc="-10" dirty="0">
                <a:latin typeface="Calibri"/>
                <a:cs typeface="Calibri"/>
              </a:rPr>
              <a:t>Deployment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Diagram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0" dirty="0">
                <a:latin typeface="Calibri"/>
                <a:cs typeface="Calibri"/>
              </a:rPr>
              <a:t>–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5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diagram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0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shows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2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	</a:t>
            </a:r>
            <a:r>
              <a:rPr sz="2600" spc="-10" dirty="0">
                <a:latin typeface="Calibri"/>
                <a:cs typeface="Calibri"/>
              </a:rPr>
              <a:t>physical </a:t>
            </a:r>
            <a:r>
              <a:rPr sz="2600" dirty="0">
                <a:latin typeface="Calibri"/>
                <a:cs typeface="Calibri"/>
              </a:rPr>
              <a:t>relationships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among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software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hardware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components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endParaRPr sz="26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75"/>
              </a:spcBef>
              <a:buSzPct val="126315"/>
              <a:buFont typeface="Arial MT"/>
              <a:buChar char="•"/>
              <a:tabLst>
                <a:tab pos="876300" algn="l"/>
              </a:tabLst>
            </a:pPr>
            <a:r>
              <a:rPr sz="1900" spc="-10" dirty="0">
                <a:latin typeface="Calibri"/>
                <a:cs typeface="Calibri"/>
              </a:rPr>
              <a:t>Components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–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physical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modules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code</a:t>
            </a:r>
            <a:endParaRPr sz="19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80"/>
              </a:spcBef>
              <a:buSzPct val="126315"/>
              <a:buFont typeface="Arial MT"/>
              <a:buChar char="•"/>
              <a:tabLst>
                <a:tab pos="876300" algn="l"/>
              </a:tabLst>
            </a:pPr>
            <a:r>
              <a:rPr sz="1900" dirty="0">
                <a:latin typeface="Calibri"/>
                <a:cs typeface="Calibri"/>
              </a:rPr>
              <a:t>Connections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–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show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communication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paths</a:t>
            </a:r>
            <a:endParaRPr sz="19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75"/>
              </a:spcBef>
              <a:buSzPct val="126315"/>
              <a:buFont typeface="Arial MT"/>
              <a:buChar char="•"/>
              <a:tabLst>
                <a:tab pos="876300" algn="l"/>
              </a:tabLst>
            </a:pPr>
            <a:r>
              <a:rPr sz="1900" spc="-10" dirty="0">
                <a:latin typeface="Calibri"/>
                <a:cs typeface="Calibri"/>
              </a:rPr>
              <a:t>Dependencies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–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show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how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components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communicate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with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other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components</a:t>
            </a:r>
            <a:endParaRPr sz="19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65"/>
              </a:spcBef>
              <a:buSzPct val="126315"/>
              <a:buFont typeface="Arial MT"/>
              <a:buChar char="•"/>
              <a:tabLst>
                <a:tab pos="876300" algn="l"/>
              </a:tabLst>
            </a:pPr>
            <a:r>
              <a:rPr sz="1900" dirty="0">
                <a:latin typeface="Calibri"/>
                <a:cs typeface="Calibri"/>
              </a:rPr>
              <a:t>Nodes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–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computational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units,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usually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pieces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hardware</a:t>
            </a:r>
            <a:endParaRPr sz="19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720"/>
              </a:spcBef>
              <a:buSzPct val="127272"/>
              <a:buFont typeface="Arial MT"/>
              <a:buChar char="•"/>
              <a:tabLst>
                <a:tab pos="419100" algn="l"/>
              </a:tabLst>
            </a:pPr>
            <a:r>
              <a:rPr sz="2200" dirty="0">
                <a:latin typeface="Calibri"/>
                <a:cs typeface="Calibri"/>
              </a:rPr>
              <a:t>Show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physical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deployment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artifacts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nodes.</a:t>
            </a:r>
            <a:endParaRPr sz="2200">
              <a:latin typeface="Calibri"/>
              <a:cs typeface="Calibri"/>
            </a:endParaRPr>
          </a:p>
          <a:p>
            <a:pPr marL="419100" indent="-406400">
              <a:lnSpc>
                <a:spcPct val="100000"/>
              </a:lnSpc>
              <a:spcBef>
                <a:spcPts val="730"/>
              </a:spcBef>
              <a:buSzPct val="127272"/>
              <a:buFont typeface="Arial MT"/>
              <a:buChar char="•"/>
              <a:tabLst>
                <a:tab pos="419100" algn="l"/>
              </a:tabLst>
            </a:pP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describe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site,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example,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deployment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diagram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would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show</a:t>
            </a:r>
            <a:endParaRPr sz="2200">
              <a:latin typeface="Calibri"/>
              <a:cs typeface="Calibri"/>
            </a:endParaRPr>
          </a:p>
          <a:p>
            <a:pPr marL="876300" lvl="1" indent="-381000">
              <a:lnSpc>
                <a:spcPts val="2280"/>
              </a:lnSpc>
              <a:spcBef>
                <a:spcPts val="275"/>
              </a:spcBef>
              <a:buSzPct val="120000"/>
              <a:buFont typeface="Arial MT"/>
              <a:buChar char="•"/>
              <a:tabLst>
                <a:tab pos="87630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components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("nodes")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server,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application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server,</a:t>
            </a:r>
            <a:endParaRPr sz="2000">
              <a:latin typeface="Calibri"/>
              <a:cs typeface="Calibri"/>
            </a:endParaRPr>
          </a:p>
          <a:p>
            <a:pPr marL="876300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server),</a:t>
            </a:r>
            <a:endParaRPr sz="2000">
              <a:latin typeface="Calibri"/>
              <a:cs typeface="Calibri"/>
            </a:endParaRPr>
          </a:p>
          <a:p>
            <a:pPr marL="876300" marR="5080" lvl="1" indent="-381000">
              <a:lnSpc>
                <a:spcPts val="2160"/>
              </a:lnSpc>
              <a:spcBef>
                <a:spcPts val="535"/>
              </a:spcBef>
              <a:buSzPct val="120000"/>
              <a:buFont typeface="Arial MT"/>
              <a:buChar char="•"/>
              <a:tabLst>
                <a:tab pos="876300" algn="l"/>
                <a:tab pos="531622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software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components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("artifacts")</a:t>
            </a:r>
            <a:r>
              <a:rPr sz="2000" dirty="0">
                <a:latin typeface="Calibri"/>
                <a:cs typeface="Calibri"/>
              </a:rPr>
              <a:t>	run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web</a:t>
            </a:r>
            <a:r>
              <a:rPr sz="2000" spc="3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application, </a:t>
            </a:r>
            <a:r>
              <a:rPr sz="2000" dirty="0">
                <a:latin typeface="Calibri"/>
                <a:cs typeface="Calibri"/>
              </a:rPr>
              <a:t>database),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29"/>
              </a:spcBef>
              <a:buSzPct val="120000"/>
              <a:buFont typeface="Arial MT"/>
              <a:buChar char="•"/>
              <a:tabLst>
                <a:tab pos="876300" algn="l"/>
              </a:tabLst>
            </a:pPr>
            <a:r>
              <a:rPr sz="2000" dirty="0">
                <a:latin typeface="Calibri"/>
                <a:cs typeface="Calibri"/>
              </a:rPr>
              <a:t>how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different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pieces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JDBC,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RMI).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45" dirty="0"/>
              <a:t> </a:t>
            </a:r>
            <a:r>
              <a:rPr spc="-10" dirty="0"/>
              <a:t>Diagrams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413" y="2122129"/>
            <a:ext cx="9419550" cy="34258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5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5785485" cy="1346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734" marR="5080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1537970" algn="l"/>
                <a:tab pos="2040889" algn="l"/>
                <a:tab pos="2493645" algn="l"/>
                <a:tab pos="3700779" algn="l"/>
                <a:tab pos="4495165" algn="l"/>
              </a:tabLst>
            </a:pP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strong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link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dirty="0">
                <a:latin typeface="Calibri"/>
                <a:cs typeface="Calibri"/>
              </a:rPr>
              <a:t>deployment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diagrams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Deployment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diagrams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9256" y="1921510"/>
            <a:ext cx="4264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01850" algn="l"/>
                <a:tab pos="3707129" algn="l"/>
              </a:tabLst>
            </a:pP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diagrams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248101"/>
            <a:ext cx="9824720" cy="25450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Show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hardware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Hardware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elements:</a:t>
            </a:r>
            <a:endParaRPr sz="2400">
              <a:latin typeface="Calibri"/>
              <a:cs typeface="Calibri"/>
            </a:endParaRPr>
          </a:p>
          <a:p>
            <a:pPr marL="850265" lvl="1" indent="-35496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850265" algn="l"/>
              </a:tabLst>
            </a:pPr>
            <a:r>
              <a:rPr sz="2000" dirty="0">
                <a:latin typeface="Calibri"/>
                <a:cs typeface="Calibri"/>
              </a:rPr>
              <a:t>Computers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(clients,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servers)</a:t>
            </a:r>
            <a:endParaRPr sz="2000">
              <a:latin typeface="Calibri"/>
              <a:cs typeface="Calibri"/>
            </a:endParaRPr>
          </a:p>
          <a:p>
            <a:pPr marL="850265" lvl="1" indent="-35496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850265" algn="l"/>
              </a:tabLst>
            </a:pPr>
            <a:r>
              <a:rPr sz="2000" dirty="0">
                <a:latin typeface="Calibri"/>
                <a:cs typeface="Calibri"/>
              </a:rPr>
              <a:t>Embedded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processors</a:t>
            </a:r>
            <a:endParaRPr sz="2000">
              <a:latin typeface="Calibri"/>
              <a:cs typeface="Calibri"/>
            </a:endParaRPr>
          </a:p>
          <a:p>
            <a:pPr marL="850265" lvl="1" indent="-35496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850265" algn="l"/>
              </a:tabLst>
            </a:pPr>
            <a:r>
              <a:rPr sz="2000" dirty="0">
                <a:latin typeface="Calibri"/>
                <a:cs typeface="Calibri"/>
              </a:rPr>
              <a:t>Devices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(sensors,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peripherals)</a:t>
            </a:r>
            <a:endParaRPr sz="2000">
              <a:latin typeface="Calibri"/>
              <a:cs typeface="Calibri"/>
            </a:endParaRPr>
          </a:p>
          <a:p>
            <a:pPr marL="393065" indent="-380365">
              <a:lnSpc>
                <a:spcPts val="2735"/>
              </a:lnSpc>
              <a:spcBef>
                <a:spcPts val="185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Are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reside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run-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time</a:t>
            </a:r>
            <a:r>
              <a:rPr sz="2400" spc="-10" dirty="0">
                <a:latin typeface="Calibri"/>
                <a:cs typeface="Calibri"/>
              </a:rPr>
              <a:t> system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461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5"/>
              </a:spcBef>
            </a:pPr>
            <a:r>
              <a:rPr dirty="0"/>
              <a:t>DEPLOYMENT</a:t>
            </a:r>
            <a:r>
              <a:rPr spc="-5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4557"/>
            <a:ext cx="10309860" cy="4032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830" indent="-405130" algn="just">
              <a:lnSpc>
                <a:spcPct val="100000"/>
              </a:lnSpc>
              <a:spcBef>
                <a:spcPts val="105"/>
              </a:spcBef>
              <a:buSzPct val="107692"/>
              <a:buFont typeface="Arial MT"/>
              <a:buChar char="•"/>
              <a:tabLst>
                <a:tab pos="417830" algn="l"/>
              </a:tabLst>
            </a:pPr>
            <a:r>
              <a:rPr sz="2600" dirty="0">
                <a:latin typeface="Calibri"/>
                <a:cs typeface="Calibri"/>
              </a:rPr>
              <a:t>Deployment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diagrams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specify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constructs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define:</a:t>
            </a:r>
            <a:endParaRPr sz="2600">
              <a:latin typeface="Calibri"/>
              <a:cs typeface="Calibri"/>
            </a:endParaRPr>
          </a:p>
          <a:p>
            <a:pPr marL="940435" lvl="1" indent="-444500" algn="just">
              <a:lnSpc>
                <a:spcPct val="100000"/>
              </a:lnSpc>
              <a:spcBef>
                <a:spcPts val="265"/>
              </a:spcBef>
              <a:buSzPct val="109090"/>
              <a:buFont typeface="Wingdings"/>
              <a:buChar char=""/>
              <a:tabLst>
                <a:tab pos="94043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execution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architecture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940435" lvl="1" indent="-444500" algn="just">
              <a:lnSpc>
                <a:spcPct val="100000"/>
              </a:lnSpc>
              <a:spcBef>
                <a:spcPts val="229"/>
              </a:spcBef>
              <a:buSzPct val="109090"/>
              <a:buFont typeface="Wingdings"/>
              <a:buChar char=""/>
              <a:tabLst>
                <a:tab pos="94043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assignment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artifacts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elements.</a:t>
            </a:r>
            <a:endParaRPr sz="2200">
              <a:latin typeface="Calibri"/>
              <a:cs typeface="Calibri"/>
            </a:endParaRPr>
          </a:p>
          <a:p>
            <a:pPr marL="417195" marR="6350" indent="-405130" algn="just">
              <a:lnSpc>
                <a:spcPts val="2810"/>
              </a:lnSpc>
              <a:spcBef>
                <a:spcPts val="1019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Nodes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deployment</a:t>
            </a:r>
            <a:r>
              <a:rPr sz="2600" spc="6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diagrams</a:t>
            </a:r>
            <a:r>
              <a:rPr sz="2600" spc="5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represent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either</a:t>
            </a:r>
            <a:r>
              <a:rPr sz="2600" spc="5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hardware</a:t>
            </a:r>
            <a:r>
              <a:rPr sz="2600" spc="5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devices</a:t>
            </a:r>
            <a:r>
              <a:rPr sz="2600" spc="59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or 	</a:t>
            </a:r>
            <a:r>
              <a:rPr sz="2600" dirty="0">
                <a:latin typeface="Calibri"/>
                <a:cs typeface="Calibri"/>
              </a:rPr>
              <a:t>software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execution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environments.</a:t>
            </a:r>
            <a:endParaRPr sz="2600">
              <a:latin typeface="Calibri"/>
              <a:cs typeface="Calibri"/>
            </a:endParaRPr>
          </a:p>
          <a:p>
            <a:pPr marL="417830" indent="-405130" algn="just">
              <a:lnSpc>
                <a:spcPct val="100000"/>
              </a:lnSpc>
              <a:spcBef>
                <a:spcPts val="645"/>
              </a:spcBef>
              <a:buSzPct val="107692"/>
              <a:buFont typeface="Arial MT"/>
              <a:buChar char="•"/>
              <a:tabLst>
                <a:tab pos="417830" algn="l"/>
              </a:tabLst>
            </a:pPr>
            <a:r>
              <a:rPr sz="2600" dirty="0">
                <a:latin typeface="Calibri"/>
                <a:cs typeface="Calibri"/>
              </a:rPr>
              <a:t>Artifacts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deployed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nodes</a:t>
            </a:r>
            <a:endParaRPr sz="26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90000"/>
              </a:lnSpc>
              <a:spcBef>
                <a:spcPts val="1005"/>
              </a:spcBef>
              <a:buSzPct val="107692"/>
              <a:buFont typeface="Arial MT"/>
              <a:buChar char="•"/>
              <a:tabLst>
                <a:tab pos="419734" algn="l"/>
              </a:tabLst>
            </a:pPr>
            <a:r>
              <a:rPr sz="2600" dirty="0">
                <a:latin typeface="Calibri"/>
                <a:cs typeface="Calibri"/>
              </a:rPr>
              <a:t>Some</a:t>
            </a:r>
            <a:r>
              <a:rPr sz="2600" spc="10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item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information</a:t>
            </a:r>
            <a:r>
              <a:rPr sz="2600" spc="12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10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produced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10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software 	</a:t>
            </a:r>
            <a:r>
              <a:rPr sz="2600" dirty="0">
                <a:latin typeface="Calibri"/>
                <a:cs typeface="Calibri"/>
              </a:rPr>
              <a:t>development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operation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system.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Examples: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files, 	</a:t>
            </a:r>
            <a:r>
              <a:rPr sz="2600" dirty="0">
                <a:latin typeface="Calibri"/>
                <a:cs typeface="Calibri"/>
              </a:rPr>
              <a:t>source</a:t>
            </a:r>
            <a:r>
              <a:rPr sz="2600" spc="1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files,</a:t>
            </a:r>
            <a:r>
              <a:rPr sz="2600" spc="1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scripts,</a:t>
            </a:r>
            <a:r>
              <a:rPr sz="2600" spc="18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executable</a:t>
            </a:r>
            <a:r>
              <a:rPr sz="2600" spc="1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files,</a:t>
            </a:r>
            <a:r>
              <a:rPr sz="2600" spc="190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database</a:t>
            </a:r>
            <a:r>
              <a:rPr sz="2600" spc="185" dirty="0">
                <a:latin typeface="Calibri"/>
                <a:cs typeface="Calibri"/>
              </a:rPr>
              <a:t>  </a:t>
            </a:r>
            <a:r>
              <a:rPr sz="2600" dirty="0">
                <a:latin typeface="Calibri"/>
                <a:cs typeface="Calibri"/>
              </a:rPr>
              <a:t>tables,</a:t>
            </a:r>
            <a:r>
              <a:rPr sz="2600" spc="185" dirty="0">
                <a:latin typeface="Calibri"/>
                <a:cs typeface="Calibri"/>
              </a:rPr>
              <a:t>  </a:t>
            </a:r>
            <a:r>
              <a:rPr sz="2600" spc="-10" dirty="0">
                <a:latin typeface="Calibri"/>
                <a:cs typeface="Calibri"/>
              </a:rPr>
              <a:t>development 	</a:t>
            </a:r>
            <a:r>
              <a:rPr sz="2600" dirty="0">
                <a:latin typeface="Calibri"/>
                <a:cs typeface="Calibri"/>
              </a:rPr>
              <a:t>deliverables,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documents,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messages.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1741</Words>
  <Application>Microsoft Office PowerPoint</Application>
  <PresentationFormat>Widescreen</PresentationFormat>
  <Paragraphs>156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MT</vt:lpstr>
      <vt:lpstr>Calibri</vt:lpstr>
      <vt:lpstr>Times New Roman</vt:lpstr>
      <vt:lpstr>Wingdings</vt:lpstr>
      <vt:lpstr>Office Theme</vt:lpstr>
      <vt:lpstr>CSE347 Information System Analysis and Design</vt:lpstr>
      <vt:lpstr>Topic Deployment Diagram</vt:lpstr>
      <vt:lpstr>Why We Need Deployment Diagrams</vt:lpstr>
      <vt:lpstr>Deployment Diagrams</vt:lpstr>
      <vt:lpstr>Deployment Diagrams</vt:lpstr>
      <vt:lpstr>What is a Deployment Diagram?</vt:lpstr>
      <vt:lpstr>Deployment Diagrams</vt:lpstr>
      <vt:lpstr>DEPLOYMENT DIAGRAMS</vt:lpstr>
      <vt:lpstr>DEPLOYMENT DIAGRAMS</vt:lpstr>
      <vt:lpstr>DEPLOYMENT DIAGRAMS</vt:lpstr>
      <vt:lpstr>DEPLOYMENT DIAGRAMS</vt:lpstr>
      <vt:lpstr>DEPLOYMENT DIAGRAMS</vt:lpstr>
      <vt:lpstr>Communication Association</vt:lpstr>
      <vt:lpstr>UML 2 Deployment Diagrams - nodes</vt:lpstr>
      <vt:lpstr>UML 2 Deployment Diagrams - nodes</vt:lpstr>
      <vt:lpstr>UML 2 Deployment Diagrams - nodes</vt:lpstr>
      <vt:lpstr>Deployment Specification</vt:lpstr>
      <vt:lpstr>Manifestation</vt:lpstr>
      <vt:lpstr>Manifestation</vt:lpstr>
      <vt:lpstr>DEPLOYMENT DIAGRAMS</vt:lpstr>
      <vt:lpstr>Deployment Diagrams</vt:lpstr>
      <vt:lpstr>Deployment Diagrams Example</vt:lpstr>
      <vt:lpstr>System Architecture</vt:lpstr>
      <vt:lpstr>Deployment Planning</vt:lpstr>
      <vt:lpstr>Deployment Planning</vt:lpstr>
      <vt:lpstr>Deployment Planning</vt:lpstr>
      <vt:lpstr>How to Produce Deployment Diagrams</vt:lpstr>
      <vt:lpstr>Allocating Artifacts to Nodes</vt:lpstr>
      <vt:lpstr>Modelling Business Process</vt:lpstr>
      <vt:lpstr>Modelling Business Process</vt:lpstr>
      <vt:lpstr>Example of a Deployment diagram</vt:lpstr>
      <vt:lpstr>A deployment diagram: Apple iTunes Application</vt:lpstr>
      <vt:lpstr>Deployment diagram: Order Management System</vt:lpstr>
      <vt:lpstr>Management Information System for a SME</vt:lpstr>
      <vt:lpstr>Exercise: ATM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Md Sabbir Hossain</cp:lastModifiedBy>
  <cp:revision>1</cp:revision>
  <dcterms:created xsi:type="dcterms:W3CDTF">2025-05-08T05:52:41Z</dcterms:created>
  <dcterms:modified xsi:type="dcterms:W3CDTF">2025-05-08T05:53:15Z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2025-05-08T00:00:00Z</vt:filetime>
  </property>
  <property fmtid="{D5CDD505-2E9C-101B-9397-08002B2CF9AE}" pid="5" name="Producer">
    <vt:lpwstr>Microsoft® PowerPoint® for Microsoft 365</vt:lpwstr>
  </property>
</Properties>
</file>