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53198" y="2615633"/>
            <a:ext cx="1491409" cy="21454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3943" y="437133"/>
            <a:ext cx="2809240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8747" y="65913"/>
            <a:ext cx="10369524" cy="13565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1F5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9076" y="1663954"/>
            <a:ext cx="10213847" cy="3177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92357" y="6432448"/>
            <a:ext cx="320928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3057" y="2534539"/>
            <a:ext cx="5948680" cy="1044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503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1F3863"/>
                </a:solidFill>
                <a:latin typeface="Calibri"/>
                <a:cs typeface="Calibri"/>
              </a:rPr>
              <a:t>CSE347</a:t>
            </a:r>
            <a:endParaRPr sz="4500">
              <a:latin typeface="Calibri"/>
              <a:cs typeface="Calibri"/>
            </a:endParaRPr>
          </a:p>
          <a:p>
            <a:pPr algn="ctr">
              <a:lnSpc>
                <a:spcPts val="2990"/>
              </a:lnSpc>
            </a:pPr>
            <a:r>
              <a:rPr sz="2800" b="1" dirty="0">
                <a:solidFill>
                  <a:srgbClr val="1F3863"/>
                </a:solidFill>
                <a:latin typeface="Calibri"/>
                <a:cs typeface="Calibri"/>
              </a:rPr>
              <a:t>Information</a:t>
            </a:r>
            <a:r>
              <a:rPr sz="2800" b="1" spc="-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3863"/>
                </a:solidFill>
                <a:latin typeface="Calibri"/>
                <a:cs typeface="Calibri"/>
              </a:rPr>
              <a:t>System</a:t>
            </a:r>
            <a:r>
              <a:rPr sz="2800" b="1" spc="-8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3863"/>
                </a:solidFill>
                <a:latin typeface="Calibri"/>
                <a:cs typeface="Calibri"/>
              </a:rPr>
              <a:t>Analysis</a:t>
            </a:r>
            <a:r>
              <a:rPr sz="2800" b="1" spc="-75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1F3863"/>
                </a:solidFill>
                <a:latin typeface="Calibri"/>
                <a:cs typeface="Calibri"/>
              </a:rPr>
              <a:t>and</a:t>
            </a:r>
            <a:r>
              <a:rPr sz="2800" b="1" spc="-9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1F3863"/>
                </a:solidFill>
                <a:latin typeface="Calibri"/>
                <a:cs typeface="Calibri"/>
              </a:rPr>
              <a:t>Design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8015" y="5082235"/>
            <a:ext cx="4654550" cy="141287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lang="en-US" b="1" dirty="0">
                <a:solidFill>
                  <a:srgbClr val="1F3863"/>
                </a:solidFill>
                <a:latin typeface="Times New Roman"/>
                <a:cs typeface="Times New Roman"/>
              </a:rPr>
              <a:t>Md Sabbir Hossain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Lecturer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Department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Computer</a:t>
            </a:r>
            <a:r>
              <a:rPr sz="1800" spc="-4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5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4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Faculty</a:t>
            </a:r>
            <a:r>
              <a:rPr sz="1800" spc="-2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of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Science</a:t>
            </a:r>
            <a:r>
              <a:rPr sz="1800" spc="-20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1F3863"/>
                </a:solidFill>
                <a:latin typeface="Times New Roman"/>
                <a:cs typeface="Times New Roman"/>
              </a:rPr>
              <a:t>and</a:t>
            </a:r>
            <a:r>
              <a:rPr sz="1800" spc="-5" dirty="0">
                <a:solidFill>
                  <a:srgbClr val="1F3863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1F3863"/>
                </a:solidFill>
                <a:latin typeface="Times New Roman"/>
                <a:cs typeface="Times New Roman"/>
              </a:rPr>
              <a:t>Engineering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6695" y="336804"/>
            <a:ext cx="4907989" cy="9604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427" y="1702306"/>
            <a:ext cx="9153144" cy="466118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72033" rIns="0" bIns="0" rtlCol="0">
            <a:spAutoFit/>
          </a:bodyPr>
          <a:lstStyle/>
          <a:p>
            <a:pPr marL="628015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  <a:latin typeface="Times New Roman"/>
                <a:cs typeface="Times New Roman"/>
              </a:rPr>
              <a:t>Class</a:t>
            </a:r>
            <a:r>
              <a:rPr sz="4400" spc="-25" dirty="0">
                <a:solidFill>
                  <a:srgbClr val="071D56"/>
                </a:solidFill>
                <a:latin typeface="Times New Roman"/>
                <a:cs typeface="Times New Roman"/>
              </a:rPr>
              <a:t> </a:t>
            </a:r>
            <a:r>
              <a:rPr sz="4400" spc="-10" dirty="0">
                <a:solidFill>
                  <a:srgbClr val="071D56"/>
                </a:solidFill>
                <a:latin typeface="Times New Roman"/>
                <a:cs typeface="Times New Roman"/>
              </a:rPr>
              <a:t>diagrams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89456" y="1530544"/>
            <a:ext cx="5671185" cy="104013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Shows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relationship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between </a:t>
            </a:r>
            <a:r>
              <a:rPr sz="2800" spc="-10" dirty="0">
                <a:latin typeface="Calibri"/>
                <a:cs typeface="Calibri"/>
              </a:rPr>
              <a:t>classes</a:t>
            </a:r>
            <a:endParaRPr sz="280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9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show: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29026" y="2924682"/>
            <a:ext cx="2811145" cy="917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10" dirty="0">
                <a:latin typeface="Times New Roman"/>
                <a:cs typeface="Times New Roman"/>
              </a:rPr>
              <a:t>Relationship</a:t>
            </a:r>
            <a:endParaRPr sz="2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1800" b="1" dirty="0">
                <a:solidFill>
                  <a:srgbClr val="FA0028"/>
                </a:solidFill>
                <a:latin typeface="Times New Roman"/>
                <a:cs typeface="Times New Roman"/>
              </a:rPr>
              <a:t>Generalization</a:t>
            </a:r>
            <a:r>
              <a:rPr sz="1800" b="1" spc="15" dirty="0">
                <a:solidFill>
                  <a:srgbClr val="FA002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A0028"/>
                </a:solidFill>
                <a:latin typeface="Times New Roman"/>
                <a:cs typeface="Times New Roman"/>
              </a:rPr>
              <a:t>(inheritance)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9815" y="3472612"/>
            <a:ext cx="1337945" cy="71374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645"/>
              </a:spcBef>
            </a:pPr>
            <a:r>
              <a:rPr sz="1800" b="1" dirty="0">
                <a:solidFill>
                  <a:srgbClr val="FA0028"/>
                </a:solidFill>
                <a:latin typeface="Times New Roman"/>
                <a:cs typeface="Times New Roman"/>
              </a:rPr>
              <a:t>”is </a:t>
            </a:r>
            <a:r>
              <a:rPr sz="1800" b="1" spc="-25" dirty="0">
                <a:solidFill>
                  <a:srgbClr val="FA0028"/>
                </a:solidFill>
                <a:latin typeface="Times New Roman"/>
                <a:cs typeface="Times New Roman"/>
              </a:rPr>
              <a:t>a”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50"/>
              </a:spcBef>
            </a:pPr>
            <a:r>
              <a:rPr sz="1800" b="1" dirty="0">
                <a:solidFill>
                  <a:srgbClr val="FA0028"/>
                </a:solidFill>
                <a:latin typeface="Times New Roman"/>
                <a:cs typeface="Times New Roman"/>
              </a:rPr>
              <a:t>“is a</a:t>
            </a:r>
            <a:r>
              <a:rPr sz="1800" b="1" spc="-5" dirty="0">
                <a:solidFill>
                  <a:srgbClr val="FA002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A0028"/>
                </a:solidFill>
                <a:latin typeface="Times New Roman"/>
                <a:cs typeface="Times New Roman"/>
              </a:rPr>
              <a:t>kind</a:t>
            </a:r>
            <a:r>
              <a:rPr sz="1800" b="1" spc="-5" dirty="0">
                <a:solidFill>
                  <a:srgbClr val="FA0028"/>
                </a:solidFill>
                <a:latin typeface="Times New Roman"/>
                <a:cs typeface="Times New Roman"/>
              </a:rPr>
              <a:t> </a:t>
            </a:r>
            <a:r>
              <a:rPr sz="1800" b="1" spc="-25" dirty="0">
                <a:solidFill>
                  <a:srgbClr val="FA0028"/>
                </a:solidFill>
                <a:latin typeface="Times New Roman"/>
                <a:cs typeface="Times New Roman"/>
              </a:rPr>
              <a:t>of”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29026" y="4586096"/>
            <a:ext cx="252857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solidFill>
                  <a:srgbClr val="053BE8"/>
                </a:solidFill>
                <a:latin typeface="Times New Roman"/>
                <a:cs typeface="Times New Roman"/>
              </a:rPr>
              <a:t>Association</a:t>
            </a:r>
            <a:r>
              <a:rPr sz="1800" b="1" spc="-20" dirty="0">
                <a:solidFill>
                  <a:srgbClr val="053BE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53BE8"/>
                </a:solidFill>
                <a:latin typeface="Times New Roman"/>
                <a:cs typeface="Times New Roman"/>
              </a:rPr>
              <a:t>(dependency)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77178" y="4673600"/>
            <a:ext cx="414655" cy="2724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600" b="1" spc="-20" dirty="0">
                <a:solidFill>
                  <a:srgbClr val="053BE8"/>
                </a:solidFill>
                <a:latin typeface="Times New Roman"/>
                <a:cs typeface="Times New Roman"/>
              </a:rPr>
              <a:t>does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29026" y="5274690"/>
            <a:ext cx="1242060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spc="-10" dirty="0">
                <a:latin typeface="Times New Roman"/>
                <a:cs typeface="Times New Roman"/>
              </a:rPr>
              <a:t>Aggregation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78471" y="4504486"/>
            <a:ext cx="2089150" cy="14033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770" marR="5080" indent="-178435">
              <a:lnSpc>
                <a:spcPct val="120000"/>
              </a:lnSpc>
              <a:spcBef>
                <a:spcPts val="95"/>
              </a:spcBef>
            </a:pPr>
            <a:r>
              <a:rPr sz="1800" b="1" dirty="0">
                <a:solidFill>
                  <a:srgbClr val="FA0028"/>
                </a:solidFill>
                <a:latin typeface="Times New Roman"/>
                <a:cs typeface="Times New Roman"/>
              </a:rPr>
              <a:t>“Who</a:t>
            </a:r>
            <a:r>
              <a:rPr sz="1800" b="1" spc="15" dirty="0">
                <a:solidFill>
                  <a:srgbClr val="FA0028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53BE8"/>
                </a:solidFill>
                <a:latin typeface="Times New Roman"/>
                <a:cs typeface="Times New Roman"/>
              </a:rPr>
              <a:t>does</a:t>
            </a:r>
            <a:r>
              <a:rPr sz="1800" b="1" spc="20" dirty="0">
                <a:solidFill>
                  <a:srgbClr val="053BE8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A0028"/>
                </a:solidFill>
                <a:latin typeface="Times New Roman"/>
                <a:cs typeface="Times New Roman"/>
              </a:rPr>
              <a:t>What” </a:t>
            </a:r>
            <a:r>
              <a:rPr sz="1800" b="1" spc="-10" dirty="0">
                <a:solidFill>
                  <a:srgbClr val="053BE8"/>
                </a:solidFill>
                <a:latin typeface="Times New Roman"/>
                <a:cs typeface="Times New Roman"/>
              </a:rPr>
              <a:t>“uses”</a:t>
            </a:r>
            <a:endParaRPr sz="1800">
              <a:latin typeface="Times New Roman"/>
              <a:cs typeface="Times New Roman"/>
            </a:endParaRPr>
          </a:p>
          <a:p>
            <a:pPr marR="650875" algn="ctr">
              <a:lnSpc>
                <a:spcPct val="100000"/>
              </a:lnSpc>
              <a:spcBef>
                <a:spcPts val="894"/>
              </a:spcBef>
            </a:pPr>
            <a:r>
              <a:rPr sz="1800" b="1" spc="-10" dirty="0">
                <a:latin typeface="Times New Roman"/>
                <a:cs typeface="Times New Roman"/>
              </a:rPr>
              <a:t>“has”</a:t>
            </a:r>
            <a:endParaRPr sz="1800">
              <a:latin typeface="Times New Roman"/>
              <a:cs typeface="Times New Roman"/>
            </a:endParaRPr>
          </a:p>
          <a:p>
            <a:pPr marR="598805" algn="ctr">
              <a:lnSpc>
                <a:spcPct val="100000"/>
              </a:lnSpc>
              <a:spcBef>
                <a:spcPts val="450"/>
              </a:spcBef>
            </a:pPr>
            <a:r>
              <a:rPr sz="1800" b="1" dirty="0">
                <a:latin typeface="Times New Roman"/>
                <a:cs typeface="Times New Roman"/>
              </a:rPr>
              <a:t>“composed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of”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29026" y="5937605"/>
            <a:ext cx="3307079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b="1" dirty="0">
                <a:latin typeface="Times New Roman"/>
                <a:cs typeface="Times New Roman"/>
              </a:rPr>
              <a:t>Composition: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Strong</a:t>
            </a:r>
            <a:r>
              <a:rPr sz="1800" b="1" spc="40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aggregation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2017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20"/>
              </a:spcBef>
            </a:pPr>
            <a:r>
              <a:rPr dirty="0">
                <a:solidFill>
                  <a:srgbClr val="071D56"/>
                </a:solidFill>
              </a:rPr>
              <a:t>Association,</a:t>
            </a:r>
            <a:r>
              <a:rPr spc="-20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aggregation</a:t>
            </a:r>
            <a:r>
              <a:rPr spc="-45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and</a:t>
            </a:r>
            <a:r>
              <a:rPr spc="-10" dirty="0">
                <a:solidFill>
                  <a:srgbClr val="071D56"/>
                </a:solidFill>
              </a:rPr>
              <a:t> composition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7341" y="1873707"/>
            <a:ext cx="10084435" cy="30880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1155" indent="-338455">
              <a:lnSpc>
                <a:spcPts val="3285"/>
              </a:lnSpc>
              <a:spcBef>
                <a:spcPts val="110"/>
              </a:spcBef>
              <a:buChar char="•"/>
              <a:tabLst>
                <a:tab pos="351155" algn="l"/>
              </a:tabLst>
            </a:pPr>
            <a:r>
              <a:rPr sz="2800" dirty="0">
                <a:latin typeface="Calibri"/>
                <a:cs typeface="Calibri"/>
              </a:rPr>
              <a:t>When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considering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relationships,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association,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aggregation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ts val="3285"/>
              </a:lnSpc>
            </a:pPr>
            <a:r>
              <a:rPr sz="2800" spc="-10" dirty="0">
                <a:latin typeface="Calibri"/>
                <a:cs typeface="Calibri"/>
              </a:rPr>
              <a:t>composition,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8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buChar char="•"/>
              <a:tabLst>
                <a:tab pos="1045210" algn="l"/>
              </a:tabLst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most </a:t>
            </a:r>
            <a:r>
              <a:rPr sz="2000" b="1" dirty="0">
                <a:latin typeface="Calibri"/>
                <a:cs typeface="Calibri"/>
              </a:rPr>
              <a:t>general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relationship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10" dirty="0">
                <a:latin typeface="Calibri"/>
                <a:cs typeface="Calibri"/>
              </a:rPr>
              <a:t> association</a:t>
            </a:r>
            <a:r>
              <a:rPr sz="2000" spc="-10" dirty="0">
                <a:latin typeface="Calibri"/>
                <a:cs typeface="Calibri"/>
              </a:rPr>
              <a:t>,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80"/>
              </a:spcBef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spcBef>
                <a:spcPts val="5"/>
              </a:spcBef>
              <a:buChar char="•"/>
              <a:tabLst>
                <a:tab pos="1045210" algn="l"/>
              </a:tabLst>
            </a:pPr>
            <a:r>
              <a:rPr sz="2000" dirty="0">
                <a:latin typeface="Calibri"/>
                <a:cs typeface="Calibri"/>
              </a:rPr>
              <a:t>followed by</a:t>
            </a:r>
            <a:r>
              <a:rPr sz="2000" spc="-10" dirty="0">
                <a:latin typeface="Calibri"/>
                <a:cs typeface="Calibri"/>
              </a:rPr>
              <a:t> aggregation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80"/>
              </a:spcBef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buChar char="•"/>
              <a:tabLst>
                <a:tab pos="1045210" algn="l"/>
              </a:tabLst>
            </a:pPr>
            <a:r>
              <a:rPr sz="2000" dirty="0">
                <a:latin typeface="Calibri"/>
                <a:cs typeface="Calibri"/>
              </a:rPr>
              <a:t>and,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finally,</a:t>
            </a:r>
            <a:r>
              <a:rPr sz="2000" spc="-10" dirty="0">
                <a:latin typeface="Calibri"/>
                <a:cs typeface="Calibri"/>
              </a:rPr>
              <a:t> composition.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1339" y="884279"/>
            <a:ext cx="7531783" cy="424345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8607" rIns="0" bIns="0" rtlCol="0">
            <a:spAutoFit/>
          </a:bodyPr>
          <a:lstStyle/>
          <a:p>
            <a:pPr marL="711835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Inheritance:</a:t>
            </a:r>
            <a:r>
              <a:rPr sz="4400" spc="-40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FA0028"/>
                </a:solidFill>
              </a:rPr>
              <a:t>is</a:t>
            </a:r>
            <a:r>
              <a:rPr sz="4400" spc="10" dirty="0">
                <a:solidFill>
                  <a:srgbClr val="FA0028"/>
                </a:solidFill>
              </a:rPr>
              <a:t> </a:t>
            </a:r>
            <a:r>
              <a:rPr sz="4400" dirty="0">
                <a:solidFill>
                  <a:srgbClr val="FA0028"/>
                </a:solidFill>
              </a:rPr>
              <a:t>a</a:t>
            </a:r>
            <a:r>
              <a:rPr sz="4400" dirty="0">
                <a:solidFill>
                  <a:srgbClr val="071D56"/>
                </a:solidFill>
              </a:rPr>
              <a:t>“is</a:t>
            </a:r>
            <a:r>
              <a:rPr sz="4400" spc="10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a</a:t>
            </a:r>
            <a:r>
              <a:rPr sz="4400" spc="10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kind</a:t>
            </a:r>
            <a:r>
              <a:rPr sz="4400" spc="10" dirty="0">
                <a:solidFill>
                  <a:srgbClr val="071D56"/>
                </a:solidFill>
              </a:rPr>
              <a:t> </a:t>
            </a:r>
            <a:r>
              <a:rPr sz="4400" spc="-25" dirty="0">
                <a:solidFill>
                  <a:srgbClr val="071D56"/>
                </a:solidFill>
              </a:rPr>
              <a:t>of”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846579" y="1605787"/>
            <a:ext cx="3402965" cy="38188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Arial MT"/>
              <a:buChar char="•"/>
              <a:tabLst>
                <a:tab pos="354965" algn="l"/>
              </a:tabLst>
            </a:pPr>
            <a:r>
              <a:rPr sz="3600" dirty="0">
                <a:solidFill>
                  <a:srgbClr val="FA0028"/>
                </a:solidFill>
                <a:latin typeface="Calibri"/>
                <a:cs typeface="Calibri"/>
              </a:rPr>
              <a:t>is</a:t>
            </a:r>
            <a:r>
              <a:rPr sz="3600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A0028"/>
                </a:solidFill>
                <a:latin typeface="Calibri"/>
                <a:cs typeface="Calibri"/>
              </a:rPr>
              <a:t>a </a:t>
            </a:r>
            <a:r>
              <a:rPr sz="2400" dirty="0">
                <a:latin typeface="Calibri"/>
                <a:cs typeface="Calibri"/>
              </a:rPr>
              <a:t>type </a:t>
            </a:r>
            <a:r>
              <a:rPr sz="2400" spc="-10" dirty="0">
                <a:latin typeface="Calibri"/>
                <a:cs typeface="Calibri"/>
              </a:rPr>
              <a:t>association.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5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89200"/>
              </a:lnSpc>
              <a:spcBef>
                <a:spcPts val="5"/>
              </a:spcBef>
              <a:buFont typeface="Arial MT"/>
              <a:buChar char="•"/>
              <a:tabLst>
                <a:tab pos="471170" algn="l"/>
              </a:tabLst>
            </a:pPr>
            <a:r>
              <a:rPr sz="2400" dirty="0">
                <a:latin typeface="Calibri"/>
                <a:cs typeface="Calibri"/>
              </a:rPr>
              <a:t>Child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‘subclass’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can 	</a:t>
            </a:r>
            <a:r>
              <a:rPr sz="2400" dirty="0">
                <a:latin typeface="Calibri"/>
                <a:cs typeface="Calibri"/>
              </a:rPr>
              <a:t>inherit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attributes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operations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parent 	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'superclass’.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8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97180" marR="58419" indent="-285115" algn="just">
              <a:lnSpc>
                <a:spcPct val="87300"/>
              </a:lnSpc>
              <a:spcBef>
                <a:spcPts val="5"/>
              </a:spcBef>
              <a:buFont typeface="Arial MT"/>
              <a:buChar char="•"/>
              <a:tabLst>
                <a:tab pos="471170" algn="l"/>
              </a:tabLst>
            </a:pPr>
            <a:r>
              <a:rPr sz="2400" dirty="0">
                <a:latin typeface="Calibri"/>
                <a:cs typeface="Calibri"/>
              </a:rPr>
              <a:t>Example: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inheritance 	</a:t>
            </a:r>
            <a:r>
              <a:rPr sz="2400" dirty="0">
                <a:latin typeface="Calibri"/>
                <a:cs typeface="Calibri"/>
              </a:rPr>
              <a:t>hierarchy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-10" dirty="0">
                <a:latin typeface="Calibri"/>
                <a:cs typeface="Calibri"/>
              </a:rPr>
              <a:t>animal 	kingdom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2802" y="246885"/>
            <a:ext cx="7635981" cy="644651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918075" y="421893"/>
            <a:ext cx="1072515" cy="3016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Calibri"/>
                <a:cs typeface="Calibri"/>
              </a:rPr>
              <a:t>Class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905247" y="1224737"/>
            <a:ext cx="969010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latin typeface="Calibri"/>
                <a:cs typeface="Calibri"/>
              </a:rPr>
              <a:t>Attributes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72836" y="2404110"/>
            <a:ext cx="43942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29627" y="478612"/>
            <a:ext cx="88519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Library</a:t>
            </a:r>
            <a:r>
              <a:rPr sz="1350" spc="5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item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10730" y="862075"/>
            <a:ext cx="1341755" cy="21761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500"/>
              </a:lnSpc>
              <a:spcBef>
                <a:spcPts val="280"/>
              </a:spcBef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Catalogue</a:t>
            </a:r>
            <a:r>
              <a:rPr sz="1350" spc="4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number </a:t>
            </a: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Acquisition</a:t>
            </a:r>
            <a:r>
              <a:rPr sz="1350" spc="7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date Cost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330"/>
              </a:lnSpc>
            </a:pP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Type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05"/>
              </a:lnSpc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Status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65"/>
              </a:lnSpc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Number</a:t>
            </a:r>
            <a:r>
              <a:rPr sz="1350" spc="6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of</a:t>
            </a:r>
            <a:r>
              <a:rPr sz="1350" spc="35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copies</a:t>
            </a:r>
            <a:endParaRPr sz="1350">
              <a:latin typeface="Calibri"/>
              <a:cs typeface="Calibri"/>
            </a:endParaRPr>
          </a:p>
          <a:p>
            <a:pPr marL="50800" marR="422909">
              <a:lnSpc>
                <a:spcPct val="86700"/>
              </a:lnSpc>
              <a:spcBef>
                <a:spcPts val="819"/>
              </a:spcBef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Acquire</a:t>
            </a:r>
            <a:r>
              <a:rPr sz="1350" spc="5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211F1F"/>
                </a:solidFill>
                <a:latin typeface="Calibri"/>
                <a:cs typeface="Calibri"/>
              </a:rPr>
              <a:t>() </a:t>
            </a: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Catalogue</a:t>
            </a:r>
            <a:r>
              <a:rPr sz="1350" spc="4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211F1F"/>
                </a:solidFill>
                <a:latin typeface="Calibri"/>
                <a:cs typeface="Calibri"/>
              </a:rPr>
              <a:t>() </a:t>
            </a: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Dispose</a:t>
            </a:r>
            <a:r>
              <a:rPr sz="1350" spc="6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211F1F"/>
                </a:solidFill>
                <a:latin typeface="Calibri"/>
                <a:cs typeface="Calibri"/>
              </a:rPr>
              <a:t>() </a:t>
            </a: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Issue</a:t>
            </a:r>
            <a:r>
              <a:rPr sz="1350" spc="5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211F1F"/>
                </a:solidFill>
                <a:latin typeface="Calibri"/>
                <a:cs typeface="Calibri"/>
              </a:rPr>
              <a:t>() </a:t>
            </a: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Return</a:t>
            </a:r>
            <a:r>
              <a:rPr sz="1350" spc="2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5" dirty="0">
                <a:solidFill>
                  <a:srgbClr val="211F1F"/>
                </a:solidFill>
                <a:latin typeface="Calibri"/>
                <a:cs typeface="Calibri"/>
              </a:rPr>
              <a:t>()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23" y="2404110"/>
            <a:ext cx="3607435" cy="126873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 marR="5080">
              <a:lnSpc>
                <a:spcPct val="83400"/>
              </a:lnSpc>
              <a:spcBef>
                <a:spcPts val="665"/>
              </a:spcBef>
            </a:pP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Library</a:t>
            </a:r>
            <a:r>
              <a:rPr sz="2800" spc="-5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class</a:t>
            </a:r>
            <a:r>
              <a:rPr sz="2800" spc="1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71D56"/>
                </a:solidFill>
                <a:latin typeface="Calibri"/>
                <a:cs typeface="Calibri"/>
              </a:rPr>
              <a:t>hierarchy </a:t>
            </a:r>
            <a:r>
              <a:rPr sz="3200" dirty="0">
                <a:latin typeface="Calibri"/>
                <a:cs typeface="Calibri"/>
              </a:rPr>
              <a:t>(Library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Management System)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78465" y="1939290"/>
            <a:ext cx="1066165" cy="56832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indent="103505">
              <a:lnSpc>
                <a:spcPts val="2100"/>
              </a:lnSpc>
              <a:spcBef>
                <a:spcPts val="229"/>
              </a:spcBef>
            </a:pPr>
            <a:r>
              <a:rPr sz="1800" spc="-10" dirty="0">
                <a:latin typeface="Calibri"/>
                <a:cs typeface="Calibri"/>
              </a:rPr>
              <a:t>Methods Operations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79279" y="2805760"/>
            <a:ext cx="1388110" cy="3022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800" spc="-10" dirty="0">
                <a:latin typeface="Calibri"/>
                <a:cs typeface="Calibri"/>
              </a:rPr>
              <a:t>Generalisation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89272" y="3997274"/>
            <a:ext cx="43942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dirty="0">
                <a:latin typeface="Calibri"/>
                <a:cs typeface="Calibri"/>
              </a:rPr>
              <a:t>Is 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53634" y="3683889"/>
            <a:ext cx="106807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Published</a:t>
            </a:r>
            <a:r>
              <a:rPr sz="1350" spc="-6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item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9417" y="3989958"/>
            <a:ext cx="675640" cy="39179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>
              <a:lnSpc>
                <a:spcPct val="77600"/>
              </a:lnSpc>
              <a:spcBef>
                <a:spcPts val="465"/>
              </a:spcBef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Title Publisher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5473" y="5123688"/>
            <a:ext cx="983615" cy="836294"/>
          </a:xfrm>
          <a:prstGeom prst="rect">
            <a:avLst/>
          </a:prstGeom>
        </p:spPr>
        <p:txBody>
          <a:bodyPr vert="horz" wrap="square" lIns="0" tIns="128905" rIns="0" bIns="0" rtlCol="0">
            <a:spAutoFit/>
          </a:bodyPr>
          <a:lstStyle/>
          <a:p>
            <a:pPr marL="293370">
              <a:lnSpc>
                <a:spcPct val="100000"/>
              </a:lnSpc>
              <a:spcBef>
                <a:spcPts val="1015"/>
              </a:spcBef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Magazine</a:t>
            </a:r>
            <a:endParaRPr sz="1350">
              <a:latin typeface="Calibri"/>
              <a:cs typeface="Calibri"/>
            </a:endParaRPr>
          </a:p>
          <a:p>
            <a:pPr marL="12700" marR="609600">
              <a:lnSpc>
                <a:spcPts val="1310"/>
              </a:lnSpc>
              <a:spcBef>
                <a:spcPts val="1220"/>
              </a:spcBef>
            </a:pP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Year </a:t>
            </a: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Issue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0780" y="3612540"/>
            <a:ext cx="1196340" cy="789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39700">
              <a:lnSpc>
                <a:spcPct val="135600"/>
              </a:lnSpc>
              <a:spcBef>
                <a:spcPts val="95"/>
              </a:spcBef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Recorded</a:t>
            </a:r>
            <a:r>
              <a:rPr sz="1350" spc="-4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item </a:t>
            </a: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Title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Medium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65563" y="5201158"/>
            <a:ext cx="731520" cy="366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340"/>
              </a:lnSpc>
              <a:spcBef>
                <a:spcPts val="105"/>
              </a:spcBef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Computer</a:t>
            </a:r>
            <a:endParaRPr sz="1350">
              <a:latin typeface="Calibri"/>
              <a:cs typeface="Calibri"/>
            </a:endParaRPr>
          </a:p>
          <a:p>
            <a:pPr marL="85725">
              <a:lnSpc>
                <a:spcPts val="1340"/>
              </a:lnSpc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program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913878" y="5121695"/>
            <a:ext cx="1125220" cy="93027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71170">
              <a:lnSpc>
                <a:spcPct val="100000"/>
              </a:lnSpc>
              <a:spcBef>
                <a:spcPts val="730"/>
              </a:spcBef>
            </a:pP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Film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515"/>
              </a:lnSpc>
              <a:spcBef>
                <a:spcPts val="635"/>
              </a:spcBef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Director</a:t>
            </a:r>
            <a:endParaRPr sz="1350">
              <a:latin typeface="Calibri"/>
              <a:cs typeface="Calibri"/>
            </a:endParaRPr>
          </a:p>
          <a:p>
            <a:pPr marL="12700" marR="5080">
              <a:lnSpc>
                <a:spcPct val="74100"/>
              </a:lnSpc>
              <a:spcBef>
                <a:spcPts val="315"/>
              </a:spcBef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Date of</a:t>
            </a:r>
            <a:r>
              <a:rPr sz="1350" spc="31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release Distributor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48570" y="5666943"/>
            <a:ext cx="645795" cy="419734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4130" marR="5080" indent="-12065">
              <a:lnSpc>
                <a:spcPts val="1480"/>
              </a:lnSpc>
              <a:spcBef>
                <a:spcPts val="270"/>
              </a:spcBef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Version Platform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95342" y="5102656"/>
            <a:ext cx="1163320" cy="12261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420370">
              <a:lnSpc>
                <a:spcPct val="100000"/>
              </a:lnSpc>
              <a:spcBef>
                <a:spcPts val="880"/>
              </a:spcBef>
            </a:pP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Book</a:t>
            </a:r>
            <a:endParaRPr sz="1350">
              <a:latin typeface="Calibri"/>
              <a:cs typeface="Calibri"/>
            </a:endParaRPr>
          </a:p>
          <a:p>
            <a:pPr marL="12700" marR="650240">
              <a:lnSpc>
                <a:spcPts val="1500"/>
              </a:lnSpc>
              <a:spcBef>
                <a:spcPts val="935"/>
              </a:spcBef>
            </a:pPr>
            <a:r>
              <a:rPr sz="1350" spc="-10" dirty="0">
                <a:solidFill>
                  <a:srgbClr val="211F1F"/>
                </a:solidFill>
                <a:latin typeface="Calibri"/>
                <a:cs typeface="Calibri"/>
              </a:rPr>
              <a:t>Author Edition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ts val="1215"/>
              </a:lnSpc>
            </a:pPr>
            <a:r>
              <a:rPr sz="1350" dirty="0">
                <a:solidFill>
                  <a:srgbClr val="211F1F"/>
                </a:solidFill>
                <a:latin typeface="Calibri"/>
                <a:cs typeface="Calibri"/>
              </a:rPr>
              <a:t>Publication</a:t>
            </a:r>
            <a:r>
              <a:rPr sz="1350" spc="-6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date</a:t>
            </a:r>
            <a:endParaRPr sz="1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350" spc="-20" dirty="0">
                <a:solidFill>
                  <a:srgbClr val="211F1F"/>
                </a:solidFill>
                <a:latin typeface="Calibri"/>
                <a:cs typeface="Calibri"/>
              </a:rPr>
              <a:t>ISBN</a:t>
            </a:r>
            <a:endParaRPr sz="13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4936" y="910111"/>
            <a:ext cx="7196418" cy="54342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289675" y="877772"/>
            <a:ext cx="1233805" cy="181863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241935">
              <a:lnSpc>
                <a:spcPct val="100000"/>
              </a:lnSpc>
              <a:spcBef>
                <a:spcPts val="990"/>
              </a:spcBef>
            </a:pP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Library</a:t>
            </a: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1F1F"/>
                </a:solidFill>
                <a:latin typeface="Calibri"/>
                <a:cs typeface="Calibri"/>
              </a:rPr>
              <a:t>user</a:t>
            </a:r>
            <a:endParaRPr sz="1600">
              <a:latin typeface="Calibri"/>
              <a:cs typeface="Calibri"/>
            </a:endParaRPr>
          </a:p>
          <a:p>
            <a:pPr marL="12700" marR="59055">
              <a:lnSpc>
                <a:spcPct val="72800"/>
              </a:lnSpc>
              <a:spcBef>
                <a:spcPts val="1415"/>
              </a:spcBef>
            </a:pPr>
            <a:r>
              <a:rPr sz="1600" spc="-20" dirty="0">
                <a:solidFill>
                  <a:srgbClr val="211F1F"/>
                </a:solidFill>
                <a:latin typeface="Calibri"/>
                <a:cs typeface="Calibri"/>
              </a:rPr>
              <a:t>Name</a:t>
            </a:r>
            <a:r>
              <a:rPr sz="1600" spc="50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Address Phone </a:t>
            </a: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Registration</a:t>
            </a:r>
            <a:r>
              <a:rPr sz="1600" spc="-4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50" dirty="0">
                <a:solidFill>
                  <a:srgbClr val="211F1F"/>
                </a:solidFill>
                <a:latin typeface="Calibri"/>
                <a:cs typeface="Calibri"/>
              </a:rPr>
              <a:t>#</a:t>
            </a:r>
            <a:endParaRPr sz="1600">
              <a:latin typeface="Calibri"/>
              <a:cs typeface="Calibri"/>
            </a:endParaRPr>
          </a:p>
          <a:p>
            <a:pPr marL="12700" marR="114935">
              <a:lnSpc>
                <a:spcPct val="72500"/>
              </a:lnSpc>
              <a:spcBef>
                <a:spcPts val="1515"/>
              </a:spcBef>
            </a:pP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Register</a:t>
            </a:r>
            <a:r>
              <a:rPr sz="1600" spc="-1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11F1F"/>
                </a:solidFill>
                <a:latin typeface="Calibri"/>
                <a:cs typeface="Calibri"/>
              </a:rPr>
              <a:t>() </a:t>
            </a: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De-</a:t>
            </a: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register</a:t>
            </a:r>
            <a:r>
              <a:rPr sz="1600" spc="1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211F1F"/>
                </a:solidFill>
                <a:latin typeface="Calibri"/>
                <a:cs typeface="Calibri"/>
              </a:rPr>
              <a:t>()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8117" y="2464054"/>
            <a:ext cx="2718435" cy="74866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800"/>
              </a:lnSpc>
              <a:spcBef>
                <a:spcPts val="270"/>
              </a:spcBef>
            </a:pPr>
            <a:r>
              <a:rPr sz="2400" dirty="0">
                <a:solidFill>
                  <a:srgbClr val="071D56"/>
                </a:solidFill>
                <a:latin typeface="Calibri"/>
                <a:cs typeface="Calibri"/>
              </a:rPr>
              <a:t>User</a:t>
            </a:r>
            <a:r>
              <a:rPr sz="2400" spc="-1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071D56"/>
                </a:solidFill>
                <a:latin typeface="Calibri"/>
                <a:cs typeface="Calibri"/>
              </a:rPr>
              <a:t>class</a:t>
            </a:r>
            <a:r>
              <a:rPr sz="2400" spc="-25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71D56"/>
                </a:solidFill>
                <a:latin typeface="Calibri"/>
                <a:cs typeface="Calibri"/>
              </a:rPr>
              <a:t>hierarchy </a:t>
            </a:r>
            <a:r>
              <a:rPr sz="2400" dirty="0">
                <a:latin typeface="Calibri"/>
                <a:cs typeface="Calibri"/>
              </a:rPr>
              <a:t>(Library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Management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8117" y="3175761"/>
            <a:ext cx="1017269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latin typeface="Calibri"/>
                <a:cs typeface="Calibri"/>
              </a:rPr>
              <a:t>System)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13672" y="3437890"/>
            <a:ext cx="81534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Borrower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07611" y="3301187"/>
            <a:ext cx="1062355" cy="763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445770">
              <a:lnSpc>
                <a:spcPct val="151400"/>
              </a:lnSpc>
              <a:spcBef>
                <a:spcPts val="95"/>
              </a:spcBef>
            </a:pP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Reader Affiliation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54948" y="3756786"/>
            <a:ext cx="115697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Items</a:t>
            </a:r>
            <a:r>
              <a:rPr sz="1600" spc="-2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on</a:t>
            </a:r>
            <a:r>
              <a:rPr sz="1600" spc="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1F1F"/>
                </a:solidFill>
                <a:latin typeface="Calibri"/>
                <a:cs typeface="Calibri"/>
              </a:rPr>
              <a:t>loan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54948" y="3893947"/>
            <a:ext cx="92456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Max.</a:t>
            </a:r>
            <a:r>
              <a:rPr sz="1600" spc="1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loans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9277" y="5111757"/>
            <a:ext cx="1616710" cy="8439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49605">
              <a:lnSpc>
                <a:spcPct val="100000"/>
              </a:lnSpc>
              <a:spcBef>
                <a:spcPts val="680"/>
              </a:spcBef>
            </a:pP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Staff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75"/>
              </a:lnSpc>
              <a:spcBef>
                <a:spcPts val="590"/>
              </a:spcBef>
            </a:pP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Department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675"/>
              </a:lnSpc>
            </a:pP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Department</a:t>
            </a:r>
            <a:r>
              <a:rPr sz="1600" spc="1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211F1F"/>
                </a:solidFill>
                <a:latin typeface="Calibri"/>
                <a:cs typeface="Calibri"/>
              </a:rPr>
              <a:t>phone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362058" y="5162265"/>
            <a:ext cx="1215390" cy="80327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R="31115" algn="r">
              <a:lnSpc>
                <a:spcPct val="100000"/>
              </a:lnSpc>
              <a:spcBef>
                <a:spcPts val="484"/>
              </a:spcBef>
            </a:pP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Student</a:t>
            </a:r>
            <a:endParaRPr sz="1600">
              <a:latin typeface="Calibri"/>
              <a:cs typeface="Calibri"/>
            </a:endParaRPr>
          </a:p>
          <a:p>
            <a:pPr marR="48260" algn="r">
              <a:lnSpc>
                <a:spcPts val="1714"/>
              </a:lnSpc>
              <a:spcBef>
                <a:spcPts val="385"/>
              </a:spcBef>
            </a:pP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Major </a:t>
            </a: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subject</a:t>
            </a:r>
            <a:endParaRPr sz="1600">
              <a:latin typeface="Calibri"/>
              <a:cs typeface="Calibri"/>
            </a:endParaRPr>
          </a:p>
          <a:p>
            <a:pPr marR="5080" algn="r">
              <a:lnSpc>
                <a:spcPts val="1714"/>
              </a:lnSpc>
            </a:pPr>
            <a:r>
              <a:rPr sz="1600" dirty="0">
                <a:solidFill>
                  <a:srgbClr val="211F1F"/>
                </a:solidFill>
                <a:latin typeface="Calibri"/>
                <a:cs typeface="Calibri"/>
              </a:rPr>
              <a:t>Home</a:t>
            </a:r>
            <a:r>
              <a:rPr sz="1600" spc="-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11F1F"/>
                </a:solidFill>
                <a:latin typeface="Calibri"/>
                <a:cs typeface="Calibri"/>
              </a:rPr>
              <a:t>address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085" y="1435608"/>
            <a:ext cx="8192063" cy="521512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8747" y="480440"/>
            <a:ext cx="78765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1F3863"/>
                </a:solidFill>
              </a:rPr>
              <a:t>Hierarchy</a:t>
            </a:r>
            <a:r>
              <a:rPr sz="4400" spc="-60" dirty="0">
                <a:solidFill>
                  <a:srgbClr val="1F3863"/>
                </a:solidFill>
              </a:rPr>
              <a:t> </a:t>
            </a:r>
            <a:r>
              <a:rPr sz="4400" dirty="0">
                <a:solidFill>
                  <a:srgbClr val="1F3863"/>
                </a:solidFill>
              </a:rPr>
              <a:t>Diagram</a:t>
            </a:r>
            <a:r>
              <a:rPr sz="4400" spc="-55" dirty="0">
                <a:solidFill>
                  <a:srgbClr val="1F3863"/>
                </a:solidFill>
              </a:rPr>
              <a:t> </a:t>
            </a:r>
            <a:r>
              <a:rPr sz="4400" dirty="0">
                <a:solidFill>
                  <a:srgbClr val="1F3863"/>
                </a:solidFill>
              </a:rPr>
              <a:t>(UML</a:t>
            </a:r>
            <a:r>
              <a:rPr sz="4400" spc="-60" dirty="0">
                <a:solidFill>
                  <a:srgbClr val="1F3863"/>
                </a:solidFill>
              </a:rPr>
              <a:t> </a:t>
            </a:r>
            <a:r>
              <a:rPr sz="4400" spc="-10" dirty="0">
                <a:solidFill>
                  <a:srgbClr val="1F3863"/>
                </a:solidFill>
              </a:rPr>
              <a:t>notation)</a:t>
            </a:r>
            <a:endParaRPr sz="44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942334" y="1373356"/>
            <a:ext cx="2379345" cy="25126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873760" algn="ctr">
              <a:lnSpc>
                <a:spcPct val="100000"/>
              </a:lnSpc>
              <a:spcBef>
                <a:spcPts val="550"/>
              </a:spcBef>
            </a:pPr>
            <a:r>
              <a:rPr sz="1800" b="1" spc="-10" dirty="0">
                <a:latin typeface="Calibri"/>
                <a:cs typeface="Calibri"/>
              </a:rPr>
              <a:t>PERSON</a:t>
            </a:r>
            <a:endParaRPr sz="1800">
              <a:latin typeface="Calibri"/>
              <a:cs typeface="Calibri"/>
            </a:endParaRPr>
          </a:p>
          <a:p>
            <a:pPr marL="930275" marR="157480">
              <a:lnSpc>
                <a:spcPct val="99800"/>
              </a:lnSpc>
              <a:spcBef>
                <a:spcPts val="409"/>
              </a:spcBef>
            </a:pPr>
            <a:r>
              <a:rPr sz="1600" dirty="0">
                <a:latin typeface="Calibri"/>
                <a:cs typeface="Calibri"/>
              </a:rPr>
              <a:t>Name, </a:t>
            </a:r>
            <a:r>
              <a:rPr sz="1600" spc="-10" dirty="0">
                <a:latin typeface="Calibri"/>
                <a:cs typeface="Calibri"/>
              </a:rPr>
              <a:t>Address </a:t>
            </a:r>
            <a:r>
              <a:rPr sz="1600" dirty="0">
                <a:latin typeface="Calibri"/>
                <a:cs typeface="Calibri"/>
              </a:rPr>
              <a:t>Phone,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Sex </a:t>
            </a:r>
            <a:r>
              <a:rPr sz="1600" dirty="0">
                <a:latin typeface="Calibri"/>
                <a:cs typeface="Calibri"/>
              </a:rPr>
              <a:t>Date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Birth ChangeAddress</a:t>
            </a:r>
            <a:endParaRPr sz="1600">
              <a:latin typeface="Calibri"/>
              <a:cs typeface="Calibri"/>
            </a:endParaRPr>
          </a:p>
          <a:p>
            <a:pPr marL="917575" algn="ctr">
              <a:lnSpc>
                <a:spcPct val="100000"/>
              </a:lnSpc>
              <a:spcBef>
                <a:spcPts val="85"/>
              </a:spcBef>
            </a:pPr>
            <a:r>
              <a:rPr sz="1600" spc="-10" dirty="0">
                <a:latin typeface="Calibri"/>
                <a:cs typeface="Calibri"/>
              </a:rPr>
              <a:t>EnquireDOB&amp;Sex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A0028"/>
                </a:solidFill>
                <a:latin typeface="Calibri"/>
                <a:cs typeface="Calibri"/>
              </a:rPr>
              <a:t>IS</a:t>
            </a:r>
            <a:r>
              <a:rPr sz="1800" b="1" spc="2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800" b="1" spc="-50" dirty="0">
                <a:solidFill>
                  <a:srgbClr val="FA0028"/>
                </a:solidFill>
                <a:latin typeface="Calibri"/>
                <a:cs typeface="Calibri"/>
              </a:rPr>
              <a:t>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95576" y="4156061"/>
            <a:ext cx="1435100" cy="202565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30"/>
              </a:spcBef>
            </a:pPr>
            <a:r>
              <a:rPr sz="1800" b="1" spc="-10" dirty="0">
                <a:latin typeface="Calibri"/>
                <a:cs typeface="Calibri"/>
              </a:rPr>
              <a:t>CUSTOMER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sz="1600" spc="-10" dirty="0">
                <a:latin typeface="Calibri"/>
                <a:cs typeface="Calibri"/>
              </a:rPr>
              <a:t>Balance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0"/>
              </a:lnSpc>
              <a:spcBef>
                <a:spcPts val="85"/>
              </a:spcBef>
            </a:pPr>
            <a:r>
              <a:rPr sz="1600" dirty="0">
                <a:latin typeface="Calibri"/>
                <a:cs typeface="Calibri"/>
              </a:rPr>
              <a:t>O/Due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30,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60,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5" dirty="0">
                <a:latin typeface="Calibri"/>
                <a:cs typeface="Calibri"/>
              </a:rPr>
              <a:t>90</a:t>
            </a:r>
            <a:endParaRPr sz="1600">
              <a:latin typeface="Calibri"/>
              <a:cs typeface="Calibri"/>
            </a:endParaRPr>
          </a:p>
          <a:p>
            <a:pPr marL="12700" marR="335280">
              <a:lnSpc>
                <a:spcPts val="1920"/>
              </a:lnSpc>
              <a:spcBef>
                <a:spcPts val="50"/>
              </a:spcBef>
            </a:pPr>
            <a:r>
              <a:rPr sz="1600" dirty="0">
                <a:latin typeface="Calibri"/>
                <a:cs typeface="Calibri"/>
              </a:rPr>
              <a:t>Credit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Rating </a:t>
            </a:r>
            <a:r>
              <a:rPr sz="1600" dirty="0">
                <a:latin typeface="Calibri"/>
                <a:cs typeface="Calibri"/>
              </a:rPr>
              <a:t>Date</a:t>
            </a:r>
            <a:r>
              <a:rPr sz="1600" spc="-10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Paid</a:t>
            </a:r>
            <a:endParaRPr sz="1600">
              <a:latin typeface="Calibri"/>
              <a:cs typeface="Calibri"/>
            </a:endParaRPr>
          </a:p>
          <a:p>
            <a:pPr marL="12700" marR="208915">
              <a:lnSpc>
                <a:spcPts val="1900"/>
              </a:lnSpc>
              <a:spcBef>
                <a:spcPts val="105"/>
              </a:spcBef>
            </a:pPr>
            <a:r>
              <a:rPr sz="1600" spc="-10" dirty="0">
                <a:latin typeface="Calibri"/>
                <a:cs typeface="Calibri"/>
              </a:rPr>
              <a:t>CheckCrRating AgeBalances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05273" y="5081473"/>
            <a:ext cx="2472055" cy="125031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110"/>
              </a:spcBef>
            </a:pPr>
            <a:r>
              <a:rPr sz="2000" b="1" dirty="0">
                <a:latin typeface="Calibri"/>
                <a:cs typeface="Calibri"/>
              </a:rPr>
              <a:t>This kind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arrowhead </a:t>
            </a:r>
            <a:r>
              <a:rPr sz="2000" b="1" dirty="0">
                <a:latin typeface="Calibri"/>
                <a:cs typeface="Calibri"/>
              </a:rPr>
              <a:t>indicates that</a:t>
            </a:r>
            <a:r>
              <a:rPr sz="2000" b="1" spc="2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this </a:t>
            </a:r>
            <a:r>
              <a:rPr sz="2000" b="1" dirty="0">
                <a:latin typeface="Calibri"/>
                <a:cs typeface="Calibri"/>
              </a:rPr>
              <a:t>relationship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one </a:t>
            </a:r>
            <a:r>
              <a:rPr sz="2000" b="1" spc="-25" dirty="0">
                <a:latin typeface="Calibri"/>
                <a:cs typeface="Calibri"/>
              </a:rPr>
              <a:t>of </a:t>
            </a:r>
            <a:r>
              <a:rPr sz="2000" b="1" spc="-10" dirty="0">
                <a:latin typeface="Calibri"/>
                <a:cs typeface="Calibri"/>
              </a:rPr>
              <a:t>subclassing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62035" y="4318938"/>
            <a:ext cx="1577975" cy="210693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450"/>
              </a:spcBef>
            </a:pPr>
            <a:r>
              <a:rPr sz="1800" b="1" spc="-10" dirty="0">
                <a:latin typeface="Calibri"/>
                <a:cs typeface="Calibri"/>
              </a:rPr>
              <a:t>EMPLOYEE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  <a:spcBef>
                <a:spcPts val="309"/>
              </a:spcBef>
            </a:pPr>
            <a:r>
              <a:rPr sz="1600" spc="-25" dirty="0">
                <a:latin typeface="Calibri"/>
                <a:cs typeface="Calibri"/>
              </a:rPr>
              <a:t>SIN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ts val="1914"/>
              </a:lnSpc>
            </a:pPr>
            <a:r>
              <a:rPr sz="1600" dirty="0">
                <a:latin typeface="Calibri"/>
                <a:cs typeface="Calibri"/>
              </a:rPr>
              <a:t>Marital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Status</a:t>
            </a:r>
            <a:endParaRPr sz="1600">
              <a:latin typeface="Calibri"/>
              <a:cs typeface="Calibri"/>
            </a:endParaRPr>
          </a:p>
          <a:p>
            <a:pPr marL="12700" marR="5080">
              <a:lnSpc>
                <a:spcPts val="1900"/>
              </a:lnSpc>
              <a:spcBef>
                <a:spcPts val="160"/>
              </a:spcBef>
            </a:pPr>
            <a:r>
              <a:rPr sz="1600" dirty="0">
                <a:latin typeface="Calibri"/>
                <a:cs typeface="Calibri"/>
              </a:rPr>
              <a:t>No.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of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Dependants </a:t>
            </a:r>
            <a:r>
              <a:rPr sz="1600" dirty="0">
                <a:latin typeface="Calibri"/>
                <a:cs typeface="Calibri"/>
              </a:rPr>
              <a:t>Date </a:t>
            </a:r>
            <a:r>
              <a:rPr sz="1600" spc="-10" dirty="0">
                <a:latin typeface="Calibri"/>
                <a:cs typeface="Calibri"/>
              </a:rPr>
              <a:t>Hired</a:t>
            </a:r>
            <a:endParaRPr sz="1600">
              <a:latin typeface="Calibri"/>
              <a:cs typeface="Calibri"/>
            </a:endParaRPr>
          </a:p>
          <a:p>
            <a:pPr marL="12700" marR="654050">
              <a:lnSpc>
                <a:spcPts val="1900"/>
              </a:lnSpc>
              <a:spcBef>
                <a:spcPts val="20"/>
              </a:spcBef>
            </a:pPr>
            <a:r>
              <a:rPr sz="1600" dirty="0">
                <a:latin typeface="Calibri"/>
                <a:cs typeface="Calibri"/>
              </a:rPr>
              <a:t>Wage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Rate </a:t>
            </a:r>
            <a:r>
              <a:rPr sz="1600" spc="-10" dirty="0">
                <a:latin typeface="Calibri"/>
                <a:cs typeface="Calibri"/>
              </a:rPr>
              <a:t>GiveRaise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600" spc="-10" dirty="0">
                <a:latin typeface="Calibri"/>
                <a:cs typeface="Calibri"/>
              </a:rPr>
              <a:t>CalcMonthPay</a:t>
            </a:r>
            <a:endParaRPr sz="1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381635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Multiple</a:t>
            </a:r>
            <a:r>
              <a:rPr sz="4400" spc="-3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inheritance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579120" marR="5080" indent="-287020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579755" algn="l"/>
              </a:tabLst>
            </a:pPr>
            <a:r>
              <a:rPr dirty="0"/>
              <a:t>Rather</a:t>
            </a:r>
            <a:r>
              <a:rPr spc="-5" dirty="0"/>
              <a:t> </a:t>
            </a:r>
            <a:r>
              <a:rPr dirty="0"/>
              <a:t>than</a:t>
            </a:r>
            <a:r>
              <a:rPr spc="-15" dirty="0"/>
              <a:t> </a:t>
            </a:r>
            <a:r>
              <a:rPr dirty="0"/>
              <a:t>inheriting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attributes</a:t>
            </a:r>
            <a:r>
              <a:rPr spc="-1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services</a:t>
            </a:r>
            <a:r>
              <a:rPr spc="-15" dirty="0"/>
              <a:t> </a:t>
            </a:r>
            <a:r>
              <a:rPr dirty="0"/>
              <a:t>from</a:t>
            </a:r>
            <a:r>
              <a:rPr spc="-2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single</a:t>
            </a:r>
            <a:r>
              <a:rPr spc="-35" dirty="0"/>
              <a:t> </a:t>
            </a:r>
            <a:r>
              <a:rPr dirty="0"/>
              <a:t>parent</a:t>
            </a:r>
            <a:r>
              <a:rPr spc="-15" dirty="0"/>
              <a:t> </a:t>
            </a:r>
            <a:r>
              <a:rPr dirty="0"/>
              <a:t>class,</a:t>
            </a:r>
            <a:r>
              <a:rPr spc="-40" dirty="0"/>
              <a:t> </a:t>
            </a:r>
            <a:r>
              <a:rPr spc="-50" dirty="0"/>
              <a:t>a </a:t>
            </a:r>
            <a:r>
              <a:rPr dirty="0"/>
              <a:t>system</a:t>
            </a:r>
            <a:r>
              <a:rPr spc="-30" dirty="0"/>
              <a:t> </a:t>
            </a:r>
            <a:r>
              <a:rPr dirty="0"/>
              <a:t>which</a:t>
            </a:r>
            <a:r>
              <a:rPr spc="-35" dirty="0"/>
              <a:t> </a:t>
            </a:r>
            <a:r>
              <a:rPr dirty="0"/>
              <a:t>supports</a:t>
            </a:r>
            <a:r>
              <a:rPr spc="-45" dirty="0"/>
              <a:t> </a:t>
            </a:r>
            <a:r>
              <a:rPr dirty="0"/>
              <a:t>multiple</a:t>
            </a:r>
            <a:r>
              <a:rPr spc="-35" dirty="0"/>
              <a:t> </a:t>
            </a:r>
            <a:r>
              <a:rPr dirty="0"/>
              <a:t>inheritance</a:t>
            </a:r>
            <a:r>
              <a:rPr spc="-45" dirty="0"/>
              <a:t> </a:t>
            </a:r>
            <a:r>
              <a:rPr dirty="0"/>
              <a:t>allows</a:t>
            </a:r>
            <a:r>
              <a:rPr spc="-5" dirty="0"/>
              <a:t> </a:t>
            </a:r>
            <a:r>
              <a:rPr dirty="0"/>
              <a:t>object</a:t>
            </a:r>
            <a:r>
              <a:rPr spc="-25" dirty="0"/>
              <a:t> </a:t>
            </a:r>
            <a:r>
              <a:rPr dirty="0"/>
              <a:t>classes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10" dirty="0"/>
              <a:t>inherit </a:t>
            </a:r>
            <a:r>
              <a:rPr dirty="0"/>
              <a:t>from</a:t>
            </a:r>
            <a:r>
              <a:rPr spc="25" dirty="0"/>
              <a:t> </a:t>
            </a:r>
            <a:r>
              <a:rPr dirty="0"/>
              <a:t>several</a:t>
            </a:r>
            <a:r>
              <a:rPr spc="-5" dirty="0"/>
              <a:t> </a:t>
            </a:r>
            <a:r>
              <a:rPr spc="-10" dirty="0"/>
              <a:t>super-classes</a:t>
            </a:r>
          </a:p>
          <a:p>
            <a:pPr marL="635635" marR="8255" indent="-342900">
              <a:lnSpc>
                <a:spcPct val="100800"/>
              </a:lnSpc>
              <a:spcBef>
                <a:spcPts val="1930"/>
              </a:spcBef>
              <a:buFont typeface="Arial MT"/>
              <a:buChar char="•"/>
              <a:tabLst>
                <a:tab pos="636270" algn="l"/>
              </a:tabLst>
            </a:pPr>
            <a:r>
              <a:rPr dirty="0"/>
              <a:t>Can</a:t>
            </a:r>
            <a:r>
              <a:rPr spc="-25" dirty="0"/>
              <a:t> </a:t>
            </a:r>
            <a:r>
              <a:rPr dirty="0"/>
              <a:t>lead</a:t>
            </a:r>
            <a:r>
              <a:rPr spc="-15" dirty="0"/>
              <a:t> </a:t>
            </a:r>
            <a:r>
              <a:rPr dirty="0"/>
              <a:t>to semantic</a:t>
            </a:r>
            <a:r>
              <a:rPr spc="-50" dirty="0"/>
              <a:t> </a:t>
            </a:r>
            <a:r>
              <a:rPr dirty="0"/>
              <a:t>conflicts</a:t>
            </a:r>
            <a:r>
              <a:rPr spc="-35" dirty="0"/>
              <a:t> </a:t>
            </a:r>
            <a:r>
              <a:rPr dirty="0"/>
              <a:t>where</a:t>
            </a:r>
            <a:r>
              <a:rPr spc="-20" dirty="0"/>
              <a:t> </a:t>
            </a:r>
            <a:r>
              <a:rPr dirty="0"/>
              <a:t>attributes/services</a:t>
            </a:r>
            <a:r>
              <a:rPr spc="-2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same</a:t>
            </a:r>
            <a:r>
              <a:rPr spc="-30" dirty="0"/>
              <a:t> </a:t>
            </a:r>
            <a:r>
              <a:rPr spc="-20" dirty="0"/>
              <a:t>name </a:t>
            </a:r>
            <a:r>
              <a:rPr dirty="0"/>
              <a:t>in</a:t>
            </a:r>
            <a:r>
              <a:rPr spc="-15" dirty="0"/>
              <a:t> </a:t>
            </a:r>
            <a:r>
              <a:rPr dirty="0"/>
              <a:t>different</a:t>
            </a:r>
            <a:r>
              <a:rPr spc="-15" dirty="0"/>
              <a:t> </a:t>
            </a:r>
            <a:r>
              <a:rPr dirty="0"/>
              <a:t>super-classes</a:t>
            </a:r>
            <a:r>
              <a:rPr spc="-45" dirty="0"/>
              <a:t> </a:t>
            </a:r>
            <a:r>
              <a:rPr dirty="0"/>
              <a:t>have</a:t>
            </a:r>
            <a:r>
              <a:rPr spc="-15" dirty="0"/>
              <a:t> </a:t>
            </a:r>
            <a:r>
              <a:rPr dirty="0"/>
              <a:t>different</a:t>
            </a:r>
            <a:r>
              <a:rPr spc="-10" dirty="0"/>
              <a:t> semantics</a:t>
            </a:r>
          </a:p>
          <a:p>
            <a:pPr marL="579120" indent="-286385">
              <a:lnSpc>
                <a:spcPct val="100000"/>
              </a:lnSpc>
              <a:spcBef>
                <a:spcPts val="1190"/>
              </a:spcBef>
              <a:buFont typeface="Arial MT"/>
              <a:buChar char="•"/>
              <a:tabLst>
                <a:tab pos="579755" algn="l"/>
              </a:tabLst>
            </a:pPr>
            <a:r>
              <a:rPr dirty="0"/>
              <a:t>Makes</a:t>
            </a:r>
            <a:r>
              <a:rPr spc="-25" dirty="0"/>
              <a:t> </a:t>
            </a:r>
            <a:r>
              <a:rPr dirty="0"/>
              <a:t>class</a:t>
            </a:r>
            <a:r>
              <a:rPr spc="-40" dirty="0"/>
              <a:t> </a:t>
            </a:r>
            <a:r>
              <a:rPr dirty="0"/>
              <a:t>hierarchy</a:t>
            </a:r>
            <a:r>
              <a:rPr spc="-45" dirty="0"/>
              <a:t> </a:t>
            </a:r>
            <a:r>
              <a:rPr dirty="0"/>
              <a:t>reorganisation</a:t>
            </a:r>
            <a:r>
              <a:rPr spc="-40" dirty="0"/>
              <a:t> </a:t>
            </a:r>
            <a:r>
              <a:rPr dirty="0"/>
              <a:t>more</a:t>
            </a:r>
            <a:r>
              <a:rPr spc="-10" dirty="0"/>
              <a:t> complex</a:t>
            </a:r>
          </a:p>
          <a:p>
            <a:pPr marL="579120" indent="-28638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579755" algn="l"/>
              </a:tabLst>
            </a:pPr>
            <a:r>
              <a:rPr dirty="0"/>
              <a:t>Java</a:t>
            </a:r>
            <a:r>
              <a:rPr spc="-15" dirty="0"/>
              <a:t> </a:t>
            </a:r>
            <a:r>
              <a:rPr dirty="0"/>
              <a:t>does</a:t>
            </a:r>
            <a:r>
              <a:rPr spc="-20" dirty="0"/>
              <a:t> </a:t>
            </a:r>
            <a:r>
              <a:rPr dirty="0"/>
              <a:t>not support</a:t>
            </a:r>
            <a:r>
              <a:rPr spc="-35" dirty="0"/>
              <a:t> </a:t>
            </a:r>
            <a:r>
              <a:rPr dirty="0"/>
              <a:t>multiple</a:t>
            </a:r>
            <a:r>
              <a:rPr spc="-20" dirty="0"/>
              <a:t> </a:t>
            </a:r>
            <a:r>
              <a:rPr spc="-10" dirty="0"/>
              <a:t>inheritance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3281" y="1406652"/>
            <a:ext cx="6150912" cy="484015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1076" y="293624"/>
            <a:ext cx="5479415" cy="109537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 marR="5080">
              <a:lnSpc>
                <a:spcPct val="75000"/>
              </a:lnSpc>
              <a:spcBef>
                <a:spcPts val="1320"/>
              </a:spcBef>
            </a:pPr>
            <a:r>
              <a:rPr dirty="0">
                <a:solidFill>
                  <a:srgbClr val="071D56"/>
                </a:solidFill>
              </a:rPr>
              <a:t>Multiple</a:t>
            </a:r>
            <a:r>
              <a:rPr spc="10" dirty="0">
                <a:solidFill>
                  <a:srgbClr val="071D56"/>
                </a:solidFill>
              </a:rPr>
              <a:t> </a:t>
            </a:r>
            <a:r>
              <a:rPr spc="-10" dirty="0">
                <a:solidFill>
                  <a:srgbClr val="071D56"/>
                </a:solidFill>
              </a:rPr>
              <a:t>inheritance </a:t>
            </a:r>
            <a:r>
              <a:rPr dirty="0">
                <a:solidFill>
                  <a:srgbClr val="071D56"/>
                </a:solidFill>
              </a:rPr>
              <a:t>Example:</a:t>
            </a:r>
            <a:r>
              <a:rPr spc="5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The talking</a:t>
            </a:r>
            <a:r>
              <a:rPr spc="10" dirty="0">
                <a:solidFill>
                  <a:srgbClr val="071D56"/>
                </a:solidFill>
              </a:rPr>
              <a:t> </a:t>
            </a:r>
            <a:r>
              <a:rPr spc="-20" dirty="0">
                <a:solidFill>
                  <a:srgbClr val="071D56"/>
                </a:solidFill>
              </a:rPr>
              <a:t>book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3661664" y="1526082"/>
            <a:ext cx="1746885" cy="176974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598805">
              <a:lnSpc>
                <a:spcPct val="100000"/>
              </a:lnSpc>
              <a:spcBef>
                <a:spcPts val="1050"/>
              </a:spcBef>
            </a:pPr>
            <a:r>
              <a:rPr sz="2050" spc="-20" dirty="0">
                <a:solidFill>
                  <a:srgbClr val="211F1F"/>
                </a:solidFill>
                <a:latin typeface="Calibri"/>
                <a:cs typeface="Calibri"/>
              </a:rPr>
              <a:t>Book</a:t>
            </a:r>
            <a:endParaRPr sz="2050">
              <a:latin typeface="Calibri"/>
              <a:cs typeface="Calibri"/>
            </a:endParaRPr>
          </a:p>
          <a:p>
            <a:pPr marL="12700" marR="981075">
              <a:lnSpc>
                <a:spcPts val="2290"/>
              </a:lnSpc>
              <a:spcBef>
                <a:spcPts val="1170"/>
              </a:spcBef>
            </a:pPr>
            <a:r>
              <a:rPr sz="2050" spc="-10" dirty="0">
                <a:solidFill>
                  <a:srgbClr val="211F1F"/>
                </a:solidFill>
                <a:latin typeface="Calibri"/>
                <a:cs typeface="Calibri"/>
              </a:rPr>
              <a:t>Author Edition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ts val="2195"/>
              </a:lnSpc>
            </a:pPr>
            <a:r>
              <a:rPr sz="2050" dirty="0">
                <a:solidFill>
                  <a:srgbClr val="211F1F"/>
                </a:solidFill>
                <a:latin typeface="Calibri"/>
                <a:cs typeface="Calibri"/>
              </a:rPr>
              <a:t>Publication</a:t>
            </a:r>
            <a:r>
              <a:rPr sz="2050" spc="-8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11F1F"/>
                </a:solidFill>
                <a:latin typeface="Calibri"/>
                <a:cs typeface="Calibri"/>
              </a:rPr>
              <a:t>date</a:t>
            </a:r>
            <a:endParaRPr sz="205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050" spc="-20" dirty="0">
                <a:solidFill>
                  <a:srgbClr val="211F1F"/>
                </a:solidFill>
                <a:latin typeface="Calibri"/>
                <a:cs typeface="Calibri"/>
              </a:rPr>
              <a:t>ISBN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25436" y="1646681"/>
            <a:ext cx="168338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211F1F"/>
                </a:solidFill>
                <a:latin typeface="Calibri"/>
                <a:cs typeface="Calibri"/>
              </a:rPr>
              <a:t>Voice</a:t>
            </a:r>
            <a:r>
              <a:rPr sz="2050" spc="-3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211F1F"/>
                </a:solidFill>
                <a:latin typeface="Calibri"/>
                <a:cs typeface="Calibri"/>
              </a:rPr>
              <a:t>recording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48982" y="2143760"/>
            <a:ext cx="1626235" cy="925194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ct val="93900"/>
              </a:lnSpc>
              <a:spcBef>
                <a:spcPts val="250"/>
              </a:spcBef>
            </a:pPr>
            <a:r>
              <a:rPr sz="2050" spc="-10" dirty="0">
                <a:solidFill>
                  <a:srgbClr val="211F1F"/>
                </a:solidFill>
                <a:latin typeface="Calibri"/>
                <a:cs typeface="Calibri"/>
              </a:rPr>
              <a:t>Speaker Duration </a:t>
            </a:r>
            <a:r>
              <a:rPr sz="2050" dirty="0">
                <a:solidFill>
                  <a:srgbClr val="211F1F"/>
                </a:solidFill>
                <a:latin typeface="Calibri"/>
                <a:cs typeface="Calibri"/>
              </a:rPr>
              <a:t>Recording</a:t>
            </a:r>
            <a:r>
              <a:rPr sz="2050" spc="-5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11F1F"/>
                </a:solidFill>
                <a:latin typeface="Calibri"/>
                <a:cs typeface="Calibri"/>
              </a:rPr>
              <a:t>date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3614" y="4649215"/>
            <a:ext cx="1554480" cy="1019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135">
              <a:lnSpc>
                <a:spcPct val="159100"/>
              </a:lnSpc>
              <a:spcBef>
                <a:spcPts val="100"/>
              </a:spcBef>
            </a:pPr>
            <a:r>
              <a:rPr sz="2050" dirty="0">
                <a:solidFill>
                  <a:srgbClr val="211F1F"/>
                </a:solidFill>
                <a:latin typeface="Calibri"/>
                <a:cs typeface="Calibri"/>
              </a:rPr>
              <a:t>Talking</a:t>
            </a:r>
            <a:r>
              <a:rPr sz="2050" spc="-8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2050" spc="-20" dirty="0">
                <a:solidFill>
                  <a:srgbClr val="211F1F"/>
                </a:solidFill>
                <a:latin typeface="Calibri"/>
                <a:cs typeface="Calibri"/>
              </a:rPr>
              <a:t>book </a:t>
            </a:r>
            <a:r>
              <a:rPr sz="2050" dirty="0">
                <a:solidFill>
                  <a:srgbClr val="211F1F"/>
                </a:solidFill>
                <a:latin typeface="Calibri"/>
                <a:cs typeface="Calibri"/>
              </a:rPr>
              <a:t>#</a:t>
            </a:r>
            <a:r>
              <a:rPr sz="2050" spc="-1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2050" spc="-10" dirty="0">
                <a:solidFill>
                  <a:srgbClr val="211F1F"/>
                </a:solidFill>
                <a:latin typeface="Calibri"/>
                <a:cs typeface="Calibri"/>
              </a:rPr>
              <a:t>Tapes</a:t>
            </a:r>
            <a:endParaRPr sz="20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23616" y="2519172"/>
            <a:ext cx="6144767" cy="38374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733425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Ex:</a:t>
            </a:r>
            <a:r>
              <a:rPr sz="4400" spc="-10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The</a:t>
            </a:r>
            <a:r>
              <a:rPr sz="4400" spc="-5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character</a:t>
            </a:r>
            <a:r>
              <a:rPr sz="4400" spc="-3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hierarchy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140967" y="1677670"/>
            <a:ext cx="10153650" cy="942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Character</a:t>
            </a:r>
            <a:r>
              <a:rPr sz="900" spc="-25" dirty="0">
                <a:solidFill>
                  <a:srgbClr val="071D56"/>
                </a:solidFill>
                <a:latin typeface="Calibri"/>
                <a:cs typeface="Calibri"/>
              </a:rPr>
              <a:t>z</a:t>
            </a:r>
            <a:r>
              <a:rPr sz="900" spc="114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class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ASCIIcode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attributes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(type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tells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type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character</a:t>
            </a:r>
            <a:endParaRPr sz="2000">
              <a:latin typeface="Calibri"/>
              <a:cs typeface="Calibri"/>
            </a:endParaRPr>
          </a:p>
          <a:p>
            <a:pPr marL="12700" marR="7239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-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italic,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underline),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normal(),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bold(),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italic()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underline()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operations.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Character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children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be: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Letter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PunctualSign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SpecialCharacter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Number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4382" y="1420367"/>
            <a:ext cx="7606262" cy="502568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059" y="139065"/>
            <a:ext cx="8028305" cy="11353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30"/>
              </a:spcBef>
            </a:pPr>
            <a:r>
              <a:rPr sz="3600" dirty="0">
                <a:solidFill>
                  <a:srgbClr val="1F3863"/>
                </a:solidFill>
              </a:rPr>
              <a:t>Ex:</a:t>
            </a:r>
            <a:r>
              <a:rPr sz="3600" spc="-40" dirty="0">
                <a:solidFill>
                  <a:srgbClr val="1F3863"/>
                </a:solidFill>
              </a:rPr>
              <a:t> </a:t>
            </a:r>
            <a:r>
              <a:rPr sz="3600" dirty="0">
                <a:solidFill>
                  <a:srgbClr val="1F3863"/>
                </a:solidFill>
              </a:rPr>
              <a:t>Generalization/Specialization</a:t>
            </a:r>
            <a:r>
              <a:rPr sz="3600" spc="-50" dirty="0">
                <a:solidFill>
                  <a:srgbClr val="1F3863"/>
                </a:solidFill>
              </a:rPr>
              <a:t> </a:t>
            </a:r>
            <a:r>
              <a:rPr sz="3600" spc="-10" dirty="0">
                <a:solidFill>
                  <a:srgbClr val="1F3863"/>
                </a:solidFill>
              </a:rPr>
              <a:t>Hierarchy </a:t>
            </a:r>
            <a:r>
              <a:rPr sz="3600" dirty="0">
                <a:solidFill>
                  <a:srgbClr val="1F3863"/>
                </a:solidFill>
              </a:rPr>
              <a:t>Notation</a:t>
            </a:r>
            <a:r>
              <a:rPr sz="3600" spc="-40" dirty="0">
                <a:solidFill>
                  <a:srgbClr val="1F3863"/>
                </a:solidFill>
              </a:rPr>
              <a:t> </a:t>
            </a:r>
            <a:r>
              <a:rPr sz="3600" dirty="0">
                <a:solidFill>
                  <a:srgbClr val="1F3863"/>
                </a:solidFill>
              </a:rPr>
              <a:t>for</a:t>
            </a:r>
            <a:r>
              <a:rPr sz="3600" spc="-15" dirty="0">
                <a:solidFill>
                  <a:srgbClr val="1F3863"/>
                </a:solidFill>
              </a:rPr>
              <a:t> </a:t>
            </a:r>
            <a:r>
              <a:rPr sz="3600" dirty="0">
                <a:solidFill>
                  <a:srgbClr val="1F3863"/>
                </a:solidFill>
              </a:rPr>
              <a:t>Motor</a:t>
            </a:r>
            <a:r>
              <a:rPr sz="3600" spc="-15" dirty="0">
                <a:solidFill>
                  <a:srgbClr val="1F3863"/>
                </a:solidFill>
              </a:rPr>
              <a:t> </a:t>
            </a:r>
            <a:r>
              <a:rPr sz="3600" spc="-10" dirty="0">
                <a:solidFill>
                  <a:srgbClr val="1F3863"/>
                </a:solidFill>
              </a:rPr>
              <a:t>Vehicles</a:t>
            </a:r>
            <a:endParaRPr sz="36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2407741"/>
            <a:ext cx="3482975" cy="1699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solidFill>
                  <a:srgbClr val="1F3863"/>
                </a:solidFill>
                <a:latin typeface="Calibri"/>
                <a:cs typeface="Calibri"/>
              </a:rPr>
              <a:t>Topic:</a:t>
            </a:r>
            <a:r>
              <a:rPr sz="6000" b="1" spc="-160" dirty="0">
                <a:solidFill>
                  <a:srgbClr val="1F3863"/>
                </a:solidFill>
                <a:latin typeface="Calibri"/>
                <a:cs typeface="Calibri"/>
              </a:rPr>
              <a:t> </a:t>
            </a:r>
            <a:r>
              <a:rPr sz="6000" b="1" spc="-50" dirty="0">
                <a:solidFill>
                  <a:srgbClr val="1F3863"/>
                </a:solidFill>
                <a:latin typeface="Calibri"/>
                <a:cs typeface="Calibri"/>
              </a:rPr>
              <a:t>7</a:t>
            </a:r>
            <a:endParaRPr sz="6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4800" dirty="0">
                <a:solidFill>
                  <a:srgbClr val="878787"/>
                </a:solidFill>
              </a:rPr>
              <a:t>Class</a:t>
            </a:r>
            <a:r>
              <a:rPr sz="4800" spc="-25" dirty="0">
                <a:solidFill>
                  <a:srgbClr val="878787"/>
                </a:solidFill>
              </a:rPr>
              <a:t> </a:t>
            </a:r>
            <a:r>
              <a:rPr sz="4800" spc="-10" dirty="0">
                <a:solidFill>
                  <a:srgbClr val="878787"/>
                </a:solidFill>
              </a:rPr>
              <a:t>Diagram</a:t>
            </a:r>
            <a:endParaRPr sz="4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5734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15"/>
              </a:spcBef>
            </a:pPr>
            <a:r>
              <a:rPr sz="3600" dirty="0">
                <a:solidFill>
                  <a:srgbClr val="1F3863"/>
                </a:solidFill>
              </a:rPr>
              <a:t>Ex:</a:t>
            </a:r>
            <a:r>
              <a:rPr sz="3600" spc="-65" dirty="0">
                <a:solidFill>
                  <a:srgbClr val="1F3863"/>
                </a:solidFill>
              </a:rPr>
              <a:t> </a:t>
            </a:r>
            <a:r>
              <a:rPr sz="3600" dirty="0">
                <a:solidFill>
                  <a:srgbClr val="1F3863"/>
                </a:solidFill>
              </a:rPr>
              <a:t>Generalization/Specialization</a:t>
            </a:r>
            <a:r>
              <a:rPr sz="3600" spc="-70" dirty="0">
                <a:solidFill>
                  <a:srgbClr val="1F3863"/>
                </a:solidFill>
              </a:rPr>
              <a:t> </a:t>
            </a:r>
            <a:r>
              <a:rPr sz="3600" spc="-10" dirty="0">
                <a:solidFill>
                  <a:srgbClr val="1F3863"/>
                </a:solidFill>
              </a:rPr>
              <a:t>Hierarchy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7472" y="2284476"/>
            <a:ext cx="6103620" cy="28224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9231" y="2093976"/>
            <a:ext cx="5035296" cy="299618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8546" y="1916062"/>
            <a:ext cx="2991136" cy="193591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00836" rIns="0" bIns="0" rtlCol="0">
            <a:spAutoFit/>
          </a:bodyPr>
          <a:lstStyle/>
          <a:p>
            <a:pPr marL="691515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71D56"/>
                </a:solidFill>
              </a:rPr>
              <a:t>UML:</a:t>
            </a:r>
            <a:r>
              <a:rPr spc="-15" dirty="0">
                <a:solidFill>
                  <a:srgbClr val="071D56"/>
                </a:solidFill>
              </a:rPr>
              <a:t> </a:t>
            </a: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Associations </a:t>
            </a:r>
            <a:r>
              <a:rPr dirty="0">
                <a:solidFill>
                  <a:srgbClr val="071D56"/>
                </a:solidFill>
              </a:rPr>
              <a:t>of</a:t>
            </a:r>
            <a:r>
              <a:rPr spc="-5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regular </a:t>
            </a:r>
            <a:r>
              <a:rPr spc="-10" dirty="0">
                <a:solidFill>
                  <a:srgbClr val="071D56"/>
                </a:solidFill>
              </a:rPr>
              <a:t>classes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7199503" y="1970277"/>
            <a:ext cx="2124710" cy="76327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71170" marR="340360" indent="84455">
              <a:lnSpc>
                <a:spcPct val="101299"/>
              </a:lnSpc>
              <a:spcBef>
                <a:spcPts val="80"/>
              </a:spcBef>
            </a:pPr>
            <a:r>
              <a:rPr sz="1600" spc="-10" dirty="0">
                <a:latin typeface="Calibri"/>
                <a:cs typeface="Calibri"/>
              </a:rPr>
              <a:t>Association: </a:t>
            </a:r>
            <a:r>
              <a:rPr sz="1600" dirty="0">
                <a:latin typeface="Calibri"/>
                <a:cs typeface="Calibri"/>
              </a:rPr>
              <a:t>Who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A0028"/>
                </a:solidFill>
                <a:latin typeface="Calibri"/>
                <a:cs typeface="Calibri"/>
              </a:rPr>
              <a:t>does</a:t>
            </a:r>
            <a:r>
              <a:rPr sz="1600" spc="-2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600" spc="-20" dirty="0">
                <a:solidFill>
                  <a:srgbClr val="053BE8"/>
                </a:solidFill>
                <a:latin typeface="Calibri"/>
                <a:cs typeface="Calibri"/>
              </a:rPr>
              <a:t>what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dirty="0">
                <a:latin typeface="Calibri"/>
                <a:cs typeface="Calibri"/>
              </a:rPr>
              <a:t>Librarian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A0028"/>
                </a:solidFill>
                <a:latin typeface="Calibri"/>
                <a:cs typeface="Calibri"/>
              </a:rPr>
              <a:t>works</a:t>
            </a:r>
            <a:r>
              <a:rPr sz="1600" spc="-4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FA0028"/>
                </a:solidFill>
                <a:latin typeface="Calibri"/>
                <a:cs typeface="Calibri"/>
              </a:rPr>
              <a:t>in</a:t>
            </a:r>
            <a:r>
              <a:rPr sz="1600" spc="-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053BE8"/>
                </a:solidFill>
                <a:latin typeface="Calibri"/>
                <a:cs typeface="Calibri"/>
              </a:rPr>
              <a:t>Library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619" y="2097100"/>
            <a:ext cx="4647565" cy="19767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dirty="0">
                <a:latin typeface="Calibri"/>
                <a:cs typeface="Calibri"/>
              </a:rPr>
              <a:t>Who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does what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relationship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355600" marR="5080" indent="-342900">
              <a:lnSpc>
                <a:spcPct val="100899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When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dirty="0">
                <a:latin typeface="Calibri"/>
                <a:cs typeface="Calibri"/>
              </a:rPr>
              <a:t>together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conceptually,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connection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association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3247" y="3217671"/>
            <a:ext cx="5922084" cy="213126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67054" rIns="0" bIns="0" rtlCol="0">
            <a:spAutoFit/>
          </a:bodyPr>
          <a:lstStyle/>
          <a:p>
            <a:pPr marL="32512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Associations</a:t>
            </a:r>
            <a:r>
              <a:rPr b="1" spc="-4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71D56"/>
                </a:solidFill>
              </a:rPr>
              <a:t>of</a:t>
            </a:r>
            <a:r>
              <a:rPr spc="-30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regular</a:t>
            </a:r>
            <a:r>
              <a:rPr spc="-50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classes -</a:t>
            </a:r>
            <a:r>
              <a:rPr spc="-30" dirty="0">
                <a:solidFill>
                  <a:srgbClr val="071D56"/>
                </a:solidFill>
              </a:rPr>
              <a:t> </a:t>
            </a: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Who</a:t>
            </a:r>
            <a:r>
              <a:rPr b="1" spc="-2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does</a:t>
            </a:r>
            <a:r>
              <a:rPr b="1" spc="-35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b="1" spc="-20" dirty="0">
                <a:solidFill>
                  <a:srgbClr val="071D56"/>
                </a:solidFill>
                <a:latin typeface="Calibri"/>
                <a:cs typeface="Calibri"/>
              </a:rPr>
              <a:t>what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677670" y="1651762"/>
            <a:ext cx="6283960" cy="8870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1155" indent="-338455">
              <a:lnSpc>
                <a:spcPct val="100000"/>
              </a:lnSpc>
              <a:spcBef>
                <a:spcPts val="105"/>
              </a:spcBef>
              <a:buChar char="•"/>
              <a:tabLst>
                <a:tab pos="351155" algn="l"/>
              </a:tabLst>
            </a:pPr>
            <a:r>
              <a:rPr sz="2800" dirty="0">
                <a:solidFill>
                  <a:srgbClr val="053BE8"/>
                </a:solidFill>
                <a:latin typeface="Calibri"/>
                <a:cs typeface="Calibri"/>
              </a:rPr>
              <a:t>A</a:t>
            </a:r>
            <a:r>
              <a:rPr sz="2800" spc="-40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53BE8"/>
                </a:solidFill>
                <a:latin typeface="Calibri"/>
                <a:cs typeface="Calibri"/>
              </a:rPr>
              <a:t>manager</a:t>
            </a:r>
            <a:r>
              <a:rPr sz="2800" spc="-10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53BE8"/>
                </a:solidFill>
                <a:latin typeface="Calibri"/>
                <a:cs typeface="Calibri"/>
              </a:rPr>
              <a:t>supervises</a:t>
            </a:r>
            <a:r>
              <a:rPr sz="2800" spc="-35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53BE8"/>
                </a:solidFill>
                <a:latin typeface="Calibri"/>
                <a:cs typeface="Calibri"/>
              </a:rPr>
              <a:t>1..*</a:t>
            </a:r>
            <a:r>
              <a:rPr sz="2800" spc="-15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53BE8"/>
                </a:solidFill>
                <a:latin typeface="Calibri"/>
                <a:cs typeface="Calibri"/>
              </a:rPr>
              <a:t>employees</a:t>
            </a:r>
            <a:endParaRPr sz="2800">
              <a:latin typeface="Calibri"/>
              <a:cs typeface="Calibri"/>
            </a:endParaRPr>
          </a:p>
          <a:p>
            <a:pPr marL="351155" indent="-338455">
              <a:lnSpc>
                <a:spcPct val="100000"/>
              </a:lnSpc>
              <a:spcBef>
                <a:spcPts val="55"/>
              </a:spcBef>
              <a:buChar char="•"/>
              <a:tabLst>
                <a:tab pos="351155" algn="l"/>
              </a:tabLst>
            </a:pPr>
            <a:r>
              <a:rPr sz="2800" dirty="0">
                <a:solidFill>
                  <a:srgbClr val="2AB657"/>
                </a:solidFill>
                <a:latin typeface="Calibri"/>
                <a:cs typeface="Calibri"/>
              </a:rPr>
              <a:t>An</a:t>
            </a:r>
            <a:r>
              <a:rPr sz="2800" spc="-20" dirty="0">
                <a:solidFill>
                  <a:srgbClr val="2AB65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AB657"/>
                </a:solidFill>
                <a:latin typeface="Calibri"/>
                <a:cs typeface="Calibri"/>
              </a:rPr>
              <a:t>employee</a:t>
            </a:r>
            <a:r>
              <a:rPr sz="2800" spc="20" dirty="0">
                <a:solidFill>
                  <a:srgbClr val="2AB65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AB657"/>
                </a:solidFill>
                <a:latin typeface="Calibri"/>
                <a:cs typeface="Calibri"/>
              </a:rPr>
              <a:t>is</a:t>
            </a:r>
            <a:r>
              <a:rPr sz="2800" spc="-10" dirty="0">
                <a:solidFill>
                  <a:srgbClr val="2AB65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AB657"/>
                </a:solidFill>
                <a:latin typeface="Calibri"/>
                <a:cs typeface="Calibri"/>
              </a:rPr>
              <a:t>supervised</a:t>
            </a:r>
            <a:r>
              <a:rPr sz="2800" spc="-15" dirty="0">
                <a:solidFill>
                  <a:srgbClr val="2AB65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AB657"/>
                </a:solidFill>
                <a:latin typeface="Calibri"/>
                <a:cs typeface="Calibri"/>
              </a:rPr>
              <a:t>by</a:t>
            </a:r>
            <a:r>
              <a:rPr sz="2800" spc="-5" dirty="0">
                <a:solidFill>
                  <a:srgbClr val="2AB65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2AB657"/>
                </a:solidFill>
                <a:latin typeface="Calibri"/>
                <a:cs typeface="Calibri"/>
              </a:rPr>
              <a:t>1</a:t>
            </a:r>
            <a:r>
              <a:rPr sz="2800" spc="-15" dirty="0">
                <a:solidFill>
                  <a:srgbClr val="2AB65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2AB657"/>
                </a:solidFill>
                <a:latin typeface="Calibri"/>
                <a:cs typeface="Calibri"/>
              </a:rPr>
              <a:t>manager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13229" y="3304158"/>
            <a:ext cx="114617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latin typeface="Calibri"/>
                <a:cs typeface="Calibri"/>
              </a:rPr>
              <a:t>Manager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9109" y="3849751"/>
            <a:ext cx="18097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11493" y="3321506"/>
            <a:ext cx="125857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3144" y="3817746"/>
            <a:ext cx="132778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10" dirty="0">
                <a:latin typeface="Calibri"/>
                <a:cs typeface="Calibri"/>
              </a:rPr>
              <a:t>supervises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74409" y="4058539"/>
            <a:ext cx="490220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20" dirty="0">
                <a:latin typeface="Calibri"/>
                <a:cs typeface="Calibri"/>
              </a:rPr>
              <a:t>1..*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469638" y="4290440"/>
            <a:ext cx="199453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supervised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271" rIns="0" bIns="0" rtlCol="0">
            <a:spAutoFit/>
          </a:bodyPr>
          <a:lstStyle/>
          <a:p>
            <a:pPr marL="493395">
              <a:lnSpc>
                <a:spcPct val="100000"/>
              </a:lnSpc>
              <a:spcBef>
                <a:spcPts val="125"/>
              </a:spcBef>
            </a:pPr>
            <a:r>
              <a:rPr sz="4400" b="1" dirty="0">
                <a:solidFill>
                  <a:srgbClr val="071D56"/>
                </a:solidFill>
                <a:latin typeface="Calibri"/>
                <a:cs typeface="Calibri"/>
              </a:rPr>
              <a:t>Multiplicity</a:t>
            </a:r>
            <a:r>
              <a:rPr sz="4400" b="1" spc="-25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71D56"/>
                </a:solidFill>
                <a:latin typeface="Calibri"/>
                <a:cs typeface="Calibri"/>
              </a:rPr>
              <a:t>of an</a:t>
            </a:r>
            <a:r>
              <a:rPr sz="4400" b="1" spc="1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71D56"/>
                </a:solidFill>
                <a:latin typeface="Calibri"/>
                <a:cs typeface="Calibri"/>
              </a:rPr>
              <a:t>Association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2842" y="1528063"/>
            <a:ext cx="9331325" cy="501205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99085" marR="5080" indent="-287020">
              <a:lnSpc>
                <a:spcPct val="101099"/>
              </a:lnSpc>
              <a:spcBef>
                <a:spcPts val="7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Shows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 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objects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associated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class.</a:t>
            </a:r>
            <a:endParaRPr sz="2800">
              <a:latin typeface="Calibri"/>
              <a:cs typeface="Calibri"/>
            </a:endParaRPr>
          </a:p>
          <a:p>
            <a:pPr marL="276225">
              <a:lnSpc>
                <a:spcPct val="100000"/>
              </a:lnSpc>
              <a:spcBef>
                <a:spcPts val="1480"/>
              </a:spcBef>
            </a:pPr>
            <a:r>
              <a:rPr sz="2400" dirty="0">
                <a:latin typeface="Times New Roman"/>
                <a:cs typeface="Times New Roman"/>
              </a:rPr>
              <a:t>One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relate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another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a:</a:t>
            </a:r>
            <a:endParaRPr sz="2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330"/>
              </a:spcBef>
              <a:tabLst>
                <a:tab pos="794385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one-to-</a:t>
            </a:r>
            <a:r>
              <a:rPr sz="2400" spc="-25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470"/>
              </a:spcBef>
              <a:tabLst>
                <a:tab pos="794385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one-to-</a:t>
            </a:r>
            <a:r>
              <a:rPr sz="2400" spc="-20" dirty="0">
                <a:latin typeface="Times New Roman"/>
                <a:cs typeface="Times New Roman"/>
              </a:rPr>
              <a:t>many</a:t>
            </a:r>
            <a:endParaRPr sz="2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130"/>
              </a:spcBef>
              <a:tabLst>
                <a:tab pos="794385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one-to-one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more</a:t>
            </a:r>
            <a:endParaRPr sz="2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215"/>
              </a:spcBef>
              <a:tabLst>
                <a:tab pos="794385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one-</a:t>
            </a:r>
            <a:r>
              <a:rPr sz="2400" dirty="0">
                <a:latin typeface="Times New Roman"/>
                <a:cs typeface="Times New Roman"/>
              </a:rPr>
              <a:t>to-zero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25" dirty="0">
                <a:latin typeface="Times New Roman"/>
                <a:cs typeface="Times New Roman"/>
              </a:rPr>
              <a:t>one</a:t>
            </a:r>
            <a:endParaRPr sz="2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420"/>
              </a:spcBef>
              <a:tabLst>
                <a:tab pos="794385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Times New Roman"/>
                <a:cs typeface="Times New Roman"/>
              </a:rPr>
              <a:t>one-</a:t>
            </a:r>
            <a:r>
              <a:rPr sz="2400" dirty="0">
                <a:latin typeface="Times New Roman"/>
                <a:cs typeface="Times New Roman"/>
              </a:rPr>
              <a:t>to-a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bounded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interval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(one-</a:t>
            </a:r>
            <a:r>
              <a:rPr sz="2400" spc="-10" dirty="0">
                <a:latin typeface="Times New Roman"/>
                <a:cs typeface="Times New Roman"/>
              </a:rPr>
              <a:t>to-</a:t>
            </a:r>
            <a:r>
              <a:rPr sz="2400" dirty="0">
                <a:latin typeface="Times New Roman"/>
                <a:cs typeface="Times New Roman"/>
              </a:rPr>
              <a:t>two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twenty)</a:t>
            </a:r>
            <a:endParaRPr sz="2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325"/>
              </a:spcBef>
              <a:tabLst>
                <a:tab pos="794385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one-to-exactly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n</a:t>
            </a:r>
            <a:endParaRPr sz="2400">
              <a:latin typeface="Times New Roman"/>
              <a:cs typeface="Times New Roman"/>
            </a:endParaRPr>
          </a:p>
          <a:p>
            <a:pPr marL="276225">
              <a:lnSpc>
                <a:spcPct val="100000"/>
              </a:lnSpc>
              <a:spcBef>
                <a:spcPts val="375"/>
              </a:spcBef>
              <a:tabLst>
                <a:tab pos="794385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latin typeface="Times New Roman"/>
                <a:cs typeface="Times New Roman"/>
              </a:rPr>
              <a:t>one-to-a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choices (one-to-five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10" dirty="0">
                <a:latin typeface="Times New Roman"/>
                <a:cs typeface="Times New Roman"/>
              </a:rPr>
              <a:t>eight)</a:t>
            </a:r>
            <a:endParaRPr sz="2400">
              <a:latin typeface="Times New Roman"/>
              <a:cs typeface="Times New Roman"/>
            </a:endParaRPr>
          </a:p>
          <a:p>
            <a:pPr marL="735330" marR="1814195" indent="-459105">
              <a:lnSpc>
                <a:spcPts val="2600"/>
              </a:lnSpc>
              <a:spcBef>
                <a:spcPts val="550"/>
              </a:spcBef>
              <a:tabLst>
                <a:tab pos="794385" algn="l"/>
                <a:tab pos="2105025" algn="l"/>
                <a:tab pos="3020060" algn="l"/>
              </a:tabLst>
            </a:pPr>
            <a:r>
              <a:rPr sz="1200" spc="-50" dirty="0">
                <a:solidFill>
                  <a:srgbClr val="071D56"/>
                </a:solidFill>
                <a:latin typeface="Wingdings"/>
                <a:cs typeface="Wingdings"/>
              </a:rPr>
              <a:t></a:t>
            </a:r>
            <a:r>
              <a:rPr sz="1200" dirty="0">
                <a:solidFill>
                  <a:srgbClr val="071D56"/>
                </a:solidFill>
                <a:latin typeface="Times New Roman"/>
                <a:cs typeface="Times New Roman"/>
              </a:rPr>
              <a:t>		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UML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uses an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asterisk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*</a:t>
            </a:r>
            <a:r>
              <a:rPr sz="2400" dirty="0">
                <a:latin typeface="Times New Roman"/>
                <a:cs typeface="Times New Roman"/>
              </a:rPr>
              <a:t>)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represent </a:t>
            </a:r>
            <a:r>
              <a:rPr sz="2400" b="1" i="1" dirty="0">
                <a:latin typeface="Times New Roman"/>
                <a:cs typeface="Times New Roman"/>
              </a:rPr>
              <a:t>more</a:t>
            </a:r>
            <a:r>
              <a:rPr sz="2400" b="1" i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to </a:t>
            </a:r>
            <a:r>
              <a:rPr sz="2400" spc="-10" dirty="0">
                <a:latin typeface="Times New Roman"/>
                <a:cs typeface="Times New Roman"/>
              </a:rPr>
              <a:t>represent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b="1" i="1" spc="-20" dirty="0">
                <a:latin typeface="Times New Roman"/>
                <a:cs typeface="Times New Roman"/>
              </a:rPr>
              <a:t>many</a:t>
            </a:r>
            <a:r>
              <a:rPr sz="2400" b="1" i="1" dirty="0">
                <a:latin typeface="Times New Roman"/>
                <a:cs typeface="Times New Roman"/>
              </a:rPr>
              <a:t>	</a:t>
            </a:r>
            <a:r>
              <a:rPr sz="2400" spc="-5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8436" rIns="0" bIns="0" rtlCol="0">
            <a:spAutoFit/>
          </a:bodyPr>
          <a:lstStyle/>
          <a:p>
            <a:pPr marL="46609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OO:</a:t>
            </a:r>
            <a:r>
              <a:rPr b="1" spc="5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Visibility</a:t>
            </a:r>
            <a:r>
              <a:rPr b="1" spc="-25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dirty="0">
                <a:solidFill>
                  <a:srgbClr val="071D56"/>
                </a:solidFill>
              </a:rPr>
              <a:t>of attributes</a:t>
            </a:r>
            <a:r>
              <a:rPr spc="30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or</a:t>
            </a:r>
            <a:r>
              <a:rPr spc="10" dirty="0">
                <a:solidFill>
                  <a:srgbClr val="071D56"/>
                </a:solidFill>
              </a:rPr>
              <a:t> </a:t>
            </a:r>
            <a:r>
              <a:rPr spc="-10" dirty="0">
                <a:solidFill>
                  <a:srgbClr val="071D56"/>
                </a:solidFill>
              </a:rPr>
              <a:t>operations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26007" y="1652778"/>
            <a:ext cx="9549765" cy="13157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080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Visibility: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extent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class's </a:t>
            </a:r>
            <a:r>
              <a:rPr sz="2400" dirty="0">
                <a:latin typeface="Calibri"/>
                <a:cs typeface="Calibri"/>
              </a:rPr>
              <a:t>attributes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48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Three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visibility: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6007" y="3286734"/>
            <a:ext cx="637540" cy="89281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tabLst>
                <a:tab pos="471170" algn="l"/>
              </a:tabLst>
            </a:pPr>
            <a:r>
              <a:rPr sz="2400" spc="-50" dirty="0">
                <a:latin typeface="Arial MT"/>
                <a:cs typeface="Arial MT"/>
              </a:rPr>
              <a:t>•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b="1" spc="-50" dirty="0">
                <a:solidFill>
                  <a:srgbClr val="FA0028"/>
                </a:solidFill>
                <a:latin typeface="Calibri"/>
                <a:cs typeface="Calibri"/>
              </a:rPr>
              <a:t>+</a:t>
            </a:r>
            <a:endParaRPr sz="2400">
              <a:latin typeface="Calibri"/>
              <a:cs typeface="Calibri"/>
            </a:endParaRPr>
          </a:p>
          <a:p>
            <a:pPr marL="471170" indent="-458470">
              <a:lnSpc>
                <a:spcPct val="100000"/>
              </a:lnSpc>
              <a:spcBef>
                <a:spcPts val="535"/>
              </a:spcBef>
              <a:buClr>
                <a:srgbClr val="000000"/>
              </a:buClr>
              <a:buFont typeface="Arial MT"/>
              <a:buChar char="•"/>
              <a:tabLst>
                <a:tab pos="471170" algn="l"/>
              </a:tabLst>
            </a:pPr>
            <a:r>
              <a:rPr sz="2400" b="1" spc="-50" dirty="0">
                <a:solidFill>
                  <a:srgbClr val="FA0028"/>
                </a:solidFill>
                <a:latin typeface="Calibri"/>
                <a:cs typeface="Calibri"/>
              </a:rPr>
              <a:t>#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26007" y="3270336"/>
            <a:ext cx="10132695" cy="172529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875030">
              <a:lnSpc>
                <a:spcPct val="100000"/>
              </a:lnSpc>
              <a:spcBef>
                <a:spcPts val="605"/>
              </a:spcBef>
            </a:pPr>
            <a:r>
              <a:rPr sz="2400" b="1" dirty="0">
                <a:latin typeface="Calibri"/>
                <a:cs typeface="Calibri"/>
              </a:rPr>
              <a:t>: public</a:t>
            </a:r>
            <a:r>
              <a:rPr sz="2400" b="1" spc="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level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usability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extends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 </a:t>
            </a:r>
            <a:r>
              <a:rPr sz="2400" spc="-10" dirty="0">
                <a:latin typeface="Calibri"/>
                <a:cs typeface="Calibri"/>
              </a:rPr>
              <a:t>classes)</a:t>
            </a:r>
            <a:endParaRPr sz="2400">
              <a:latin typeface="Calibri"/>
              <a:cs typeface="Calibri"/>
            </a:endParaRPr>
          </a:p>
          <a:p>
            <a:pPr marL="853440" marR="5080">
              <a:lnSpc>
                <a:spcPts val="3400"/>
              </a:lnSpc>
              <a:spcBef>
                <a:spcPts val="200"/>
              </a:spcBef>
            </a:pP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protected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level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dirty="0">
                <a:latin typeface="Calibri"/>
                <a:cs typeface="Calibri"/>
              </a:rPr>
              <a:t>usability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open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A0028"/>
                </a:solidFill>
                <a:latin typeface="Calibri"/>
                <a:cs typeface="Calibri"/>
              </a:rPr>
              <a:t>inherit</a:t>
            </a:r>
            <a:r>
              <a:rPr sz="2400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original class)</a:t>
            </a:r>
            <a:endParaRPr sz="2400">
              <a:latin typeface="Calibri"/>
              <a:cs typeface="Calibri"/>
            </a:endParaRPr>
          </a:p>
          <a:p>
            <a:pPr marL="471170" indent="-458470">
              <a:lnSpc>
                <a:spcPct val="100000"/>
              </a:lnSpc>
              <a:spcBef>
                <a:spcPts val="110"/>
              </a:spcBef>
              <a:buClr>
                <a:srgbClr val="000000"/>
              </a:buClr>
              <a:buFont typeface="Arial MT"/>
              <a:buChar char="•"/>
              <a:tabLst>
                <a:tab pos="471170" algn="l"/>
                <a:tab pos="878840" algn="l"/>
              </a:tabLst>
            </a:pPr>
            <a:r>
              <a:rPr sz="2400" b="1" spc="-50" dirty="0">
                <a:solidFill>
                  <a:srgbClr val="FA0028"/>
                </a:solidFill>
                <a:latin typeface="Calibri"/>
                <a:cs typeface="Calibri"/>
              </a:rPr>
              <a:t>-</a:t>
            </a:r>
            <a:r>
              <a:rPr sz="2400" b="1" dirty="0">
                <a:solidFill>
                  <a:srgbClr val="FA0028"/>
                </a:solidFill>
                <a:latin typeface="Calibri"/>
                <a:cs typeface="Calibri"/>
              </a:rPr>
              <a:t>	</a:t>
            </a:r>
            <a:r>
              <a:rPr sz="3600" b="1" baseline="1157" dirty="0">
                <a:latin typeface="Calibri"/>
                <a:cs typeface="Calibri"/>
              </a:rPr>
              <a:t>: private</a:t>
            </a:r>
            <a:r>
              <a:rPr sz="3600" b="1" spc="-7" baseline="1157" dirty="0">
                <a:latin typeface="Calibri"/>
                <a:cs typeface="Calibri"/>
              </a:rPr>
              <a:t> </a:t>
            </a:r>
            <a:r>
              <a:rPr sz="3600" b="1" baseline="1157" dirty="0">
                <a:latin typeface="Calibri"/>
                <a:cs typeface="Calibri"/>
              </a:rPr>
              <a:t>level</a:t>
            </a:r>
            <a:r>
              <a:rPr sz="3600" b="1" spc="-15" baseline="1157" dirty="0">
                <a:latin typeface="Calibri"/>
                <a:cs typeface="Calibri"/>
              </a:rPr>
              <a:t> </a:t>
            </a:r>
            <a:r>
              <a:rPr sz="3600" b="1" baseline="1157" dirty="0">
                <a:latin typeface="Calibri"/>
                <a:cs typeface="Calibri"/>
              </a:rPr>
              <a:t>(</a:t>
            </a:r>
            <a:r>
              <a:rPr sz="3600" baseline="1157" dirty="0">
                <a:solidFill>
                  <a:srgbClr val="FA0028"/>
                </a:solidFill>
                <a:latin typeface="Calibri"/>
                <a:cs typeface="Calibri"/>
              </a:rPr>
              <a:t>only</a:t>
            </a:r>
            <a:r>
              <a:rPr sz="3600" spc="-30" baseline="1157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3600" baseline="1157" dirty="0">
                <a:solidFill>
                  <a:srgbClr val="FA0028"/>
                </a:solidFill>
                <a:latin typeface="Calibri"/>
                <a:cs typeface="Calibri"/>
              </a:rPr>
              <a:t>the</a:t>
            </a:r>
            <a:r>
              <a:rPr sz="3600" spc="7" baseline="1157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3600" baseline="1157" dirty="0">
                <a:solidFill>
                  <a:srgbClr val="FA0028"/>
                </a:solidFill>
                <a:latin typeface="Calibri"/>
                <a:cs typeface="Calibri"/>
              </a:rPr>
              <a:t>original</a:t>
            </a:r>
            <a:r>
              <a:rPr sz="3600" spc="-37" baseline="1157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3600" baseline="1157" dirty="0">
                <a:solidFill>
                  <a:srgbClr val="FA0028"/>
                </a:solidFill>
                <a:latin typeface="Calibri"/>
                <a:cs typeface="Calibri"/>
              </a:rPr>
              <a:t>class</a:t>
            </a:r>
            <a:r>
              <a:rPr sz="3600" spc="-44" baseline="1157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3600" baseline="1157" dirty="0">
                <a:latin typeface="Calibri"/>
                <a:cs typeface="Calibri"/>
              </a:rPr>
              <a:t>can</a:t>
            </a:r>
            <a:r>
              <a:rPr sz="3600" spc="-30" baseline="1157" dirty="0">
                <a:latin typeface="Calibri"/>
                <a:cs typeface="Calibri"/>
              </a:rPr>
              <a:t> </a:t>
            </a:r>
            <a:r>
              <a:rPr sz="3600" baseline="1157" dirty="0">
                <a:latin typeface="Calibri"/>
                <a:cs typeface="Calibri"/>
              </a:rPr>
              <a:t>use</a:t>
            </a:r>
            <a:r>
              <a:rPr sz="3600" spc="-30" baseline="1157" dirty="0">
                <a:latin typeface="Calibri"/>
                <a:cs typeface="Calibri"/>
              </a:rPr>
              <a:t> </a:t>
            </a:r>
            <a:r>
              <a:rPr sz="3600" baseline="1157" dirty="0">
                <a:latin typeface="Calibri"/>
                <a:cs typeface="Calibri"/>
              </a:rPr>
              <a:t>the attribute or </a:t>
            </a:r>
            <a:r>
              <a:rPr sz="3600" spc="-15" baseline="1157" dirty="0">
                <a:latin typeface="Calibri"/>
                <a:cs typeface="Calibri"/>
              </a:rPr>
              <a:t>operation)</a:t>
            </a:r>
            <a:endParaRPr sz="3600" baseline="1157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OO:</a:t>
            </a:r>
            <a:r>
              <a:rPr b="1" spc="7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b="1" spc="-10" dirty="0">
                <a:solidFill>
                  <a:srgbClr val="071D56"/>
                </a:solidFill>
                <a:latin typeface="Calibri"/>
                <a:cs typeface="Calibri"/>
              </a:rPr>
              <a:t>Visibility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2116963" y="1821561"/>
            <a:ext cx="68567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Ex:</a:t>
            </a:r>
            <a:r>
              <a:rPr sz="2800" spc="-1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Public and private</a:t>
            </a:r>
            <a:r>
              <a:rPr sz="2800" spc="-5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operations</a:t>
            </a:r>
            <a:r>
              <a:rPr sz="2800" spc="2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a</a:t>
            </a:r>
            <a:r>
              <a:rPr sz="2800" spc="1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71D56"/>
                </a:solidFill>
                <a:latin typeface="Calibri"/>
                <a:cs typeface="Calibri"/>
              </a:rPr>
              <a:t>Hard </a:t>
            </a:r>
            <a:r>
              <a:rPr sz="2800" spc="-20" dirty="0">
                <a:solidFill>
                  <a:srgbClr val="071D56"/>
                </a:solidFill>
                <a:latin typeface="Calibri"/>
                <a:cs typeface="Calibri"/>
              </a:rPr>
              <a:t>Disk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20468" y="797451"/>
            <a:ext cx="366683" cy="41260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353060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Object</a:t>
            </a:r>
            <a:r>
              <a:rPr sz="4400" spc="-10" dirty="0">
                <a:solidFill>
                  <a:srgbClr val="071D56"/>
                </a:solidFill>
              </a:rPr>
              <a:t> Aggregation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241552" y="1662506"/>
            <a:ext cx="5951220" cy="35921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sz="2800" b="1" spc="-10" dirty="0">
                <a:solidFill>
                  <a:srgbClr val="FA0028"/>
                </a:solidFill>
                <a:latin typeface="Calibri"/>
                <a:cs typeface="Calibri"/>
              </a:rPr>
              <a:t>Has-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a</a:t>
            </a:r>
            <a:r>
              <a:rPr sz="2800" b="1" spc="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relationship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Structural: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053BE8"/>
                </a:solidFill>
                <a:latin typeface="Calibri"/>
                <a:cs typeface="Calibri"/>
              </a:rPr>
              <a:t>whole/part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5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b="1" dirty="0">
                <a:latin typeface="Calibri"/>
                <a:cs typeface="Calibri"/>
              </a:rPr>
              <a:t>Peer </a:t>
            </a:r>
            <a:r>
              <a:rPr sz="2800" spc="-10" dirty="0">
                <a:latin typeface="Calibri"/>
                <a:cs typeface="Calibri"/>
              </a:rPr>
              <a:t>relationship</a:t>
            </a:r>
            <a:endParaRPr sz="28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spcBef>
                <a:spcPts val="470"/>
              </a:spcBef>
              <a:buChar char="•"/>
              <a:tabLst>
                <a:tab pos="1045210" algn="l"/>
              </a:tabLst>
            </a:pPr>
            <a:r>
              <a:rPr sz="2000" dirty="0">
                <a:latin typeface="Calibri"/>
                <a:cs typeface="Calibri"/>
              </a:rPr>
              <a:t>Whole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&amp;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objects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can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exist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independently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965"/>
              </a:spcBef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053BE8"/>
                </a:solidFill>
                <a:latin typeface="Calibri"/>
                <a:cs typeface="Calibri"/>
              </a:rPr>
              <a:t>A</a:t>
            </a:r>
            <a:r>
              <a:rPr sz="2800" spc="-10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53BE8"/>
                </a:solidFill>
                <a:latin typeface="Calibri"/>
                <a:cs typeface="Calibri"/>
              </a:rPr>
              <a:t>special</a:t>
            </a:r>
            <a:r>
              <a:rPr sz="2800" spc="5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53BE8"/>
                </a:solidFill>
                <a:latin typeface="Calibri"/>
                <a:cs typeface="Calibri"/>
              </a:rPr>
              <a:t>form of</a:t>
            </a:r>
            <a:r>
              <a:rPr sz="2800" spc="10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53BE8"/>
                </a:solidFill>
                <a:latin typeface="Calibri"/>
                <a:cs typeface="Calibri"/>
              </a:rPr>
              <a:t>association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89533" rIns="0" bIns="0" rtlCol="0">
            <a:spAutoFit/>
          </a:bodyPr>
          <a:lstStyle/>
          <a:p>
            <a:pPr marL="508000">
              <a:lnSpc>
                <a:spcPct val="100000"/>
              </a:lnSpc>
              <a:spcBef>
                <a:spcPts val="130"/>
              </a:spcBef>
            </a:pPr>
            <a:r>
              <a:rPr dirty="0">
                <a:solidFill>
                  <a:srgbClr val="071D56"/>
                </a:solidFill>
              </a:rPr>
              <a:t>Object</a:t>
            </a:r>
            <a:r>
              <a:rPr spc="-5" dirty="0">
                <a:solidFill>
                  <a:srgbClr val="071D56"/>
                </a:solidFill>
              </a:rPr>
              <a:t> </a:t>
            </a:r>
            <a:r>
              <a:rPr dirty="0">
                <a:solidFill>
                  <a:srgbClr val="071D56"/>
                </a:solidFill>
              </a:rPr>
              <a:t>Aggregation:</a:t>
            </a:r>
            <a:r>
              <a:rPr spc="-25" dirty="0">
                <a:solidFill>
                  <a:srgbClr val="071D56"/>
                </a:solidFill>
              </a:rPr>
              <a:t> </a:t>
            </a:r>
            <a:r>
              <a:rPr b="1" dirty="0">
                <a:solidFill>
                  <a:srgbClr val="071D56"/>
                </a:solidFill>
                <a:latin typeface="Calibri"/>
                <a:cs typeface="Calibri"/>
              </a:rPr>
              <a:t>Peer</a:t>
            </a:r>
            <a:r>
              <a:rPr b="1" spc="-10" dirty="0">
                <a:solidFill>
                  <a:srgbClr val="071D56"/>
                </a:solidFill>
                <a:latin typeface="Calibri"/>
                <a:cs typeface="Calibri"/>
              </a:rPr>
              <a:t> </a:t>
            </a:r>
            <a:r>
              <a:rPr spc="-10" dirty="0">
                <a:solidFill>
                  <a:srgbClr val="071D56"/>
                </a:solidFill>
              </a:rPr>
              <a:t>relationship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96364" y="2085508"/>
            <a:ext cx="8176895" cy="25190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74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Whole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&amp;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parts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objects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can exist</a:t>
            </a:r>
            <a:r>
              <a:rPr sz="2800" b="1" spc="-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A0028"/>
                </a:solidFill>
                <a:latin typeface="Calibri"/>
                <a:cs typeface="Calibri"/>
              </a:rPr>
              <a:t>independently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Example: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bank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(whole)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customers (as</a:t>
            </a:r>
            <a:r>
              <a:rPr sz="2800" spc="-10" dirty="0">
                <a:latin typeface="Calibri"/>
                <a:cs typeface="Calibri"/>
              </a:rPr>
              <a:t> parts)</a:t>
            </a:r>
            <a:endParaRPr sz="2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650"/>
              </a:spcBef>
              <a:buFont typeface="Arial MT"/>
              <a:buChar char="•"/>
              <a:tabLst>
                <a:tab pos="469265" algn="l"/>
              </a:tabLst>
            </a:pPr>
            <a:r>
              <a:rPr sz="2800" dirty="0">
                <a:latin typeface="Calibri"/>
                <a:cs typeface="Calibri"/>
              </a:rPr>
              <a:t>Deleting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bank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does</a:t>
            </a:r>
            <a:r>
              <a:rPr sz="2800" spc="2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not</a:t>
            </a:r>
            <a:r>
              <a:rPr sz="2800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cascade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deleting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customers</a:t>
            </a:r>
            <a:endParaRPr sz="2800">
              <a:latin typeface="Calibri"/>
              <a:cs typeface="Calibri"/>
            </a:endParaRPr>
          </a:p>
          <a:p>
            <a:pPr marL="460375" indent="-447675">
              <a:lnSpc>
                <a:spcPct val="100000"/>
              </a:lnSpc>
              <a:spcBef>
                <a:spcPts val="490"/>
              </a:spcBef>
              <a:buFont typeface="Arial MT"/>
              <a:buChar char="•"/>
              <a:tabLst>
                <a:tab pos="460375" algn="l"/>
              </a:tabLst>
            </a:pPr>
            <a:r>
              <a:rPr sz="2800" dirty="0">
                <a:latin typeface="Calibri"/>
                <a:cs typeface="Calibri"/>
              </a:rPr>
              <a:t>Customers can move 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bank</a:t>
            </a:r>
            <a:endParaRPr sz="2800">
              <a:latin typeface="Calibri"/>
              <a:cs typeface="Calibri"/>
            </a:endParaRPr>
          </a:p>
          <a:p>
            <a:pPr marL="460375" indent="-44767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460375" algn="l"/>
              </a:tabLst>
            </a:pPr>
            <a:r>
              <a:rPr sz="2800" dirty="0">
                <a:latin typeface="Calibri"/>
                <a:cs typeface="Calibri"/>
              </a:rPr>
              <a:t>Programming: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whole contains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 array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parts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3476" y="859935"/>
            <a:ext cx="366683" cy="412604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39826" rIns="0" bIns="0" rtlCol="0">
            <a:spAutoFit/>
          </a:bodyPr>
          <a:lstStyle/>
          <a:p>
            <a:pPr marL="406400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Object</a:t>
            </a:r>
            <a:r>
              <a:rPr sz="4400" spc="-2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Aggregation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94891" y="1665858"/>
            <a:ext cx="7683500" cy="328231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460375" marR="57150" indent="-448309">
              <a:lnSpc>
                <a:spcPct val="101099"/>
              </a:lnSpc>
              <a:spcBef>
                <a:spcPts val="70"/>
              </a:spcBef>
              <a:buFont typeface="Arial MT"/>
              <a:buChar char="•"/>
              <a:tabLst>
                <a:tab pos="471170" algn="l"/>
              </a:tabLst>
            </a:pPr>
            <a:r>
              <a:rPr sz="2800" dirty="0">
                <a:latin typeface="Calibri"/>
                <a:cs typeface="Calibri"/>
              </a:rPr>
              <a:t>Aggregation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model shows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how classes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(which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collections)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10" dirty="0">
                <a:latin typeface="Calibri"/>
                <a:cs typeface="Calibri"/>
              </a:rPr>
              <a:t> classes.</a:t>
            </a:r>
            <a:endParaRPr sz="2800">
              <a:latin typeface="Calibri"/>
              <a:cs typeface="Calibri"/>
            </a:endParaRPr>
          </a:p>
          <a:p>
            <a:pPr marL="469265" marR="615315" indent="-457200">
              <a:lnSpc>
                <a:spcPct val="101099"/>
              </a:lnSpc>
              <a:spcBef>
                <a:spcPts val="635"/>
              </a:spcBef>
              <a:buFont typeface="Arial MT"/>
              <a:buChar char="•"/>
              <a:tabLst>
                <a:tab pos="471170" algn="l"/>
              </a:tabLst>
            </a:pPr>
            <a:r>
              <a:rPr sz="2800" dirty="0">
                <a:latin typeface="Calibri"/>
                <a:cs typeface="Calibri"/>
              </a:rPr>
              <a:t>Similar to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part-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relationship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semantic 	</a:t>
            </a:r>
            <a:r>
              <a:rPr sz="2800" dirty="0">
                <a:latin typeface="Calibri"/>
                <a:cs typeface="Calibri"/>
              </a:rPr>
              <a:t>data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joins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whole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part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(component)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40"/>
              </a:spcBef>
              <a:tabLst>
                <a:tab pos="3750945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open</a:t>
            </a:r>
            <a:r>
              <a:rPr sz="2800" spc="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A0028"/>
                </a:solidFill>
                <a:latin typeface="Calibri"/>
                <a:cs typeface="Calibri"/>
              </a:rPr>
              <a:t>diamond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on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near 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whole.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70176" y="811167"/>
            <a:ext cx="366683" cy="41260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6467" y="4474464"/>
            <a:ext cx="434339" cy="4160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2148" y="1519426"/>
            <a:ext cx="9153144" cy="463347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592455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Object</a:t>
            </a:r>
            <a:r>
              <a:rPr sz="4400" spc="-10" dirty="0">
                <a:solidFill>
                  <a:srgbClr val="071D56"/>
                </a:solidFill>
              </a:rPr>
              <a:t> Aggregation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1021791" y="1646047"/>
            <a:ext cx="2758440" cy="40227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80035" marR="198120" indent="-267970">
              <a:lnSpc>
                <a:spcPct val="92900"/>
              </a:lnSpc>
              <a:spcBef>
                <a:spcPts val="265"/>
              </a:spcBef>
            </a:pPr>
            <a:r>
              <a:rPr sz="1800" dirty="0">
                <a:latin typeface="Calibri"/>
                <a:cs typeface="Calibri"/>
              </a:rPr>
              <a:t>Example: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aggregation </a:t>
            </a:r>
            <a:r>
              <a:rPr sz="1800" dirty="0">
                <a:latin typeface="Calibri"/>
                <a:cs typeface="Calibri"/>
              </a:rPr>
              <a:t>association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TV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Set </a:t>
            </a:r>
            <a:r>
              <a:rPr sz="1800" spc="-10" dirty="0">
                <a:latin typeface="Calibri"/>
                <a:cs typeface="Calibri"/>
              </a:rPr>
              <a:t>system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800">
              <a:latin typeface="Calibri"/>
              <a:cs typeface="Calibri"/>
            </a:endParaRPr>
          </a:p>
          <a:p>
            <a:pPr marL="280035" marR="34925" indent="-267970">
              <a:lnSpc>
                <a:spcPct val="90700"/>
              </a:lnSpc>
              <a:tabLst>
                <a:tab pos="215265" algn="l"/>
              </a:tabLst>
            </a:pPr>
            <a:r>
              <a:rPr sz="900" spc="-50" dirty="0">
                <a:solidFill>
                  <a:srgbClr val="071D56"/>
                </a:solidFill>
                <a:latin typeface="Calibri"/>
                <a:cs typeface="Calibri"/>
              </a:rPr>
              <a:t>z</a:t>
            </a:r>
            <a:r>
              <a:rPr sz="900" dirty="0">
                <a:solidFill>
                  <a:srgbClr val="071D56"/>
                </a:solidFill>
                <a:latin typeface="Calibri"/>
                <a:cs typeface="Calibri"/>
              </a:rPr>
              <a:t>	</a:t>
            </a:r>
            <a:r>
              <a:rPr sz="1800" dirty="0">
                <a:latin typeface="Calibri"/>
                <a:cs typeface="Calibri"/>
              </a:rPr>
              <a:t>Every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TV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TV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box, </a:t>
            </a:r>
            <a:r>
              <a:rPr sz="1800" dirty="0">
                <a:latin typeface="Calibri"/>
                <a:cs typeface="Calibri"/>
              </a:rPr>
              <a:t>screen,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speaker(s), </a:t>
            </a:r>
            <a:r>
              <a:rPr sz="1800" dirty="0">
                <a:latin typeface="Calibri"/>
                <a:cs typeface="Calibri"/>
              </a:rPr>
              <a:t>resistors,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capatitors, </a:t>
            </a:r>
            <a:r>
              <a:rPr sz="1800" dirty="0">
                <a:latin typeface="Calibri"/>
                <a:cs typeface="Calibri"/>
              </a:rPr>
              <a:t>transistors,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ICs...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possibly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control.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800">
              <a:latin typeface="Calibri"/>
              <a:cs typeface="Calibri"/>
            </a:endParaRPr>
          </a:p>
          <a:p>
            <a:pPr marL="280035" marR="5080" indent="-267970">
              <a:lnSpc>
                <a:spcPct val="91600"/>
              </a:lnSpc>
              <a:tabLst>
                <a:tab pos="215265" algn="l"/>
              </a:tabLst>
            </a:pPr>
            <a:r>
              <a:rPr sz="900" spc="-50" dirty="0">
                <a:solidFill>
                  <a:srgbClr val="071D56"/>
                </a:solidFill>
                <a:latin typeface="Calibri"/>
                <a:cs typeface="Calibri"/>
              </a:rPr>
              <a:t>z</a:t>
            </a:r>
            <a:r>
              <a:rPr sz="900" dirty="0">
                <a:solidFill>
                  <a:srgbClr val="071D56"/>
                </a:solidFill>
                <a:latin typeface="Calibri"/>
                <a:cs typeface="Calibri"/>
              </a:rPr>
              <a:t>	</a:t>
            </a:r>
            <a:r>
              <a:rPr sz="1800" b="1" dirty="0">
                <a:latin typeface="Calibri"/>
                <a:cs typeface="Calibri"/>
              </a:rPr>
              <a:t>Remote</a:t>
            </a:r>
            <a:r>
              <a:rPr sz="1800" b="1" spc="-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control</a:t>
            </a:r>
            <a:r>
              <a:rPr sz="1800" b="1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have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parts: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resistors, </a:t>
            </a:r>
            <a:r>
              <a:rPr sz="1800" dirty="0">
                <a:latin typeface="Calibri"/>
                <a:cs typeface="Calibri"/>
              </a:rPr>
              <a:t>capatitors,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transistors,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ICs, </a:t>
            </a:r>
            <a:r>
              <a:rPr sz="1800" dirty="0">
                <a:latin typeface="Calibri"/>
                <a:cs typeface="Calibri"/>
              </a:rPr>
              <a:t>battery,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keyboard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remote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lights.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471" rIns="0" bIns="0" rtlCol="0">
            <a:spAutoFit/>
          </a:bodyPr>
          <a:lstStyle/>
          <a:p>
            <a:pPr marL="930275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OO</a:t>
            </a:r>
            <a:r>
              <a:rPr sz="4400" spc="-40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Structural</a:t>
            </a:r>
            <a:r>
              <a:rPr sz="4400" spc="-45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Modelling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56538" y="1787310"/>
            <a:ext cx="8521700" cy="98869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A0028"/>
                </a:solidFill>
                <a:latin typeface="Calibri"/>
                <a:cs typeface="Calibri"/>
              </a:rPr>
              <a:t>Static</a:t>
            </a:r>
            <a:r>
              <a:rPr sz="2400" b="1" spc="-5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A0028"/>
                </a:solidFill>
                <a:latin typeface="Calibri"/>
                <a:cs typeface="Calibri"/>
              </a:rPr>
              <a:t>View</a:t>
            </a:r>
            <a:r>
              <a:rPr sz="2400" b="1" spc="-3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of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system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may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be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described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using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UML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diagrams:</a:t>
            </a:r>
            <a:endParaRPr sz="2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915"/>
              </a:spcBef>
            </a:pPr>
            <a:r>
              <a:rPr sz="2400" b="1" dirty="0">
                <a:solidFill>
                  <a:srgbClr val="053BE8"/>
                </a:solidFill>
                <a:latin typeface="Calibri"/>
                <a:cs typeface="Calibri"/>
              </a:rPr>
              <a:t>UML</a:t>
            </a:r>
            <a:r>
              <a:rPr sz="2400" b="1" spc="-50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53BE8"/>
                </a:solidFill>
                <a:latin typeface="Calibri"/>
                <a:cs typeface="Calibri"/>
              </a:rPr>
              <a:t>Class</a:t>
            </a:r>
            <a:r>
              <a:rPr sz="2400" b="1" spc="-15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53BE8"/>
                </a:solidFill>
                <a:latin typeface="Calibri"/>
                <a:cs typeface="Calibri"/>
              </a:rPr>
              <a:t>Diagrams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9569" y="1533144"/>
            <a:ext cx="7487271" cy="48416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480059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Object</a:t>
            </a:r>
            <a:r>
              <a:rPr sz="4400" spc="-10" dirty="0">
                <a:solidFill>
                  <a:srgbClr val="071D56"/>
                </a:solidFill>
              </a:rPr>
              <a:t> aggregation</a:t>
            </a:r>
            <a:endParaRPr sz="440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4644644" y="1604517"/>
            <a:ext cx="874394" cy="2559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500" dirty="0">
                <a:solidFill>
                  <a:srgbClr val="211F1F"/>
                </a:solidFill>
                <a:latin typeface="Calibri"/>
                <a:cs typeface="Calibri"/>
              </a:rPr>
              <a:t>Study</a:t>
            </a:r>
            <a:r>
              <a:rPr sz="1500" spc="5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500" spc="-20" dirty="0">
                <a:solidFill>
                  <a:srgbClr val="211F1F"/>
                </a:solidFill>
                <a:latin typeface="Calibri"/>
                <a:cs typeface="Calibri"/>
              </a:rPr>
              <a:t>pack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2329" y="1767103"/>
            <a:ext cx="1616710" cy="943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600"/>
              </a:lnSpc>
              <a:spcBef>
                <a:spcPts val="95"/>
              </a:spcBef>
            </a:pPr>
            <a:r>
              <a:rPr sz="2000" b="1" spc="-10" dirty="0">
                <a:solidFill>
                  <a:srgbClr val="FA0028"/>
                </a:solidFill>
                <a:latin typeface="Calibri"/>
                <a:cs typeface="Calibri"/>
              </a:rPr>
              <a:t>“has” </a:t>
            </a:r>
            <a:r>
              <a:rPr sz="2000" b="1" dirty="0">
                <a:solidFill>
                  <a:srgbClr val="FA0028"/>
                </a:solidFill>
                <a:latin typeface="Calibri"/>
                <a:cs typeface="Calibri"/>
              </a:rPr>
              <a:t>“composed</a:t>
            </a:r>
            <a:r>
              <a:rPr sz="2000" b="1" spc="-4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A0028"/>
                </a:solidFill>
                <a:latin typeface="Calibri"/>
                <a:cs typeface="Calibri"/>
              </a:rPr>
              <a:t>of”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5919" y="3194430"/>
            <a:ext cx="896619" cy="7581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20" dirty="0">
                <a:latin typeface="Calibri"/>
                <a:cs typeface="Calibri"/>
              </a:rPr>
              <a:t>1..*</a:t>
            </a:r>
            <a:endParaRPr sz="2400">
              <a:latin typeface="Calibri"/>
              <a:cs typeface="Calibri"/>
            </a:endParaRPr>
          </a:p>
          <a:p>
            <a:pPr marL="38735">
              <a:lnSpc>
                <a:spcPct val="100000"/>
              </a:lnSpc>
              <a:spcBef>
                <a:spcPts val="1200"/>
              </a:spcBef>
            </a:pPr>
            <a:r>
              <a:rPr sz="1400" spc="-10" dirty="0">
                <a:solidFill>
                  <a:srgbClr val="211F1F"/>
                </a:solidFill>
                <a:latin typeface="Calibri"/>
                <a:cs typeface="Calibri"/>
              </a:rPr>
              <a:t>Assignment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56638" y="4056126"/>
            <a:ext cx="5340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solidFill>
                  <a:srgbClr val="211F1F"/>
                </a:solidFill>
                <a:latin typeface="Calibri"/>
                <a:cs typeface="Calibri"/>
              </a:rPr>
              <a:t>Credits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91609" y="1946605"/>
            <a:ext cx="858519" cy="7372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ct val="77700"/>
              </a:lnSpc>
              <a:spcBef>
                <a:spcPts val="480"/>
              </a:spcBef>
            </a:pPr>
            <a:r>
              <a:rPr sz="1400" dirty="0">
                <a:solidFill>
                  <a:srgbClr val="211F1F"/>
                </a:solidFill>
                <a:latin typeface="Calibri"/>
                <a:cs typeface="Calibri"/>
              </a:rPr>
              <a:t>Course</a:t>
            </a:r>
            <a:r>
              <a:rPr sz="1400" spc="-3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211F1F"/>
                </a:solidFill>
                <a:latin typeface="Calibri"/>
                <a:cs typeface="Calibri"/>
              </a:rPr>
              <a:t>title Number </a:t>
            </a:r>
            <a:r>
              <a:rPr sz="1400" spc="-20" dirty="0">
                <a:solidFill>
                  <a:srgbClr val="211F1F"/>
                </a:solidFill>
                <a:latin typeface="Calibri"/>
                <a:cs typeface="Calibri"/>
              </a:rPr>
              <a:t>Year </a:t>
            </a:r>
            <a:r>
              <a:rPr sz="1400" spc="-10" dirty="0">
                <a:solidFill>
                  <a:srgbClr val="211F1F"/>
                </a:solidFill>
                <a:latin typeface="Calibri"/>
                <a:cs typeface="Calibri"/>
              </a:rPr>
              <a:t>Instructor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50107" y="2914015"/>
            <a:ext cx="1710689" cy="13404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21970">
              <a:lnSpc>
                <a:spcPts val="2845"/>
              </a:lnSpc>
              <a:spcBef>
                <a:spcPts val="110"/>
              </a:spcBef>
              <a:tabLst>
                <a:tab pos="1173480" algn="l"/>
                <a:tab pos="1541780" algn="l"/>
              </a:tabLst>
            </a:pPr>
            <a:r>
              <a:rPr sz="2400" spc="-5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521970">
              <a:lnSpc>
                <a:spcPts val="2845"/>
              </a:lnSpc>
            </a:pPr>
            <a:r>
              <a:rPr sz="2400" spc="-20" dirty="0">
                <a:latin typeface="Calibri"/>
                <a:cs typeface="Calibri"/>
              </a:rPr>
              <a:t>1..*</a:t>
            </a:r>
            <a:endParaRPr sz="2400">
              <a:latin typeface="Calibri"/>
              <a:cs typeface="Calibri"/>
            </a:endParaRPr>
          </a:p>
          <a:p>
            <a:pPr marL="133985">
              <a:lnSpc>
                <a:spcPct val="100000"/>
              </a:lnSpc>
              <a:spcBef>
                <a:spcPts val="340"/>
              </a:spcBef>
            </a:pPr>
            <a:r>
              <a:rPr sz="1500" dirty="0">
                <a:solidFill>
                  <a:srgbClr val="211F1F"/>
                </a:solidFill>
                <a:latin typeface="Calibri"/>
                <a:cs typeface="Calibri"/>
              </a:rPr>
              <a:t>OHP</a:t>
            </a:r>
            <a:r>
              <a:rPr sz="1500" spc="-5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500" spc="-10" dirty="0">
                <a:solidFill>
                  <a:srgbClr val="211F1F"/>
                </a:solidFill>
                <a:latin typeface="Calibri"/>
                <a:cs typeface="Calibri"/>
              </a:rPr>
              <a:t>slides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500" spc="-10" dirty="0">
                <a:solidFill>
                  <a:srgbClr val="211F1F"/>
                </a:solidFill>
                <a:latin typeface="Calibri"/>
                <a:cs typeface="Calibri"/>
              </a:rPr>
              <a:t>Slides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906770" y="2837434"/>
            <a:ext cx="180975" cy="3930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41895" y="3045395"/>
            <a:ext cx="790575" cy="85090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R="15875" algn="r">
              <a:lnSpc>
                <a:spcPct val="100000"/>
              </a:lnSpc>
              <a:spcBef>
                <a:spcPts val="1285"/>
              </a:spcBef>
            </a:pP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1450" spc="-10" dirty="0">
                <a:solidFill>
                  <a:srgbClr val="211F1F"/>
                </a:solidFill>
                <a:latin typeface="Calibri"/>
                <a:cs typeface="Calibri"/>
              </a:rPr>
              <a:t>Videotape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888606" y="4008246"/>
            <a:ext cx="685800" cy="2451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dirty="0">
                <a:solidFill>
                  <a:srgbClr val="211F1F"/>
                </a:solidFill>
                <a:latin typeface="Calibri"/>
                <a:cs typeface="Calibri"/>
              </a:rPr>
              <a:t>Tape</a:t>
            </a:r>
            <a:r>
              <a:rPr sz="1450" spc="-70" dirty="0">
                <a:solidFill>
                  <a:srgbClr val="211F1F"/>
                </a:solidFill>
                <a:latin typeface="Calibri"/>
                <a:cs typeface="Calibri"/>
              </a:rPr>
              <a:t> </a:t>
            </a:r>
            <a:r>
              <a:rPr sz="1450" spc="-20" dirty="0">
                <a:solidFill>
                  <a:srgbClr val="211F1F"/>
                </a:solidFill>
                <a:latin typeface="Calibri"/>
                <a:cs typeface="Calibri"/>
              </a:rPr>
              <a:t>ids.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81929" y="3279394"/>
            <a:ext cx="812800" cy="10610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110"/>
              </a:spcBef>
            </a:pPr>
            <a:r>
              <a:rPr sz="2400" spc="-25" dirty="0">
                <a:latin typeface="Calibri"/>
                <a:cs typeface="Calibri"/>
              </a:rPr>
              <a:t>14</a:t>
            </a:r>
            <a:endParaRPr sz="2400">
              <a:latin typeface="Calibri"/>
              <a:cs typeface="Calibri"/>
            </a:endParaRPr>
          </a:p>
          <a:p>
            <a:pPr marL="331470" marR="5080" indent="-89535">
              <a:lnSpc>
                <a:spcPts val="1500"/>
              </a:lnSpc>
              <a:spcBef>
                <a:spcPts val="275"/>
              </a:spcBef>
            </a:pPr>
            <a:r>
              <a:rPr sz="1450" spc="-20" dirty="0">
                <a:solidFill>
                  <a:srgbClr val="211F1F"/>
                </a:solidFill>
                <a:latin typeface="Calibri"/>
                <a:cs typeface="Calibri"/>
              </a:rPr>
              <a:t>Lecture </a:t>
            </a:r>
            <a:r>
              <a:rPr sz="1450" spc="-10" dirty="0">
                <a:solidFill>
                  <a:srgbClr val="211F1F"/>
                </a:solidFill>
                <a:latin typeface="Calibri"/>
                <a:cs typeface="Calibri"/>
              </a:rPr>
              <a:t>notes</a:t>
            </a:r>
            <a:endParaRPr sz="14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450" spc="-20" dirty="0">
                <a:solidFill>
                  <a:srgbClr val="211F1F"/>
                </a:solidFill>
                <a:latin typeface="Calibri"/>
                <a:cs typeface="Calibri"/>
              </a:rPr>
              <a:t>Text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0410" y="5220665"/>
            <a:ext cx="966469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00" b="1" dirty="0">
                <a:solidFill>
                  <a:srgbClr val="FA0028"/>
                </a:solidFill>
                <a:latin typeface="Calibri"/>
                <a:cs typeface="Calibri"/>
              </a:rPr>
              <a:t>“part</a:t>
            </a:r>
            <a:r>
              <a:rPr sz="2000" b="1" spc="-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FA0028"/>
                </a:solidFill>
                <a:latin typeface="Calibri"/>
                <a:cs typeface="Calibri"/>
              </a:rPr>
              <a:t>of”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64132" y="4236770"/>
            <a:ext cx="979169" cy="178244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R="254635" algn="r">
              <a:lnSpc>
                <a:spcPct val="100000"/>
              </a:lnSpc>
              <a:spcBef>
                <a:spcPts val="1135"/>
              </a:spcBef>
            </a:pP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R="313690" algn="r">
              <a:lnSpc>
                <a:spcPct val="100000"/>
              </a:lnSpc>
              <a:spcBef>
                <a:spcPts val="1035"/>
              </a:spcBef>
            </a:pPr>
            <a:r>
              <a:rPr sz="2400" spc="-20" dirty="0">
                <a:latin typeface="Calibri"/>
                <a:cs typeface="Calibri"/>
              </a:rPr>
              <a:t>1..3</a:t>
            </a:r>
            <a:endParaRPr sz="2400">
              <a:latin typeface="Calibri"/>
              <a:cs typeface="Calibri"/>
            </a:endParaRPr>
          </a:p>
          <a:p>
            <a:pPr marL="241935">
              <a:lnSpc>
                <a:spcPct val="100000"/>
              </a:lnSpc>
              <a:spcBef>
                <a:spcPts val="270"/>
              </a:spcBef>
            </a:pPr>
            <a:r>
              <a:rPr sz="1500" spc="-10" dirty="0">
                <a:solidFill>
                  <a:srgbClr val="211F1F"/>
                </a:solidFill>
                <a:latin typeface="Calibri"/>
                <a:cs typeface="Calibri"/>
              </a:rPr>
              <a:t>Exercises</a:t>
            </a:r>
            <a:endParaRPr sz="1500">
              <a:latin typeface="Calibri"/>
              <a:cs typeface="Calibri"/>
            </a:endParaRPr>
          </a:p>
          <a:p>
            <a:pPr marL="12700">
              <a:lnSpc>
                <a:spcPts val="1505"/>
              </a:lnSpc>
              <a:spcBef>
                <a:spcPts val="920"/>
              </a:spcBef>
            </a:pPr>
            <a:r>
              <a:rPr sz="1450" spc="-10" dirty="0">
                <a:solidFill>
                  <a:srgbClr val="211F1F"/>
                </a:solidFill>
                <a:latin typeface="Calibri"/>
                <a:cs typeface="Calibri"/>
              </a:rPr>
              <a:t>#Problems</a:t>
            </a:r>
            <a:endParaRPr sz="1450">
              <a:latin typeface="Calibri"/>
              <a:cs typeface="Calibri"/>
            </a:endParaRPr>
          </a:p>
          <a:p>
            <a:pPr marL="114300">
              <a:lnSpc>
                <a:spcPts val="1505"/>
              </a:lnSpc>
            </a:pPr>
            <a:r>
              <a:rPr sz="1450" spc="-10" dirty="0">
                <a:solidFill>
                  <a:srgbClr val="211F1F"/>
                </a:solidFill>
                <a:latin typeface="Calibri"/>
                <a:cs typeface="Calibri"/>
              </a:rPr>
              <a:t>Description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6958" y="4453940"/>
            <a:ext cx="961390" cy="157734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430"/>
              </a:spcBef>
            </a:pP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458470">
              <a:lnSpc>
                <a:spcPct val="100000"/>
              </a:lnSpc>
              <a:spcBef>
                <a:spcPts val="330"/>
              </a:spcBef>
            </a:pPr>
            <a:r>
              <a:rPr sz="2400" spc="-20" dirty="0">
                <a:latin typeface="Calibri"/>
                <a:cs typeface="Calibri"/>
              </a:rPr>
              <a:t>0..3</a:t>
            </a:r>
            <a:endParaRPr sz="2400">
              <a:latin typeface="Calibri"/>
              <a:cs typeface="Calibri"/>
            </a:endParaRPr>
          </a:p>
          <a:p>
            <a:pPr marL="229235">
              <a:lnSpc>
                <a:spcPct val="100000"/>
              </a:lnSpc>
              <a:spcBef>
                <a:spcPts val="170"/>
              </a:spcBef>
            </a:pPr>
            <a:r>
              <a:rPr sz="1500" spc="-10" dirty="0">
                <a:solidFill>
                  <a:srgbClr val="211F1F"/>
                </a:solidFill>
                <a:latin typeface="Calibri"/>
                <a:cs typeface="Calibri"/>
              </a:rPr>
              <a:t>Solutions</a:t>
            </a:r>
            <a:endParaRPr sz="1500">
              <a:latin typeface="Calibri"/>
              <a:cs typeface="Calibri"/>
            </a:endParaRPr>
          </a:p>
          <a:p>
            <a:pPr marL="12700" marR="244475">
              <a:lnSpc>
                <a:spcPts val="1500"/>
              </a:lnSpc>
              <a:spcBef>
                <a:spcPts val="835"/>
              </a:spcBef>
            </a:pPr>
            <a:r>
              <a:rPr sz="1450" spc="-20" dirty="0">
                <a:solidFill>
                  <a:srgbClr val="211F1F"/>
                </a:solidFill>
                <a:latin typeface="Calibri"/>
                <a:cs typeface="Calibri"/>
              </a:rPr>
              <a:t>Text Diagrams</a:t>
            </a:r>
            <a:endParaRPr sz="14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12691" y="838200"/>
            <a:ext cx="292607" cy="36575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268605">
              <a:lnSpc>
                <a:spcPct val="100000"/>
              </a:lnSpc>
              <a:spcBef>
                <a:spcPts val="114"/>
              </a:spcBef>
            </a:pPr>
            <a:r>
              <a:rPr sz="4400" spc="-10" dirty="0">
                <a:solidFill>
                  <a:srgbClr val="071D56"/>
                </a:solidFill>
              </a:rPr>
              <a:t>Composition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157122" y="1651762"/>
            <a:ext cx="668782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composite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 a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strong</a:t>
            </a:r>
            <a:r>
              <a:rPr sz="2800" spc="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aggregation.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7122" y="2682367"/>
            <a:ext cx="9347835" cy="4552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0"/>
              </a:spcBef>
              <a:buFont typeface="Arial MT"/>
              <a:buChar char="•"/>
              <a:tabLst>
                <a:tab pos="299085" algn="l"/>
                <a:tab pos="715645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component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composite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belong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	just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one</a:t>
            </a:r>
            <a:r>
              <a:rPr sz="2800" b="1" spc="-2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FA0028"/>
                </a:solidFill>
                <a:latin typeface="Calibri"/>
                <a:cs typeface="Calibri"/>
              </a:rPr>
              <a:t>whole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16767" y="2683891"/>
            <a:ext cx="11557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spc="-5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122" y="4150309"/>
            <a:ext cx="9088120" cy="86106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299085" marR="5080" indent="-287020">
              <a:lnSpc>
                <a:spcPts val="3210"/>
              </a:lnSpc>
              <a:spcBef>
                <a:spcPts val="34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composite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 </a:t>
            </a:r>
            <a:r>
              <a:rPr sz="2800" dirty="0">
                <a:latin typeface="Calibri"/>
                <a:cs typeface="Calibri"/>
              </a:rPr>
              <a:t>aggregation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except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diamond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filled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8540" y="4579620"/>
            <a:ext cx="394716" cy="448056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1519427"/>
            <a:ext cx="9153144" cy="434162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4760" y="550875"/>
            <a:ext cx="612648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467100" algn="l"/>
              </a:tabLst>
            </a:pPr>
            <a:r>
              <a:rPr sz="4400" spc="-10" dirty="0">
                <a:solidFill>
                  <a:srgbClr val="071D56"/>
                </a:solidFill>
              </a:rPr>
              <a:t>Composition</a:t>
            </a:r>
            <a:r>
              <a:rPr sz="4400" dirty="0">
                <a:solidFill>
                  <a:srgbClr val="071D56"/>
                </a:solidFill>
              </a:rPr>
              <a:t>	-</a:t>
            </a:r>
            <a:r>
              <a:rPr sz="4400" spc="-10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Example</a:t>
            </a:r>
            <a:r>
              <a:rPr sz="4400" spc="-5" dirty="0">
                <a:solidFill>
                  <a:srgbClr val="071D56"/>
                </a:solidFill>
              </a:rPr>
              <a:t> </a:t>
            </a:r>
            <a:r>
              <a:rPr sz="4400" spc="-50" dirty="0">
                <a:solidFill>
                  <a:srgbClr val="071D56"/>
                </a:solidFill>
              </a:rPr>
              <a:t>1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1466850" y="1585265"/>
            <a:ext cx="6395720" cy="170942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Human's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outside:</a:t>
            </a:r>
            <a:endParaRPr sz="24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635"/>
              </a:spcBef>
            </a:pP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head,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body,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arms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legs.</a:t>
            </a:r>
            <a:endParaRPr sz="2400">
              <a:latin typeface="Calibri"/>
              <a:cs typeface="Calibri"/>
            </a:endParaRPr>
          </a:p>
          <a:p>
            <a:pPr marL="354965" marR="5080" indent="-342900">
              <a:lnSpc>
                <a:spcPct val="100800"/>
              </a:lnSpc>
              <a:spcBef>
                <a:spcPts val="420"/>
              </a:spcBef>
              <a:buClr>
                <a:srgbClr val="000000"/>
              </a:buClr>
              <a:buFont typeface="Arial MT"/>
              <a:buChar char="•"/>
              <a:tabLst>
                <a:tab pos="471170" algn="l"/>
              </a:tabLst>
            </a:pPr>
            <a:r>
              <a:rPr sz="2400" dirty="0">
                <a:solidFill>
                  <a:srgbClr val="FA0028"/>
                </a:solidFill>
                <a:latin typeface="Calibri"/>
                <a:cs typeface="Calibri"/>
              </a:rPr>
              <a:t>A</a:t>
            </a:r>
            <a:r>
              <a:rPr sz="2400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A0028"/>
                </a:solidFill>
                <a:latin typeface="Calibri"/>
                <a:cs typeface="Calibri"/>
              </a:rPr>
              <a:t>composite</a:t>
            </a:r>
            <a:r>
              <a:rPr sz="2400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A0028"/>
                </a:solidFill>
                <a:latin typeface="Calibri"/>
                <a:cs typeface="Calibri"/>
              </a:rPr>
              <a:t>association</a:t>
            </a:r>
            <a:r>
              <a:rPr sz="2400" dirty="0">
                <a:latin typeface="Calibri"/>
                <a:cs typeface="Calibri"/>
              </a:rPr>
              <a:t>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each 	</a:t>
            </a:r>
            <a:r>
              <a:rPr sz="2400" dirty="0">
                <a:latin typeface="Calibri"/>
                <a:cs typeface="Calibri"/>
              </a:rPr>
              <a:t>component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A0028"/>
                </a:solidFill>
                <a:latin typeface="Calibri"/>
                <a:cs typeface="Calibri"/>
              </a:rPr>
              <a:t>to</a:t>
            </a:r>
            <a:r>
              <a:rPr sz="2400" spc="-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A0028"/>
                </a:solidFill>
                <a:latin typeface="Calibri"/>
                <a:cs typeface="Calibri"/>
              </a:rPr>
              <a:t>exactly</a:t>
            </a:r>
            <a:r>
              <a:rPr sz="2400" spc="-3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A0028"/>
                </a:solidFill>
                <a:latin typeface="Calibri"/>
                <a:cs typeface="Calibri"/>
              </a:rPr>
              <a:t>one</a:t>
            </a:r>
            <a:r>
              <a:rPr sz="2400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A0028"/>
                </a:solidFill>
                <a:latin typeface="Calibri"/>
                <a:cs typeface="Calibri"/>
              </a:rPr>
              <a:t>whole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68157" y="2900883"/>
            <a:ext cx="102870" cy="39370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66850" y="3358134"/>
            <a:ext cx="6826250" cy="3949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2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Whole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&amp;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A0028"/>
                </a:solidFill>
                <a:latin typeface="Calibri"/>
                <a:cs typeface="Calibri"/>
              </a:rPr>
              <a:t>can</a:t>
            </a:r>
            <a:r>
              <a:rPr sz="2400" b="1" spc="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A0028"/>
                </a:solidFill>
                <a:latin typeface="Calibri"/>
                <a:cs typeface="Calibri"/>
              </a:rPr>
              <a:t>NOT</a:t>
            </a:r>
            <a:r>
              <a:rPr sz="2400" b="1" spc="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FA0028"/>
                </a:solidFill>
                <a:latin typeface="Calibri"/>
                <a:cs typeface="Calibri"/>
              </a:rPr>
              <a:t>exist</a:t>
            </a:r>
            <a:r>
              <a:rPr sz="2400" b="1" spc="-2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A0028"/>
                </a:solidFill>
                <a:latin typeface="Calibri"/>
                <a:cs typeface="Calibri"/>
              </a:rPr>
              <a:t>independently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16963" y="777240"/>
            <a:ext cx="293742" cy="36575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50875"/>
            <a:ext cx="6264910" cy="699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tabLst>
                <a:tab pos="3607435" algn="l"/>
              </a:tabLst>
            </a:pPr>
            <a:r>
              <a:rPr sz="4400" spc="-10" dirty="0">
                <a:solidFill>
                  <a:srgbClr val="071D56"/>
                </a:solidFill>
              </a:rPr>
              <a:t>Composition</a:t>
            </a:r>
            <a:r>
              <a:rPr sz="4400" dirty="0">
                <a:solidFill>
                  <a:srgbClr val="071D56"/>
                </a:solidFill>
              </a:rPr>
              <a:t>	-</a:t>
            </a:r>
            <a:r>
              <a:rPr sz="4400" spc="-15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Example</a:t>
            </a:r>
            <a:r>
              <a:rPr sz="4400" spc="-15" dirty="0">
                <a:solidFill>
                  <a:srgbClr val="071D56"/>
                </a:solidFill>
              </a:rPr>
              <a:t> </a:t>
            </a:r>
            <a:r>
              <a:rPr sz="4400" spc="-50" dirty="0">
                <a:solidFill>
                  <a:srgbClr val="071D56"/>
                </a:solidFill>
              </a:rPr>
              <a:t>2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11785" indent="-286385">
              <a:lnSpc>
                <a:spcPct val="100000"/>
              </a:lnSpc>
              <a:spcBef>
                <a:spcPts val="110"/>
              </a:spcBef>
              <a:buFont typeface="Arial MT"/>
              <a:buChar char="•"/>
              <a:tabLst>
                <a:tab pos="312420" algn="l"/>
              </a:tabLst>
            </a:pPr>
            <a:r>
              <a:rPr dirty="0"/>
              <a:t>A</a:t>
            </a:r>
            <a:r>
              <a:rPr spc="-15" dirty="0"/>
              <a:t> </a:t>
            </a:r>
            <a:r>
              <a:rPr dirty="0"/>
              <a:t>bank</a:t>
            </a:r>
            <a:r>
              <a:rPr spc="-15" dirty="0"/>
              <a:t> </a:t>
            </a:r>
            <a:r>
              <a:rPr dirty="0"/>
              <a:t>(whole)</a:t>
            </a:r>
            <a:r>
              <a:rPr spc="-30" dirty="0"/>
              <a:t> </a:t>
            </a:r>
            <a:r>
              <a:rPr dirty="0"/>
              <a:t>has</a:t>
            </a:r>
            <a:r>
              <a:rPr spc="-20" dirty="0"/>
              <a:t> </a:t>
            </a:r>
            <a:r>
              <a:rPr dirty="0"/>
              <a:t>many</a:t>
            </a:r>
            <a:r>
              <a:rPr spc="-25" dirty="0"/>
              <a:t> </a:t>
            </a:r>
            <a:r>
              <a:rPr dirty="0"/>
              <a:t>branches</a:t>
            </a:r>
            <a:r>
              <a:rPr spc="-55" dirty="0"/>
              <a:t> </a:t>
            </a:r>
            <a:r>
              <a:rPr spc="-10" dirty="0"/>
              <a:t>(parts)</a:t>
            </a:r>
          </a:p>
          <a:p>
            <a:pPr marL="12700">
              <a:lnSpc>
                <a:spcPct val="100000"/>
              </a:lnSpc>
              <a:spcBef>
                <a:spcPts val="1090"/>
              </a:spcBef>
              <a:buFont typeface="Arial MT"/>
              <a:buChar char="•"/>
            </a:pPr>
            <a:endParaRPr spc="-10" dirty="0"/>
          </a:p>
          <a:p>
            <a:pPr marL="311785" marR="5080" indent="-287020">
              <a:lnSpc>
                <a:spcPct val="100800"/>
              </a:lnSpc>
              <a:buFont typeface="Arial MT"/>
              <a:buChar char="•"/>
              <a:tabLst>
                <a:tab pos="312420" algn="l"/>
              </a:tabLst>
            </a:pPr>
            <a:r>
              <a:rPr dirty="0"/>
              <a:t>Branches</a:t>
            </a:r>
            <a:r>
              <a:rPr spc="-25" dirty="0"/>
              <a:t> </a:t>
            </a:r>
            <a:r>
              <a:rPr dirty="0"/>
              <a:t>can</a:t>
            </a:r>
            <a:r>
              <a:rPr spc="-20" dirty="0"/>
              <a:t> </a:t>
            </a:r>
            <a:r>
              <a:rPr dirty="0"/>
              <a:t>not</a:t>
            </a:r>
            <a:r>
              <a:rPr spc="5" dirty="0"/>
              <a:t> </a:t>
            </a:r>
            <a:r>
              <a:rPr dirty="0"/>
              <a:t>exist</a:t>
            </a:r>
            <a:r>
              <a:rPr spc="-15" dirty="0"/>
              <a:t> </a:t>
            </a:r>
            <a:r>
              <a:rPr dirty="0"/>
              <a:t>independently</a:t>
            </a:r>
            <a:r>
              <a:rPr spc="-35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dirty="0"/>
              <a:t>the whole</a:t>
            </a:r>
            <a:r>
              <a:rPr spc="-5" dirty="0"/>
              <a:t> </a:t>
            </a:r>
            <a:r>
              <a:rPr dirty="0"/>
              <a:t>(parts</a:t>
            </a:r>
            <a:r>
              <a:rPr spc="-25" dirty="0"/>
              <a:t> </a:t>
            </a:r>
            <a:r>
              <a:rPr dirty="0"/>
              <a:t>objects</a:t>
            </a:r>
            <a:r>
              <a:rPr spc="5" dirty="0"/>
              <a:t> </a:t>
            </a:r>
            <a:r>
              <a:rPr b="1" dirty="0">
                <a:solidFill>
                  <a:srgbClr val="FA0028"/>
                </a:solidFill>
                <a:latin typeface="Calibri"/>
                <a:cs typeface="Calibri"/>
              </a:rPr>
              <a:t>can</a:t>
            </a:r>
            <a:r>
              <a:rPr b="1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rgbClr val="FA0028"/>
                </a:solidFill>
                <a:latin typeface="Calibri"/>
                <a:cs typeface="Calibri"/>
              </a:rPr>
              <a:t>NOT </a:t>
            </a:r>
            <a:r>
              <a:rPr b="1" spc="-10" dirty="0">
                <a:solidFill>
                  <a:srgbClr val="FA0028"/>
                </a:solidFill>
                <a:latin typeface="Calibri"/>
                <a:cs typeface="Calibri"/>
              </a:rPr>
              <a:t>exist independently)</a:t>
            </a:r>
          </a:p>
          <a:p>
            <a:pPr marL="311785" indent="-286385">
              <a:lnSpc>
                <a:spcPct val="100000"/>
              </a:lnSpc>
              <a:spcBef>
                <a:spcPts val="2830"/>
              </a:spcBef>
              <a:buFont typeface="Arial MT"/>
              <a:buChar char="•"/>
              <a:tabLst>
                <a:tab pos="312420" algn="l"/>
              </a:tabLst>
            </a:pPr>
            <a:r>
              <a:rPr dirty="0"/>
              <a:t>Deleting</a:t>
            </a:r>
            <a:r>
              <a:rPr spc="-5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dirty="0"/>
              <a:t>bank</a:t>
            </a:r>
            <a:r>
              <a:rPr spc="-20" dirty="0"/>
              <a:t> </a:t>
            </a:r>
            <a:r>
              <a:rPr dirty="0"/>
              <a:t>(whole)</a:t>
            </a:r>
            <a:r>
              <a:rPr spc="-40" dirty="0"/>
              <a:t> </a:t>
            </a:r>
            <a:r>
              <a:rPr dirty="0"/>
              <a:t>cascades</a:t>
            </a:r>
            <a:r>
              <a:rPr spc="-25" dirty="0"/>
              <a:t> </a:t>
            </a:r>
            <a:r>
              <a:rPr dirty="0"/>
              <a:t>deleting</a:t>
            </a:r>
            <a:r>
              <a:rPr spc="-50" dirty="0"/>
              <a:t> </a:t>
            </a:r>
            <a:r>
              <a:rPr dirty="0"/>
              <a:t>branches</a:t>
            </a:r>
            <a:r>
              <a:rPr spc="-15" dirty="0"/>
              <a:t> </a:t>
            </a:r>
            <a:r>
              <a:rPr spc="-10" dirty="0"/>
              <a:t>(parts)</a:t>
            </a:r>
          </a:p>
          <a:p>
            <a:pPr marL="12700">
              <a:lnSpc>
                <a:spcPct val="100000"/>
              </a:lnSpc>
              <a:spcBef>
                <a:spcPts val="575"/>
              </a:spcBef>
              <a:buFont typeface="Arial MT"/>
              <a:buChar char="•"/>
            </a:pPr>
            <a:endParaRPr spc="-10" dirty="0"/>
          </a:p>
          <a:p>
            <a:pPr marL="311785" indent="-286385">
              <a:lnSpc>
                <a:spcPct val="100000"/>
              </a:lnSpc>
              <a:buFont typeface="Arial MT"/>
              <a:buChar char="•"/>
              <a:tabLst>
                <a:tab pos="312420" algn="l"/>
              </a:tabLst>
            </a:pPr>
            <a:r>
              <a:rPr dirty="0"/>
              <a:t>But,</a:t>
            </a:r>
            <a:r>
              <a:rPr spc="-10" dirty="0"/>
              <a:t> </a:t>
            </a:r>
            <a:r>
              <a:rPr dirty="0"/>
              <a:t>if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branch</a:t>
            </a:r>
            <a:r>
              <a:rPr spc="-45" dirty="0"/>
              <a:t> </a:t>
            </a:r>
            <a:r>
              <a:rPr dirty="0"/>
              <a:t>(part)</a:t>
            </a:r>
            <a:r>
              <a:rPr spc="-1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deleted,</a:t>
            </a:r>
            <a:r>
              <a:rPr spc="-10" dirty="0"/>
              <a:t> </a:t>
            </a:r>
            <a:r>
              <a:rPr dirty="0"/>
              <a:t>the bank</a:t>
            </a:r>
            <a:r>
              <a:rPr spc="-20" dirty="0"/>
              <a:t> </a:t>
            </a:r>
            <a:r>
              <a:rPr dirty="0"/>
              <a:t>(whole)</a:t>
            </a:r>
            <a:r>
              <a:rPr spc="-40" dirty="0"/>
              <a:t> </a:t>
            </a:r>
            <a:r>
              <a:rPr dirty="0"/>
              <a:t>may</a:t>
            </a:r>
            <a:r>
              <a:rPr spc="-5" dirty="0"/>
              <a:t> </a:t>
            </a:r>
            <a:r>
              <a:rPr spc="-10" dirty="0"/>
              <a:t>remain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6347" y="771144"/>
            <a:ext cx="292607" cy="36575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427" y="1435606"/>
            <a:ext cx="9153144" cy="498273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56310" y="65913"/>
            <a:ext cx="7600315" cy="125476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5"/>
              </a:spcBef>
            </a:pPr>
            <a:r>
              <a:rPr dirty="0"/>
              <a:t>University Course</a:t>
            </a:r>
            <a:r>
              <a:rPr spc="-15" dirty="0"/>
              <a:t> </a:t>
            </a:r>
            <a:r>
              <a:rPr dirty="0"/>
              <a:t>Enrollment</a:t>
            </a:r>
            <a:r>
              <a:rPr spc="-15" dirty="0"/>
              <a:t> </a:t>
            </a:r>
            <a:r>
              <a:rPr spc="-10" dirty="0"/>
              <a:t>Design </a:t>
            </a:r>
            <a:r>
              <a:rPr dirty="0"/>
              <a:t>Class</a:t>
            </a:r>
            <a:r>
              <a:rPr spc="-20" dirty="0"/>
              <a:t> </a:t>
            </a:r>
            <a:r>
              <a:rPr dirty="0"/>
              <a:t>Diagram</a:t>
            </a:r>
            <a:r>
              <a:rPr spc="-15" dirty="0"/>
              <a:t> </a:t>
            </a:r>
            <a:r>
              <a:rPr dirty="0"/>
              <a:t>(With</a:t>
            </a:r>
            <a:r>
              <a:rPr spc="-20" dirty="0"/>
              <a:t> </a:t>
            </a:r>
            <a:r>
              <a:rPr spc="-10" dirty="0"/>
              <a:t>Methods)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6308" rIns="0" bIns="0" rtlCol="0">
            <a:spAutoFit/>
          </a:bodyPr>
          <a:lstStyle/>
          <a:p>
            <a:pPr marL="634365">
              <a:lnSpc>
                <a:spcPct val="100000"/>
              </a:lnSpc>
              <a:spcBef>
                <a:spcPts val="120"/>
              </a:spcBef>
            </a:pPr>
            <a:r>
              <a:rPr spc="-10" dirty="0"/>
              <a:t>Example: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024" y="899160"/>
            <a:ext cx="7381987" cy="542696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r>
              <a:rPr spc="-25" dirty="0"/>
              <a:t>37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3410" y="190881"/>
            <a:ext cx="1883410" cy="698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spc="-10" dirty="0">
                <a:solidFill>
                  <a:srgbClr val="071D56"/>
                </a:solidFill>
              </a:rPr>
              <a:t>Exercise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413410" y="942568"/>
            <a:ext cx="10838180" cy="536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6700"/>
              </a:lnSpc>
              <a:spcBef>
                <a:spcPts val="95"/>
              </a:spcBef>
            </a:pPr>
            <a:r>
              <a:rPr sz="2000" dirty="0">
                <a:latin typeface="Calibri"/>
                <a:cs typeface="Calibri"/>
              </a:rPr>
              <a:t>Star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Inc.</a:t>
            </a:r>
            <a:r>
              <a:rPr sz="2000" spc="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currently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development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Online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House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Rental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company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gathered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requirements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functionalities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stakeholders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now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working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design.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two</a:t>
            </a:r>
            <a:r>
              <a:rPr sz="2000" spc="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types</a:t>
            </a:r>
            <a:r>
              <a:rPr sz="2000" spc="3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3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users</a:t>
            </a:r>
            <a:r>
              <a:rPr sz="2000" dirty="0">
                <a:latin typeface="Calibri"/>
                <a:cs typeface="Calibri"/>
              </a:rPr>
              <a:t>:</a:t>
            </a:r>
            <a:r>
              <a:rPr sz="2000" spc="34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Owners</a:t>
            </a:r>
            <a:r>
              <a:rPr sz="2000" spc="3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3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Tenants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3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</a:t>
            </a:r>
            <a:r>
              <a:rPr sz="2000" spc="3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</a:t>
            </a:r>
            <a:r>
              <a:rPr sz="2000" spc="34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National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ID,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name,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phone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number,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email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2000" spc="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both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owners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tenants.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All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users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authenticate</a:t>
            </a:r>
            <a:r>
              <a:rPr sz="2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themselves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accessing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system.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update</a:t>
            </a:r>
            <a:r>
              <a:rPr sz="20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sz="20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information</a:t>
            </a:r>
            <a:r>
              <a:rPr sz="20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per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admin's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approval.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latin typeface="Calibri"/>
                <a:cs typeface="Calibri"/>
              </a:rPr>
              <a:t>Owners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create</a:t>
            </a:r>
            <a:r>
              <a:rPr sz="2000" spc="18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posts</a:t>
            </a:r>
            <a:r>
              <a:rPr sz="2000" spc="18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contain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specifications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pictures</a:t>
            </a:r>
            <a:r>
              <a:rPr sz="2000" spc="1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their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houses.</a:t>
            </a:r>
            <a:r>
              <a:rPr sz="2000" spc="1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Each</a:t>
            </a: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395"/>
              </a:spcBef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post</a:t>
            </a:r>
            <a:r>
              <a:rPr sz="2000" spc="2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have</a:t>
            </a:r>
            <a:r>
              <a:rPr sz="2000" spc="25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7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unique</a:t>
            </a:r>
            <a:r>
              <a:rPr sz="2000" spc="25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post</a:t>
            </a:r>
            <a:r>
              <a:rPr sz="20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ID,</a:t>
            </a:r>
            <a:r>
              <a:rPr sz="20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owner</a:t>
            </a:r>
            <a:r>
              <a:rPr sz="20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ID,</a:t>
            </a:r>
            <a:r>
              <a:rPr sz="2000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27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content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admin</a:t>
            </a:r>
            <a:r>
              <a:rPr sz="2000" spc="2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review</a:t>
            </a:r>
            <a:r>
              <a:rPr sz="2000" spc="2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27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posts</a:t>
            </a:r>
            <a:r>
              <a:rPr sz="2000" spc="2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2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validity</a:t>
            </a:r>
            <a:endParaRPr sz="2000">
              <a:latin typeface="Calibri"/>
              <a:cs typeface="Calibri"/>
            </a:endParaRPr>
          </a:p>
          <a:p>
            <a:pPr marL="12700" marR="6350" algn="just">
              <a:lnSpc>
                <a:spcPct val="116700"/>
              </a:lnSpc>
              <a:spcBef>
                <a:spcPts val="10"/>
              </a:spcBef>
            </a:pPr>
            <a:r>
              <a:rPr sz="2000" dirty="0">
                <a:latin typeface="Calibri"/>
                <a:cs typeface="Calibri"/>
              </a:rPr>
              <a:t>before</a:t>
            </a:r>
            <a:r>
              <a:rPr sz="2000" spc="23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approving</a:t>
            </a:r>
            <a:r>
              <a:rPr sz="2000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them.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Tenants</a:t>
            </a:r>
            <a:r>
              <a:rPr sz="2000" spc="2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25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2000" spc="2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000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available</a:t>
            </a:r>
            <a:r>
              <a:rPr sz="2000" spc="2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houses</a:t>
            </a:r>
            <a:r>
              <a:rPr sz="20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view</a:t>
            </a:r>
            <a:r>
              <a:rPr sz="2000" spc="2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their</a:t>
            </a:r>
            <a:r>
              <a:rPr sz="2000" spc="2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specifications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2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These </a:t>
            </a:r>
            <a:r>
              <a:rPr sz="2000" dirty="0">
                <a:latin typeface="Calibri"/>
                <a:cs typeface="Calibri"/>
              </a:rPr>
              <a:t>specifications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4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information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2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49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48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number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4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rooms,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bathrooms,</a:t>
            </a:r>
            <a:r>
              <a:rPr sz="2000" spc="4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balcony,</a:t>
            </a:r>
            <a:r>
              <a:rPr sz="2000" spc="46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garage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service,</a:t>
            </a:r>
            <a:r>
              <a:rPr sz="2000" spc="14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elevator</a:t>
            </a:r>
            <a:r>
              <a:rPr sz="2000" spc="14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service,</a:t>
            </a:r>
            <a:r>
              <a:rPr sz="2000" spc="14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address,</a:t>
            </a:r>
            <a:r>
              <a:rPr sz="2000" spc="15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utility</a:t>
            </a:r>
            <a:r>
              <a:rPr sz="2000" spc="15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bills,</a:t>
            </a:r>
            <a:r>
              <a:rPr sz="2000" spc="14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service</a:t>
            </a:r>
            <a:r>
              <a:rPr sz="2000" spc="15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charges,</a:t>
            </a:r>
            <a:r>
              <a:rPr sz="2000" spc="14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2000" spc="14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rent,</a:t>
            </a:r>
            <a:r>
              <a:rPr sz="2000" spc="14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140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owner's</a:t>
            </a:r>
            <a:r>
              <a:rPr sz="2000" spc="135" dirty="0">
                <a:solidFill>
                  <a:srgbClr val="FF0000"/>
                </a:solidFill>
                <a:latin typeface="Calibri"/>
                <a:cs typeface="Calibri"/>
              </a:rPr>
              <a:t> 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contact information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12700" marR="6350" algn="just">
              <a:lnSpc>
                <a:spcPct val="116500"/>
              </a:lnSpc>
            </a:pPr>
            <a:r>
              <a:rPr sz="2000" dirty="0">
                <a:latin typeface="Calibri"/>
                <a:cs typeface="Calibri"/>
              </a:rPr>
              <a:t>Both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owners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tenants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able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communicate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other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through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messaging.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also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report</a:t>
            </a:r>
            <a:r>
              <a:rPr sz="2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any</a:t>
            </a:r>
            <a:r>
              <a:rPr sz="20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incidents</a:t>
            </a:r>
            <a:r>
              <a:rPr sz="20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admin.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Finally,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database</a:t>
            </a:r>
            <a:r>
              <a:rPr sz="2000" spc="1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store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admin's</a:t>
            </a:r>
            <a:r>
              <a:rPr sz="2000" spc="1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ID,</a:t>
            </a:r>
            <a:r>
              <a:rPr sz="2000" spc="1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password,</a:t>
            </a:r>
            <a:r>
              <a:rPr sz="2000" spc="10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000" spc="114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email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address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3670">
              <a:lnSpc>
                <a:spcPts val="181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470534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Identifying</a:t>
            </a:r>
            <a:r>
              <a:rPr sz="4400" spc="-3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objects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47166" y="1662506"/>
            <a:ext cx="11120120" cy="12680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99085" indent="-286385">
              <a:lnSpc>
                <a:spcPts val="3275"/>
              </a:lnSpc>
              <a:spcBef>
                <a:spcPts val="12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Look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nouns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(System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Requirements Specifications)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document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ts val="32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Look</a:t>
            </a:r>
            <a:r>
              <a:rPr sz="2800" spc="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for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NOUNS</a:t>
            </a:r>
            <a:r>
              <a:rPr sz="2800" b="1" spc="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in</a:t>
            </a:r>
            <a:r>
              <a:rPr sz="2800" spc="-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use</a:t>
            </a:r>
            <a:r>
              <a:rPr sz="2800" spc="-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cases</a:t>
            </a:r>
            <a:r>
              <a:rPr sz="2800" spc="-10" dirty="0">
                <a:solidFill>
                  <a:srgbClr val="FA0028"/>
                </a:solidFill>
                <a:latin typeface="Calibri"/>
                <a:cs typeface="Calibri"/>
              </a:rPr>
              <a:t> descriptions</a:t>
            </a: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ts val="3279"/>
              </a:lnSpc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NOUN</a:t>
            </a:r>
            <a:r>
              <a:rPr sz="2800" b="1" spc="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8494" y="2894939"/>
            <a:ext cx="163195" cy="886460"/>
          </a:xfrm>
          <a:prstGeom prst="rect">
            <a:avLst/>
          </a:prstGeom>
        </p:spPr>
        <p:txBody>
          <a:bodyPr vert="horz" wrap="square" lIns="0" tIns="1377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spc="-5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  <a:p>
            <a:pPr marL="22860">
              <a:lnSpc>
                <a:spcPct val="100000"/>
              </a:lnSpc>
              <a:spcBef>
                <a:spcPts val="990"/>
              </a:spcBef>
            </a:pPr>
            <a:r>
              <a:rPr sz="2000" spc="-50" dirty="0">
                <a:latin typeface="Calibri"/>
                <a:cs typeface="Calibri"/>
              </a:rPr>
              <a:t>•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52470" y="2877413"/>
            <a:ext cx="2260600" cy="853440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955"/>
              </a:spcBef>
            </a:pPr>
            <a:r>
              <a:rPr sz="2000" spc="-10" dirty="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Calibri"/>
                <a:cs typeface="Calibri"/>
              </a:rPr>
              <a:t>Attribute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object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53161" rIns="0" bIns="0" rtlCol="0">
            <a:spAutoFit/>
          </a:bodyPr>
          <a:lstStyle/>
          <a:p>
            <a:pPr marL="395605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Identifying</a:t>
            </a:r>
            <a:r>
              <a:rPr sz="4400" spc="-40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Operations</a:t>
            </a:r>
            <a:r>
              <a:rPr sz="4400" spc="-5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‘methods’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83588" y="1679193"/>
            <a:ext cx="10876915" cy="1588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Look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verbs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(System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Requirements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Specifications)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documen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60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Clr>
                <a:srgbClr val="000000"/>
              </a:buClr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Look</a:t>
            </a:r>
            <a:r>
              <a:rPr sz="2800" spc="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for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VERBS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in</a:t>
            </a:r>
            <a:r>
              <a:rPr sz="2800" spc="-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use</a:t>
            </a:r>
            <a:r>
              <a:rPr sz="2800" spc="-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A0028"/>
                </a:solidFill>
                <a:latin typeface="Calibri"/>
                <a:cs typeface="Calibri"/>
              </a:rPr>
              <a:t>cases</a:t>
            </a:r>
            <a:r>
              <a:rPr sz="2800" spc="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A0028"/>
                </a:solidFill>
                <a:latin typeface="Calibri"/>
                <a:cs typeface="Calibri"/>
              </a:rPr>
              <a:t>descriptions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83588" y="4098167"/>
            <a:ext cx="6701155" cy="1625600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740"/>
              </a:spcBef>
              <a:buFont typeface="Arial MT"/>
              <a:buChar char="•"/>
              <a:tabLst>
                <a:tab pos="299085" algn="l"/>
              </a:tabLst>
            </a:pPr>
            <a:r>
              <a:rPr sz="2800" dirty="0">
                <a:latin typeface="Calibri"/>
                <a:cs typeface="Calibri"/>
              </a:rPr>
              <a:t>A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VERB</a:t>
            </a:r>
            <a:r>
              <a:rPr sz="2800" b="1" spc="-1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be</a:t>
            </a:r>
            <a:endParaRPr sz="28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spcBef>
                <a:spcPts val="470"/>
              </a:spcBef>
              <a:buChar char="•"/>
              <a:tabLst>
                <a:tab pos="1045210" algn="l"/>
              </a:tabLst>
            </a:pPr>
            <a:r>
              <a:rPr sz="2000" spc="-10" dirty="0">
                <a:latin typeface="Calibri"/>
                <a:cs typeface="Calibri"/>
              </a:rPr>
              <a:t>translated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 an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053BE8"/>
                </a:solidFill>
                <a:latin typeface="Calibri"/>
                <a:cs typeface="Calibri"/>
              </a:rPr>
              <a:t>operation</a:t>
            </a:r>
            <a:r>
              <a:rPr sz="2000" b="1" spc="-15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operations</a:t>
            </a:r>
            <a:endParaRPr sz="20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885"/>
              </a:spcBef>
              <a:buFont typeface="Calibri"/>
              <a:buChar char="•"/>
            </a:pPr>
            <a:endParaRPr sz="20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buChar char="•"/>
              <a:tabLst>
                <a:tab pos="104521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method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code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implementation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operation.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16461" y="651184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878787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9427" y="1537716"/>
            <a:ext cx="9153144" cy="46695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42289" rIns="0" bIns="0" rtlCol="0">
            <a:spAutoFit/>
          </a:bodyPr>
          <a:lstStyle/>
          <a:p>
            <a:pPr marL="1689735">
              <a:lnSpc>
                <a:spcPct val="100000"/>
              </a:lnSpc>
              <a:spcBef>
                <a:spcPts val="114"/>
              </a:spcBef>
            </a:pPr>
            <a:r>
              <a:rPr sz="4400" spc="-10" dirty="0">
                <a:solidFill>
                  <a:srgbClr val="071D56"/>
                </a:solidFill>
                <a:latin typeface="Times New Roman"/>
                <a:cs typeface="Times New Roman"/>
              </a:rPr>
              <a:t>Objects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5000" y="900429"/>
            <a:ext cx="5396230" cy="6985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Class</a:t>
            </a:r>
            <a:r>
              <a:rPr sz="4400" spc="-35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and</a:t>
            </a:r>
            <a:r>
              <a:rPr sz="4400" spc="-25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Class</a:t>
            </a:r>
            <a:r>
              <a:rPr sz="4400" spc="-2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diagram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247038" y="2420049"/>
            <a:ext cx="7303770" cy="2648585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09245" algn="l"/>
                <a:tab pos="3058795" algn="l"/>
              </a:tabLst>
            </a:pPr>
            <a:r>
              <a:rPr sz="1800" spc="-50" dirty="0">
                <a:solidFill>
                  <a:srgbClr val="071D56"/>
                </a:solidFill>
                <a:latin typeface="Calibri"/>
                <a:cs typeface="Calibri"/>
              </a:rPr>
              <a:t>z</a:t>
            </a:r>
            <a:r>
              <a:rPr sz="1800" dirty="0">
                <a:solidFill>
                  <a:srgbClr val="071D56"/>
                </a:solidFill>
                <a:latin typeface="Calibri"/>
                <a:cs typeface="Calibri"/>
              </a:rPr>
              <a:t>	</a:t>
            </a:r>
            <a:r>
              <a:rPr sz="3600" dirty="0">
                <a:latin typeface="Calibri"/>
                <a:cs typeface="Calibri"/>
              </a:rPr>
              <a:t>Class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naming:</a:t>
            </a:r>
            <a:r>
              <a:rPr sz="3600" dirty="0">
                <a:latin typeface="Calibri"/>
                <a:cs typeface="Calibri"/>
              </a:rPr>
              <a:t>	Use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b="1" dirty="0">
                <a:solidFill>
                  <a:srgbClr val="053BE8"/>
                </a:solidFill>
                <a:latin typeface="Calibri"/>
                <a:cs typeface="Calibri"/>
              </a:rPr>
              <a:t>singular</a:t>
            </a:r>
            <a:r>
              <a:rPr sz="3600" b="1" spc="-5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053BE8"/>
                </a:solidFill>
                <a:latin typeface="Calibri"/>
                <a:cs typeface="Calibri"/>
              </a:rPr>
              <a:t>names</a:t>
            </a:r>
            <a:endParaRPr sz="3600">
              <a:latin typeface="Calibri"/>
              <a:cs typeface="Calibri"/>
            </a:endParaRPr>
          </a:p>
          <a:p>
            <a:pPr marL="924560" indent="-338455">
              <a:lnSpc>
                <a:spcPct val="100000"/>
              </a:lnSpc>
              <a:spcBef>
                <a:spcPts val="615"/>
              </a:spcBef>
              <a:buChar char="•"/>
              <a:tabLst>
                <a:tab pos="924560" algn="l"/>
              </a:tabLst>
            </a:pP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class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represents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generalized</a:t>
            </a:r>
            <a:endParaRPr sz="2800">
              <a:latin typeface="Calibri"/>
              <a:cs typeface="Calibri"/>
            </a:endParaRPr>
          </a:p>
          <a:p>
            <a:pPr marL="1044575">
              <a:lnSpc>
                <a:spcPct val="100000"/>
              </a:lnSpc>
              <a:spcBef>
                <a:spcPts val="40"/>
              </a:spcBef>
            </a:pPr>
            <a:r>
              <a:rPr sz="2800" dirty="0">
                <a:latin typeface="Calibri"/>
                <a:cs typeface="Calibri"/>
              </a:rPr>
              <a:t>version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 a singular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object.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0"/>
              </a:spcBef>
            </a:pP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405765" algn="l"/>
              </a:tabLst>
            </a:pPr>
            <a:r>
              <a:rPr sz="1400" spc="-50" dirty="0">
                <a:solidFill>
                  <a:srgbClr val="071D56"/>
                </a:solidFill>
                <a:latin typeface="Calibri"/>
                <a:cs typeface="Calibri"/>
              </a:rPr>
              <a:t>z</a:t>
            </a:r>
            <a:r>
              <a:rPr sz="1400" dirty="0">
                <a:solidFill>
                  <a:srgbClr val="071D56"/>
                </a:solidFill>
                <a:latin typeface="Calibri"/>
                <a:cs typeface="Calibri"/>
              </a:rPr>
              <a:t>	</a:t>
            </a:r>
            <a:r>
              <a:rPr sz="2800" b="1" dirty="0">
                <a:latin typeface="Calibri"/>
                <a:cs typeface="Calibri"/>
              </a:rPr>
              <a:t>Class</a:t>
            </a:r>
            <a:r>
              <a:rPr sz="2800" b="1" spc="-2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diagrams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are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at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the</a:t>
            </a:r>
            <a:r>
              <a:rPr sz="2800" b="1" spc="1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core</a:t>
            </a:r>
            <a:r>
              <a:rPr sz="2800" b="1" spc="-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of</a:t>
            </a:r>
            <a:r>
              <a:rPr sz="2800" b="1" spc="-1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FA0028"/>
                </a:solidFill>
                <a:latin typeface="Calibri"/>
                <a:cs typeface="Calibri"/>
              </a:rPr>
              <a:t>OO</a:t>
            </a:r>
            <a:r>
              <a:rPr sz="2800" b="1" spc="-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2800" b="1" spc="-20" dirty="0">
                <a:solidFill>
                  <a:srgbClr val="FA0028"/>
                </a:solidFill>
                <a:latin typeface="Calibri"/>
                <a:cs typeface="Calibri"/>
              </a:rPr>
              <a:t>Eng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Class</a:t>
            </a:r>
            <a:r>
              <a:rPr sz="4400" spc="-35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and</a:t>
            </a:r>
            <a:r>
              <a:rPr sz="4400" spc="-25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Class</a:t>
            </a:r>
            <a:r>
              <a:rPr sz="4400" spc="-2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diagram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30630" y="1626870"/>
            <a:ext cx="7466330" cy="430720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99085" marR="1239520" indent="-287020">
              <a:lnSpc>
                <a:spcPts val="2590"/>
              </a:lnSpc>
              <a:spcBef>
                <a:spcPts val="439"/>
              </a:spcBef>
              <a:buFont typeface="Arial MT"/>
              <a:buChar char="•"/>
              <a:tabLst>
                <a:tab pos="471170" algn="l"/>
              </a:tabLst>
            </a:pPr>
            <a:r>
              <a:rPr sz="2400" dirty="0">
                <a:latin typeface="Calibri"/>
                <a:cs typeface="Calibri"/>
              </a:rPr>
              <a:t>Things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naturally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fall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(computers, 	</a:t>
            </a:r>
            <a:r>
              <a:rPr sz="2400" dirty="0">
                <a:latin typeface="Calibri"/>
                <a:cs typeface="Calibri"/>
              </a:rPr>
              <a:t>automobiles,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trees...).</a:t>
            </a:r>
            <a:endParaRPr sz="2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>
                <a:latin typeface="Calibri"/>
                <a:cs typeface="Calibri"/>
              </a:rPr>
              <a:t>We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 these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categories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classes.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99085" marR="5080" indent="-287020">
              <a:lnSpc>
                <a:spcPts val="2590"/>
              </a:lnSpc>
              <a:spcBef>
                <a:spcPts val="5"/>
              </a:spcBef>
              <a:buFont typeface="Arial MT"/>
              <a:buChar char="•"/>
              <a:tabLst>
                <a:tab pos="47117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object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abstraction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over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 objects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with 	</a:t>
            </a:r>
            <a:r>
              <a:rPr sz="2400" spc="-10" dirty="0">
                <a:latin typeface="Calibri"/>
                <a:cs typeface="Calibri"/>
              </a:rPr>
              <a:t>common:</a:t>
            </a:r>
            <a:endParaRPr sz="24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spcBef>
                <a:spcPts val="265"/>
              </a:spcBef>
              <a:buClr>
                <a:srgbClr val="000000"/>
              </a:buClr>
              <a:buFont typeface="Calibri"/>
              <a:buChar char="•"/>
              <a:tabLst>
                <a:tab pos="1045210" algn="l"/>
              </a:tabLst>
            </a:pPr>
            <a:r>
              <a:rPr sz="1800" b="1" dirty="0">
                <a:solidFill>
                  <a:srgbClr val="053BE8"/>
                </a:solidFill>
                <a:latin typeface="Calibri"/>
                <a:cs typeface="Calibri"/>
              </a:rPr>
              <a:t>attributes</a:t>
            </a:r>
            <a:r>
              <a:rPr sz="1800" b="1" spc="25" dirty="0">
                <a:solidFill>
                  <a:srgbClr val="053BE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053BE8"/>
                </a:solidFill>
                <a:latin typeface="Calibri"/>
                <a:cs typeface="Calibri"/>
              </a:rPr>
              <a:t>(states)</a:t>
            </a:r>
            <a:endParaRPr sz="1800">
              <a:latin typeface="Calibri"/>
              <a:cs typeface="Calibri"/>
            </a:endParaRPr>
          </a:p>
          <a:p>
            <a:pPr marL="1045210" lvl="1" indent="-459105">
              <a:lnSpc>
                <a:spcPct val="100000"/>
              </a:lnSpc>
              <a:spcBef>
                <a:spcPts val="250"/>
              </a:spcBef>
              <a:buClr>
                <a:srgbClr val="000000"/>
              </a:buClr>
              <a:buFont typeface="Calibri"/>
              <a:buChar char="•"/>
              <a:tabLst>
                <a:tab pos="1045210" algn="l"/>
              </a:tabLst>
            </a:pPr>
            <a:r>
              <a:rPr sz="1800" b="1" dirty="0">
                <a:solidFill>
                  <a:srgbClr val="FA0028"/>
                </a:solidFill>
                <a:latin typeface="Calibri"/>
                <a:cs typeface="Calibri"/>
              </a:rPr>
              <a:t>and</a:t>
            </a:r>
            <a:r>
              <a:rPr sz="1800" b="1" spc="3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A0028"/>
                </a:solidFill>
                <a:latin typeface="Calibri"/>
                <a:cs typeface="Calibri"/>
              </a:rPr>
              <a:t>the</a:t>
            </a:r>
            <a:r>
              <a:rPr sz="1800" b="1" spc="3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A0028"/>
                </a:solidFill>
                <a:latin typeface="Calibri"/>
                <a:cs typeface="Calibri"/>
              </a:rPr>
              <a:t>services</a:t>
            </a:r>
            <a:r>
              <a:rPr sz="1800" b="1" spc="55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800" b="1" dirty="0">
                <a:solidFill>
                  <a:srgbClr val="FA0028"/>
                </a:solidFill>
                <a:latin typeface="Calibri"/>
                <a:cs typeface="Calibri"/>
              </a:rPr>
              <a:t>(operations)</a:t>
            </a:r>
            <a:r>
              <a:rPr sz="1800" b="1" spc="40" dirty="0">
                <a:solidFill>
                  <a:srgbClr val="FA0028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A0028"/>
                </a:solidFill>
                <a:latin typeface="Calibri"/>
                <a:cs typeface="Calibri"/>
              </a:rPr>
              <a:t>(methods)</a:t>
            </a:r>
            <a:endParaRPr sz="1800">
              <a:latin typeface="Calibri"/>
              <a:cs typeface="Calibri"/>
            </a:endParaRPr>
          </a:p>
          <a:p>
            <a:pPr marL="471170">
              <a:lnSpc>
                <a:spcPct val="100000"/>
              </a:lnSpc>
              <a:spcBef>
                <a:spcPts val="190"/>
              </a:spcBef>
            </a:pPr>
            <a:r>
              <a:rPr sz="2400" dirty="0">
                <a:latin typeface="Calibri"/>
                <a:cs typeface="Calibri"/>
              </a:rPr>
              <a:t>provided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2400">
              <a:latin typeface="Calibri"/>
              <a:cs typeface="Calibri"/>
            </a:endParaRPr>
          </a:p>
          <a:p>
            <a:pPr marL="299085" marR="274320" indent="-287020">
              <a:lnSpc>
                <a:spcPts val="2420"/>
              </a:lnSpc>
              <a:buFont typeface="Arial MT"/>
              <a:buChar char="•"/>
              <a:tabLst>
                <a:tab pos="471170" algn="l"/>
              </a:tabLst>
            </a:pPr>
            <a:r>
              <a:rPr sz="2400" dirty="0">
                <a:latin typeface="Calibri"/>
                <a:cs typeface="Calibri"/>
              </a:rPr>
              <a:t>Class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provide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representations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spc="-10" dirty="0">
                <a:latin typeface="Calibri"/>
                <a:cs typeface="Calibri"/>
              </a:rPr>
              <a:t>developers.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5525" rIns="0" bIns="0" rtlCol="0">
            <a:spAutoFit/>
          </a:bodyPr>
          <a:lstStyle/>
          <a:p>
            <a:pPr marL="142240">
              <a:lnSpc>
                <a:spcPct val="100000"/>
              </a:lnSpc>
              <a:spcBef>
                <a:spcPts val="114"/>
              </a:spcBef>
            </a:pPr>
            <a:r>
              <a:rPr sz="4400" dirty="0">
                <a:solidFill>
                  <a:srgbClr val="071D56"/>
                </a:solidFill>
              </a:rPr>
              <a:t>Class</a:t>
            </a:r>
            <a:r>
              <a:rPr sz="4400" spc="-35" dirty="0">
                <a:solidFill>
                  <a:srgbClr val="071D56"/>
                </a:solidFill>
              </a:rPr>
              <a:t> </a:t>
            </a:r>
            <a:r>
              <a:rPr sz="4400" dirty="0">
                <a:solidFill>
                  <a:srgbClr val="071D56"/>
                </a:solidFill>
              </a:rPr>
              <a:t>Card</a:t>
            </a:r>
            <a:r>
              <a:rPr sz="4400" spc="-20" dirty="0">
                <a:solidFill>
                  <a:srgbClr val="071D56"/>
                </a:solidFill>
              </a:rPr>
              <a:t> </a:t>
            </a:r>
            <a:r>
              <a:rPr sz="4400" spc="-10" dirty="0">
                <a:solidFill>
                  <a:srgbClr val="071D56"/>
                </a:solidFill>
              </a:rPr>
              <a:t>Design</a:t>
            </a:r>
            <a:endParaRPr sz="4400"/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32230" y="1650745"/>
          <a:ext cx="4011295" cy="469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ClassName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172C51"/>
                      </a:solidFill>
                      <a:prstDash val="solid"/>
                    </a:lnL>
                    <a:lnR w="28575">
                      <a:solidFill>
                        <a:srgbClr val="172C51"/>
                      </a:solidFill>
                      <a:prstDash val="solid"/>
                    </a:lnR>
                    <a:lnT w="28575">
                      <a:solidFill>
                        <a:srgbClr val="172C51"/>
                      </a:solidFill>
                      <a:prstDash val="solid"/>
                    </a:lnT>
                    <a:lnB w="28575">
                      <a:solidFill>
                        <a:srgbClr val="172C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515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111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-attribute1:type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+attribute2:type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#attribute3:type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-attribute4:type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-attribute5:type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54305" marR="2250440" indent="-64135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…..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attributen:type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40970" marB="0">
                    <a:lnL w="28575">
                      <a:solidFill>
                        <a:srgbClr val="172C51"/>
                      </a:solidFill>
                      <a:prstDash val="solid"/>
                    </a:lnL>
                    <a:lnR w="28575">
                      <a:solidFill>
                        <a:srgbClr val="172C51"/>
                      </a:solidFill>
                      <a:prstDash val="solid"/>
                    </a:lnR>
                    <a:lnT w="28575">
                      <a:solidFill>
                        <a:srgbClr val="172C51"/>
                      </a:solidFill>
                      <a:prstDash val="solid"/>
                    </a:lnT>
                    <a:lnB w="28575">
                      <a:solidFill>
                        <a:srgbClr val="172C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780">
                <a:tc>
                  <a:txBody>
                    <a:bodyPr/>
                    <a:lstStyle/>
                    <a:p>
                      <a:pPr marL="90170">
                        <a:lnSpc>
                          <a:spcPts val="212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+method1(par1,par2):return</a:t>
                      </a:r>
                      <a:r>
                        <a:rPr sz="1800" b="1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15430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method2(par4,par2):return</a:t>
                      </a:r>
                      <a:r>
                        <a:rPr sz="1800" b="1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170" marR="38481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method3(par3,par4):return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#method4(par1,par2):return</a:t>
                      </a:r>
                      <a:r>
                        <a:rPr sz="1800" b="1" spc="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b="1" spc="-25" dirty="0">
                          <a:latin typeface="Arial"/>
                          <a:cs typeface="Arial"/>
                        </a:rPr>
                        <a:t>……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+methodn(par5,par6):return</a:t>
                      </a:r>
                      <a:r>
                        <a:rPr sz="1800" b="1" spc="-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0" dirty="0">
                          <a:latin typeface="Arial"/>
                          <a:cs typeface="Arial"/>
                        </a:rPr>
                        <a:t>type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8575">
                      <a:solidFill>
                        <a:srgbClr val="172C51"/>
                      </a:solidFill>
                      <a:prstDash val="solid"/>
                    </a:lnL>
                    <a:lnR w="28575">
                      <a:solidFill>
                        <a:srgbClr val="172C51"/>
                      </a:solidFill>
                      <a:prstDash val="solid"/>
                    </a:lnR>
                    <a:lnT w="28575">
                      <a:solidFill>
                        <a:srgbClr val="172C51"/>
                      </a:solidFill>
                      <a:prstDash val="solid"/>
                    </a:lnT>
                    <a:lnB w="28575">
                      <a:solidFill>
                        <a:srgbClr val="172C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164578" y="1650745"/>
          <a:ext cx="4011295" cy="46926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11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543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Animal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33350" marB="0">
                    <a:lnL w="28575">
                      <a:solidFill>
                        <a:srgbClr val="172C51"/>
                      </a:solidFill>
                      <a:prstDash val="solid"/>
                    </a:lnL>
                    <a:lnR w="28575">
                      <a:solidFill>
                        <a:srgbClr val="172C51"/>
                      </a:solidFill>
                      <a:prstDash val="solid"/>
                    </a:lnR>
                    <a:lnT w="28575">
                      <a:solidFill>
                        <a:srgbClr val="172C51"/>
                      </a:solidFill>
                      <a:prstDash val="solid"/>
                    </a:lnT>
                    <a:lnB w="28575">
                      <a:solidFill>
                        <a:srgbClr val="172C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5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+species:</a:t>
                      </a:r>
                      <a:r>
                        <a:rPr sz="1800" b="1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string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id: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 int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leg: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hand:</a:t>
                      </a:r>
                      <a:r>
                        <a:rPr sz="1800" b="1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25" dirty="0">
                          <a:latin typeface="Arial"/>
                          <a:cs typeface="Arial"/>
                        </a:rPr>
                        <a:t>int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</a:t>
                      </a:r>
                      <a:r>
                        <a:rPr sz="1800" b="1" dirty="0">
                          <a:latin typeface="Arial"/>
                          <a:cs typeface="Arial"/>
                        </a:rPr>
                        <a:t>tail:</a:t>
                      </a:r>
                      <a:r>
                        <a:rPr sz="1800" b="1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boolean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+carnivorous:</a:t>
                      </a:r>
                      <a:r>
                        <a:rPr sz="1800" b="1" spc="-8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10" dirty="0">
                          <a:latin typeface="Arial"/>
                          <a:cs typeface="Arial"/>
                        </a:rPr>
                        <a:t>boolean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15240" marB="0">
                    <a:lnL w="28575">
                      <a:solidFill>
                        <a:srgbClr val="172C51"/>
                      </a:solidFill>
                      <a:prstDash val="solid"/>
                    </a:lnL>
                    <a:lnR w="28575">
                      <a:solidFill>
                        <a:srgbClr val="172C51"/>
                      </a:solidFill>
                      <a:prstDash val="solid"/>
                    </a:lnR>
                    <a:lnT w="28575">
                      <a:solidFill>
                        <a:srgbClr val="172C51"/>
                      </a:solidFill>
                      <a:prstDash val="solid"/>
                    </a:lnT>
                    <a:lnB w="28575">
                      <a:solidFill>
                        <a:srgbClr val="172C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22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+eat(carnivorous):string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+makeSound(species):string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+sleep():void</a:t>
                      </a:r>
                      <a:endParaRPr sz="1800">
                        <a:latin typeface="Arial"/>
                        <a:cs typeface="Arial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latin typeface="Arial"/>
                          <a:cs typeface="Arial"/>
                        </a:rPr>
                        <a:t>-breed(leg,hand,tail,species):void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28575">
                      <a:solidFill>
                        <a:srgbClr val="172C51"/>
                      </a:solidFill>
                      <a:prstDash val="solid"/>
                    </a:lnL>
                    <a:lnR w="28575">
                      <a:solidFill>
                        <a:srgbClr val="172C51"/>
                      </a:solidFill>
                      <a:prstDash val="solid"/>
                    </a:lnR>
                    <a:lnT w="28575">
                      <a:solidFill>
                        <a:srgbClr val="172C51"/>
                      </a:solidFill>
                      <a:prstDash val="solid"/>
                    </a:lnT>
                    <a:lnB w="28575">
                      <a:solidFill>
                        <a:srgbClr val="172C5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5681726" y="3417061"/>
            <a:ext cx="1315085" cy="365760"/>
            <a:chOff x="5681726" y="3417061"/>
            <a:chExt cx="1315085" cy="365760"/>
          </a:xfrm>
        </p:grpSpPr>
        <p:sp>
          <p:nvSpPr>
            <p:cNvPr id="6" name="object 6"/>
            <p:cNvSpPr/>
            <p:nvPr/>
          </p:nvSpPr>
          <p:spPr>
            <a:xfrm>
              <a:off x="5694426" y="3429761"/>
              <a:ext cx="1289685" cy="340360"/>
            </a:xfrm>
            <a:custGeom>
              <a:avLst/>
              <a:gdLst/>
              <a:ahLst/>
              <a:cxnLst/>
              <a:rect l="l" t="t" r="r" b="b"/>
              <a:pathLst>
                <a:path w="1289684" h="340360">
                  <a:moveTo>
                    <a:pt x="1119377" y="0"/>
                  </a:moveTo>
                  <a:lnTo>
                    <a:pt x="1119377" y="84962"/>
                  </a:lnTo>
                  <a:lnTo>
                    <a:pt x="0" y="84962"/>
                  </a:lnTo>
                  <a:lnTo>
                    <a:pt x="0" y="254888"/>
                  </a:lnTo>
                  <a:lnTo>
                    <a:pt x="1119377" y="254888"/>
                  </a:lnTo>
                  <a:lnTo>
                    <a:pt x="1119377" y="339851"/>
                  </a:lnTo>
                  <a:lnTo>
                    <a:pt x="1289303" y="169925"/>
                  </a:lnTo>
                  <a:lnTo>
                    <a:pt x="111937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4426" y="3429761"/>
              <a:ext cx="1289685" cy="340360"/>
            </a:xfrm>
            <a:custGeom>
              <a:avLst/>
              <a:gdLst/>
              <a:ahLst/>
              <a:cxnLst/>
              <a:rect l="l" t="t" r="r" b="b"/>
              <a:pathLst>
                <a:path w="1289684" h="340360">
                  <a:moveTo>
                    <a:pt x="0" y="84962"/>
                  </a:moveTo>
                  <a:lnTo>
                    <a:pt x="1119377" y="84962"/>
                  </a:lnTo>
                  <a:lnTo>
                    <a:pt x="1119377" y="0"/>
                  </a:lnTo>
                  <a:lnTo>
                    <a:pt x="1289303" y="169925"/>
                  </a:lnTo>
                  <a:lnTo>
                    <a:pt x="1119377" y="339851"/>
                  </a:lnTo>
                  <a:lnTo>
                    <a:pt x="1119377" y="254888"/>
                  </a:lnTo>
                  <a:lnTo>
                    <a:pt x="0" y="254888"/>
                  </a:lnTo>
                  <a:lnTo>
                    <a:pt x="0" y="84962"/>
                  </a:lnTo>
                  <a:close/>
                </a:path>
              </a:pathLst>
            </a:custGeom>
            <a:ln w="25400">
              <a:solidFill>
                <a:srgbClr val="172C5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73673" y="3055112"/>
            <a:ext cx="10147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Arial MT"/>
                <a:cs typeface="Arial MT"/>
              </a:rPr>
              <a:t>Example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1731</Words>
  <Application>Microsoft Office PowerPoint</Application>
  <PresentationFormat>Widescreen</PresentationFormat>
  <Paragraphs>334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MT</vt:lpstr>
      <vt:lpstr>Calibri</vt:lpstr>
      <vt:lpstr>Times New Roman</vt:lpstr>
      <vt:lpstr>Wingdings</vt:lpstr>
      <vt:lpstr>Office Theme</vt:lpstr>
      <vt:lpstr>CSE347 Information System Analysis and Design</vt:lpstr>
      <vt:lpstr>Topic: 7 Class Diagram</vt:lpstr>
      <vt:lpstr>OO Structural Modelling</vt:lpstr>
      <vt:lpstr>Identifying objects</vt:lpstr>
      <vt:lpstr>Identifying Operations ‘methods’</vt:lpstr>
      <vt:lpstr>Objects</vt:lpstr>
      <vt:lpstr>Class and Class diagram</vt:lpstr>
      <vt:lpstr>Class and Class diagram</vt:lpstr>
      <vt:lpstr>Class Card Design</vt:lpstr>
      <vt:lpstr>Class diagrams</vt:lpstr>
      <vt:lpstr>Association, aggregation and composition</vt:lpstr>
      <vt:lpstr>Inheritance: is a“is a kind of”</vt:lpstr>
      <vt:lpstr>PowerPoint Presentation</vt:lpstr>
      <vt:lpstr>PowerPoint Presentation</vt:lpstr>
      <vt:lpstr>Hierarchy Diagram (UML notation)</vt:lpstr>
      <vt:lpstr>Multiple inheritance</vt:lpstr>
      <vt:lpstr>Multiple inheritance Example: The talking book</vt:lpstr>
      <vt:lpstr>Ex: The character hierarchy</vt:lpstr>
      <vt:lpstr>Ex: Generalization/Specialization Hierarchy Notation for Motor Vehicles</vt:lpstr>
      <vt:lpstr>Ex: Generalization/Specialization Hierarchy</vt:lpstr>
      <vt:lpstr>UML: Associations of regular classes</vt:lpstr>
      <vt:lpstr>Associations of regular classes - Who does what</vt:lpstr>
      <vt:lpstr>Multiplicity of an Association</vt:lpstr>
      <vt:lpstr>OO: Visibility of attributes or operations</vt:lpstr>
      <vt:lpstr>OO: Visibility</vt:lpstr>
      <vt:lpstr>Object Aggregation</vt:lpstr>
      <vt:lpstr>Object Aggregation: Peer relationship</vt:lpstr>
      <vt:lpstr>Object Aggregation</vt:lpstr>
      <vt:lpstr>Object Aggregation</vt:lpstr>
      <vt:lpstr>Object aggregation</vt:lpstr>
      <vt:lpstr>Composition</vt:lpstr>
      <vt:lpstr>Composition - Example 1</vt:lpstr>
      <vt:lpstr>Composition - Example 2</vt:lpstr>
      <vt:lpstr>University Course Enrollment Design Class Diagram (With Methods)</vt:lpstr>
      <vt:lpstr>Example: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Nishat</dc:creator>
  <cp:lastModifiedBy>Md Sabbir Hossain</cp:lastModifiedBy>
  <cp:revision>1</cp:revision>
  <dcterms:created xsi:type="dcterms:W3CDTF">2025-04-20T07:02:11Z</dcterms:created>
  <dcterms:modified xsi:type="dcterms:W3CDTF">2025-04-20T07:33:43Z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2025-04-20T00:00:00Z</vt:filetime>
  </property>
  <property fmtid="{D5CDD505-2E9C-101B-9397-08002B2CF9AE}" pid="5" name="Producer">
    <vt:lpwstr>Microsoft® PowerPoint® for Microsoft 365</vt:lpwstr>
  </property>
</Properties>
</file>