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99" r:id="rId3"/>
    <p:sldId id="300" r:id="rId4"/>
    <p:sldId id="302" r:id="rId5"/>
    <p:sldId id="303" r:id="rId6"/>
    <p:sldId id="391" r:id="rId7"/>
    <p:sldId id="394" r:id="rId8"/>
    <p:sldId id="396" r:id="rId9"/>
    <p:sldId id="395" r:id="rId10"/>
    <p:sldId id="385" r:id="rId11"/>
    <p:sldId id="397" r:id="rId12"/>
    <p:sldId id="398" r:id="rId13"/>
    <p:sldId id="399" r:id="rId14"/>
    <p:sldId id="258" r:id="rId15"/>
    <p:sldId id="379" r:id="rId16"/>
    <p:sldId id="380" r:id="rId17"/>
    <p:sldId id="381" r:id="rId18"/>
    <p:sldId id="382" r:id="rId19"/>
    <p:sldId id="383" r:id="rId20"/>
    <p:sldId id="384" r:id="rId21"/>
    <p:sldId id="386" r:id="rId22"/>
    <p:sldId id="387" r:id="rId23"/>
    <p:sldId id="388" r:id="rId24"/>
    <p:sldId id="389" r:id="rId25"/>
    <p:sldId id="3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8B209-1645-478E-91F7-BF461F3D8E0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EB71-D288-4676-A80D-DD81B3D10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B406-7749-C6AD-3577-6FE92D6D7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1BAED-7D71-F9C9-A612-4FF51312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FE3D-50DC-22A0-825C-7513D970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676F-AFD5-4CCB-A672-A90035610421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98D3-01A7-D1F1-4B17-95ECDB39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DSHR, CSE347, EWU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78F27-ADE3-A901-1975-6029A575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7420-C662-EBBE-C828-741A2209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87B8E-82A4-9949-B5BF-CEACA5B04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C0C2-BAE8-BA3D-EC63-3E8A52E0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1E12-A171-40BC-82AC-1311A7EDBCCD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5FD9-3F50-9DF7-EE9A-44577699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DSHR, CSE347, EWU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81779-F24C-CD02-30D8-5027951D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E29F9-9932-F5B4-4373-F4BE47563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C2F40-300C-A921-8A7C-A58213C9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5634-411D-0E7D-CEDE-07ECCBAA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794B-2F56-4470-A678-A2B83D59F92D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AE2D-5A35-F1DF-4418-46A21AC9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DSHR, CSE347, EWU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D704-0139-21CA-B2BF-F5FB7464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3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3A3A-E72E-7580-769C-EC4F03AE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17BB-E48E-BE29-B873-B930F29B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64D9-022B-A3A7-65AE-8AE94089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D776-3168-4B3C-83BE-0439B567F849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638A-B3D8-3514-F663-011E0C2D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DSHR, CSE347, EWU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6349A-6697-6D7C-FD00-E8AC686F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9876-FD49-5C4E-73D3-E069764C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59D1-07B6-CA2F-270E-1C4ACF8F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25712-A637-3887-6F38-82175182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991E-49DB-47E5-96F4-C64EFDEE8EBF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0DD9-B569-24BA-300C-B15690DC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DSHR, CSE347, EWU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E89A-BFA0-BD21-C2EB-36C54DD7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C6F5-09CC-E919-E104-03AE9A1F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5448-378F-EA7E-D9AB-12DCB6EA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FB9B0-A290-45D9-F032-1F2955DD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FAAAC-4C07-DDE7-3CBE-5E452F84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AB32-540A-4B36-95D8-9752FB5606B8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E57DD-D814-30C0-F442-16C17238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DSHR, CSE347, EWU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244BE-5C99-2471-1108-E7A48B08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3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4BDB-A080-A4F7-02F3-02C2C50E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D9C1-2928-D187-3C65-836F64E5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EAD6-E175-A710-2752-583FE7BA6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C6888-F401-B0F6-6886-82753FE2A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C7551-2B4D-933D-72A0-EE6D1C5E9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6995B-C4C5-08AC-05F9-6F7C822B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29B7-7052-458A-8B21-166BA72C71F0}" type="datetime1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E2B9C-BD5D-06DE-DCAA-16931A37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DSHR, CSE347, EWU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079C5-BCBA-AAE0-DBB4-8941940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0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2F22-EB24-CE2C-B9CF-80C12D20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40CFF-3E34-D3A3-7608-F665FB5A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18E8-8BE8-49CB-A230-42B619BDFE7D}" type="datetime1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232F0-8D3D-5EC1-0CA6-9B15110E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DSHR, CSE347, EWU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B33E5-9E7C-B028-8765-94C8B9F1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D7C55-758A-2092-56D1-9300AAC8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139E-8CE2-4582-898A-2F1151F50AF3}" type="datetime1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F9415-80A6-F2F6-5141-FDD60ACE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DSHR, CSE347, EWU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83293-CEBA-1972-488A-3C674949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4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9B5D-095D-3089-1A09-5644B621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B4BEE-4B91-FB86-A3ED-04AD39E6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95D0E-D18C-215F-D778-4E28567B1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3CCD-AA37-60E4-2C61-5C5BA474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8C4-3F85-472A-A68B-4262F8239FEF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66FC4-DE21-A045-048E-F74DEAD9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DSHR, CSE347, EWU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21D2C-732E-0745-A006-3FF246E5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01E7-FB02-3956-B0BE-5A3AF888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A3D87-085B-0980-9075-C1327E7DC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BD7E-4A1E-22F3-EC60-087EEC0A1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224DB-C84A-DC1F-EAD5-D0F2B10C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8E9E-E258-4EB0-A2F3-858D486EB986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21E3-5F17-ECFA-4E25-0DDD28F3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DSHR, CSE347, EWU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90A3-32AC-2434-BFCD-F6E1A11B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6F501-97F5-76EC-415C-63CD8C57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BB0E-E222-9B1E-707E-ACE56EBF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ABA5-8DF8-67AE-482F-A16FE3052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00557-7ECB-470D-84A3-A1BA52B21432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4792-E357-E68F-3D8E-E4CB166E7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DSHR, CSE347, EWU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C994-7BD3-7A9E-32C1-187BE1730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4D30-694F-422F-B104-330603ED4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8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sitting on a large blue letter&#10;&#10;AI-generated content may be incorrect.">
            <a:extLst>
              <a:ext uri="{FF2B5EF4-FFF2-40B4-BE49-F238E27FC236}">
                <a16:creationId xmlns:a16="http://schemas.microsoft.com/office/drawing/2014/main" id="{C58ACF35-35D4-5046-F2E7-2A7FFAAE8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 r="-1" b="23007"/>
          <a:stretch/>
        </p:blipFill>
        <p:spPr>
          <a:xfrm>
            <a:off x="0" y="9867"/>
            <a:ext cx="12191694" cy="466692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CBDB92-1BAF-3B30-B202-FABD98888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720" y="4749449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chemeClr val="tx2"/>
                </a:solidFill>
                <a:latin typeface="Bahnschrift SemiBold" panose="020B0502040204020203" pitchFamily="34" charset="0"/>
              </a:rPr>
              <a:t>Program Evaluation and Review Technique</a:t>
            </a:r>
            <a:br>
              <a:rPr lang="en-US" sz="3300" dirty="0">
                <a:solidFill>
                  <a:schemeClr val="tx2"/>
                </a:solidFill>
                <a:latin typeface="Bahnschrift SemiBold" panose="020B0502040204020203" pitchFamily="34" charset="0"/>
              </a:rPr>
            </a:br>
            <a:r>
              <a:rPr lang="en-US" sz="3300" dirty="0">
                <a:solidFill>
                  <a:schemeClr val="tx2"/>
                </a:solidFill>
                <a:latin typeface="Bahnschrift SemiBold" panose="020B0502040204020203" pitchFamily="34" charset="0"/>
              </a:rPr>
              <a:t>(PERT)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57A73-4A54-150B-1848-20414A50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5869" y="476997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Bahnschrift SemiCondensed" panose="020B0502040204020203" pitchFamily="34" charset="0"/>
              </a:rPr>
              <a:t>CSE347 – Information System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197075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8ECC-7BD6-A92B-84BE-5FC9B87C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432253"/>
            <a:ext cx="10515600" cy="56093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Critical Activity: An activity is said to be critical if the total float (</a:t>
            </a:r>
            <a:r>
              <a:rPr lang="en-US" dirty="0" err="1"/>
              <a:t>TF</a:t>
            </a:r>
            <a:r>
              <a:rPr lang="en-US" baseline="-25000" dirty="0" err="1"/>
              <a:t>ij</a:t>
            </a:r>
            <a:r>
              <a:rPr lang="en-US" dirty="0"/>
              <a:t>) for any activity (</a:t>
            </a:r>
            <a:r>
              <a:rPr lang="en-US" dirty="0" err="1"/>
              <a:t>ij</a:t>
            </a:r>
            <a:r>
              <a:rPr lang="en-US" dirty="0"/>
              <a:t>) is zero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Critical Path condition: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err="1"/>
              <a:t>ES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en-US" dirty="0" err="1"/>
              <a:t>LF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571500" indent="-571500">
              <a:buFont typeface="+mj-lt"/>
              <a:buAutoNum type="romanLcPeriod"/>
            </a:pPr>
            <a:r>
              <a:rPr lang="en-US" dirty="0" err="1"/>
              <a:t>ES</a:t>
            </a:r>
            <a:r>
              <a:rPr lang="en-US" baseline="-25000" dirty="0" err="1"/>
              <a:t>j</a:t>
            </a:r>
            <a:r>
              <a:rPr lang="en-US" dirty="0"/>
              <a:t> = </a:t>
            </a:r>
            <a:r>
              <a:rPr lang="en-US" dirty="0" err="1"/>
              <a:t>LF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marL="571500" indent="-571500">
              <a:buFont typeface="+mj-lt"/>
              <a:buAutoNum type="romanLcPeriod"/>
            </a:pPr>
            <a:r>
              <a:rPr lang="en-US" dirty="0" err="1"/>
              <a:t>ES</a:t>
            </a:r>
            <a:r>
              <a:rPr lang="en-US" baseline="-25000" dirty="0" err="1"/>
              <a:t>j</a:t>
            </a:r>
            <a:r>
              <a:rPr lang="en-US" dirty="0"/>
              <a:t> – </a:t>
            </a:r>
            <a:r>
              <a:rPr lang="en-US" dirty="0" err="1"/>
              <a:t>ES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en-US" dirty="0" err="1"/>
              <a:t>LF</a:t>
            </a:r>
            <a:r>
              <a:rPr lang="en-US" baseline="-25000" dirty="0" err="1"/>
              <a:t>j</a:t>
            </a:r>
            <a:r>
              <a:rPr lang="en-US" dirty="0"/>
              <a:t> – </a:t>
            </a:r>
            <a:r>
              <a:rPr lang="en-US" dirty="0" err="1"/>
              <a:t>LF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ij</a:t>
            </a:r>
            <a:endParaRPr lang="en-US" baseline="-25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E9CF4-ED15-68F7-D367-7DAD73B7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0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46C1-AA6A-1550-433A-205847474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D4CB71-637B-9840-257B-43D0E8016807}"/>
              </a:ext>
            </a:extLst>
          </p:cNvPr>
          <p:cNvSpPr/>
          <p:nvPr/>
        </p:nvSpPr>
        <p:spPr>
          <a:xfrm>
            <a:off x="1197369" y="289237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0648E7-6FDE-A513-A752-0DBE9F35893E}"/>
              </a:ext>
            </a:extLst>
          </p:cNvPr>
          <p:cNvSpPr/>
          <p:nvPr/>
        </p:nvSpPr>
        <p:spPr>
          <a:xfrm>
            <a:off x="3082758" y="289237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ED7A28-205F-2722-1790-1332C583FFBC}"/>
              </a:ext>
            </a:extLst>
          </p:cNvPr>
          <p:cNvSpPr/>
          <p:nvPr/>
        </p:nvSpPr>
        <p:spPr>
          <a:xfrm>
            <a:off x="4296747" y="4422570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4CEB14-111A-A2AD-B9AB-7DB0B18F1406}"/>
              </a:ext>
            </a:extLst>
          </p:cNvPr>
          <p:cNvSpPr/>
          <p:nvPr/>
        </p:nvSpPr>
        <p:spPr>
          <a:xfrm>
            <a:off x="4296747" y="1498452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AAFB78-4877-E4C3-4065-70DFEB9B117B}"/>
              </a:ext>
            </a:extLst>
          </p:cNvPr>
          <p:cNvSpPr/>
          <p:nvPr/>
        </p:nvSpPr>
        <p:spPr>
          <a:xfrm>
            <a:off x="6874343" y="496685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6D3E8B-1538-70D0-4D48-94C9B5576EB8}"/>
              </a:ext>
            </a:extLst>
          </p:cNvPr>
          <p:cNvSpPr/>
          <p:nvPr/>
        </p:nvSpPr>
        <p:spPr>
          <a:xfrm>
            <a:off x="7842208" y="2892370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D56EE3-4C0A-C9D6-2E6B-3FFF67B15737}"/>
              </a:ext>
            </a:extLst>
          </p:cNvPr>
          <p:cNvSpPr/>
          <p:nvPr/>
        </p:nvSpPr>
        <p:spPr>
          <a:xfrm>
            <a:off x="5794454" y="289237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5B4A06-9AAF-52CB-686C-48D6C295E9DC}"/>
              </a:ext>
            </a:extLst>
          </p:cNvPr>
          <p:cNvSpPr/>
          <p:nvPr/>
        </p:nvSpPr>
        <p:spPr>
          <a:xfrm>
            <a:off x="9889963" y="289237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F3ECC3-9FE4-2E9F-E4CB-7313BCBE04A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96084" y="3164514"/>
            <a:ext cx="12866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023BFD-CC98-F1A5-3928-1A9E68FC82A8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3593793" y="1963028"/>
            <a:ext cx="790634" cy="100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0EC978-6804-0ACE-ED18-133AC0B502B6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3681473" y="3164514"/>
            <a:ext cx="2112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DC595-0391-6E34-6CCD-6E639E187DF6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3593793" y="3356947"/>
            <a:ext cx="790634" cy="114533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B270DC-F3E4-4CE0-02AB-A2D1ECE78EB0}"/>
              </a:ext>
            </a:extLst>
          </p:cNvPr>
          <p:cNvCxnSpPr>
            <a:stCxn id="10" idx="6"/>
            <a:endCxn id="9" idx="2"/>
          </p:cNvCxnSpPr>
          <p:nvPr/>
        </p:nvCxnSpPr>
        <p:spPr>
          <a:xfrm flipV="1">
            <a:off x="6393169" y="3164513"/>
            <a:ext cx="1449039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FA97A4-8D4A-FAAB-A6D8-1A74C7B88642}"/>
              </a:ext>
            </a:extLst>
          </p:cNvPr>
          <p:cNvCxnSpPr>
            <a:stCxn id="6" idx="7"/>
            <a:endCxn id="10" idx="3"/>
          </p:cNvCxnSpPr>
          <p:nvPr/>
        </p:nvCxnSpPr>
        <p:spPr>
          <a:xfrm flipV="1">
            <a:off x="4807782" y="3356947"/>
            <a:ext cx="1074352" cy="114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E5F88C-F467-DB11-1F7F-8E2E30EC1B83}"/>
              </a:ext>
            </a:extLst>
          </p:cNvPr>
          <p:cNvCxnSpPr>
            <a:stCxn id="6" idx="6"/>
            <a:endCxn id="9" idx="3"/>
          </p:cNvCxnSpPr>
          <p:nvPr/>
        </p:nvCxnSpPr>
        <p:spPr>
          <a:xfrm flipV="1">
            <a:off x="4895462" y="3356946"/>
            <a:ext cx="3034426" cy="133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4228EB-2085-9327-A515-AA9E1F649459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4807782" y="4887146"/>
            <a:ext cx="2066561" cy="35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0AA4DF-B8AA-B92D-FB4C-5092D95D658A}"/>
              </a:ext>
            </a:extLst>
          </p:cNvPr>
          <p:cNvCxnSpPr>
            <a:stCxn id="8" idx="7"/>
            <a:endCxn id="9" idx="4"/>
          </p:cNvCxnSpPr>
          <p:nvPr/>
        </p:nvCxnSpPr>
        <p:spPr>
          <a:xfrm flipV="1">
            <a:off x="7385378" y="3436655"/>
            <a:ext cx="756188" cy="1609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EA6470-0CDB-C834-171F-52975621FF4F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8440923" y="3164513"/>
            <a:ext cx="14490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C80765-0066-F85E-13C0-2AC0E489ED24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4807782" y="1963028"/>
            <a:ext cx="1074352" cy="100905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A28F3B-D3D4-3FC1-894A-EEEB44CEC435}"/>
              </a:ext>
            </a:extLst>
          </p:cNvPr>
          <p:cNvSpPr txBox="1"/>
          <p:nvPr/>
        </p:nvSpPr>
        <p:spPr>
          <a:xfrm>
            <a:off x="2057463" y="278530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A(1)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0225B0-237C-3736-28C5-E91AFA41D52A}"/>
              </a:ext>
            </a:extLst>
          </p:cNvPr>
          <p:cNvSpPr txBox="1"/>
          <p:nvPr/>
        </p:nvSpPr>
        <p:spPr>
          <a:xfrm>
            <a:off x="3490298" y="215154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B(3)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FDBF17-F879-86AA-7A40-F5E4869C8BD6}"/>
              </a:ext>
            </a:extLst>
          </p:cNvPr>
          <p:cNvSpPr txBox="1"/>
          <p:nvPr/>
        </p:nvSpPr>
        <p:spPr>
          <a:xfrm>
            <a:off x="4377218" y="28029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C(4)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B9E2C6-4668-B612-41EB-4BE10D2B171E}"/>
              </a:ext>
            </a:extLst>
          </p:cNvPr>
          <p:cNvSpPr txBox="1"/>
          <p:nvPr/>
        </p:nvSpPr>
        <p:spPr>
          <a:xfrm>
            <a:off x="3388764" y="379822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D(3)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F3549-35EE-8A83-0B34-3D562CDFE4B4}"/>
              </a:ext>
            </a:extLst>
          </p:cNvPr>
          <p:cNvSpPr txBox="1"/>
          <p:nvPr/>
        </p:nvSpPr>
        <p:spPr>
          <a:xfrm>
            <a:off x="4858569" y="365649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E(2)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4F9829-1C60-488C-B3E2-06584496685F}"/>
              </a:ext>
            </a:extLst>
          </p:cNvPr>
          <p:cNvSpPr txBox="1"/>
          <p:nvPr/>
        </p:nvSpPr>
        <p:spPr>
          <a:xfrm>
            <a:off x="6766979" y="276758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F(4)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41D84A-D609-7508-BCC8-0B2A94C667AD}"/>
              </a:ext>
            </a:extLst>
          </p:cNvPr>
          <p:cNvSpPr txBox="1"/>
          <p:nvPr/>
        </p:nvSpPr>
        <p:spPr>
          <a:xfrm>
            <a:off x="6006339" y="363933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G(9)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2D1461-22E6-FCDD-EB59-E0BDE6F13740}"/>
              </a:ext>
            </a:extLst>
          </p:cNvPr>
          <p:cNvSpPr txBox="1"/>
          <p:nvPr/>
        </p:nvSpPr>
        <p:spPr>
          <a:xfrm>
            <a:off x="5620634" y="472471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H(5)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5F80E3-0272-9705-4F8E-F0070503068C}"/>
              </a:ext>
            </a:extLst>
          </p:cNvPr>
          <p:cNvSpPr txBox="1"/>
          <p:nvPr/>
        </p:nvSpPr>
        <p:spPr>
          <a:xfrm>
            <a:off x="7257934" y="408061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I(2)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E9BC08-7202-8957-611F-66D3929EF7BA}"/>
              </a:ext>
            </a:extLst>
          </p:cNvPr>
          <p:cNvSpPr txBox="1"/>
          <p:nvPr/>
        </p:nvSpPr>
        <p:spPr>
          <a:xfrm>
            <a:off x="8834803" y="280294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J(2)</a:t>
            </a:r>
          </a:p>
        </p:txBody>
      </p:sp>
      <p:graphicFrame>
        <p:nvGraphicFramePr>
          <p:cNvPr id="44" name="Table 52">
            <a:extLst>
              <a:ext uri="{FF2B5EF4-FFF2-40B4-BE49-F238E27FC236}">
                <a16:creationId xmlns:a16="http://schemas.microsoft.com/office/drawing/2014/main" id="{23982367-42F9-90A3-0992-BDFBE8AA7843}"/>
              </a:ext>
            </a:extLst>
          </p:cNvPr>
          <p:cNvGraphicFramePr>
            <a:graphicFrameLocks noGrp="1"/>
          </p:cNvGraphicFramePr>
          <p:nvPr/>
        </p:nvGraphicFramePr>
        <p:xfrm>
          <a:off x="1184089" y="2021771"/>
          <a:ext cx="4204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6EBCCF6-18C3-98D8-F187-809582E579A3}"/>
              </a:ext>
            </a:extLst>
          </p:cNvPr>
          <p:cNvGraphicFramePr>
            <a:graphicFrameLocks noGrp="1"/>
          </p:cNvGraphicFramePr>
          <p:nvPr/>
        </p:nvGraphicFramePr>
        <p:xfrm>
          <a:off x="3004378" y="2061268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6" name="Table 52">
            <a:extLst>
              <a:ext uri="{FF2B5EF4-FFF2-40B4-BE49-F238E27FC236}">
                <a16:creationId xmlns:a16="http://schemas.microsoft.com/office/drawing/2014/main" id="{E4B7F873-7777-B473-7755-9B266342FBBE}"/>
              </a:ext>
            </a:extLst>
          </p:cNvPr>
          <p:cNvGraphicFramePr>
            <a:graphicFrameLocks noGrp="1"/>
          </p:cNvGraphicFramePr>
          <p:nvPr/>
        </p:nvGraphicFramePr>
        <p:xfrm>
          <a:off x="4384427" y="635344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7" name="Table 52">
            <a:extLst>
              <a:ext uri="{FF2B5EF4-FFF2-40B4-BE49-F238E27FC236}">
                <a16:creationId xmlns:a16="http://schemas.microsoft.com/office/drawing/2014/main" id="{2D9B9849-B12C-C99A-CFB1-FE7F3FEF330E}"/>
              </a:ext>
            </a:extLst>
          </p:cNvPr>
          <p:cNvGraphicFramePr>
            <a:graphicFrameLocks noGrp="1"/>
          </p:cNvGraphicFramePr>
          <p:nvPr/>
        </p:nvGraphicFramePr>
        <p:xfrm>
          <a:off x="5882134" y="2026148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8" name="Table 52">
            <a:extLst>
              <a:ext uri="{FF2B5EF4-FFF2-40B4-BE49-F238E27FC236}">
                <a16:creationId xmlns:a16="http://schemas.microsoft.com/office/drawing/2014/main" id="{204F0BC3-E9C6-B2DE-1B2A-A8D7B65C71D7}"/>
              </a:ext>
            </a:extLst>
          </p:cNvPr>
          <p:cNvGraphicFramePr>
            <a:graphicFrameLocks noGrp="1"/>
          </p:cNvGraphicFramePr>
          <p:nvPr/>
        </p:nvGraphicFramePr>
        <p:xfrm>
          <a:off x="7886515" y="2021771"/>
          <a:ext cx="5485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548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9" name="Table 52">
            <a:extLst>
              <a:ext uri="{FF2B5EF4-FFF2-40B4-BE49-F238E27FC236}">
                <a16:creationId xmlns:a16="http://schemas.microsoft.com/office/drawing/2014/main" id="{6A8E240F-4E73-4B83-7B23-25881A3DDED4}"/>
              </a:ext>
            </a:extLst>
          </p:cNvPr>
          <p:cNvGraphicFramePr>
            <a:graphicFrameLocks noGrp="1"/>
          </p:cNvGraphicFramePr>
          <p:nvPr/>
        </p:nvGraphicFramePr>
        <p:xfrm>
          <a:off x="9958917" y="202177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0" name="Table 52">
            <a:extLst>
              <a:ext uri="{FF2B5EF4-FFF2-40B4-BE49-F238E27FC236}">
                <a16:creationId xmlns:a16="http://schemas.microsoft.com/office/drawing/2014/main" id="{421D28EA-224A-7CFF-80E2-E1E709829D6C}"/>
              </a:ext>
            </a:extLst>
          </p:cNvPr>
          <p:cNvGraphicFramePr>
            <a:graphicFrameLocks noGrp="1"/>
          </p:cNvGraphicFramePr>
          <p:nvPr/>
        </p:nvGraphicFramePr>
        <p:xfrm>
          <a:off x="4346977" y="5074957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1" name="Table 52">
            <a:extLst>
              <a:ext uri="{FF2B5EF4-FFF2-40B4-BE49-F238E27FC236}">
                <a16:creationId xmlns:a16="http://schemas.microsoft.com/office/drawing/2014/main" id="{B4726B60-2FD9-C98F-F98C-B655DA40E6F3}"/>
              </a:ext>
            </a:extLst>
          </p:cNvPr>
          <p:cNvGraphicFramePr>
            <a:graphicFrameLocks noGrp="1"/>
          </p:cNvGraphicFramePr>
          <p:nvPr/>
        </p:nvGraphicFramePr>
        <p:xfrm>
          <a:off x="6943297" y="5654729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08DCAA28-B9F5-4963-24F9-12E0E9779440}"/>
              </a:ext>
            </a:extLst>
          </p:cNvPr>
          <p:cNvGraphicFramePr>
            <a:graphicFrameLocks noGrp="1"/>
          </p:cNvGraphicFramePr>
          <p:nvPr/>
        </p:nvGraphicFramePr>
        <p:xfrm>
          <a:off x="10146793" y="334001"/>
          <a:ext cx="144164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641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Earliest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1642A6-AF55-D7A1-AC84-FD48BE621993}"/>
              </a:ext>
            </a:extLst>
          </p:cNvPr>
          <p:cNvSpPr txBox="1"/>
          <p:nvPr/>
        </p:nvSpPr>
        <p:spPr>
          <a:xfrm>
            <a:off x="4539535" y="2113884"/>
            <a:ext cx="11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Dummy(0)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5B2A9-D418-CCA1-2FB3-4167E4D5F177}"/>
              </a:ext>
            </a:extLst>
          </p:cNvPr>
          <p:cNvSpPr txBox="1"/>
          <p:nvPr/>
        </p:nvSpPr>
        <p:spPr>
          <a:xfrm>
            <a:off x="62977" y="5511140"/>
            <a:ext cx="24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critical Activity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E64EBC-284F-6E65-6613-EE158DB5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95D443-B1B6-9404-0FBB-302DD52AC3B1}"/>
              </a:ext>
            </a:extLst>
          </p:cNvPr>
          <p:cNvSpPr txBox="1"/>
          <p:nvPr/>
        </p:nvSpPr>
        <p:spPr>
          <a:xfrm>
            <a:off x="709721" y="399594"/>
            <a:ext cx="10092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Three-Point Estimating and PERT Distribution (Cost &amp; Time Estimation)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7B351-AF83-0FB3-0FF2-A6646A1FA36D}"/>
              </a:ext>
            </a:extLst>
          </p:cNvPr>
          <p:cNvSpPr txBox="1"/>
          <p:nvPr/>
        </p:nvSpPr>
        <p:spPr>
          <a:xfrm>
            <a:off x="709720" y="986039"/>
            <a:ext cx="103534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Estimating time, efforts and cost is one of the most critical parts of project management</a:t>
            </a:r>
            <a:r>
              <a:rPr lang="en-US" sz="2000" dirty="0">
                <a:latin typeface="Bahnschrift Light SemiCondensed" panose="020B0502040204020203" pitchFamily="34" charset="0"/>
              </a:rPr>
              <a:t>. One of the estimation techniques suggested in the PMI Project Management Body of Knowledge is the </a:t>
            </a:r>
            <a:r>
              <a:rPr lang="en-US" sz="2000" b="1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three-point estimate</a:t>
            </a:r>
            <a:r>
              <a:rPr lang="en-US" sz="2000" dirty="0">
                <a:latin typeface="Bahnschrift Light SemiCondensed" panose="020B0502040204020203" pitchFamily="34" charset="0"/>
              </a:rPr>
              <a:t> used with the triangular, Beta or PERT distribution.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22136-50E1-1EA2-854A-D1BAE9D0CFC5}"/>
              </a:ext>
            </a:extLst>
          </p:cNvPr>
          <p:cNvSpPr txBox="1"/>
          <p:nvPr/>
        </p:nvSpPr>
        <p:spPr>
          <a:xfrm>
            <a:off x="651239" y="2126482"/>
            <a:ext cx="1041193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Bahnschrift SemiBold" panose="020B0502040204020203" pitchFamily="34" charset="0"/>
              </a:rPr>
              <a:t>What Is the Three-Point Estimation Technique?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The three-point estimate is a simple yet useful approach to estimating the time or cost of work items. 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The technique involves three different estimates that are usually obtained from subject matter experts: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91340-AD87-1054-B9FD-66B5D9C6E0BE}"/>
              </a:ext>
            </a:extLst>
          </p:cNvPr>
          <p:cNvSpPr txBox="1"/>
          <p:nvPr/>
        </p:nvSpPr>
        <p:spPr>
          <a:xfrm>
            <a:off x="550232" y="3429000"/>
            <a:ext cx="1041193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 Light SemiCondensed" panose="020B0502040204020203" pitchFamily="34" charset="0"/>
              </a:rPr>
              <a:t>Optimistic estimate </a:t>
            </a:r>
            <a:r>
              <a:rPr lang="en-US" sz="2000" dirty="0">
                <a:latin typeface="Bahnschrift Light SemiCondensed" panose="020B0502040204020203" pitchFamily="34" charset="0"/>
              </a:rPr>
              <a:t>– The expected amount of work or time needed to perform an activity assuming no impediments occur and everything is going smooth. It represents the so-called </a:t>
            </a:r>
            <a:r>
              <a:rPr lang="en-US" sz="2000" i="1" dirty="0">
                <a:latin typeface="Bahnschrift Light SemiCondensed" panose="020B0502040204020203" pitchFamily="34" charset="0"/>
              </a:rPr>
              <a:t>best-case scenario.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 Light SemiCondensed" panose="020B0502040204020203" pitchFamily="34" charset="0"/>
              </a:rPr>
              <a:t>Pessimistic estimate </a:t>
            </a:r>
            <a:r>
              <a:rPr lang="en-US" sz="2000" dirty="0">
                <a:latin typeface="Bahnschrift Light SemiCondensed" panose="020B0502040204020203" pitchFamily="34" charset="0"/>
              </a:rPr>
              <a:t>– The pessimistic point is based on the assumption that the opposite was true – it represents the </a:t>
            </a:r>
            <a:r>
              <a:rPr lang="en-US" sz="2000" i="1" dirty="0">
                <a:latin typeface="Bahnschrift Light SemiCondensed" panose="020B0502040204020203" pitchFamily="34" charset="0"/>
              </a:rPr>
              <a:t>worst–case scenario</a:t>
            </a:r>
            <a:r>
              <a:rPr lang="en-US" sz="2000" dirty="0">
                <a:latin typeface="Bahnschrift Light SemiCondensed" panose="020B0502040204020203" pitchFamily="34" charset="0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Bahnschrift Light SemiCondensed" panose="020B0502040204020203" pitchFamily="34" charset="0"/>
              </a:rPr>
              <a:t>Most likely estimate </a:t>
            </a:r>
            <a:r>
              <a:rPr lang="en-US" sz="2000" dirty="0">
                <a:latin typeface="Bahnschrift Light SemiCondensed" panose="020B0502040204020203" pitchFamily="34" charset="0"/>
              </a:rPr>
              <a:t>– The </a:t>
            </a:r>
            <a:r>
              <a:rPr lang="en-US" sz="2000" i="1" dirty="0">
                <a:latin typeface="Bahnschrift Light SemiCondensed" panose="020B0502040204020203" pitchFamily="34" charset="0"/>
              </a:rPr>
              <a:t>most likely case</a:t>
            </a:r>
            <a:r>
              <a:rPr lang="en-US" sz="2000" dirty="0">
                <a:latin typeface="Bahnschrift Light SemiCondensed" panose="020B0502040204020203" pitchFamily="34" charset="0"/>
              </a:rPr>
              <a:t>, it is the estimation of work or time that is deemed to be the most realistic.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024EBDF-8717-87EB-6690-AC7DA42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6C3CE7-2D02-19F0-A557-ADADBB56F19C}"/>
              </a:ext>
            </a:extLst>
          </p:cNvPr>
          <p:cNvSpPr txBox="1"/>
          <p:nvPr/>
        </p:nvSpPr>
        <p:spPr>
          <a:xfrm>
            <a:off x="528969" y="511766"/>
            <a:ext cx="7998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How Is Three-Point Estimate Calculated?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99FF-1948-81D3-8F9C-93A6FE953904}"/>
              </a:ext>
            </a:extLst>
          </p:cNvPr>
          <p:cNvSpPr txBox="1"/>
          <p:nvPr/>
        </p:nvSpPr>
        <p:spPr>
          <a:xfrm>
            <a:off x="528969" y="1474548"/>
            <a:ext cx="518071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Bahnschrift SemiCondensed" panose="020B0502040204020203" pitchFamily="34" charset="0"/>
              </a:rPr>
              <a:t>The Triangular Distribution</a:t>
            </a:r>
          </a:p>
          <a:p>
            <a:endParaRPr lang="en-US" sz="2000" dirty="0">
              <a:latin typeface="Bahnschrift Light SemiCondensed" panose="020B0502040204020203" pitchFamily="34" charset="0"/>
            </a:endParaRP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The simple yet commonly used calculation involves the average or mean of the 3 estimated values. The formula is:</a:t>
            </a:r>
          </a:p>
          <a:p>
            <a:endParaRPr lang="en-US" sz="2000" dirty="0">
              <a:latin typeface="Bahnschrift Light SemiCondensed" panose="020B0502040204020203" pitchFamily="34" charset="0"/>
            </a:endParaRPr>
          </a:p>
          <a:p>
            <a:r>
              <a:rPr lang="en-US" sz="2000" b="1" dirty="0"/>
              <a:t>E = (O + M + P) / 3</a:t>
            </a:r>
          </a:p>
          <a:p>
            <a:endParaRPr lang="en-US" sz="2000" dirty="0">
              <a:latin typeface="Bahnschrift Light SemiCondensed" panose="020B0502040204020203" pitchFamily="34" charset="0"/>
            </a:endParaRP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where: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E = Expected amount of time or cost,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O = Optimistic estimate,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M = Most likely estimate,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P = Pessimistic estimate.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9F86F-B74B-C7B8-D772-32167B6AF3C8}"/>
              </a:ext>
            </a:extLst>
          </p:cNvPr>
          <p:cNvSpPr txBox="1"/>
          <p:nvPr/>
        </p:nvSpPr>
        <p:spPr>
          <a:xfrm>
            <a:off x="6247515" y="1474548"/>
            <a:ext cx="54155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Bahnschrift SemiBold" panose="020B0502040204020203" pitchFamily="34" charset="0"/>
              </a:rPr>
              <a:t>The PERT Beta Distribution</a:t>
            </a:r>
          </a:p>
          <a:p>
            <a:endParaRPr lang="en-US" sz="2000" dirty="0">
              <a:latin typeface="Bahnschrift Light SemiCondensed" panose="020B0502040204020203" pitchFamily="34" charset="0"/>
            </a:endParaRP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In this method, the most likely estimate receives a multiplier of 4 while the overall divisor is increased to 6. The formula is as follows:</a:t>
            </a:r>
          </a:p>
          <a:p>
            <a:endParaRPr lang="en-US" sz="2000" dirty="0">
              <a:latin typeface="Bahnschrift Light SemiCondensed" panose="020B0502040204020203" pitchFamily="34" charset="0"/>
            </a:endParaRPr>
          </a:p>
          <a:p>
            <a:r>
              <a:rPr lang="en-US" sz="2000" b="1" dirty="0"/>
              <a:t>E = (O + 4*M + P) / 6</a:t>
            </a:r>
          </a:p>
          <a:p>
            <a:endParaRPr lang="en-US" sz="2000" dirty="0">
              <a:latin typeface="Bahnschrift Light SemiCondensed" panose="020B0502040204020203" pitchFamily="34" charset="0"/>
            </a:endParaRP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where: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E = Expected amount of time or cost,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O = Optimistic estimate,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M = Most likely estimate,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P = Pessimistic estimate.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93ECA9-28A5-F6D0-1C01-6986B1D042BE}"/>
              </a:ext>
            </a:extLst>
          </p:cNvPr>
          <p:cNvCxnSpPr/>
          <p:nvPr/>
        </p:nvCxnSpPr>
        <p:spPr>
          <a:xfrm>
            <a:off x="5794744" y="1669312"/>
            <a:ext cx="0" cy="387025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E0E078-EC99-DEC5-C913-8D158091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6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DD3741-84C0-FB20-0689-247683A43CB9}"/>
              </a:ext>
            </a:extLst>
          </p:cNvPr>
          <p:cNvSpPr txBox="1"/>
          <p:nvPr/>
        </p:nvSpPr>
        <p:spPr>
          <a:xfrm>
            <a:off x="342801" y="320934"/>
            <a:ext cx="232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PERT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53F56-1B71-0262-857E-097A61246A63}"/>
              </a:ext>
            </a:extLst>
          </p:cNvPr>
          <p:cNvSpPr txBox="1"/>
          <p:nvPr/>
        </p:nvSpPr>
        <p:spPr>
          <a:xfrm>
            <a:off x="342801" y="1059873"/>
            <a:ext cx="9986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following table shows the job of a network along with their time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15B7241-099C-627D-F60C-F02F03B40D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444303"/>
                  </p:ext>
                </p:extLst>
              </p:nvPr>
            </p:nvGraphicFramePr>
            <p:xfrm>
              <a:off x="342801" y="1891145"/>
              <a:ext cx="11346972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9086">
                      <a:extLst>
                        <a:ext uri="{9D8B030D-6E8A-4147-A177-3AD203B41FA5}">
                          <a16:colId xmlns:a16="http://schemas.microsoft.com/office/drawing/2014/main" val="878139551"/>
                        </a:ext>
                      </a:extLst>
                    </a:gridCol>
                    <a:gridCol w="1465058">
                      <a:extLst>
                        <a:ext uri="{9D8B030D-6E8A-4147-A177-3AD203B41FA5}">
                          <a16:colId xmlns:a16="http://schemas.microsoft.com/office/drawing/2014/main" val="1339226019"/>
                        </a:ext>
                      </a:extLst>
                    </a:gridCol>
                    <a:gridCol w="1652155">
                      <a:extLst>
                        <a:ext uri="{9D8B030D-6E8A-4147-A177-3AD203B41FA5}">
                          <a16:colId xmlns:a16="http://schemas.microsoft.com/office/drawing/2014/main" val="486130709"/>
                        </a:ext>
                      </a:extLst>
                    </a:gridCol>
                    <a:gridCol w="1662545">
                      <a:extLst>
                        <a:ext uri="{9D8B030D-6E8A-4147-A177-3AD203B41FA5}">
                          <a16:colId xmlns:a16="http://schemas.microsoft.com/office/drawing/2014/main" val="916344933"/>
                        </a:ext>
                      </a:extLst>
                    </a:gridCol>
                    <a:gridCol w="1537855">
                      <a:extLst>
                        <a:ext uri="{9D8B030D-6E8A-4147-A177-3AD203B41FA5}">
                          <a16:colId xmlns:a16="http://schemas.microsoft.com/office/drawing/2014/main" val="1791511060"/>
                        </a:ext>
                      </a:extLst>
                    </a:gridCol>
                    <a:gridCol w="2431473">
                      <a:extLst>
                        <a:ext uri="{9D8B030D-6E8A-4147-A177-3AD203B41FA5}">
                          <a16:colId xmlns:a16="http://schemas.microsoft.com/office/drawing/2014/main" val="393422182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691278282"/>
                        </a:ext>
                      </a:extLst>
                    </a:gridCol>
                  </a:tblGrid>
                  <a:tr h="3200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Task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Dependency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Estimated Duration (Week)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𝒕𝒑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𝒕𝒐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𝟔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794632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Optimistic (to)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Most Likely (tm)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Pessimistic (</a:t>
                          </a:r>
                          <a:r>
                            <a:rPr lang="en-US" dirty="0" err="1"/>
                            <a:t>tp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729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49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354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88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625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612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4291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077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D,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5989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26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15B7241-099C-627D-F60C-F02F03B40D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444303"/>
                  </p:ext>
                </p:extLst>
              </p:nvPr>
            </p:nvGraphicFramePr>
            <p:xfrm>
              <a:off x="342801" y="1891145"/>
              <a:ext cx="11346972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9086">
                      <a:extLst>
                        <a:ext uri="{9D8B030D-6E8A-4147-A177-3AD203B41FA5}">
                          <a16:colId xmlns:a16="http://schemas.microsoft.com/office/drawing/2014/main" val="878139551"/>
                        </a:ext>
                      </a:extLst>
                    </a:gridCol>
                    <a:gridCol w="1465058">
                      <a:extLst>
                        <a:ext uri="{9D8B030D-6E8A-4147-A177-3AD203B41FA5}">
                          <a16:colId xmlns:a16="http://schemas.microsoft.com/office/drawing/2014/main" val="1339226019"/>
                        </a:ext>
                      </a:extLst>
                    </a:gridCol>
                    <a:gridCol w="1652155">
                      <a:extLst>
                        <a:ext uri="{9D8B030D-6E8A-4147-A177-3AD203B41FA5}">
                          <a16:colId xmlns:a16="http://schemas.microsoft.com/office/drawing/2014/main" val="486130709"/>
                        </a:ext>
                      </a:extLst>
                    </a:gridCol>
                    <a:gridCol w="1662545">
                      <a:extLst>
                        <a:ext uri="{9D8B030D-6E8A-4147-A177-3AD203B41FA5}">
                          <a16:colId xmlns:a16="http://schemas.microsoft.com/office/drawing/2014/main" val="916344933"/>
                        </a:ext>
                      </a:extLst>
                    </a:gridCol>
                    <a:gridCol w="1537855">
                      <a:extLst>
                        <a:ext uri="{9D8B030D-6E8A-4147-A177-3AD203B41FA5}">
                          <a16:colId xmlns:a16="http://schemas.microsoft.com/office/drawing/2014/main" val="1791511060"/>
                        </a:ext>
                      </a:extLst>
                    </a:gridCol>
                    <a:gridCol w="2431473">
                      <a:extLst>
                        <a:ext uri="{9D8B030D-6E8A-4147-A177-3AD203B41FA5}">
                          <a16:colId xmlns:a16="http://schemas.microsoft.com/office/drawing/2014/main" val="393422182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691278282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Task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Dependency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Estimated Duration (Week)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1729" t="-3030" r="-76190" b="-34121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1000" t="-3030" r="-1333" b="-34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79463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Optimistic (to)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Most Likely (tm)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Pessimistic (</a:t>
                          </a:r>
                          <a:r>
                            <a:rPr lang="en-US" dirty="0" err="1"/>
                            <a:t>tp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729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49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354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88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625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612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4291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077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D,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5989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2628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877E6-843D-8D0B-415A-0DF1DE1A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0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E335-3D09-1136-913A-B908A29D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471"/>
            <a:ext cx="10515600" cy="38284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Find solution of the following questions</a:t>
            </a:r>
          </a:p>
          <a:p>
            <a:pPr marL="514350" indent="-51435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Draw the </a:t>
            </a:r>
            <a:r>
              <a:rPr lang="en-US" dirty="0">
                <a:solidFill>
                  <a:srgbClr val="FF0000"/>
                </a:solidFill>
                <a:latin typeface="Bahnschrift Light Condensed" panose="020B0502040204020203" pitchFamily="34" charset="0"/>
              </a:rPr>
              <a:t>project Network</a:t>
            </a:r>
          </a:p>
          <a:p>
            <a:pPr marL="514350" indent="-51435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Find the expected duration and variance of each activity</a:t>
            </a:r>
          </a:p>
          <a:p>
            <a:pPr marL="514350" indent="-51435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Calculate the earliest and latest occurrence for each event </a:t>
            </a:r>
          </a:p>
          <a:p>
            <a:pPr marL="514350" indent="-51435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Calculate expected project length</a:t>
            </a:r>
          </a:p>
          <a:p>
            <a:pPr marL="514350" indent="-51435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Calculate the variance and standard deviations of the project length</a:t>
            </a:r>
          </a:p>
          <a:p>
            <a:pPr marL="514350" indent="-514350">
              <a:buAutoNum type="arabicPeriod"/>
            </a:pPr>
            <a:r>
              <a:rPr lang="en-US" dirty="0">
                <a:latin typeface="Bahnschrift Light Condensed" panose="020B0502040204020203" pitchFamily="34" charset="0"/>
              </a:rPr>
              <a:t>Find the </a:t>
            </a:r>
            <a:r>
              <a:rPr lang="en-US" u="sng" dirty="0">
                <a:latin typeface="Bahnschrift Light Condensed" panose="020B0502040204020203" pitchFamily="34" charset="0"/>
              </a:rPr>
              <a:t>probability of the project completing in 40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51D9-EDDC-D9E6-ED1F-F6122759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9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FA28F2-28FA-03E9-3365-AAB7170391E3}"/>
                  </a:ext>
                </a:extLst>
              </p:cNvPr>
              <p:cNvSpPr txBox="1"/>
              <p:nvPr/>
            </p:nvSpPr>
            <p:spPr>
              <a:xfrm>
                <a:off x="1052451" y="623648"/>
                <a:ext cx="10442864" cy="5610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PERT is a probabilistic method, where the activity times are represented by a probability distribution.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 distribution of activity times is based on three different time estimates made for each activity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Optimistic time estimate (to or a)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Most likely time estimate (tm or 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Pessimistic time estimate (</a:t>
                </a:r>
                <a:r>
                  <a:rPr lang="en-US" sz="2400" dirty="0" err="1"/>
                  <a:t>tp</a:t>
                </a:r>
                <a:r>
                  <a:rPr lang="en-US" sz="2400" dirty="0"/>
                  <a:t> or b)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400" dirty="0"/>
              </a:p>
              <a:p>
                <a:pPr lvl="1"/>
                <a:r>
                  <a:rPr lang="en-US" sz="2400" dirty="0"/>
                  <a:t>The expected time of an activity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Variance of an activity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𝒕𝒑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𝒕𝒐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FA28F2-28FA-03E9-3365-AAB717039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51" y="623648"/>
                <a:ext cx="10442864" cy="5610703"/>
              </a:xfrm>
              <a:prstGeom prst="rect">
                <a:avLst/>
              </a:prstGeom>
              <a:blipFill>
                <a:blip r:embed="rId2"/>
                <a:stretch>
                  <a:fillRect l="-817"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02C40-A75F-ECA3-CB39-E70AECA4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DD3741-84C0-FB20-0689-247683A43CB9}"/>
              </a:ext>
            </a:extLst>
          </p:cNvPr>
          <p:cNvSpPr txBox="1"/>
          <p:nvPr/>
        </p:nvSpPr>
        <p:spPr>
          <a:xfrm>
            <a:off x="342801" y="320934"/>
            <a:ext cx="232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PERT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53F56-1B71-0262-857E-097A61246A63}"/>
              </a:ext>
            </a:extLst>
          </p:cNvPr>
          <p:cNvSpPr txBox="1"/>
          <p:nvPr/>
        </p:nvSpPr>
        <p:spPr>
          <a:xfrm>
            <a:off x="342801" y="972789"/>
            <a:ext cx="9986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following table shows the job of a network along with their time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15B7241-099C-627D-F60C-F02F03B40D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529854"/>
                  </p:ext>
                </p:extLst>
              </p:nvPr>
            </p:nvGraphicFramePr>
            <p:xfrm>
              <a:off x="342801" y="1557323"/>
              <a:ext cx="11346972" cy="47344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9086">
                      <a:extLst>
                        <a:ext uri="{9D8B030D-6E8A-4147-A177-3AD203B41FA5}">
                          <a16:colId xmlns:a16="http://schemas.microsoft.com/office/drawing/2014/main" val="878139551"/>
                        </a:ext>
                      </a:extLst>
                    </a:gridCol>
                    <a:gridCol w="1465058">
                      <a:extLst>
                        <a:ext uri="{9D8B030D-6E8A-4147-A177-3AD203B41FA5}">
                          <a16:colId xmlns:a16="http://schemas.microsoft.com/office/drawing/2014/main" val="1339226019"/>
                        </a:ext>
                      </a:extLst>
                    </a:gridCol>
                    <a:gridCol w="1652155">
                      <a:extLst>
                        <a:ext uri="{9D8B030D-6E8A-4147-A177-3AD203B41FA5}">
                          <a16:colId xmlns:a16="http://schemas.microsoft.com/office/drawing/2014/main" val="486130709"/>
                        </a:ext>
                      </a:extLst>
                    </a:gridCol>
                    <a:gridCol w="1662545">
                      <a:extLst>
                        <a:ext uri="{9D8B030D-6E8A-4147-A177-3AD203B41FA5}">
                          <a16:colId xmlns:a16="http://schemas.microsoft.com/office/drawing/2014/main" val="916344933"/>
                        </a:ext>
                      </a:extLst>
                    </a:gridCol>
                    <a:gridCol w="1537855">
                      <a:extLst>
                        <a:ext uri="{9D8B030D-6E8A-4147-A177-3AD203B41FA5}">
                          <a16:colId xmlns:a16="http://schemas.microsoft.com/office/drawing/2014/main" val="1791511060"/>
                        </a:ext>
                      </a:extLst>
                    </a:gridCol>
                    <a:gridCol w="2431473">
                      <a:extLst>
                        <a:ext uri="{9D8B030D-6E8A-4147-A177-3AD203B41FA5}">
                          <a16:colId xmlns:a16="http://schemas.microsoft.com/office/drawing/2014/main" val="393422182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691278282"/>
                        </a:ext>
                      </a:extLst>
                    </a:gridCol>
                  </a:tblGrid>
                  <a:tr h="3200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Task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Dependency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Estimated Duration (Week)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𝒕𝒑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𝒕𝒐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𝟔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794632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Optimistic (to)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Most Likely (tm)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Pessimistic (</a:t>
                          </a:r>
                          <a:r>
                            <a:rPr lang="en-US" dirty="0" err="1"/>
                            <a:t>tp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729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(1+4*7+13)/6=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13−1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49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354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88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625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612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4291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077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D,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5989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26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315B7241-099C-627D-F60C-F02F03B40D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529854"/>
                  </p:ext>
                </p:extLst>
              </p:nvPr>
            </p:nvGraphicFramePr>
            <p:xfrm>
              <a:off x="342801" y="1557323"/>
              <a:ext cx="11346972" cy="47344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9086">
                      <a:extLst>
                        <a:ext uri="{9D8B030D-6E8A-4147-A177-3AD203B41FA5}">
                          <a16:colId xmlns:a16="http://schemas.microsoft.com/office/drawing/2014/main" val="878139551"/>
                        </a:ext>
                      </a:extLst>
                    </a:gridCol>
                    <a:gridCol w="1465058">
                      <a:extLst>
                        <a:ext uri="{9D8B030D-6E8A-4147-A177-3AD203B41FA5}">
                          <a16:colId xmlns:a16="http://schemas.microsoft.com/office/drawing/2014/main" val="1339226019"/>
                        </a:ext>
                      </a:extLst>
                    </a:gridCol>
                    <a:gridCol w="1652155">
                      <a:extLst>
                        <a:ext uri="{9D8B030D-6E8A-4147-A177-3AD203B41FA5}">
                          <a16:colId xmlns:a16="http://schemas.microsoft.com/office/drawing/2014/main" val="486130709"/>
                        </a:ext>
                      </a:extLst>
                    </a:gridCol>
                    <a:gridCol w="1662545">
                      <a:extLst>
                        <a:ext uri="{9D8B030D-6E8A-4147-A177-3AD203B41FA5}">
                          <a16:colId xmlns:a16="http://schemas.microsoft.com/office/drawing/2014/main" val="916344933"/>
                        </a:ext>
                      </a:extLst>
                    </a:gridCol>
                    <a:gridCol w="1537855">
                      <a:extLst>
                        <a:ext uri="{9D8B030D-6E8A-4147-A177-3AD203B41FA5}">
                          <a16:colId xmlns:a16="http://schemas.microsoft.com/office/drawing/2014/main" val="1791511060"/>
                        </a:ext>
                      </a:extLst>
                    </a:gridCol>
                    <a:gridCol w="2431473">
                      <a:extLst>
                        <a:ext uri="{9D8B030D-6E8A-4147-A177-3AD203B41FA5}">
                          <a16:colId xmlns:a16="http://schemas.microsoft.com/office/drawing/2014/main" val="393422182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691278282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Task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Dependency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Estimated Duration (Week)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1729" t="-3030" r="-76190" b="-38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1000" t="-3030" r="-1333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79463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Optimistic (to)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Most Likely (tm)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Pessimistic (</a:t>
                          </a:r>
                          <a:r>
                            <a:rPr lang="en-US" dirty="0" err="1"/>
                            <a:t>tp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729651"/>
                      </a:ext>
                    </a:extLst>
                  </a:tr>
                  <a:tr h="761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(1+4*7+13)/6=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000" t="-136000" r="-1333" b="-40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49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354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88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625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612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4291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077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D,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5989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2628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A2B57-330F-6BCC-A261-BE2AFA27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1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015BFAD-DD13-FFF2-E781-4FFA2D438771}"/>
              </a:ext>
            </a:extLst>
          </p:cNvPr>
          <p:cNvSpPr/>
          <p:nvPr/>
        </p:nvSpPr>
        <p:spPr>
          <a:xfrm>
            <a:off x="1083129" y="323656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56AE9D-DB49-5D3E-B5C8-67C619870EBC}"/>
              </a:ext>
            </a:extLst>
          </p:cNvPr>
          <p:cNvSpPr/>
          <p:nvPr/>
        </p:nvSpPr>
        <p:spPr>
          <a:xfrm>
            <a:off x="2547257" y="204651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37DFD9-2868-0ABE-7290-9062713A5D06}"/>
              </a:ext>
            </a:extLst>
          </p:cNvPr>
          <p:cNvSpPr/>
          <p:nvPr/>
        </p:nvSpPr>
        <p:spPr>
          <a:xfrm>
            <a:off x="4533598" y="323481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65DA0B-3D89-C366-21DA-FDCEF78DE90B}"/>
              </a:ext>
            </a:extLst>
          </p:cNvPr>
          <p:cNvSpPr/>
          <p:nvPr/>
        </p:nvSpPr>
        <p:spPr>
          <a:xfrm>
            <a:off x="4528456" y="1175658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5B0395-42F3-E5D5-58DC-C296D15371F7}"/>
              </a:ext>
            </a:extLst>
          </p:cNvPr>
          <p:cNvSpPr/>
          <p:nvPr/>
        </p:nvSpPr>
        <p:spPr>
          <a:xfrm>
            <a:off x="4528455" y="488768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4A7A8F-884D-F092-2045-76DC63694DA1}"/>
              </a:ext>
            </a:extLst>
          </p:cNvPr>
          <p:cNvSpPr/>
          <p:nvPr/>
        </p:nvSpPr>
        <p:spPr>
          <a:xfrm>
            <a:off x="7016435" y="481148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1260FD-9DCC-9DDA-04C5-B0FC96140304}"/>
              </a:ext>
            </a:extLst>
          </p:cNvPr>
          <p:cNvSpPr/>
          <p:nvPr/>
        </p:nvSpPr>
        <p:spPr>
          <a:xfrm>
            <a:off x="6939642" y="204651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604326-D5B1-0226-99A9-CB334A65EDDD}"/>
              </a:ext>
            </a:extLst>
          </p:cNvPr>
          <p:cNvSpPr/>
          <p:nvPr/>
        </p:nvSpPr>
        <p:spPr>
          <a:xfrm>
            <a:off x="9002485" y="315685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F418A1-F7E8-D33A-CC30-8E86453944AC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594164" y="2511090"/>
            <a:ext cx="1040773" cy="80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D9B591-04E5-F72D-8A86-BDD1CC7CDEDF}"/>
              </a:ext>
            </a:extLst>
          </p:cNvPr>
          <p:cNvCxnSpPr>
            <a:cxnSpLocks/>
            <a:stCxn id="5" idx="7"/>
            <a:endCxn id="7" idx="2"/>
          </p:cNvCxnSpPr>
          <p:nvPr/>
        </p:nvCxnSpPr>
        <p:spPr>
          <a:xfrm flipV="1">
            <a:off x="3058292" y="1447801"/>
            <a:ext cx="1470164" cy="678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260415-B210-1FA4-DB61-D31AC98C24B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3058292" y="2511090"/>
            <a:ext cx="1475306" cy="99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2699A4-357C-E4CE-6154-73E2DFF7A8F2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5127171" y="1447801"/>
            <a:ext cx="1900151" cy="678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CE1F56-2552-8945-1505-75B92B4B4B07}"/>
              </a:ext>
            </a:extLst>
          </p:cNvPr>
          <p:cNvCxnSpPr>
            <a:stCxn id="6" idx="6"/>
            <a:endCxn id="10" idx="3"/>
          </p:cNvCxnSpPr>
          <p:nvPr/>
        </p:nvCxnSpPr>
        <p:spPr>
          <a:xfrm flipV="1">
            <a:off x="5132313" y="2511090"/>
            <a:ext cx="1895009" cy="99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A48185-A135-5751-E3BC-9587667B62D8}"/>
              </a:ext>
            </a:extLst>
          </p:cNvPr>
          <p:cNvCxnSpPr>
            <a:stCxn id="4" idx="5"/>
            <a:endCxn id="8" idx="2"/>
          </p:cNvCxnSpPr>
          <p:nvPr/>
        </p:nvCxnSpPr>
        <p:spPr>
          <a:xfrm>
            <a:off x="1594164" y="3701140"/>
            <a:ext cx="2934291" cy="1458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307C17-4343-C07C-853B-32AA75021E6F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5127170" y="5083628"/>
            <a:ext cx="1889265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7C175E-3C23-36B0-569E-A954E55B0482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7527470" y="3621431"/>
            <a:ext cx="1562695" cy="1269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CFD69F-7908-3789-AC7E-74F476A593EC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7538357" y="2318657"/>
            <a:ext cx="1551808" cy="917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C735EE-1552-0864-BDB0-E8AD472C5933}"/>
              </a:ext>
            </a:extLst>
          </p:cNvPr>
          <p:cNvSpPr txBox="1"/>
          <p:nvPr/>
        </p:nvSpPr>
        <p:spPr>
          <a:xfrm>
            <a:off x="1594164" y="26288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A(7)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91BCC7-CAAF-C48E-1C0C-9C67FA32E351}"/>
              </a:ext>
            </a:extLst>
          </p:cNvPr>
          <p:cNvSpPr txBox="1"/>
          <p:nvPr/>
        </p:nvSpPr>
        <p:spPr>
          <a:xfrm>
            <a:off x="3058292" y="15135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B(14)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1ED91E-3C0D-3A39-57B3-FE41306FE42A}"/>
              </a:ext>
            </a:extLst>
          </p:cNvPr>
          <p:cNvSpPr txBox="1"/>
          <p:nvPr/>
        </p:nvSpPr>
        <p:spPr>
          <a:xfrm>
            <a:off x="3605690" y="259294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C(5)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78532C-66F9-EFAF-B63A-EF69521FCE5C}"/>
              </a:ext>
            </a:extLst>
          </p:cNvPr>
          <p:cNvSpPr txBox="1"/>
          <p:nvPr/>
        </p:nvSpPr>
        <p:spPr>
          <a:xfrm>
            <a:off x="5710720" y="132884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D(11)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1FFD7F-4D65-807A-A688-58DE87B528B7}"/>
              </a:ext>
            </a:extLst>
          </p:cNvPr>
          <p:cNvSpPr txBox="1"/>
          <p:nvPr/>
        </p:nvSpPr>
        <p:spPr>
          <a:xfrm>
            <a:off x="5520201" y="26396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E(7)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E3EBD3-3FC3-A880-0F08-1457BEB16C6C}"/>
              </a:ext>
            </a:extLst>
          </p:cNvPr>
          <p:cNvSpPr txBox="1"/>
          <p:nvPr/>
        </p:nvSpPr>
        <p:spPr>
          <a:xfrm>
            <a:off x="2770392" y="396142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F(6)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E05774-8E23-F42C-11AF-C7E4259C4FF1}"/>
              </a:ext>
            </a:extLst>
          </p:cNvPr>
          <p:cNvSpPr txBox="1"/>
          <p:nvPr/>
        </p:nvSpPr>
        <p:spPr>
          <a:xfrm>
            <a:off x="5638205" y="476289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G(11)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6FB2CC-DCF2-5305-44BE-F6941C2D8401}"/>
              </a:ext>
            </a:extLst>
          </p:cNvPr>
          <p:cNvSpPr txBox="1"/>
          <p:nvPr/>
        </p:nvSpPr>
        <p:spPr>
          <a:xfrm>
            <a:off x="7733018" y="39614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I(18)</a:t>
            </a:r>
          </a:p>
        </p:txBody>
      </p:sp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EE3C4CA0-13B4-6805-40C7-C2527D2B8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57399"/>
              </p:ext>
            </p:extLst>
          </p:nvPr>
        </p:nvGraphicFramePr>
        <p:xfrm>
          <a:off x="898787" y="2328872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2B9D86D-9AE8-C3A3-D6DA-789BC292A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71984"/>
              </p:ext>
            </p:extLst>
          </p:nvPr>
        </p:nvGraphicFramePr>
        <p:xfrm>
          <a:off x="2534367" y="1198210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4" name="Table 52">
            <a:extLst>
              <a:ext uri="{FF2B5EF4-FFF2-40B4-BE49-F238E27FC236}">
                <a16:creationId xmlns:a16="http://schemas.microsoft.com/office/drawing/2014/main" id="{9E5CB903-0A1E-5106-13C9-BEFAF1757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09985"/>
              </p:ext>
            </p:extLst>
          </p:nvPr>
        </p:nvGraphicFramePr>
        <p:xfrm>
          <a:off x="4562031" y="38451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5" name="Table 52">
            <a:extLst>
              <a:ext uri="{FF2B5EF4-FFF2-40B4-BE49-F238E27FC236}">
                <a16:creationId xmlns:a16="http://schemas.microsoft.com/office/drawing/2014/main" id="{E86EFE30-B549-4B18-DB93-20DF5C250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580147"/>
              </p:ext>
            </p:extLst>
          </p:nvPr>
        </p:nvGraphicFramePr>
        <p:xfrm>
          <a:off x="4566286" y="2397968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6" name="Table 52">
            <a:extLst>
              <a:ext uri="{FF2B5EF4-FFF2-40B4-BE49-F238E27FC236}">
                <a16:creationId xmlns:a16="http://schemas.microsoft.com/office/drawing/2014/main" id="{450EBD55-B170-CD3F-7889-02603997C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21139"/>
              </p:ext>
            </p:extLst>
          </p:nvPr>
        </p:nvGraphicFramePr>
        <p:xfrm>
          <a:off x="7052437" y="112619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7" name="Table 52">
            <a:extLst>
              <a:ext uri="{FF2B5EF4-FFF2-40B4-BE49-F238E27FC236}">
                <a16:creationId xmlns:a16="http://schemas.microsoft.com/office/drawing/2014/main" id="{0B81EF54-BF31-9291-B270-38D8011F6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63122"/>
              </p:ext>
            </p:extLst>
          </p:nvPr>
        </p:nvGraphicFramePr>
        <p:xfrm>
          <a:off x="9115280" y="217200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8" name="Table 52">
            <a:extLst>
              <a:ext uri="{FF2B5EF4-FFF2-40B4-BE49-F238E27FC236}">
                <a16:creationId xmlns:a16="http://schemas.microsoft.com/office/drawing/2014/main" id="{7C5AADD3-B435-EE52-CA06-FD6BA2EC9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85082"/>
              </p:ext>
            </p:extLst>
          </p:nvPr>
        </p:nvGraphicFramePr>
        <p:xfrm>
          <a:off x="4557825" y="402121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9" name="Table 52">
            <a:extLst>
              <a:ext uri="{FF2B5EF4-FFF2-40B4-BE49-F238E27FC236}">
                <a16:creationId xmlns:a16="http://schemas.microsoft.com/office/drawing/2014/main" id="{23A03A8C-5969-EFCB-33DA-6FD0AEB18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0324"/>
              </p:ext>
            </p:extLst>
          </p:nvPr>
        </p:nvGraphicFramePr>
        <p:xfrm>
          <a:off x="7060172" y="3961424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6D71DB5D-BC51-1286-986F-8EAEE27B79DE}"/>
              </a:ext>
            </a:extLst>
          </p:cNvPr>
          <p:cNvSpPr txBox="1"/>
          <p:nvPr/>
        </p:nvSpPr>
        <p:spPr>
          <a:xfrm>
            <a:off x="7986313" y="222146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H(4)</a:t>
            </a:r>
          </a:p>
        </p:txBody>
      </p:sp>
      <p:graphicFrame>
        <p:nvGraphicFramePr>
          <p:cNvPr id="63" name="Table 52">
            <a:extLst>
              <a:ext uri="{FF2B5EF4-FFF2-40B4-BE49-F238E27FC236}">
                <a16:creationId xmlns:a16="http://schemas.microsoft.com/office/drawing/2014/main" id="{A2E0BB6C-B71B-03B2-F7B9-B12CF6746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05914"/>
              </p:ext>
            </p:extLst>
          </p:nvPr>
        </p:nvGraphicFramePr>
        <p:xfrm>
          <a:off x="9868616" y="217043"/>
          <a:ext cx="144164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641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Earliest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35F43-E25B-9A65-9DE0-DA9FC58B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0A222C-F039-4C60-4158-62966615A6F7}"/>
              </a:ext>
            </a:extLst>
          </p:cNvPr>
          <p:cNvSpPr/>
          <p:nvPr/>
        </p:nvSpPr>
        <p:spPr>
          <a:xfrm>
            <a:off x="1083129" y="323656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C2915C-0C49-9A6C-6BF4-10D5DFAE12B7}"/>
              </a:ext>
            </a:extLst>
          </p:cNvPr>
          <p:cNvSpPr/>
          <p:nvPr/>
        </p:nvSpPr>
        <p:spPr>
          <a:xfrm>
            <a:off x="2547257" y="204651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3CA966-A621-A98E-AFAE-2772382BB92F}"/>
              </a:ext>
            </a:extLst>
          </p:cNvPr>
          <p:cNvSpPr/>
          <p:nvPr/>
        </p:nvSpPr>
        <p:spPr>
          <a:xfrm>
            <a:off x="4533598" y="323481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F8A1F2-94C6-88CB-D442-2E8F650D8064}"/>
              </a:ext>
            </a:extLst>
          </p:cNvPr>
          <p:cNvSpPr/>
          <p:nvPr/>
        </p:nvSpPr>
        <p:spPr>
          <a:xfrm>
            <a:off x="4528456" y="1175658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07AF74-CFF2-8A9B-FC33-C3AD1AD51055}"/>
              </a:ext>
            </a:extLst>
          </p:cNvPr>
          <p:cNvSpPr/>
          <p:nvPr/>
        </p:nvSpPr>
        <p:spPr>
          <a:xfrm>
            <a:off x="4528455" y="488768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032A2E-8B01-8A84-6BEF-30C7428EA40D}"/>
              </a:ext>
            </a:extLst>
          </p:cNvPr>
          <p:cNvSpPr/>
          <p:nvPr/>
        </p:nvSpPr>
        <p:spPr>
          <a:xfrm>
            <a:off x="7016435" y="481148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61E2FF-1F79-B820-1A74-97D160F9428C}"/>
              </a:ext>
            </a:extLst>
          </p:cNvPr>
          <p:cNvSpPr/>
          <p:nvPr/>
        </p:nvSpPr>
        <p:spPr>
          <a:xfrm>
            <a:off x="6939642" y="204651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C882C3-9A04-DE24-EC60-09842C3D0AB0}"/>
              </a:ext>
            </a:extLst>
          </p:cNvPr>
          <p:cNvSpPr/>
          <p:nvPr/>
        </p:nvSpPr>
        <p:spPr>
          <a:xfrm>
            <a:off x="9002485" y="315685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416986-F798-40F2-83AC-C1C1C7EA74EA}"/>
              </a:ext>
            </a:extLst>
          </p:cNvPr>
          <p:cNvCxnSpPr>
            <a:stCxn id="2" idx="7"/>
            <a:endCxn id="3" idx="3"/>
          </p:cNvCxnSpPr>
          <p:nvPr/>
        </p:nvCxnSpPr>
        <p:spPr>
          <a:xfrm flipV="1">
            <a:off x="1594164" y="2511090"/>
            <a:ext cx="1040773" cy="80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82D037-7A60-EA7D-98F6-93D6B0B5FEFE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3058292" y="1447801"/>
            <a:ext cx="1470164" cy="678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1A1F83-13D5-5536-DFD9-03D27CEDA2A0}"/>
              </a:ext>
            </a:extLst>
          </p:cNvPr>
          <p:cNvCxnSpPr>
            <a:cxnSpLocks/>
            <a:stCxn id="3" idx="5"/>
            <a:endCxn id="4" idx="2"/>
          </p:cNvCxnSpPr>
          <p:nvPr/>
        </p:nvCxnSpPr>
        <p:spPr>
          <a:xfrm>
            <a:off x="3058292" y="2511090"/>
            <a:ext cx="1475306" cy="99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7E6192-ABB7-136E-4FD6-8C146195A089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5127171" y="1447801"/>
            <a:ext cx="1900151" cy="678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F44961-9983-7A47-11F7-E07B944AAD04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V="1">
            <a:off x="5132313" y="2511090"/>
            <a:ext cx="1895009" cy="99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D4581-C543-FC71-9DE7-6E57D7BB5190}"/>
              </a:ext>
            </a:extLst>
          </p:cNvPr>
          <p:cNvCxnSpPr>
            <a:stCxn id="2" idx="5"/>
            <a:endCxn id="6" idx="2"/>
          </p:cNvCxnSpPr>
          <p:nvPr/>
        </p:nvCxnSpPr>
        <p:spPr>
          <a:xfrm>
            <a:off x="1594164" y="3701140"/>
            <a:ext cx="2934291" cy="1458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F8746A-FD3A-2C94-0EAA-9C104209A7B5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27170" y="5083628"/>
            <a:ext cx="1889265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63FA62-7DDA-4971-E120-77787BF6AC08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7527470" y="3621431"/>
            <a:ext cx="1562695" cy="1269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1D729F-EE7E-9D37-6032-35B1D0ACE197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538357" y="2318657"/>
            <a:ext cx="1551808" cy="917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FDCA8B-D5A2-39FA-5B38-3E9079E156C5}"/>
              </a:ext>
            </a:extLst>
          </p:cNvPr>
          <p:cNvSpPr txBox="1"/>
          <p:nvPr/>
        </p:nvSpPr>
        <p:spPr>
          <a:xfrm>
            <a:off x="1594164" y="26288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A(7)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EA07FD-0F79-A117-8D85-1EEEDE8B7122}"/>
              </a:ext>
            </a:extLst>
          </p:cNvPr>
          <p:cNvSpPr txBox="1"/>
          <p:nvPr/>
        </p:nvSpPr>
        <p:spPr>
          <a:xfrm>
            <a:off x="3058292" y="15135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B(14)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68E33-5B09-844F-51CE-985443C9C630}"/>
              </a:ext>
            </a:extLst>
          </p:cNvPr>
          <p:cNvSpPr txBox="1"/>
          <p:nvPr/>
        </p:nvSpPr>
        <p:spPr>
          <a:xfrm>
            <a:off x="3605690" y="259294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D4E1E-757B-AA22-40D9-E5616CF622A6}"/>
              </a:ext>
            </a:extLst>
          </p:cNvPr>
          <p:cNvSpPr txBox="1"/>
          <p:nvPr/>
        </p:nvSpPr>
        <p:spPr>
          <a:xfrm>
            <a:off x="5710720" y="132884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D(11)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FF433-303E-5559-A785-DA98024BF145}"/>
              </a:ext>
            </a:extLst>
          </p:cNvPr>
          <p:cNvSpPr txBox="1"/>
          <p:nvPr/>
        </p:nvSpPr>
        <p:spPr>
          <a:xfrm>
            <a:off x="5520201" y="26396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F05523-88AB-B428-D760-44988FA85C4D}"/>
              </a:ext>
            </a:extLst>
          </p:cNvPr>
          <p:cNvSpPr txBox="1"/>
          <p:nvPr/>
        </p:nvSpPr>
        <p:spPr>
          <a:xfrm>
            <a:off x="2770392" y="396142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EF2D9C-2CF5-450C-117B-45696F8E7668}"/>
              </a:ext>
            </a:extLst>
          </p:cNvPr>
          <p:cNvSpPr txBox="1"/>
          <p:nvPr/>
        </p:nvSpPr>
        <p:spPr>
          <a:xfrm>
            <a:off x="5638205" y="476289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G(11)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FFF48-98C3-C270-9928-592C6B91F495}"/>
              </a:ext>
            </a:extLst>
          </p:cNvPr>
          <p:cNvSpPr txBox="1"/>
          <p:nvPr/>
        </p:nvSpPr>
        <p:spPr>
          <a:xfrm>
            <a:off x="7733018" y="39614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I(18)</a:t>
            </a:r>
          </a:p>
        </p:txBody>
      </p:sp>
      <p:graphicFrame>
        <p:nvGraphicFramePr>
          <p:cNvPr id="27" name="Table 52">
            <a:extLst>
              <a:ext uri="{FF2B5EF4-FFF2-40B4-BE49-F238E27FC236}">
                <a16:creationId xmlns:a16="http://schemas.microsoft.com/office/drawing/2014/main" id="{20FBBA76-5F0D-DCEF-446A-30F5005A0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62203"/>
              </p:ext>
            </p:extLst>
          </p:nvPr>
        </p:nvGraphicFramePr>
        <p:xfrm>
          <a:off x="898787" y="2328872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449F7BA-BEDE-BAD5-D39C-3F5F41D1A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78078"/>
              </p:ext>
            </p:extLst>
          </p:nvPr>
        </p:nvGraphicFramePr>
        <p:xfrm>
          <a:off x="2534367" y="1198210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29" name="Table 52">
            <a:extLst>
              <a:ext uri="{FF2B5EF4-FFF2-40B4-BE49-F238E27FC236}">
                <a16:creationId xmlns:a16="http://schemas.microsoft.com/office/drawing/2014/main" id="{DB8E23B3-2C1A-16BE-8A9F-29BE34A91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9371"/>
              </p:ext>
            </p:extLst>
          </p:nvPr>
        </p:nvGraphicFramePr>
        <p:xfrm>
          <a:off x="4562031" y="384511"/>
          <a:ext cx="457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0" name="Table 52">
            <a:extLst>
              <a:ext uri="{FF2B5EF4-FFF2-40B4-BE49-F238E27FC236}">
                <a16:creationId xmlns:a16="http://schemas.microsoft.com/office/drawing/2014/main" id="{872396C1-843D-C4D8-277E-330D2D919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46101"/>
              </p:ext>
            </p:extLst>
          </p:nvPr>
        </p:nvGraphicFramePr>
        <p:xfrm>
          <a:off x="4566286" y="2397968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1" name="Table 52">
            <a:extLst>
              <a:ext uri="{FF2B5EF4-FFF2-40B4-BE49-F238E27FC236}">
                <a16:creationId xmlns:a16="http://schemas.microsoft.com/office/drawing/2014/main" id="{D89F3444-3068-25F5-D207-DB9C77520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93873"/>
              </p:ext>
            </p:extLst>
          </p:nvPr>
        </p:nvGraphicFramePr>
        <p:xfrm>
          <a:off x="7052437" y="112619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2" name="Table 52">
            <a:extLst>
              <a:ext uri="{FF2B5EF4-FFF2-40B4-BE49-F238E27FC236}">
                <a16:creationId xmlns:a16="http://schemas.microsoft.com/office/drawing/2014/main" id="{3C9E09BE-E6B5-37A4-5D5C-B8E440FE8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68701"/>
              </p:ext>
            </p:extLst>
          </p:nvPr>
        </p:nvGraphicFramePr>
        <p:xfrm>
          <a:off x="9115280" y="217200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3" name="Table 52">
            <a:extLst>
              <a:ext uri="{FF2B5EF4-FFF2-40B4-BE49-F238E27FC236}">
                <a16:creationId xmlns:a16="http://schemas.microsoft.com/office/drawing/2014/main" id="{17FC065A-E83E-0451-BE20-3A1CE8C1E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34175"/>
              </p:ext>
            </p:extLst>
          </p:nvPr>
        </p:nvGraphicFramePr>
        <p:xfrm>
          <a:off x="4557825" y="402121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4" name="Table 52">
            <a:extLst>
              <a:ext uri="{FF2B5EF4-FFF2-40B4-BE49-F238E27FC236}">
                <a16:creationId xmlns:a16="http://schemas.microsoft.com/office/drawing/2014/main" id="{AEA22AEA-72F7-6099-48C5-6064C2B6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13484"/>
              </p:ext>
            </p:extLst>
          </p:nvPr>
        </p:nvGraphicFramePr>
        <p:xfrm>
          <a:off x="7060172" y="3961424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18D71CA-8300-BA07-7BF2-B09602B90CDF}"/>
              </a:ext>
            </a:extLst>
          </p:cNvPr>
          <p:cNvSpPr txBox="1"/>
          <p:nvPr/>
        </p:nvSpPr>
        <p:spPr>
          <a:xfrm>
            <a:off x="7986313" y="222146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H(4)</a:t>
            </a:r>
          </a:p>
        </p:txBody>
      </p:sp>
      <p:graphicFrame>
        <p:nvGraphicFramePr>
          <p:cNvPr id="36" name="Table 52">
            <a:extLst>
              <a:ext uri="{FF2B5EF4-FFF2-40B4-BE49-F238E27FC236}">
                <a16:creationId xmlns:a16="http://schemas.microsoft.com/office/drawing/2014/main" id="{F8D0D3C4-54DD-FA73-E9C7-2C728E479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78526"/>
              </p:ext>
            </p:extLst>
          </p:nvPr>
        </p:nvGraphicFramePr>
        <p:xfrm>
          <a:off x="9868616" y="217043"/>
          <a:ext cx="144164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641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Earliest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7765D96-B220-E1C1-1E77-591FA22F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4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F2EC-37EF-48BB-8C65-4AC736D0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841"/>
            <a:ext cx="4191000" cy="51737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ahnschrift Light Condensed" panose="020B0502040204020203" pitchFamily="34" charset="0"/>
              </a:rPr>
              <a:t>Network Diagram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6975-0C1E-4C4F-9612-9BAC592D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3155"/>
            <a:ext cx="10515600" cy="3246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Bahnschrift Light SemiCondensed" panose="020B0502040204020203" pitchFamily="34" charset="0"/>
              </a:rPr>
              <a:t>Project network or project diagram can be constructed by using the following rules:</a:t>
            </a:r>
          </a:p>
          <a:p>
            <a:r>
              <a:rPr lang="en-US" sz="2200" b="1" dirty="0">
                <a:latin typeface="Bahnschrift Light SemiCondensed" panose="020B0502040204020203" pitchFamily="34" charset="0"/>
              </a:rPr>
              <a:t>Node 1</a:t>
            </a:r>
            <a:r>
              <a:rPr lang="en-US" sz="2200" dirty="0">
                <a:latin typeface="Bahnschrift Light SemiCondensed" panose="020B0502040204020203" pitchFamily="34" charset="0"/>
              </a:rPr>
              <a:t> represents the </a:t>
            </a:r>
            <a:r>
              <a:rPr lang="en-US" sz="2200" b="1" dirty="0">
                <a:latin typeface="Bahnschrift Light SemiCondensed" panose="020B0502040204020203" pitchFamily="34" charset="0"/>
              </a:rPr>
              <a:t>start of the project</a:t>
            </a:r>
            <a:r>
              <a:rPr lang="en-US" sz="2200" dirty="0">
                <a:latin typeface="Bahnschrift Light SemiCondensed" panose="020B0502040204020203" pitchFamily="34" charset="0"/>
              </a:rPr>
              <a:t>. An arc should lead from node 1 to represent each activity that has no predecessors.</a:t>
            </a:r>
          </a:p>
          <a:p>
            <a:r>
              <a:rPr lang="en-US" sz="2200" dirty="0">
                <a:latin typeface="Bahnschrift Light SemiCondensed" panose="020B0502040204020203" pitchFamily="34" charset="0"/>
              </a:rPr>
              <a:t>A node (called the </a:t>
            </a:r>
            <a:r>
              <a:rPr lang="en-US" sz="2200" b="1" dirty="0">
                <a:latin typeface="Bahnschrift Light SemiCondensed" panose="020B0502040204020203" pitchFamily="34" charset="0"/>
              </a:rPr>
              <a:t>finish node</a:t>
            </a:r>
            <a:r>
              <a:rPr lang="en-US" sz="2200" dirty="0">
                <a:latin typeface="Bahnschrift Light SemiCondensed" panose="020B0502040204020203" pitchFamily="34" charset="0"/>
              </a:rPr>
              <a:t>) representing the completion of the project should be included in the network.</a:t>
            </a:r>
          </a:p>
          <a:p>
            <a:r>
              <a:rPr lang="en-US" sz="2200" b="1" dirty="0">
                <a:latin typeface="Bahnschrift Light SemiCondensed" panose="020B0502040204020203" pitchFamily="34" charset="0"/>
              </a:rPr>
              <a:t>Number the nodes </a:t>
            </a:r>
            <a:r>
              <a:rPr lang="en-US" sz="2200" dirty="0">
                <a:latin typeface="Bahnschrift Light SemiCondensed" panose="020B0502040204020203" pitchFamily="34" charset="0"/>
              </a:rPr>
              <a:t>in a way that the node representing the completion of an activity has larger number that the beginning of the activity</a:t>
            </a:r>
          </a:p>
          <a:p>
            <a:r>
              <a:rPr lang="en-US" sz="2200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An</a:t>
            </a:r>
            <a:r>
              <a:rPr lang="en-US" sz="2200" spc="7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2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ac</a:t>
            </a:r>
            <a:r>
              <a:rPr lang="en-US" sz="2200" b="1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t</a:t>
            </a:r>
            <a:r>
              <a:rPr lang="en-US" sz="2200" b="1" spc="-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iv</a:t>
            </a:r>
            <a:r>
              <a:rPr lang="en-US" sz="2200" b="1" spc="1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i</a:t>
            </a:r>
            <a:r>
              <a:rPr lang="en-US" sz="2200" b="1" spc="-3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t</a:t>
            </a:r>
            <a:r>
              <a:rPr lang="en-US" sz="2200" b="1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y</a:t>
            </a:r>
            <a:r>
              <a:rPr lang="en-US" sz="2200" b="1" spc="7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sho</a:t>
            </a:r>
            <a:r>
              <a:rPr lang="en-US" sz="2200" b="1" spc="-1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u</a:t>
            </a:r>
            <a:r>
              <a:rPr lang="en-US" sz="2200" b="1" spc="-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l</a:t>
            </a:r>
            <a:r>
              <a:rPr lang="en-US" sz="2200" b="1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d</a:t>
            </a:r>
            <a:r>
              <a:rPr lang="en-US" sz="2200" b="1" spc="8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1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not</a:t>
            </a:r>
            <a:r>
              <a:rPr lang="en-US" sz="2200" b="1" spc="7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sz="2200" b="1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e</a:t>
            </a:r>
            <a:r>
              <a:rPr lang="en-US" sz="2200" b="1" spc="8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1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r</a:t>
            </a:r>
            <a:r>
              <a:rPr lang="en-US" sz="2200" b="1" spc="-1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e</a:t>
            </a:r>
            <a:r>
              <a:rPr lang="en-US" sz="2200" b="1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pre</a:t>
            </a:r>
            <a:r>
              <a:rPr lang="en-US" sz="2200" b="1" spc="-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s</a:t>
            </a:r>
            <a:r>
              <a:rPr lang="en-US" sz="2200" b="1" spc="-1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ented</a:t>
            </a:r>
            <a:r>
              <a:rPr lang="en-US" sz="2200" b="1" spc="9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sz="2200" b="1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y</a:t>
            </a:r>
            <a:r>
              <a:rPr lang="en-US" sz="2200" b="1" spc="6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more</a:t>
            </a:r>
            <a:r>
              <a:rPr lang="en-US" sz="2200" b="1" spc="8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1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than</a:t>
            </a:r>
            <a:r>
              <a:rPr lang="en-US" sz="2200" b="1" spc="7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one</a:t>
            </a:r>
            <a:r>
              <a:rPr lang="en-US" sz="2200" b="1" spc="7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2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a</a:t>
            </a:r>
            <a:r>
              <a:rPr lang="en-US" sz="2200" b="1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r</a:t>
            </a:r>
            <a:r>
              <a:rPr lang="en-US" sz="2200" b="1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c</a:t>
            </a:r>
            <a:r>
              <a:rPr lang="en-US" sz="2200" b="1" spc="5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spc="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in </a:t>
            </a:r>
            <a:r>
              <a:rPr lang="en-US" sz="2200" spc="-1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the</a:t>
            </a:r>
            <a:r>
              <a:rPr lang="en-US" sz="2200" spc="6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spc="-1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networ</a:t>
            </a:r>
            <a:r>
              <a:rPr lang="en-US" sz="2200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k</a:t>
            </a:r>
            <a:r>
              <a:rPr lang="en-US" sz="2200" spc="-1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.</a:t>
            </a:r>
            <a:endParaRPr lang="en-US" sz="2200" dirty="0">
              <a:latin typeface="Bahnschrift Light SemiCondensed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lang="en-US" sz="2200" b="1" spc="-3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T</a:t>
            </a:r>
            <a:r>
              <a:rPr lang="en-US" sz="2200" b="1" spc="-2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w</a:t>
            </a:r>
            <a:r>
              <a:rPr lang="en-US" sz="2200" b="1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o</a:t>
            </a:r>
            <a:r>
              <a:rPr lang="en-US" sz="2200" b="1" spc="9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1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nodes</a:t>
            </a:r>
            <a:r>
              <a:rPr lang="en-US" sz="2200" b="1" spc="7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can</a:t>
            </a:r>
            <a:r>
              <a:rPr lang="en-US" sz="2200" b="1" spc="4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1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sz="2200" b="1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e</a:t>
            </a:r>
            <a:r>
              <a:rPr lang="en-US" sz="2200" b="1" spc="7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conne</a:t>
            </a:r>
            <a:r>
              <a:rPr lang="en-US" sz="2200" b="1" spc="-3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c</a:t>
            </a:r>
            <a:r>
              <a:rPr lang="en-US" sz="2200" b="1" spc="-1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ted</a:t>
            </a:r>
            <a:r>
              <a:rPr lang="en-US" sz="2200" b="1" spc="7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1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b</a:t>
            </a:r>
            <a:r>
              <a:rPr lang="en-US" sz="2200" b="1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y</a:t>
            </a:r>
            <a:r>
              <a:rPr lang="en-US" sz="2200" b="1" spc="6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1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at</a:t>
            </a:r>
            <a:r>
              <a:rPr lang="en-US" sz="2200" b="1" spc="6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2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m</a:t>
            </a:r>
            <a:r>
              <a:rPr lang="en-US" sz="2200" b="1" spc="-1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o</a:t>
            </a:r>
            <a:r>
              <a:rPr lang="en-US" sz="2200" b="1" spc="-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s</a:t>
            </a:r>
            <a:r>
              <a:rPr lang="en-US" sz="2200" b="1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t</a:t>
            </a:r>
            <a:r>
              <a:rPr lang="en-US" sz="2200" b="1" spc="65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one</a:t>
            </a:r>
            <a:r>
              <a:rPr lang="en-US" sz="2200" b="1" spc="6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b="1" spc="-2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arc</a:t>
            </a:r>
            <a:r>
              <a:rPr lang="en-US" sz="2200" b="1" spc="-10" dirty="0">
                <a:solidFill>
                  <a:srgbClr val="3F3F3F"/>
                </a:solidFill>
                <a:latin typeface="Bahnschrift Light SemiCondensed" panose="020B0502040204020203" pitchFamily="34" charset="0"/>
              </a:rPr>
              <a:t>.</a:t>
            </a:r>
            <a:endParaRPr lang="en-US" sz="22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01631-1050-B428-4585-A2EF623F5E33}"/>
              </a:ext>
            </a:extLst>
          </p:cNvPr>
          <p:cNvSpPr txBox="1"/>
          <p:nvPr/>
        </p:nvSpPr>
        <p:spPr>
          <a:xfrm>
            <a:off x="838200" y="1121001"/>
            <a:ext cx="99804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Bahnschrift Light SemiCondensed" panose="020B0502040204020203" pitchFamily="34" charset="0"/>
              </a:rPr>
              <a:t>Network Diagram is a project management tool to depict the project activities, their durations and their dependencies.  It is used to develop a schedule and to determine critical paths.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C8A2E-43F0-B5FC-BA53-DD2F8BD3920C}"/>
              </a:ext>
            </a:extLst>
          </p:cNvPr>
          <p:cNvSpPr txBox="1"/>
          <p:nvPr/>
        </p:nvSpPr>
        <p:spPr>
          <a:xfrm>
            <a:off x="838200" y="578740"/>
            <a:ext cx="3372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ahnschrift SemiCondensed" panose="020B0502040204020203" pitchFamily="34" charset="0"/>
              </a:rPr>
              <a:t>Network Diagram 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49331D-8F36-B2F5-F526-61ABA202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E2DA8F-743C-2F96-72FC-37E60316E7D8}"/>
              </a:ext>
            </a:extLst>
          </p:cNvPr>
          <p:cNvSpPr/>
          <p:nvPr/>
        </p:nvSpPr>
        <p:spPr>
          <a:xfrm>
            <a:off x="1083129" y="323656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D24A01-E308-12D3-E770-3EFD39D1612E}"/>
              </a:ext>
            </a:extLst>
          </p:cNvPr>
          <p:cNvSpPr/>
          <p:nvPr/>
        </p:nvSpPr>
        <p:spPr>
          <a:xfrm>
            <a:off x="2547257" y="204651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27C024-EC3E-0E7F-038B-6D54F2C4A4F3}"/>
              </a:ext>
            </a:extLst>
          </p:cNvPr>
          <p:cNvSpPr/>
          <p:nvPr/>
        </p:nvSpPr>
        <p:spPr>
          <a:xfrm>
            <a:off x="4533598" y="323481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08C1D0-B9E5-61BC-9499-44C71F0CF3AC}"/>
              </a:ext>
            </a:extLst>
          </p:cNvPr>
          <p:cNvSpPr/>
          <p:nvPr/>
        </p:nvSpPr>
        <p:spPr>
          <a:xfrm>
            <a:off x="4528456" y="1175658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99608D-E160-DE39-FA0C-7AEEBDFC4FCB}"/>
              </a:ext>
            </a:extLst>
          </p:cNvPr>
          <p:cNvSpPr/>
          <p:nvPr/>
        </p:nvSpPr>
        <p:spPr>
          <a:xfrm>
            <a:off x="4528455" y="488768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0DD50A-AE1C-46BA-7448-3057BAC6D74E}"/>
              </a:ext>
            </a:extLst>
          </p:cNvPr>
          <p:cNvSpPr/>
          <p:nvPr/>
        </p:nvSpPr>
        <p:spPr>
          <a:xfrm>
            <a:off x="7016435" y="481148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B931A3-C413-8C5D-E41E-A09E4EE75446}"/>
              </a:ext>
            </a:extLst>
          </p:cNvPr>
          <p:cNvSpPr/>
          <p:nvPr/>
        </p:nvSpPr>
        <p:spPr>
          <a:xfrm>
            <a:off x="6939642" y="204651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8CFE75-BBDC-6332-E476-B68C5514BB23}"/>
              </a:ext>
            </a:extLst>
          </p:cNvPr>
          <p:cNvSpPr/>
          <p:nvPr/>
        </p:nvSpPr>
        <p:spPr>
          <a:xfrm>
            <a:off x="9002485" y="315685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0F3C02-A415-81BE-61B6-196253B01B8A}"/>
              </a:ext>
            </a:extLst>
          </p:cNvPr>
          <p:cNvCxnSpPr>
            <a:stCxn id="2" idx="7"/>
            <a:endCxn id="3" idx="3"/>
          </p:cNvCxnSpPr>
          <p:nvPr/>
        </p:nvCxnSpPr>
        <p:spPr>
          <a:xfrm flipV="1">
            <a:off x="1594164" y="2511090"/>
            <a:ext cx="1040773" cy="80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14B041-9AA6-0833-9DA8-0BEB5525D902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 flipV="1">
            <a:off x="3058292" y="1447801"/>
            <a:ext cx="1470164" cy="678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43A2A8-8C76-DFAA-0E87-F49BB41D8D7A}"/>
              </a:ext>
            </a:extLst>
          </p:cNvPr>
          <p:cNvCxnSpPr>
            <a:cxnSpLocks/>
            <a:stCxn id="3" idx="5"/>
            <a:endCxn id="4" idx="2"/>
          </p:cNvCxnSpPr>
          <p:nvPr/>
        </p:nvCxnSpPr>
        <p:spPr>
          <a:xfrm>
            <a:off x="3058292" y="2511090"/>
            <a:ext cx="1475306" cy="99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CBEA5C-E846-5031-56E2-913F3D09F2F2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5127171" y="1447801"/>
            <a:ext cx="1900151" cy="678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F64263-FD99-3FC9-C31E-633BFA97DCDF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V="1">
            <a:off x="5132313" y="2511090"/>
            <a:ext cx="1895009" cy="99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87AB0-D7FD-F037-70C2-A28BBE42410F}"/>
              </a:ext>
            </a:extLst>
          </p:cNvPr>
          <p:cNvCxnSpPr>
            <a:stCxn id="2" idx="5"/>
            <a:endCxn id="6" idx="2"/>
          </p:cNvCxnSpPr>
          <p:nvPr/>
        </p:nvCxnSpPr>
        <p:spPr>
          <a:xfrm>
            <a:off x="1594164" y="3701140"/>
            <a:ext cx="2934291" cy="1458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F8570A-E4C9-548A-0478-93F5413A306E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27170" y="5083628"/>
            <a:ext cx="1889265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F1FCAC-4CC7-FAC8-7BBD-611332E9E406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7527470" y="3621431"/>
            <a:ext cx="1562695" cy="1269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09AE9-30B0-0970-CB1B-45EDBFAC30E7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538357" y="2318657"/>
            <a:ext cx="1551808" cy="917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50A088-387B-E0B6-234A-ECBABBE34923}"/>
              </a:ext>
            </a:extLst>
          </p:cNvPr>
          <p:cNvSpPr txBox="1"/>
          <p:nvPr/>
        </p:nvSpPr>
        <p:spPr>
          <a:xfrm>
            <a:off x="1594164" y="26288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A(7)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14C19-0A82-92DF-9359-4C5B50940B82}"/>
              </a:ext>
            </a:extLst>
          </p:cNvPr>
          <p:cNvSpPr txBox="1"/>
          <p:nvPr/>
        </p:nvSpPr>
        <p:spPr>
          <a:xfrm>
            <a:off x="3058292" y="15135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B(14)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62430-57AC-9373-EABF-4489FF8A92D9}"/>
              </a:ext>
            </a:extLst>
          </p:cNvPr>
          <p:cNvSpPr txBox="1"/>
          <p:nvPr/>
        </p:nvSpPr>
        <p:spPr>
          <a:xfrm>
            <a:off x="3605690" y="259294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AA6C79-EB8D-8DBE-D569-E4453221A9FF}"/>
              </a:ext>
            </a:extLst>
          </p:cNvPr>
          <p:cNvSpPr txBox="1"/>
          <p:nvPr/>
        </p:nvSpPr>
        <p:spPr>
          <a:xfrm>
            <a:off x="5710720" y="132884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D(11)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46092C-9D99-B2E7-B857-8CAD2B9B3B1C}"/>
              </a:ext>
            </a:extLst>
          </p:cNvPr>
          <p:cNvSpPr txBox="1"/>
          <p:nvPr/>
        </p:nvSpPr>
        <p:spPr>
          <a:xfrm>
            <a:off x="5520201" y="26396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8006AA-0ECE-3AB1-4D25-5072C3820C05}"/>
              </a:ext>
            </a:extLst>
          </p:cNvPr>
          <p:cNvSpPr txBox="1"/>
          <p:nvPr/>
        </p:nvSpPr>
        <p:spPr>
          <a:xfrm>
            <a:off x="2770392" y="396142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7ADF28-D1D0-A83A-08EF-891AEAC8437B}"/>
              </a:ext>
            </a:extLst>
          </p:cNvPr>
          <p:cNvSpPr txBox="1"/>
          <p:nvPr/>
        </p:nvSpPr>
        <p:spPr>
          <a:xfrm>
            <a:off x="5638205" y="476289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G(11)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AB4358-1A7B-974D-81EA-7192043F5000}"/>
              </a:ext>
            </a:extLst>
          </p:cNvPr>
          <p:cNvSpPr txBox="1"/>
          <p:nvPr/>
        </p:nvSpPr>
        <p:spPr>
          <a:xfrm>
            <a:off x="7733018" y="39614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I(18)</a:t>
            </a:r>
          </a:p>
        </p:txBody>
      </p:sp>
      <p:graphicFrame>
        <p:nvGraphicFramePr>
          <p:cNvPr id="27" name="Table 52">
            <a:extLst>
              <a:ext uri="{FF2B5EF4-FFF2-40B4-BE49-F238E27FC236}">
                <a16:creationId xmlns:a16="http://schemas.microsoft.com/office/drawing/2014/main" id="{CB782DA9-9BDC-980F-D716-1D04DF30B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26405"/>
              </p:ext>
            </p:extLst>
          </p:nvPr>
        </p:nvGraphicFramePr>
        <p:xfrm>
          <a:off x="898787" y="2328872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5B8EB0A-46D1-F154-C8C3-A29BABD95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94832"/>
              </p:ext>
            </p:extLst>
          </p:nvPr>
        </p:nvGraphicFramePr>
        <p:xfrm>
          <a:off x="2534367" y="1198210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29" name="Table 52">
            <a:extLst>
              <a:ext uri="{FF2B5EF4-FFF2-40B4-BE49-F238E27FC236}">
                <a16:creationId xmlns:a16="http://schemas.microsoft.com/office/drawing/2014/main" id="{7A936D46-A541-4A8C-EE27-A6250BC60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90695"/>
              </p:ext>
            </p:extLst>
          </p:nvPr>
        </p:nvGraphicFramePr>
        <p:xfrm>
          <a:off x="4562031" y="384511"/>
          <a:ext cx="457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0" name="Table 52">
            <a:extLst>
              <a:ext uri="{FF2B5EF4-FFF2-40B4-BE49-F238E27FC236}">
                <a16:creationId xmlns:a16="http://schemas.microsoft.com/office/drawing/2014/main" id="{3C62C06E-068D-6D7E-E4C6-04065E27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58109"/>
              </p:ext>
            </p:extLst>
          </p:nvPr>
        </p:nvGraphicFramePr>
        <p:xfrm>
          <a:off x="4566286" y="2397968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1" name="Table 52">
            <a:extLst>
              <a:ext uri="{FF2B5EF4-FFF2-40B4-BE49-F238E27FC236}">
                <a16:creationId xmlns:a16="http://schemas.microsoft.com/office/drawing/2014/main" id="{73A00695-76AE-DF56-3091-F1F2C3F24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92066"/>
              </p:ext>
            </p:extLst>
          </p:nvPr>
        </p:nvGraphicFramePr>
        <p:xfrm>
          <a:off x="7052437" y="112619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2" name="Table 52">
            <a:extLst>
              <a:ext uri="{FF2B5EF4-FFF2-40B4-BE49-F238E27FC236}">
                <a16:creationId xmlns:a16="http://schemas.microsoft.com/office/drawing/2014/main" id="{64E9A1B5-AB7C-EC6D-BE56-E0EC5E0E9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25429"/>
              </p:ext>
            </p:extLst>
          </p:nvPr>
        </p:nvGraphicFramePr>
        <p:xfrm>
          <a:off x="9115280" y="217200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3" name="Table 52">
            <a:extLst>
              <a:ext uri="{FF2B5EF4-FFF2-40B4-BE49-F238E27FC236}">
                <a16:creationId xmlns:a16="http://schemas.microsoft.com/office/drawing/2014/main" id="{739BA766-24F9-E1F1-41E2-4DE5853BE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92025"/>
              </p:ext>
            </p:extLst>
          </p:nvPr>
        </p:nvGraphicFramePr>
        <p:xfrm>
          <a:off x="4557825" y="402121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4" name="Table 52">
            <a:extLst>
              <a:ext uri="{FF2B5EF4-FFF2-40B4-BE49-F238E27FC236}">
                <a16:creationId xmlns:a16="http://schemas.microsoft.com/office/drawing/2014/main" id="{2FCDB988-DDBE-9BC7-9DEB-455C2C7A1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5265"/>
              </p:ext>
            </p:extLst>
          </p:nvPr>
        </p:nvGraphicFramePr>
        <p:xfrm>
          <a:off x="7060172" y="3961424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DAD1393-2BB6-9F6B-E2BB-0888D76879D4}"/>
              </a:ext>
            </a:extLst>
          </p:cNvPr>
          <p:cNvSpPr txBox="1"/>
          <p:nvPr/>
        </p:nvSpPr>
        <p:spPr>
          <a:xfrm>
            <a:off x="7986313" y="222146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H(4)</a:t>
            </a:r>
          </a:p>
        </p:txBody>
      </p:sp>
      <p:graphicFrame>
        <p:nvGraphicFramePr>
          <p:cNvPr id="36" name="Table 52">
            <a:extLst>
              <a:ext uri="{FF2B5EF4-FFF2-40B4-BE49-F238E27FC236}">
                <a16:creationId xmlns:a16="http://schemas.microsoft.com/office/drawing/2014/main" id="{C51A977A-3113-F320-A2CD-7ABC253B4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07637"/>
              </p:ext>
            </p:extLst>
          </p:nvPr>
        </p:nvGraphicFramePr>
        <p:xfrm>
          <a:off x="9868616" y="217043"/>
          <a:ext cx="144164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641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Earliest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FBE7225-4138-D015-1D5D-046C2DF2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2A70E61-0C6F-DD9E-7D1F-7A0D0C55D7D8}"/>
              </a:ext>
            </a:extLst>
          </p:cNvPr>
          <p:cNvSpPr/>
          <p:nvPr/>
        </p:nvSpPr>
        <p:spPr>
          <a:xfrm>
            <a:off x="1083129" y="323656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936E72-7BA2-D7BD-DD24-527A2FE58DA6}"/>
              </a:ext>
            </a:extLst>
          </p:cNvPr>
          <p:cNvSpPr/>
          <p:nvPr/>
        </p:nvSpPr>
        <p:spPr>
          <a:xfrm>
            <a:off x="2547257" y="204651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3F8CC1-8E8B-FAA2-8BDA-52D87A4017BF}"/>
              </a:ext>
            </a:extLst>
          </p:cNvPr>
          <p:cNvSpPr/>
          <p:nvPr/>
        </p:nvSpPr>
        <p:spPr>
          <a:xfrm>
            <a:off x="4533598" y="323481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96C836-C0FA-DBB3-0DE1-3DE66B4B5735}"/>
              </a:ext>
            </a:extLst>
          </p:cNvPr>
          <p:cNvSpPr/>
          <p:nvPr/>
        </p:nvSpPr>
        <p:spPr>
          <a:xfrm>
            <a:off x="4528456" y="1175658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4268A1-FFE0-2E53-DB56-79F376208024}"/>
              </a:ext>
            </a:extLst>
          </p:cNvPr>
          <p:cNvSpPr/>
          <p:nvPr/>
        </p:nvSpPr>
        <p:spPr>
          <a:xfrm>
            <a:off x="4528455" y="488768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862892-8E6E-A2FC-C1A8-B9B2D23A07BC}"/>
              </a:ext>
            </a:extLst>
          </p:cNvPr>
          <p:cNvSpPr/>
          <p:nvPr/>
        </p:nvSpPr>
        <p:spPr>
          <a:xfrm>
            <a:off x="7016435" y="481148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FC7E78-A248-BFB3-262A-D34144BC54FD}"/>
              </a:ext>
            </a:extLst>
          </p:cNvPr>
          <p:cNvSpPr/>
          <p:nvPr/>
        </p:nvSpPr>
        <p:spPr>
          <a:xfrm>
            <a:off x="6939642" y="204651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CDB403-4108-C7B2-F8F3-19F98C56DCB0}"/>
              </a:ext>
            </a:extLst>
          </p:cNvPr>
          <p:cNvSpPr/>
          <p:nvPr/>
        </p:nvSpPr>
        <p:spPr>
          <a:xfrm>
            <a:off x="9002485" y="315685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EF806-09FA-7BD4-7506-43EC5FCF20A8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594164" y="2511090"/>
            <a:ext cx="1040773" cy="80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622E1E-5885-167D-22DF-FAC5925AE465}"/>
              </a:ext>
            </a:extLst>
          </p:cNvPr>
          <p:cNvCxnSpPr>
            <a:cxnSpLocks/>
            <a:stCxn id="5" idx="7"/>
            <a:endCxn id="7" idx="2"/>
          </p:cNvCxnSpPr>
          <p:nvPr/>
        </p:nvCxnSpPr>
        <p:spPr>
          <a:xfrm flipV="1">
            <a:off x="3058292" y="1447801"/>
            <a:ext cx="1470164" cy="678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FDACFE-5C66-4FF8-D606-5FCDD265FCCF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3058292" y="2511090"/>
            <a:ext cx="1475306" cy="99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5F8597-782F-47B6-7679-098A6B0A45C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5127171" y="1447801"/>
            <a:ext cx="1900151" cy="678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04925E-1AD5-0B53-0259-42834B597880}"/>
              </a:ext>
            </a:extLst>
          </p:cNvPr>
          <p:cNvCxnSpPr>
            <a:stCxn id="6" idx="6"/>
            <a:endCxn id="10" idx="3"/>
          </p:cNvCxnSpPr>
          <p:nvPr/>
        </p:nvCxnSpPr>
        <p:spPr>
          <a:xfrm flipV="1">
            <a:off x="5132313" y="2511090"/>
            <a:ext cx="1895009" cy="99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7C791D-FCFF-AF73-82B3-DB9837C4E4B3}"/>
              </a:ext>
            </a:extLst>
          </p:cNvPr>
          <p:cNvCxnSpPr>
            <a:stCxn id="4" idx="5"/>
            <a:endCxn id="8" idx="2"/>
          </p:cNvCxnSpPr>
          <p:nvPr/>
        </p:nvCxnSpPr>
        <p:spPr>
          <a:xfrm>
            <a:off x="1594164" y="3701140"/>
            <a:ext cx="2934291" cy="1458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B0E67D-4FC2-84F2-D1F6-AF8E3B96CB51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5127170" y="5083628"/>
            <a:ext cx="1889265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21E078-C912-3A98-00C2-F13B4FE29491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7527470" y="3621431"/>
            <a:ext cx="1562695" cy="1269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5113B6-9EFE-DC2A-1CE9-DBE5A9BC0BCE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7538357" y="2318657"/>
            <a:ext cx="1551808" cy="917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1D58D4-C541-D2C1-2150-15A8801D7394}"/>
              </a:ext>
            </a:extLst>
          </p:cNvPr>
          <p:cNvSpPr txBox="1"/>
          <p:nvPr/>
        </p:nvSpPr>
        <p:spPr>
          <a:xfrm>
            <a:off x="1594164" y="26288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A(7)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637648-75F8-8C5C-7D3C-13AE4F08A39B}"/>
              </a:ext>
            </a:extLst>
          </p:cNvPr>
          <p:cNvSpPr txBox="1"/>
          <p:nvPr/>
        </p:nvSpPr>
        <p:spPr>
          <a:xfrm>
            <a:off x="3058292" y="15135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B(14)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254046-267B-448E-FECA-FFF96B505AC2}"/>
              </a:ext>
            </a:extLst>
          </p:cNvPr>
          <p:cNvSpPr txBox="1"/>
          <p:nvPr/>
        </p:nvSpPr>
        <p:spPr>
          <a:xfrm>
            <a:off x="3605690" y="259294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A2F9D9-90F9-77CC-86FB-A85442D260BC}"/>
              </a:ext>
            </a:extLst>
          </p:cNvPr>
          <p:cNvSpPr txBox="1"/>
          <p:nvPr/>
        </p:nvSpPr>
        <p:spPr>
          <a:xfrm>
            <a:off x="5710720" y="132884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D(11)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E98596-294B-8E90-1895-2D30D82C8F64}"/>
              </a:ext>
            </a:extLst>
          </p:cNvPr>
          <p:cNvSpPr txBox="1"/>
          <p:nvPr/>
        </p:nvSpPr>
        <p:spPr>
          <a:xfrm>
            <a:off x="5520201" y="26396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E(7)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651DD4-2EE9-88DD-F8FD-99727089190A}"/>
              </a:ext>
            </a:extLst>
          </p:cNvPr>
          <p:cNvSpPr txBox="1"/>
          <p:nvPr/>
        </p:nvSpPr>
        <p:spPr>
          <a:xfrm>
            <a:off x="2770392" y="396142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F(6)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54347-1A5F-CF43-C448-05644A052A86}"/>
              </a:ext>
            </a:extLst>
          </p:cNvPr>
          <p:cNvSpPr txBox="1"/>
          <p:nvPr/>
        </p:nvSpPr>
        <p:spPr>
          <a:xfrm>
            <a:off x="5638205" y="476289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G(11)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D4C6E-45CA-D461-472C-37CBE699F707}"/>
              </a:ext>
            </a:extLst>
          </p:cNvPr>
          <p:cNvSpPr txBox="1"/>
          <p:nvPr/>
        </p:nvSpPr>
        <p:spPr>
          <a:xfrm>
            <a:off x="7733018" y="39614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I(18)</a:t>
            </a:r>
          </a:p>
        </p:txBody>
      </p:sp>
      <p:graphicFrame>
        <p:nvGraphicFramePr>
          <p:cNvPr id="29" name="Table 52">
            <a:extLst>
              <a:ext uri="{FF2B5EF4-FFF2-40B4-BE49-F238E27FC236}">
                <a16:creationId xmlns:a16="http://schemas.microsoft.com/office/drawing/2014/main" id="{43CFEF3A-194C-DC1B-D9CF-B66113D60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76578"/>
              </p:ext>
            </p:extLst>
          </p:nvPr>
        </p:nvGraphicFramePr>
        <p:xfrm>
          <a:off x="898787" y="2328872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0134423-9FB0-DC79-0505-CF86847D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66625"/>
              </p:ext>
            </p:extLst>
          </p:nvPr>
        </p:nvGraphicFramePr>
        <p:xfrm>
          <a:off x="2534367" y="1198210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1" name="Table 52">
            <a:extLst>
              <a:ext uri="{FF2B5EF4-FFF2-40B4-BE49-F238E27FC236}">
                <a16:creationId xmlns:a16="http://schemas.microsoft.com/office/drawing/2014/main" id="{B88C4AC7-37C1-93E1-1947-57369A84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20995"/>
              </p:ext>
            </p:extLst>
          </p:nvPr>
        </p:nvGraphicFramePr>
        <p:xfrm>
          <a:off x="4562031" y="384511"/>
          <a:ext cx="457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2" name="Table 52">
            <a:extLst>
              <a:ext uri="{FF2B5EF4-FFF2-40B4-BE49-F238E27FC236}">
                <a16:creationId xmlns:a16="http://schemas.microsoft.com/office/drawing/2014/main" id="{35C0B87E-1956-DB0D-57D3-DD3534620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98104"/>
              </p:ext>
            </p:extLst>
          </p:nvPr>
        </p:nvGraphicFramePr>
        <p:xfrm>
          <a:off x="4566286" y="2397968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3" name="Table 52">
            <a:extLst>
              <a:ext uri="{FF2B5EF4-FFF2-40B4-BE49-F238E27FC236}">
                <a16:creationId xmlns:a16="http://schemas.microsoft.com/office/drawing/2014/main" id="{B14D35DB-B113-6745-EF18-84EEABE7B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27636"/>
              </p:ext>
            </p:extLst>
          </p:nvPr>
        </p:nvGraphicFramePr>
        <p:xfrm>
          <a:off x="7052437" y="112619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4" name="Table 52">
            <a:extLst>
              <a:ext uri="{FF2B5EF4-FFF2-40B4-BE49-F238E27FC236}">
                <a16:creationId xmlns:a16="http://schemas.microsoft.com/office/drawing/2014/main" id="{CF58EDAC-5C99-3C72-5961-EFFD83901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52115"/>
              </p:ext>
            </p:extLst>
          </p:nvPr>
        </p:nvGraphicFramePr>
        <p:xfrm>
          <a:off x="9115280" y="217200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5" name="Table 52">
            <a:extLst>
              <a:ext uri="{FF2B5EF4-FFF2-40B4-BE49-F238E27FC236}">
                <a16:creationId xmlns:a16="http://schemas.microsoft.com/office/drawing/2014/main" id="{FF2768A1-32B7-0ACB-EAB8-28B42F2ED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21828"/>
              </p:ext>
            </p:extLst>
          </p:nvPr>
        </p:nvGraphicFramePr>
        <p:xfrm>
          <a:off x="4557825" y="402121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36" name="Table 52">
            <a:extLst>
              <a:ext uri="{FF2B5EF4-FFF2-40B4-BE49-F238E27FC236}">
                <a16:creationId xmlns:a16="http://schemas.microsoft.com/office/drawing/2014/main" id="{EBA73CB7-2FBB-E8D5-99D3-92F7467F8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88221"/>
              </p:ext>
            </p:extLst>
          </p:nvPr>
        </p:nvGraphicFramePr>
        <p:xfrm>
          <a:off x="7060172" y="3961424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333D266-45C8-3755-6B24-0B29404F8035}"/>
              </a:ext>
            </a:extLst>
          </p:cNvPr>
          <p:cNvSpPr txBox="1"/>
          <p:nvPr/>
        </p:nvSpPr>
        <p:spPr>
          <a:xfrm>
            <a:off x="7986313" y="222146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H(4)</a:t>
            </a:r>
          </a:p>
        </p:txBody>
      </p:sp>
      <p:graphicFrame>
        <p:nvGraphicFramePr>
          <p:cNvPr id="38" name="Table 52">
            <a:extLst>
              <a:ext uri="{FF2B5EF4-FFF2-40B4-BE49-F238E27FC236}">
                <a16:creationId xmlns:a16="http://schemas.microsoft.com/office/drawing/2014/main" id="{4CEC1544-1F7D-A799-BC31-C96521D66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91156"/>
              </p:ext>
            </p:extLst>
          </p:nvPr>
        </p:nvGraphicFramePr>
        <p:xfrm>
          <a:off x="9868616" y="217043"/>
          <a:ext cx="144164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641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Earliest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49105F-389A-8D39-F081-E3CA4C8A48F4}"/>
              </a:ext>
            </a:extLst>
          </p:cNvPr>
          <p:cNvCxnSpPr>
            <a:cxnSpLocks/>
            <a:stCxn id="4" idx="6"/>
            <a:endCxn id="5" idx="4"/>
          </p:cNvCxnSpPr>
          <p:nvPr/>
        </p:nvCxnSpPr>
        <p:spPr>
          <a:xfrm flipV="1">
            <a:off x="1681844" y="2590799"/>
            <a:ext cx="1164771" cy="917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B61B5C-9F06-7071-F435-ED9CCED5B1A1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3145972" y="1640234"/>
            <a:ext cx="1470164" cy="678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AEDBBB-2FE0-0E5D-92D0-DA11D11F2C22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5039491" y="1640234"/>
            <a:ext cx="1900151" cy="678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C61296-3193-D565-0A2C-B58AC05453B4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>
            <a:off x="7450677" y="2511090"/>
            <a:ext cx="1551808" cy="9179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52F3E-14E2-6E44-F45F-BC8546E9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6">
                <a:extLst>
                  <a:ext uri="{FF2B5EF4-FFF2-40B4-BE49-F238E27FC236}">
                    <a16:creationId xmlns:a16="http://schemas.microsoft.com/office/drawing/2014/main" id="{70A40CC1-F65A-9014-9F49-8C3ACA1F61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573543"/>
                  </p:ext>
                </p:extLst>
              </p:nvPr>
            </p:nvGraphicFramePr>
            <p:xfrm>
              <a:off x="422514" y="214745"/>
              <a:ext cx="11346972" cy="47344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9086">
                      <a:extLst>
                        <a:ext uri="{9D8B030D-6E8A-4147-A177-3AD203B41FA5}">
                          <a16:colId xmlns:a16="http://schemas.microsoft.com/office/drawing/2014/main" val="878139551"/>
                        </a:ext>
                      </a:extLst>
                    </a:gridCol>
                    <a:gridCol w="1465058">
                      <a:extLst>
                        <a:ext uri="{9D8B030D-6E8A-4147-A177-3AD203B41FA5}">
                          <a16:colId xmlns:a16="http://schemas.microsoft.com/office/drawing/2014/main" val="1339226019"/>
                        </a:ext>
                      </a:extLst>
                    </a:gridCol>
                    <a:gridCol w="1652155">
                      <a:extLst>
                        <a:ext uri="{9D8B030D-6E8A-4147-A177-3AD203B41FA5}">
                          <a16:colId xmlns:a16="http://schemas.microsoft.com/office/drawing/2014/main" val="486130709"/>
                        </a:ext>
                      </a:extLst>
                    </a:gridCol>
                    <a:gridCol w="1662545">
                      <a:extLst>
                        <a:ext uri="{9D8B030D-6E8A-4147-A177-3AD203B41FA5}">
                          <a16:colId xmlns:a16="http://schemas.microsoft.com/office/drawing/2014/main" val="916344933"/>
                        </a:ext>
                      </a:extLst>
                    </a:gridCol>
                    <a:gridCol w="1537855">
                      <a:extLst>
                        <a:ext uri="{9D8B030D-6E8A-4147-A177-3AD203B41FA5}">
                          <a16:colId xmlns:a16="http://schemas.microsoft.com/office/drawing/2014/main" val="1791511060"/>
                        </a:ext>
                      </a:extLst>
                    </a:gridCol>
                    <a:gridCol w="2431473">
                      <a:extLst>
                        <a:ext uri="{9D8B030D-6E8A-4147-A177-3AD203B41FA5}">
                          <a16:colId xmlns:a16="http://schemas.microsoft.com/office/drawing/2014/main" val="393422182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691278282"/>
                        </a:ext>
                      </a:extLst>
                    </a:gridCol>
                  </a:tblGrid>
                  <a:tr h="3200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Task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Dependency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Estimated Duration (Week)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𝒕𝒑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𝒕𝒐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𝟔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794632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Optimistic (to)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Most Likely (tm)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Pessimistic (</a:t>
                          </a:r>
                          <a:r>
                            <a:rPr lang="en-US" dirty="0" err="1"/>
                            <a:t>tp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729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(1+4*7+13)/6=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13−1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49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354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88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625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612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4291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077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D,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5989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26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6">
                <a:extLst>
                  <a:ext uri="{FF2B5EF4-FFF2-40B4-BE49-F238E27FC236}">
                    <a16:creationId xmlns:a16="http://schemas.microsoft.com/office/drawing/2014/main" id="{70A40CC1-F65A-9014-9F49-8C3ACA1F61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573543"/>
                  </p:ext>
                </p:extLst>
              </p:nvPr>
            </p:nvGraphicFramePr>
            <p:xfrm>
              <a:off x="422514" y="214745"/>
              <a:ext cx="11346972" cy="47344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9086">
                      <a:extLst>
                        <a:ext uri="{9D8B030D-6E8A-4147-A177-3AD203B41FA5}">
                          <a16:colId xmlns:a16="http://schemas.microsoft.com/office/drawing/2014/main" val="878139551"/>
                        </a:ext>
                      </a:extLst>
                    </a:gridCol>
                    <a:gridCol w="1465058">
                      <a:extLst>
                        <a:ext uri="{9D8B030D-6E8A-4147-A177-3AD203B41FA5}">
                          <a16:colId xmlns:a16="http://schemas.microsoft.com/office/drawing/2014/main" val="1339226019"/>
                        </a:ext>
                      </a:extLst>
                    </a:gridCol>
                    <a:gridCol w="1652155">
                      <a:extLst>
                        <a:ext uri="{9D8B030D-6E8A-4147-A177-3AD203B41FA5}">
                          <a16:colId xmlns:a16="http://schemas.microsoft.com/office/drawing/2014/main" val="486130709"/>
                        </a:ext>
                      </a:extLst>
                    </a:gridCol>
                    <a:gridCol w="1662545">
                      <a:extLst>
                        <a:ext uri="{9D8B030D-6E8A-4147-A177-3AD203B41FA5}">
                          <a16:colId xmlns:a16="http://schemas.microsoft.com/office/drawing/2014/main" val="916344933"/>
                        </a:ext>
                      </a:extLst>
                    </a:gridCol>
                    <a:gridCol w="1537855">
                      <a:extLst>
                        <a:ext uri="{9D8B030D-6E8A-4147-A177-3AD203B41FA5}">
                          <a16:colId xmlns:a16="http://schemas.microsoft.com/office/drawing/2014/main" val="1791511060"/>
                        </a:ext>
                      </a:extLst>
                    </a:gridCol>
                    <a:gridCol w="2431473">
                      <a:extLst>
                        <a:ext uri="{9D8B030D-6E8A-4147-A177-3AD203B41FA5}">
                          <a16:colId xmlns:a16="http://schemas.microsoft.com/office/drawing/2014/main" val="393422182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691278282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Task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Dependency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Estimated Duration (Week)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1729" t="-3030" r="-76190" b="-38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1000" t="-3030" r="-1333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79463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Optimistic (to)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Most Likely (tm)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Pessimistic (</a:t>
                          </a:r>
                          <a:r>
                            <a:rPr lang="en-US" dirty="0" err="1"/>
                            <a:t>tp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7729651"/>
                      </a:ext>
                    </a:extLst>
                  </a:tr>
                  <a:tr h="761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(1+4*7+13)/6=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1000" t="-136000" r="-1333" b="-40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499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354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883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625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612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4291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077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D,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5989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2628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F3969D6-D54B-5BCE-BD58-8365EFC25BF6}"/>
              </a:ext>
            </a:extLst>
          </p:cNvPr>
          <p:cNvSpPr txBox="1"/>
          <p:nvPr/>
        </p:nvSpPr>
        <p:spPr>
          <a:xfrm>
            <a:off x="358965" y="5536968"/>
            <a:ext cx="479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Critical Path: 1 – 2 – 3 – 5 – 8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7B084-3414-978E-BF9A-7EE9927F1FCA}"/>
              </a:ext>
            </a:extLst>
          </p:cNvPr>
          <p:cNvSpPr txBox="1"/>
          <p:nvPr/>
        </p:nvSpPr>
        <p:spPr>
          <a:xfrm>
            <a:off x="358965" y="5136858"/>
            <a:ext cx="6871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Expected Project Length: A + B + D + H = 7+14+11+4 = 36 weeks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86831B-C5BF-96C6-BDE7-87C28A500082}"/>
                  </a:ext>
                </a:extLst>
              </p:cNvPr>
              <p:cNvSpPr txBox="1"/>
              <p:nvPr/>
            </p:nvSpPr>
            <p:spPr>
              <a:xfrm>
                <a:off x="358965" y="5961636"/>
                <a:ext cx="47265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Project Length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= 4 + 16 + 4 + 1 = 25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86831B-C5BF-96C6-BDE7-87C28A50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5" y="5961636"/>
                <a:ext cx="4726550" cy="375552"/>
              </a:xfrm>
              <a:prstGeom prst="rect">
                <a:avLst/>
              </a:prstGeom>
              <a:blipFill>
                <a:blip r:embed="rId3"/>
                <a:stretch>
                  <a:fillRect l="-1161" t="-8065" r="-103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52DF1D-FC28-03D2-1D67-8872D59C422A}"/>
                  </a:ext>
                </a:extLst>
              </p:cNvPr>
              <p:cNvSpPr txBox="1"/>
              <p:nvPr/>
            </p:nvSpPr>
            <p:spPr>
              <a:xfrm>
                <a:off x="395502" y="6361746"/>
                <a:ext cx="40100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Project Length standard deviation,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b="1" dirty="0"/>
                  <a:t>= 5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52DF1D-FC28-03D2-1D67-8872D59C4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02" y="6361746"/>
                <a:ext cx="4010072" cy="400110"/>
              </a:xfrm>
              <a:prstGeom prst="rect">
                <a:avLst/>
              </a:prstGeom>
              <a:blipFill>
                <a:blip r:embed="rId4"/>
                <a:stretch>
                  <a:fillRect l="-1368" t="-3077" r="-30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FBEA4-8E02-629C-A4A9-6AE45BCE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EDE0F-201C-1292-8C0C-767C4D704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4286"/>
                <a:ext cx="10515600" cy="56653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probability of the project completing in 40 days</a:t>
                </a:r>
              </a:p>
              <a:p>
                <a:pPr marL="0" indent="0">
                  <a:buNone/>
                </a:pPr>
                <a:r>
                  <a:rPr lang="en-US" dirty="0"/>
                  <a:t>Calculate the standard normal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- the schedule time to complete the project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- Normal expected project length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 - Expected standard deviation of the project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EDE0F-201C-1292-8C0C-767C4D704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4286"/>
                <a:ext cx="10515600" cy="5665334"/>
              </a:xfrm>
              <a:blipFill>
                <a:blip r:embed="rId2"/>
                <a:stretch>
                  <a:fillRect l="-1217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E1AFB-9E19-5D1E-EBAF-DF019E7A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0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11143-E9A6-CC0E-791A-F0DD1FCC3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probability that the project will be completed in 40 days in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40−36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≤0.8)</m:t>
                    </m:r>
                  </m:oMath>
                </a14:m>
                <a:r>
                  <a:rPr lang="en-US" dirty="0"/>
                  <a:t> = 0.7781 = 77.81%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11143-E9A6-CC0E-791A-F0DD1FCC3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  <a:blipFill>
                <a:blip r:embed="rId2"/>
                <a:stretch>
                  <a:fillRect l="-1217" t="-1706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BFD0FDC-1826-69AA-5A52-D84E73FC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45" y="1224540"/>
            <a:ext cx="2589771" cy="45775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A90A0-C754-AC26-F9A4-A46CDE67764F}"/>
              </a:ext>
            </a:extLst>
          </p:cNvPr>
          <p:cNvSpPr/>
          <p:nvPr/>
        </p:nvSpPr>
        <p:spPr>
          <a:xfrm>
            <a:off x="9282244" y="4928168"/>
            <a:ext cx="2198914" cy="446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72DAD-6C81-1496-BFF8-B2647015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7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06618E-A27E-48EE-A933-E216A6562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84240"/>
              </p:ext>
            </p:extLst>
          </p:nvPr>
        </p:nvGraphicFramePr>
        <p:xfrm>
          <a:off x="2380344" y="1497363"/>
          <a:ext cx="7101114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799">
                  <a:extLst>
                    <a:ext uri="{9D8B030D-6E8A-4147-A177-3AD203B41FA5}">
                      <a16:colId xmlns:a16="http://schemas.microsoft.com/office/drawing/2014/main" val="4228189257"/>
                    </a:ext>
                  </a:extLst>
                </a:gridCol>
                <a:gridCol w="1788161">
                  <a:extLst>
                    <a:ext uri="{9D8B030D-6E8A-4147-A177-3AD203B41FA5}">
                      <a16:colId xmlns:a16="http://schemas.microsoft.com/office/drawing/2014/main" val="4162912503"/>
                    </a:ext>
                  </a:extLst>
                </a:gridCol>
                <a:gridCol w="1042126">
                  <a:extLst>
                    <a:ext uri="{9D8B030D-6E8A-4147-A177-3AD203B41FA5}">
                      <a16:colId xmlns:a16="http://schemas.microsoft.com/office/drawing/2014/main" val="4117081415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303712906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95940731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Activity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Predecessor(s)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Duration (Weeks)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797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64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46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64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2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09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42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34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E,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0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H,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110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E7BC6A-8AA2-5720-F6F5-34C461E6F996}"/>
              </a:ext>
            </a:extLst>
          </p:cNvPr>
          <p:cNvSpPr txBox="1"/>
          <p:nvPr/>
        </p:nvSpPr>
        <p:spPr>
          <a:xfrm>
            <a:off x="740228" y="708538"/>
            <a:ext cx="348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Try the following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C8AAF-1443-7C88-F2CE-CB802447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12F3-2D37-42FA-B9F8-A3C5D678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 Rules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4C8708-C6B4-4261-8526-9FE9772ED94F}"/>
              </a:ext>
            </a:extLst>
          </p:cNvPr>
          <p:cNvCxnSpPr/>
          <p:nvPr/>
        </p:nvCxnSpPr>
        <p:spPr>
          <a:xfrm>
            <a:off x="5958348" y="1642891"/>
            <a:ext cx="0" cy="425801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9EE0C5F-3686-B5A5-8C45-85B2AA4B52CA}"/>
              </a:ext>
            </a:extLst>
          </p:cNvPr>
          <p:cNvGrpSpPr/>
          <p:nvPr/>
        </p:nvGrpSpPr>
        <p:grpSpPr>
          <a:xfrm>
            <a:off x="888742" y="1505268"/>
            <a:ext cx="4572000" cy="1356368"/>
            <a:chOff x="888742" y="1505268"/>
            <a:chExt cx="4572000" cy="1356368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94A8989-4CEA-491C-B8C6-1DE2CB8E794B}"/>
                </a:ext>
              </a:extLst>
            </p:cNvPr>
            <p:cNvSpPr/>
            <p:nvPr/>
          </p:nvSpPr>
          <p:spPr>
            <a:xfrm>
              <a:off x="888742" y="1537280"/>
              <a:ext cx="4572000" cy="1324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highlight>
                  <a:srgbClr val="C0C0C0"/>
                </a:highlight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01DC02-0FBA-2450-CE44-2EE0CB650B08}"/>
                </a:ext>
              </a:extLst>
            </p:cNvPr>
            <p:cNvSpPr/>
            <p:nvPr/>
          </p:nvSpPr>
          <p:spPr>
            <a:xfrm>
              <a:off x="1280161" y="1505268"/>
              <a:ext cx="1295400" cy="308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AB785D-3A25-052D-2952-3EF0A7A738CA}"/>
              </a:ext>
            </a:extLst>
          </p:cNvPr>
          <p:cNvGrpSpPr/>
          <p:nvPr/>
        </p:nvGrpSpPr>
        <p:grpSpPr>
          <a:xfrm>
            <a:off x="780037" y="3058320"/>
            <a:ext cx="3848100" cy="1418844"/>
            <a:chOff x="780037" y="3058320"/>
            <a:chExt cx="3848100" cy="1418844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11F359D-5675-472E-A497-ABEF359A8767}"/>
                </a:ext>
              </a:extLst>
            </p:cNvPr>
            <p:cNvSpPr/>
            <p:nvPr/>
          </p:nvSpPr>
          <p:spPr>
            <a:xfrm>
              <a:off x="780037" y="3058320"/>
              <a:ext cx="3848100" cy="1418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CD9E68-076F-E0A4-5F86-CAADE9A05B23}"/>
                </a:ext>
              </a:extLst>
            </p:cNvPr>
            <p:cNvSpPr/>
            <p:nvPr/>
          </p:nvSpPr>
          <p:spPr>
            <a:xfrm>
              <a:off x="1325881" y="3119280"/>
              <a:ext cx="1295400" cy="308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C5E436-704C-F3FE-FAE8-86B9078DF9DC}"/>
              </a:ext>
            </a:extLst>
          </p:cNvPr>
          <p:cNvGrpSpPr/>
          <p:nvPr/>
        </p:nvGrpSpPr>
        <p:grpSpPr>
          <a:xfrm>
            <a:off x="1060192" y="4529309"/>
            <a:ext cx="4229100" cy="1371600"/>
            <a:chOff x="1060192" y="4529309"/>
            <a:chExt cx="4229100" cy="137160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5122587-01EF-4931-B6F0-CE5911D06FE1}"/>
                </a:ext>
              </a:extLst>
            </p:cNvPr>
            <p:cNvSpPr/>
            <p:nvPr/>
          </p:nvSpPr>
          <p:spPr>
            <a:xfrm>
              <a:off x="1060192" y="4529309"/>
              <a:ext cx="4229100" cy="1371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5EB899-4BE5-61D6-BE38-3E7678EB3DE1}"/>
                </a:ext>
              </a:extLst>
            </p:cNvPr>
            <p:cNvSpPr/>
            <p:nvPr/>
          </p:nvSpPr>
          <p:spPr>
            <a:xfrm>
              <a:off x="1408687" y="4538124"/>
              <a:ext cx="1295400" cy="2320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6A876E-A07A-1DBF-6151-1DFC6D6FF35F}"/>
              </a:ext>
            </a:extLst>
          </p:cNvPr>
          <p:cNvGrpSpPr/>
          <p:nvPr/>
        </p:nvGrpSpPr>
        <p:grpSpPr>
          <a:xfrm>
            <a:off x="6677919" y="1738429"/>
            <a:ext cx="4347497" cy="1074219"/>
            <a:chOff x="6677919" y="1738429"/>
            <a:chExt cx="4347497" cy="1074219"/>
          </a:xfrm>
        </p:grpSpPr>
        <p:sp>
          <p:nvSpPr>
            <p:cNvPr id="7" name="object 13">
              <a:extLst>
                <a:ext uri="{FF2B5EF4-FFF2-40B4-BE49-F238E27FC236}">
                  <a16:creationId xmlns:a16="http://schemas.microsoft.com/office/drawing/2014/main" id="{3E1D5018-3D98-4DAA-B918-35DB384D1EB0}"/>
                </a:ext>
              </a:extLst>
            </p:cNvPr>
            <p:cNvSpPr/>
            <p:nvPr/>
          </p:nvSpPr>
          <p:spPr>
            <a:xfrm>
              <a:off x="6677919" y="1738429"/>
              <a:ext cx="4347497" cy="10742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1C738A-FA64-8245-931E-8C7EE18F810F}"/>
                </a:ext>
              </a:extLst>
            </p:cNvPr>
            <p:cNvSpPr/>
            <p:nvPr/>
          </p:nvSpPr>
          <p:spPr>
            <a:xfrm>
              <a:off x="6979920" y="1982486"/>
              <a:ext cx="1356359" cy="288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39D0D1-C457-D198-F41E-EE0983358768}"/>
                </a:ext>
              </a:extLst>
            </p:cNvPr>
            <p:cNvSpPr/>
            <p:nvPr/>
          </p:nvSpPr>
          <p:spPr>
            <a:xfrm>
              <a:off x="8199122" y="2357461"/>
              <a:ext cx="137157" cy="2882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3B68E2-9106-D4C0-347C-05D2416C0D45}"/>
              </a:ext>
            </a:extLst>
          </p:cNvPr>
          <p:cNvGrpSpPr/>
          <p:nvPr/>
        </p:nvGrpSpPr>
        <p:grpSpPr>
          <a:xfrm>
            <a:off x="6724140" y="3257605"/>
            <a:ext cx="4687823" cy="1801368"/>
            <a:chOff x="6724140" y="3257605"/>
            <a:chExt cx="4687823" cy="1801368"/>
          </a:xfrm>
        </p:grpSpPr>
        <p:sp>
          <p:nvSpPr>
            <p:cNvPr id="8" name="object 14">
              <a:extLst>
                <a:ext uri="{FF2B5EF4-FFF2-40B4-BE49-F238E27FC236}">
                  <a16:creationId xmlns:a16="http://schemas.microsoft.com/office/drawing/2014/main" id="{EDEBD423-0930-4AFB-AC1F-6B28345B2F2D}"/>
                </a:ext>
              </a:extLst>
            </p:cNvPr>
            <p:cNvSpPr/>
            <p:nvPr/>
          </p:nvSpPr>
          <p:spPr>
            <a:xfrm>
              <a:off x="6724140" y="3257605"/>
              <a:ext cx="4687823" cy="18013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BAE29E-728E-F92A-82AF-75B93782861E}"/>
                </a:ext>
              </a:extLst>
            </p:cNvPr>
            <p:cNvSpPr/>
            <p:nvPr/>
          </p:nvSpPr>
          <p:spPr>
            <a:xfrm>
              <a:off x="7273322" y="4312919"/>
              <a:ext cx="1295400" cy="22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06B2377-29EB-C5A4-73EB-A9D7CFFC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9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CCA7-32EE-4331-B385-869298A1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F408D9-9175-01BB-4CBF-072CC263F0E7}"/>
              </a:ext>
            </a:extLst>
          </p:cNvPr>
          <p:cNvGrpSpPr/>
          <p:nvPr/>
        </p:nvGrpSpPr>
        <p:grpSpPr>
          <a:xfrm>
            <a:off x="1554736" y="1943100"/>
            <a:ext cx="8368581" cy="4031673"/>
            <a:chOff x="1554736" y="1943100"/>
            <a:chExt cx="8368581" cy="4031673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93011D08-9157-4AC1-9710-CC21F9113A6F}"/>
                </a:ext>
              </a:extLst>
            </p:cNvPr>
            <p:cNvSpPr/>
            <p:nvPr/>
          </p:nvSpPr>
          <p:spPr>
            <a:xfrm>
              <a:off x="1554736" y="1943100"/>
              <a:ext cx="8368581" cy="4031673"/>
            </a:xfrm>
            <a:prstGeom prst="rect">
              <a:avLst/>
            </a:prstGeom>
            <a:blipFill>
              <a:blip r:embed="rId2" cstate="print"/>
              <a:stretch>
                <a:fillRect t="-11415" b="1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BC3166-7DAF-07F6-B6F0-121DFEECDF3E}"/>
                </a:ext>
              </a:extLst>
            </p:cNvPr>
            <p:cNvSpPr/>
            <p:nvPr/>
          </p:nvSpPr>
          <p:spPr>
            <a:xfrm>
              <a:off x="6795655" y="1943100"/>
              <a:ext cx="1278081" cy="374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92A9-211E-58B9-D0D2-207195C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D984-9487-4F9A-A220-0B695DBA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Diagram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2629027-EE20-4051-865A-D29913B363AF}"/>
              </a:ext>
            </a:extLst>
          </p:cNvPr>
          <p:cNvSpPr/>
          <p:nvPr/>
        </p:nvSpPr>
        <p:spPr>
          <a:xfrm>
            <a:off x="1778577" y="1562030"/>
            <a:ext cx="8634845" cy="4537433"/>
          </a:xfrm>
          <a:prstGeom prst="rect">
            <a:avLst/>
          </a:prstGeom>
          <a:blipFill>
            <a:blip r:embed="rId2" cstate="print"/>
            <a:stretch>
              <a:fillRect l="-38678" r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B7A8B-971B-34D5-DD07-F7E0D01A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7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3FDD-1E66-EC94-0FAF-642ADB53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DDDA97-68B2-8842-D803-4A9214E61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84896"/>
              </p:ext>
            </p:extLst>
          </p:nvPr>
        </p:nvGraphicFramePr>
        <p:xfrm>
          <a:off x="3390012" y="1807646"/>
          <a:ext cx="4663440" cy="40932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97180229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89877799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55657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Activity</a:t>
                      </a:r>
                      <a:endParaRPr lang="en-US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Predecessor</a:t>
                      </a:r>
                      <a:endParaRPr lang="en-US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Duration</a:t>
                      </a:r>
                      <a:endParaRPr lang="en-US" sz="2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70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 ---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719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024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22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282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637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B, C, 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254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261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036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196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J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F, G, 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526599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DC03-3C68-EE14-2D73-A82044E9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52D066-865A-7CE8-D2E0-50742E53F0F4}"/>
              </a:ext>
            </a:extLst>
          </p:cNvPr>
          <p:cNvSpPr/>
          <p:nvPr/>
        </p:nvSpPr>
        <p:spPr>
          <a:xfrm>
            <a:off x="1154843" y="2855913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1AEC05-E0EB-4732-2B5F-3688663F3AF6}"/>
              </a:ext>
            </a:extLst>
          </p:cNvPr>
          <p:cNvSpPr/>
          <p:nvPr/>
        </p:nvSpPr>
        <p:spPr>
          <a:xfrm>
            <a:off x="3040232" y="2855913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574164-4415-B692-3696-3B5F1FD7797E}"/>
              </a:ext>
            </a:extLst>
          </p:cNvPr>
          <p:cNvSpPr/>
          <p:nvPr/>
        </p:nvSpPr>
        <p:spPr>
          <a:xfrm>
            <a:off x="4254221" y="4386112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6BD893-4D2F-7CBB-F41C-627F32705B92}"/>
              </a:ext>
            </a:extLst>
          </p:cNvPr>
          <p:cNvSpPr/>
          <p:nvPr/>
        </p:nvSpPr>
        <p:spPr>
          <a:xfrm>
            <a:off x="4254221" y="146199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9DD5FE-8883-3CC4-0F14-697223B39F5D}"/>
              </a:ext>
            </a:extLst>
          </p:cNvPr>
          <p:cNvSpPr/>
          <p:nvPr/>
        </p:nvSpPr>
        <p:spPr>
          <a:xfrm>
            <a:off x="6831817" y="4930397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85F586-CB41-06C7-3663-F809A8B555AB}"/>
              </a:ext>
            </a:extLst>
          </p:cNvPr>
          <p:cNvSpPr/>
          <p:nvPr/>
        </p:nvSpPr>
        <p:spPr>
          <a:xfrm>
            <a:off x="7799682" y="2855912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DD76E7-3DB5-6D5A-B689-94C2A4C3816A}"/>
              </a:ext>
            </a:extLst>
          </p:cNvPr>
          <p:cNvSpPr/>
          <p:nvPr/>
        </p:nvSpPr>
        <p:spPr>
          <a:xfrm>
            <a:off x="5751928" y="2855913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D29693-B7D2-67BA-2A03-6A786D26BF0A}"/>
              </a:ext>
            </a:extLst>
          </p:cNvPr>
          <p:cNvSpPr/>
          <p:nvPr/>
        </p:nvSpPr>
        <p:spPr>
          <a:xfrm>
            <a:off x="9847437" y="2855913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1CFA6A-42B4-1AA2-4564-8598C98A6A8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53558" y="3128056"/>
            <a:ext cx="12866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D3DED5-C461-FD74-9923-8F51627A00F9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3551267" y="1926570"/>
            <a:ext cx="790634" cy="100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32BDF5-0938-7CAB-C340-65AD3410E5FB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3638947" y="3128056"/>
            <a:ext cx="2112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4125D6-1249-48C6-42FB-BAC40BDC898A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3551267" y="3320489"/>
            <a:ext cx="790634" cy="114533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13C556-AABE-7F31-C372-58B6E913BF90}"/>
              </a:ext>
            </a:extLst>
          </p:cNvPr>
          <p:cNvCxnSpPr>
            <a:stCxn id="10" idx="6"/>
            <a:endCxn id="9" idx="2"/>
          </p:cNvCxnSpPr>
          <p:nvPr/>
        </p:nvCxnSpPr>
        <p:spPr>
          <a:xfrm flipV="1">
            <a:off x="6350643" y="3128055"/>
            <a:ext cx="1449039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7414C5-BAA7-D402-02A1-D046225FB7AA}"/>
              </a:ext>
            </a:extLst>
          </p:cNvPr>
          <p:cNvCxnSpPr>
            <a:stCxn id="6" idx="7"/>
            <a:endCxn id="10" idx="3"/>
          </p:cNvCxnSpPr>
          <p:nvPr/>
        </p:nvCxnSpPr>
        <p:spPr>
          <a:xfrm flipV="1">
            <a:off x="4765256" y="3320489"/>
            <a:ext cx="1074352" cy="114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603E9C-C912-8EAD-9996-CE3D03FC5646}"/>
              </a:ext>
            </a:extLst>
          </p:cNvPr>
          <p:cNvCxnSpPr>
            <a:stCxn id="6" idx="6"/>
            <a:endCxn id="9" idx="3"/>
          </p:cNvCxnSpPr>
          <p:nvPr/>
        </p:nvCxnSpPr>
        <p:spPr>
          <a:xfrm flipV="1">
            <a:off x="4852936" y="3320488"/>
            <a:ext cx="3034426" cy="133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525D86-5761-6DB6-DBD8-DB95E25BCEA4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4765256" y="4850688"/>
            <a:ext cx="2066561" cy="35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60DEE0-6A80-B246-1E94-DD20C87B419F}"/>
              </a:ext>
            </a:extLst>
          </p:cNvPr>
          <p:cNvCxnSpPr>
            <a:stCxn id="8" idx="7"/>
            <a:endCxn id="9" idx="4"/>
          </p:cNvCxnSpPr>
          <p:nvPr/>
        </p:nvCxnSpPr>
        <p:spPr>
          <a:xfrm flipV="1">
            <a:off x="7342852" y="3400197"/>
            <a:ext cx="756188" cy="1609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F82583-A9FA-58C2-7E7B-B00AE312E813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8398397" y="3128055"/>
            <a:ext cx="14490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516ACE-A6D0-9715-299E-FD2AC3BC03A0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4765256" y="1926570"/>
            <a:ext cx="1074352" cy="100905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8B8642-1F61-B71A-9141-A101ABABEFDA}"/>
              </a:ext>
            </a:extLst>
          </p:cNvPr>
          <p:cNvSpPr txBox="1"/>
          <p:nvPr/>
        </p:nvSpPr>
        <p:spPr>
          <a:xfrm>
            <a:off x="2014937" y="274885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A(1)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7B32C3-F9C1-A875-6655-369AF7C84858}"/>
              </a:ext>
            </a:extLst>
          </p:cNvPr>
          <p:cNvSpPr txBox="1"/>
          <p:nvPr/>
        </p:nvSpPr>
        <p:spPr>
          <a:xfrm>
            <a:off x="3447772" y="211509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B(3)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548612-E877-C180-E27F-86ED4768CCE4}"/>
              </a:ext>
            </a:extLst>
          </p:cNvPr>
          <p:cNvSpPr txBox="1"/>
          <p:nvPr/>
        </p:nvSpPr>
        <p:spPr>
          <a:xfrm>
            <a:off x="4334692" y="276649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C(4)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FF753-A0E0-B323-AB7F-4AB47154AE5D}"/>
              </a:ext>
            </a:extLst>
          </p:cNvPr>
          <p:cNvSpPr txBox="1"/>
          <p:nvPr/>
        </p:nvSpPr>
        <p:spPr>
          <a:xfrm>
            <a:off x="3346238" y="376176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D(3)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4EB863-E234-ABBE-6A24-38A800157160}"/>
              </a:ext>
            </a:extLst>
          </p:cNvPr>
          <p:cNvSpPr txBox="1"/>
          <p:nvPr/>
        </p:nvSpPr>
        <p:spPr>
          <a:xfrm>
            <a:off x="4816043" y="362003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E(2)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4B9207-29FE-189F-0668-177493BBBB77}"/>
              </a:ext>
            </a:extLst>
          </p:cNvPr>
          <p:cNvSpPr txBox="1"/>
          <p:nvPr/>
        </p:nvSpPr>
        <p:spPr>
          <a:xfrm>
            <a:off x="6724453" y="27311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F(4)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FD5D1A-0141-6060-F6AD-B78731BEFBF2}"/>
              </a:ext>
            </a:extLst>
          </p:cNvPr>
          <p:cNvSpPr txBox="1"/>
          <p:nvPr/>
        </p:nvSpPr>
        <p:spPr>
          <a:xfrm>
            <a:off x="5963813" y="360287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G(9)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DDB553-A9A0-9703-5ED2-F84DDA64B610}"/>
              </a:ext>
            </a:extLst>
          </p:cNvPr>
          <p:cNvSpPr txBox="1"/>
          <p:nvPr/>
        </p:nvSpPr>
        <p:spPr>
          <a:xfrm>
            <a:off x="5578108" y="468825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H(5)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9B7A5-4B38-0340-4579-CAB44E2D4D27}"/>
              </a:ext>
            </a:extLst>
          </p:cNvPr>
          <p:cNvSpPr txBox="1"/>
          <p:nvPr/>
        </p:nvSpPr>
        <p:spPr>
          <a:xfrm>
            <a:off x="7215408" y="404415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I(2)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3ED324-8C73-511C-DAB4-D7E4A8962C10}"/>
              </a:ext>
            </a:extLst>
          </p:cNvPr>
          <p:cNvSpPr txBox="1"/>
          <p:nvPr/>
        </p:nvSpPr>
        <p:spPr>
          <a:xfrm>
            <a:off x="8792277" y="276649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J(2)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FC092-A80C-60EC-1F1E-03E6744C13A7}"/>
              </a:ext>
            </a:extLst>
          </p:cNvPr>
          <p:cNvSpPr txBox="1"/>
          <p:nvPr/>
        </p:nvSpPr>
        <p:spPr>
          <a:xfrm>
            <a:off x="5103103" y="1958061"/>
            <a:ext cx="11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Dummy(0)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296B4073-1734-B532-61E6-EB54E557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882E9-B4A5-56E8-968D-745E7B085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B73A213-7D6B-E660-5330-085632506206}"/>
              </a:ext>
            </a:extLst>
          </p:cNvPr>
          <p:cNvSpPr/>
          <p:nvPr/>
        </p:nvSpPr>
        <p:spPr>
          <a:xfrm>
            <a:off x="1154843" y="2855913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C43B93-1173-62B8-94B0-4452360DCBC8}"/>
              </a:ext>
            </a:extLst>
          </p:cNvPr>
          <p:cNvSpPr/>
          <p:nvPr/>
        </p:nvSpPr>
        <p:spPr>
          <a:xfrm>
            <a:off x="3040232" y="2855913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B091B6-A56F-7276-8543-D97BC1F0C770}"/>
              </a:ext>
            </a:extLst>
          </p:cNvPr>
          <p:cNvSpPr/>
          <p:nvPr/>
        </p:nvSpPr>
        <p:spPr>
          <a:xfrm>
            <a:off x="4254221" y="4386112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94AB2C-BFDF-35EF-F3EE-2FC47996E907}"/>
              </a:ext>
            </a:extLst>
          </p:cNvPr>
          <p:cNvSpPr/>
          <p:nvPr/>
        </p:nvSpPr>
        <p:spPr>
          <a:xfrm>
            <a:off x="4254221" y="1461994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7B81D1-C85D-0F8C-DF0A-689736E01333}"/>
              </a:ext>
            </a:extLst>
          </p:cNvPr>
          <p:cNvSpPr/>
          <p:nvPr/>
        </p:nvSpPr>
        <p:spPr>
          <a:xfrm>
            <a:off x="6831817" y="4930397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E24AD-924E-2FCF-A0CA-8F4EAA5431BC}"/>
              </a:ext>
            </a:extLst>
          </p:cNvPr>
          <p:cNvSpPr/>
          <p:nvPr/>
        </p:nvSpPr>
        <p:spPr>
          <a:xfrm>
            <a:off x="7799682" y="2855912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2CC4B4-A7F5-AD9E-502F-556FA78ECD3E}"/>
              </a:ext>
            </a:extLst>
          </p:cNvPr>
          <p:cNvSpPr/>
          <p:nvPr/>
        </p:nvSpPr>
        <p:spPr>
          <a:xfrm>
            <a:off x="5751928" y="2855913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CC3739-1082-BF41-EB39-3BC2975F0BC2}"/>
              </a:ext>
            </a:extLst>
          </p:cNvPr>
          <p:cNvSpPr/>
          <p:nvPr/>
        </p:nvSpPr>
        <p:spPr>
          <a:xfrm>
            <a:off x="9847437" y="2855913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0F901-5765-45A3-E4D2-68B166D60CF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53558" y="3128056"/>
            <a:ext cx="12866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69D27B-D18A-39EF-489F-3E8D9DA2BA02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3551267" y="1926570"/>
            <a:ext cx="790634" cy="100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623E33-3CA4-2DD1-F3F8-1722EDF6452A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3638947" y="3128056"/>
            <a:ext cx="2112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71A75-034E-CDED-DB93-EDBEE9AC1FB8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3551267" y="3320489"/>
            <a:ext cx="790634" cy="114533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90D2A6-E5DD-BF54-472A-28E447111A32}"/>
              </a:ext>
            </a:extLst>
          </p:cNvPr>
          <p:cNvCxnSpPr>
            <a:stCxn id="10" idx="6"/>
            <a:endCxn id="9" idx="2"/>
          </p:cNvCxnSpPr>
          <p:nvPr/>
        </p:nvCxnSpPr>
        <p:spPr>
          <a:xfrm flipV="1">
            <a:off x="6350643" y="3128055"/>
            <a:ext cx="1449039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379863-BA8D-10B1-655E-7D825CEB3722}"/>
              </a:ext>
            </a:extLst>
          </p:cNvPr>
          <p:cNvCxnSpPr>
            <a:stCxn id="6" idx="7"/>
            <a:endCxn id="10" idx="3"/>
          </p:cNvCxnSpPr>
          <p:nvPr/>
        </p:nvCxnSpPr>
        <p:spPr>
          <a:xfrm flipV="1">
            <a:off x="4765256" y="3320489"/>
            <a:ext cx="1074352" cy="114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6DA686-C0B3-D124-EB78-FB4DBC53C0C2}"/>
              </a:ext>
            </a:extLst>
          </p:cNvPr>
          <p:cNvCxnSpPr>
            <a:stCxn id="6" idx="6"/>
            <a:endCxn id="9" idx="3"/>
          </p:cNvCxnSpPr>
          <p:nvPr/>
        </p:nvCxnSpPr>
        <p:spPr>
          <a:xfrm flipV="1">
            <a:off x="4852936" y="3320488"/>
            <a:ext cx="3034426" cy="133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94938B-F5F2-2FAD-2348-B0481AFDFDE3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4765256" y="4850688"/>
            <a:ext cx="2066561" cy="35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D87042-5983-6BEC-E3E3-3AF5EA0B3712}"/>
              </a:ext>
            </a:extLst>
          </p:cNvPr>
          <p:cNvCxnSpPr>
            <a:stCxn id="8" idx="7"/>
            <a:endCxn id="9" idx="4"/>
          </p:cNvCxnSpPr>
          <p:nvPr/>
        </p:nvCxnSpPr>
        <p:spPr>
          <a:xfrm flipV="1">
            <a:off x="7342852" y="3400197"/>
            <a:ext cx="756188" cy="1609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2C2530-F771-41A5-CE3B-041C1A107E8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8398397" y="3128055"/>
            <a:ext cx="14490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75C948-797F-1DDF-63CF-D48573833F88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4765256" y="1926570"/>
            <a:ext cx="1074352" cy="100905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6F078E-CC69-DF48-C42B-7F97AABFED98}"/>
              </a:ext>
            </a:extLst>
          </p:cNvPr>
          <p:cNvSpPr txBox="1"/>
          <p:nvPr/>
        </p:nvSpPr>
        <p:spPr>
          <a:xfrm>
            <a:off x="2014937" y="274885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A(1)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8EB3BC-7F45-3145-A791-69BDA84681FE}"/>
              </a:ext>
            </a:extLst>
          </p:cNvPr>
          <p:cNvSpPr txBox="1"/>
          <p:nvPr/>
        </p:nvSpPr>
        <p:spPr>
          <a:xfrm>
            <a:off x="3447772" y="211509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B(3)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4D55FA-6878-F73A-F9D7-6C44F5BF0E8D}"/>
              </a:ext>
            </a:extLst>
          </p:cNvPr>
          <p:cNvSpPr txBox="1"/>
          <p:nvPr/>
        </p:nvSpPr>
        <p:spPr>
          <a:xfrm>
            <a:off x="4334692" y="276649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C(4)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A9BD55-A551-6401-7FF2-F6DE789ABFD0}"/>
              </a:ext>
            </a:extLst>
          </p:cNvPr>
          <p:cNvSpPr txBox="1"/>
          <p:nvPr/>
        </p:nvSpPr>
        <p:spPr>
          <a:xfrm>
            <a:off x="3346238" y="376176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D(3)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A34852-67FE-3433-6C65-788D6A1F2C32}"/>
              </a:ext>
            </a:extLst>
          </p:cNvPr>
          <p:cNvSpPr txBox="1"/>
          <p:nvPr/>
        </p:nvSpPr>
        <p:spPr>
          <a:xfrm>
            <a:off x="4816043" y="362003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E(2)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503E78-AA23-AB39-276F-5CBBABAAB9A9}"/>
              </a:ext>
            </a:extLst>
          </p:cNvPr>
          <p:cNvSpPr txBox="1"/>
          <p:nvPr/>
        </p:nvSpPr>
        <p:spPr>
          <a:xfrm>
            <a:off x="6724453" y="27311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F(4)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E2DCFF-364C-00BD-2BB4-848013AC21B3}"/>
              </a:ext>
            </a:extLst>
          </p:cNvPr>
          <p:cNvSpPr txBox="1"/>
          <p:nvPr/>
        </p:nvSpPr>
        <p:spPr>
          <a:xfrm>
            <a:off x="5963813" y="360287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G(9)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21A050-69E1-8331-4AB8-73C867E075AC}"/>
              </a:ext>
            </a:extLst>
          </p:cNvPr>
          <p:cNvSpPr txBox="1"/>
          <p:nvPr/>
        </p:nvSpPr>
        <p:spPr>
          <a:xfrm>
            <a:off x="5578108" y="468825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H(5)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B014DE-8919-54B0-9E4C-5A794FCEAD0A}"/>
              </a:ext>
            </a:extLst>
          </p:cNvPr>
          <p:cNvSpPr txBox="1"/>
          <p:nvPr/>
        </p:nvSpPr>
        <p:spPr>
          <a:xfrm>
            <a:off x="7215408" y="404415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I(2)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D044EA-BA73-F405-680C-30C15ED35D38}"/>
              </a:ext>
            </a:extLst>
          </p:cNvPr>
          <p:cNvSpPr txBox="1"/>
          <p:nvPr/>
        </p:nvSpPr>
        <p:spPr>
          <a:xfrm>
            <a:off x="8792277" y="276649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J(2)</a:t>
            </a:r>
          </a:p>
        </p:txBody>
      </p:sp>
      <p:graphicFrame>
        <p:nvGraphicFramePr>
          <p:cNvPr id="44" name="Table 52">
            <a:extLst>
              <a:ext uri="{FF2B5EF4-FFF2-40B4-BE49-F238E27FC236}">
                <a16:creationId xmlns:a16="http://schemas.microsoft.com/office/drawing/2014/main" id="{FE331230-DDFD-304F-90E7-0B87ED389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74285"/>
              </p:ext>
            </p:extLst>
          </p:nvPr>
        </p:nvGraphicFramePr>
        <p:xfrm>
          <a:off x="1141563" y="1985313"/>
          <a:ext cx="4204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CBF3394-C93D-64AA-C0A4-F58499D1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80668"/>
              </p:ext>
            </p:extLst>
          </p:nvPr>
        </p:nvGraphicFramePr>
        <p:xfrm>
          <a:off x="2961852" y="2024810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6" name="Table 52">
            <a:extLst>
              <a:ext uri="{FF2B5EF4-FFF2-40B4-BE49-F238E27FC236}">
                <a16:creationId xmlns:a16="http://schemas.microsoft.com/office/drawing/2014/main" id="{CE5412E6-5D99-DFBA-07DB-52BF59387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01023"/>
              </p:ext>
            </p:extLst>
          </p:nvPr>
        </p:nvGraphicFramePr>
        <p:xfrm>
          <a:off x="4341901" y="598886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7" name="Table 52">
            <a:extLst>
              <a:ext uri="{FF2B5EF4-FFF2-40B4-BE49-F238E27FC236}">
                <a16:creationId xmlns:a16="http://schemas.microsoft.com/office/drawing/2014/main" id="{840466A0-983C-6623-9D10-B61DFE094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67044"/>
              </p:ext>
            </p:extLst>
          </p:nvPr>
        </p:nvGraphicFramePr>
        <p:xfrm>
          <a:off x="5839608" y="1989690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8" name="Table 52">
            <a:extLst>
              <a:ext uri="{FF2B5EF4-FFF2-40B4-BE49-F238E27FC236}">
                <a16:creationId xmlns:a16="http://schemas.microsoft.com/office/drawing/2014/main" id="{D2CE873B-71B7-BD42-E419-A2320C980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98428"/>
              </p:ext>
            </p:extLst>
          </p:nvPr>
        </p:nvGraphicFramePr>
        <p:xfrm>
          <a:off x="7843989" y="1985313"/>
          <a:ext cx="5485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548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9" name="Table 52">
            <a:extLst>
              <a:ext uri="{FF2B5EF4-FFF2-40B4-BE49-F238E27FC236}">
                <a16:creationId xmlns:a16="http://schemas.microsoft.com/office/drawing/2014/main" id="{DB405809-C51B-9DAE-EC54-8CB7B219A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46987"/>
              </p:ext>
            </p:extLst>
          </p:nvPr>
        </p:nvGraphicFramePr>
        <p:xfrm>
          <a:off x="9916391" y="1985313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0" name="Table 52">
            <a:extLst>
              <a:ext uri="{FF2B5EF4-FFF2-40B4-BE49-F238E27FC236}">
                <a16:creationId xmlns:a16="http://schemas.microsoft.com/office/drawing/2014/main" id="{B21D4FCC-DA06-B93D-C3C3-DE5DCED84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30277"/>
              </p:ext>
            </p:extLst>
          </p:nvPr>
        </p:nvGraphicFramePr>
        <p:xfrm>
          <a:off x="4304451" y="5038499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1" name="Table 52">
            <a:extLst>
              <a:ext uri="{FF2B5EF4-FFF2-40B4-BE49-F238E27FC236}">
                <a16:creationId xmlns:a16="http://schemas.microsoft.com/office/drawing/2014/main" id="{C1B0A13E-1448-5B7C-EDF4-51BF5992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96344"/>
              </p:ext>
            </p:extLst>
          </p:nvPr>
        </p:nvGraphicFramePr>
        <p:xfrm>
          <a:off x="6900771" y="561827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9AA44410-E8BE-7798-8D7F-1D83FA3EF6C9}"/>
              </a:ext>
            </a:extLst>
          </p:cNvPr>
          <p:cNvGraphicFramePr>
            <a:graphicFrameLocks noGrp="1"/>
          </p:cNvGraphicFramePr>
          <p:nvPr/>
        </p:nvGraphicFramePr>
        <p:xfrm>
          <a:off x="10146793" y="334001"/>
          <a:ext cx="144164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641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Earliest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2194240-DE10-B0EC-0B70-71666CF0F25E}"/>
              </a:ext>
            </a:extLst>
          </p:cNvPr>
          <p:cNvSpPr txBox="1"/>
          <p:nvPr/>
        </p:nvSpPr>
        <p:spPr>
          <a:xfrm>
            <a:off x="4603337" y="2181085"/>
            <a:ext cx="11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Dummy(0)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47DBF7F-6B99-9276-0069-1ED28669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E81E9-AEF0-B23C-D87D-38317E2ED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1CD67E-2C88-6656-3582-24FB50987FD0}"/>
              </a:ext>
            </a:extLst>
          </p:cNvPr>
          <p:cNvSpPr/>
          <p:nvPr/>
        </p:nvSpPr>
        <p:spPr>
          <a:xfrm>
            <a:off x="1197369" y="289237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D8A36E-1D75-D37B-7020-03BA6DF6710F}"/>
              </a:ext>
            </a:extLst>
          </p:cNvPr>
          <p:cNvSpPr/>
          <p:nvPr/>
        </p:nvSpPr>
        <p:spPr>
          <a:xfrm>
            <a:off x="3082758" y="289237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98EF22-72B8-2BB6-D455-195A71F7A7D4}"/>
              </a:ext>
            </a:extLst>
          </p:cNvPr>
          <p:cNvSpPr/>
          <p:nvPr/>
        </p:nvSpPr>
        <p:spPr>
          <a:xfrm>
            <a:off x="4296747" y="4422570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51720D-D036-067F-03D3-AB75946C1669}"/>
              </a:ext>
            </a:extLst>
          </p:cNvPr>
          <p:cNvSpPr/>
          <p:nvPr/>
        </p:nvSpPr>
        <p:spPr>
          <a:xfrm>
            <a:off x="4296747" y="1498452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F44FEF-1547-2010-673D-ECC72065172E}"/>
              </a:ext>
            </a:extLst>
          </p:cNvPr>
          <p:cNvSpPr/>
          <p:nvPr/>
        </p:nvSpPr>
        <p:spPr>
          <a:xfrm>
            <a:off x="6874343" y="4966855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ADD707-353D-CA32-35E2-EF0988BB78D9}"/>
              </a:ext>
            </a:extLst>
          </p:cNvPr>
          <p:cNvSpPr/>
          <p:nvPr/>
        </p:nvSpPr>
        <p:spPr>
          <a:xfrm>
            <a:off x="7842208" y="2892370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9FC341-2433-546C-80F8-F5E163D7A7A4}"/>
              </a:ext>
            </a:extLst>
          </p:cNvPr>
          <p:cNvSpPr/>
          <p:nvPr/>
        </p:nvSpPr>
        <p:spPr>
          <a:xfrm>
            <a:off x="5794454" y="289237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5263DC-8E1F-6521-0749-1B75D230F0AB}"/>
              </a:ext>
            </a:extLst>
          </p:cNvPr>
          <p:cNvSpPr/>
          <p:nvPr/>
        </p:nvSpPr>
        <p:spPr>
          <a:xfrm>
            <a:off x="9889963" y="2892371"/>
            <a:ext cx="598715" cy="544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97B1DC-EBA8-D527-5C9B-96D37A6ABCD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96084" y="3164514"/>
            <a:ext cx="12866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8E0D7F-7210-EA30-136B-22AC0A01E326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3593793" y="1963028"/>
            <a:ext cx="790634" cy="100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68F14B-2FEE-05E3-9C15-683CFE5A1A3E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3681473" y="3164514"/>
            <a:ext cx="2112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BF870F-60C4-6A4E-BAAE-7878EA2A88FA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3593793" y="3356947"/>
            <a:ext cx="790634" cy="114533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3DF56-01D1-422D-4FB5-49E761ECF1E9}"/>
              </a:ext>
            </a:extLst>
          </p:cNvPr>
          <p:cNvCxnSpPr>
            <a:stCxn id="10" idx="6"/>
            <a:endCxn id="9" idx="2"/>
          </p:cNvCxnSpPr>
          <p:nvPr/>
        </p:nvCxnSpPr>
        <p:spPr>
          <a:xfrm flipV="1">
            <a:off x="6393169" y="3164513"/>
            <a:ext cx="1449039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B499D5-A7D4-DD39-04F8-DA114FC826A6}"/>
              </a:ext>
            </a:extLst>
          </p:cNvPr>
          <p:cNvCxnSpPr>
            <a:stCxn id="6" idx="7"/>
            <a:endCxn id="10" idx="3"/>
          </p:cNvCxnSpPr>
          <p:nvPr/>
        </p:nvCxnSpPr>
        <p:spPr>
          <a:xfrm flipV="1">
            <a:off x="4807782" y="3356947"/>
            <a:ext cx="1074352" cy="114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3A8D81-6844-2434-F79D-490EA62C4A3F}"/>
              </a:ext>
            </a:extLst>
          </p:cNvPr>
          <p:cNvCxnSpPr>
            <a:stCxn id="6" idx="6"/>
            <a:endCxn id="9" idx="3"/>
          </p:cNvCxnSpPr>
          <p:nvPr/>
        </p:nvCxnSpPr>
        <p:spPr>
          <a:xfrm flipV="1">
            <a:off x="4895462" y="3356946"/>
            <a:ext cx="3034426" cy="133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BAC847-DFB7-2416-8DEA-043D06A80BD6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4807782" y="4887146"/>
            <a:ext cx="2066561" cy="35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72C7C5-7F58-AC3D-A760-2005A1848702}"/>
              </a:ext>
            </a:extLst>
          </p:cNvPr>
          <p:cNvCxnSpPr>
            <a:stCxn id="8" idx="7"/>
            <a:endCxn id="9" idx="4"/>
          </p:cNvCxnSpPr>
          <p:nvPr/>
        </p:nvCxnSpPr>
        <p:spPr>
          <a:xfrm flipV="1">
            <a:off x="7385378" y="3436655"/>
            <a:ext cx="756188" cy="1609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835026-B150-BB46-4C7D-A7ED324AC5F6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8440923" y="3164513"/>
            <a:ext cx="14490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E60B80-B95A-9FB4-CEE5-7BC796938D77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4807782" y="1963028"/>
            <a:ext cx="1074352" cy="100905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CB8A7A-C4EA-DD0E-8EB3-7F622CD68C4A}"/>
              </a:ext>
            </a:extLst>
          </p:cNvPr>
          <p:cNvSpPr txBox="1"/>
          <p:nvPr/>
        </p:nvSpPr>
        <p:spPr>
          <a:xfrm>
            <a:off x="2057463" y="278530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A(1)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6527A0-C2A6-616F-5679-98DD9F178941}"/>
              </a:ext>
            </a:extLst>
          </p:cNvPr>
          <p:cNvSpPr txBox="1"/>
          <p:nvPr/>
        </p:nvSpPr>
        <p:spPr>
          <a:xfrm>
            <a:off x="3490298" y="215154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B(3)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959B1B-BE5B-3B6A-58B9-618B6AC1C31E}"/>
              </a:ext>
            </a:extLst>
          </p:cNvPr>
          <p:cNvSpPr txBox="1"/>
          <p:nvPr/>
        </p:nvSpPr>
        <p:spPr>
          <a:xfrm>
            <a:off x="4377218" y="28029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C(4)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241EEA-B8F9-39D9-B4B0-1E3055B1319F}"/>
              </a:ext>
            </a:extLst>
          </p:cNvPr>
          <p:cNvSpPr txBox="1"/>
          <p:nvPr/>
        </p:nvSpPr>
        <p:spPr>
          <a:xfrm>
            <a:off x="3388764" y="379822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D(3)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B9C15F-179B-0971-0DBD-50ABC23F991A}"/>
              </a:ext>
            </a:extLst>
          </p:cNvPr>
          <p:cNvSpPr txBox="1"/>
          <p:nvPr/>
        </p:nvSpPr>
        <p:spPr>
          <a:xfrm>
            <a:off x="4858569" y="365649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E(2)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BA5655-4F57-6D7B-5E9A-3573440C5BA9}"/>
              </a:ext>
            </a:extLst>
          </p:cNvPr>
          <p:cNvSpPr txBox="1"/>
          <p:nvPr/>
        </p:nvSpPr>
        <p:spPr>
          <a:xfrm>
            <a:off x="6766979" y="276758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F(4)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6E4A78-D9E1-2904-3AC8-4C6CEA751895}"/>
              </a:ext>
            </a:extLst>
          </p:cNvPr>
          <p:cNvSpPr txBox="1"/>
          <p:nvPr/>
        </p:nvSpPr>
        <p:spPr>
          <a:xfrm>
            <a:off x="6006339" y="363933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G(9)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BD67DE-E455-CAF9-6883-D1079531AEB3}"/>
              </a:ext>
            </a:extLst>
          </p:cNvPr>
          <p:cNvSpPr txBox="1"/>
          <p:nvPr/>
        </p:nvSpPr>
        <p:spPr>
          <a:xfrm>
            <a:off x="5620634" y="472471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H(5)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508A67-A1C0-637B-C4EA-B4FF479D473C}"/>
              </a:ext>
            </a:extLst>
          </p:cNvPr>
          <p:cNvSpPr txBox="1"/>
          <p:nvPr/>
        </p:nvSpPr>
        <p:spPr>
          <a:xfrm>
            <a:off x="7257934" y="408061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I(2)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8F1F26-BD1A-8561-8F74-2517BCD1B5B7}"/>
              </a:ext>
            </a:extLst>
          </p:cNvPr>
          <p:cNvSpPr txBox="1"/>
          <p:nvPr/>
        </p:nvSpPr>
        <p:spPr>
          <a:xfrm>
            <a:off x="8834803" y="280294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J(2)</a:t>
            </a:r>
          </a:p>
        </p:txBody>
      </p:sp>
      <p:graphicFrame>
        <p:nvGraphicFramePr>
          <p:cNvPr id="44" name="Table 52">
            <a:extLst>
              <a:ext uri="{FF2B5EF4-FFF2-40B4-BE49-F238E27FC236}">
                <a16:creationId xmlns:a16="http://schemas.microsoft.com/office/drawing/2014/main" id="{DCB55DC4-6BDD-F017-0C08-69635426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72408"/>
              </p:ext>
            </p:extLst>
          </p:nvPr>
        </p:nvGraphicFramePr>
        <p:xfrm>
          <a:off x="1184089" y="2021771"/>
          <a:ext cx="4204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ABE123A-3143-C222-3F57-31626580A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95052"/>
              </p:ext>
            </p:extLst>
          </p:nvPr>
        </p:nvGraphicFramePr>
        <p:xfrm>
          <a:off x="3004378" y="2061268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6" name="Table 52">
            <a:extLst>
              <a:ext uri="{FF2B5EF4-FFF2-40B4-BE49-F238E27FC236}">
                <a16:creationId xmlns:a16="http://schemas.microsoft.com/office/drawing/2014/main" id="{21A77DC9-354F-8616-E044-49B12419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45214"/>
              </p:ext>
            </p:extLst>
          </p:nvPr>
        </p:nvGraphicFramePr>
        <p:xfrm>
          <a:off x="4384427" y="635344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7" name="Table 52">
            <a:extLst>
              <a:ext uri="{FF2B5EF4-FFF2-40B4-BE49-F238E27FC236}">
                <a16:creationId xmlns:a16="http://schemas.microsoft.com/office/drawing/2014/main" id="{B20D6596-2A29-727D-9729-5A5936DDF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2906"/>
              </p:ext>
            </p:extLst>
          </p:nvPr>
        </p:nvGraphicFramePr>
        <p:xfrm>
          <a:off x="5882134" y="2026148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8" name="Table 52">
            <a:extLst>
              <a:ext uri="{FF2B5EF4-FFF2-40B4-BE49-F238E27FC236}">
                <a16:creationId xmlns:a16="http://schemas.microsoft.com/office/drawing/2014/main" id="{E0FEADEF-9087-817E-A51B-1B055C1E3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68998"/>
              </p:ext>
            </p:extLst>
          </p:nvPr>
        </p:nvGraphicFramePr>
        <p:xfrm>
          <a:off x="7886515" y="2021771"/>
          <a:ext cx="5485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548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49" name="Table 52">
            <a:extLst>
              <a:ext uri="{FF2B5EF4-FFF2-40B4-BE49-F238E27FC236}">
                <a16:creationId xmlns:a16="http://schemas.microsoft.com/office/drawing/2014/main" id="{661C8979-BBA4-A831-FEA5-6D41C88D1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85343"/>
              </p:ext>
            </p:extLst>
          </p:nvPr>
        </p:nvGraphicFramePr>
        <p:xfrm>
          <a:off x="9958917" y="2021771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0" name="Table 52">
            <a:extLst>
              <a:ext uri="{FF2B5EF4-FFF2-40B4-BE49-F238E27FC236}">
                <a16:creationId xmlns:a16="http://schemas.microsoft.com/office/drawing/2014/main" id="{1D401BFF-8C99-3C98-7DE6-4D5683609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45768"/>
              </p:ext>
            </p:extLst>
          </p:nvPr>
        </p:nvGraphicFramePr>
        <p:xfrm>
          <a:off x="4346977" y="5074957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1" name="Table 52">
            <a:extLst>
              <a:ext uri="{FF2B5EF4-FFF2-40B4-BE49-F238E27FC236}">
                <a16:creationId xmlns:a16="http://schemas.microsoft.com/office/drawing/2014/main" id="{9E211D92-EC35-71CA-A0B4-086381CD6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2095"/>
              </p:ext>
            </p:extLst>
          </p:nvPr>
        </p:nvGraphicFramePr>
        <p:xfrm>
          <a:off x="6943297" y="5654729"/>
          <a:ext cx="46080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05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8C828920-82A9-2A44-6379-0CDE81C23CF4}"/>
              </a:ext>
            </a:extLst>
          </p:cNvPr>
          <p:cNvGraphicFramePr>
            <a:graphicFrameLocks noGrp="1"/>
          </p:cNvGraphicFramePr>
          <p:nvPr/>
        </p:nvGraphicFramePr>
        <p:xfrm>
          <a:off x="10146793" y="334001"/>
          <a:ext cx="144164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641">
                  <a:extLst>
                    <a:ext uri="{9D8B030D-6E8A-4147-A177-3AD203B41FA5}">
                      <a16:colId xmlns:a16="http://schemas.microsoft.com/office/drawing/2014/main" val="34650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Earliest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96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31FB2CF-1362-AC39-979A-1013833F93BD}"/>
              </a:ext>
            </a:extLst>
          </p:cNvPr>
          <p:cNvSpPr txBox="1"/>
          <p:nvPr/>
        </p:nvSpPr>
        <p:spPr>
          <a:xfrm>
            <a:off x="4539535" y="2113884"/>
            <a:ext cx="11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Dummy(0)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8401B2D-FB43-7C8B-FDD7-C7C521F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4D30-694F-422F-B104-330603ED4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1720</Words>
  <Application>Microsoft Office PowerPoint</Application>
  <PresentationFormat>Widescreen</PresentationFormat>
  <Paragraphs>631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Aptos Narrow</vt:lpstr>
      <vt:lpstr>Arial</vt:lpstr>
      <vt:lpstr>Bahnschrift Light Condensed</vt:lpstr>
      <vt:lpstr>Bahnschrift Light SemiCondensed</vt:lpstr>
      <vt:lpstr>Bahnschrift SemiBold</vt:lpstr>
      <vt:lpstr>Bahnschrift SemiCondensed</vt:lpstr>
      <vt:lpstr>Calibri</vt:lpstr>
      <vt:lpstr>Calibri Light</vt:lpstr>
      <vt:lpstr>Cambria Math</vt:lpstr>
      <vt:lpstr>Wingdings</vt:lpstr>
      <vt:lpstr>Office Theme</vt:lpstr>
      <vt:lpstr>Program Evaluation and Review Technique (PERT)</vt:lpstr>
      <vt:lpstr>Network Diagram Rules</vt:lpstr>
      <vt:lpstr>Network Diagram Rules</vt:lpstr>
      <vt:lpstr>Example</vt:lpstr>
      <vt:lpstr>Network Diagram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Evaluation and Review Technique (PERT)</dc:title>
  <dc:creator>Shamim Ripon</dc:creator>
  <cp:lastModifiedBy>Md Sabbir Hossain</cp:lastModifiedBy>
  <cp:revision>8</cp:revision>
  <dcterms:created xsi:type="dcterms:W3CDTF">2023-06-11T20:21:01Z</dcterms:created>
  <dcterms:modified xsi:type="dcterms:W3CDTF">2025-03-13T06:44:27Z</dcterms:modified>
</cp:coreProperties>
</file>