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hTptqva494J+Jvg1INPOWrKTuY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012A35-9E5C-4866-BE4D-B985F44FA4CA}">
  <a:tblStyle styleId="{0B012A35-9E5C-4866-BE4D-B985F44FA4C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FEB"/>
          </a:solidFill>
        </a:fill>
      </a:tcStyle>
    </a:wholeTbl>
    <a:band1H>
      <a:tcTxStyle/>
      <a:tcStyle>
        <a:fill>
          <a:solidFill>
            <a:srgbClr val="CBDDD5"/>
          </a:solidFill>
        </a:fill>
      </a:tcStyle>
    </a:band1H>
    <a:band2H>
      <a:tcTxStyle/>
    </a:band2H>
    <a:band1V>
      <a:tcTxStyle/>
      <a:tcStyle>
        <a:fill>
          <a:solidFill>
            <a:srgbClr val="CBDDD5"/>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Photo">
  <p:cSld name="Big Photo">
    <p:spTree>
      <p:nvGrpSpPr>
        <p:cNvPr id="85" name="Shape 85"/>
        <p:cNvGrpSpPr/>
        <p:nvPr/>
      </p:nvGrpSpPr>
      <p:grpSpPr>
        <a:xfrm>
          <a:off x="0" y="0"/>
          <a:ext cx="0" cy="0"/>
          <a:chOff x="0" y="0"/>
          <a:chExt cx="0" cy="0"/>
        </a:xfrm>
      </p:grpSpPr>
      <p:sp>
        <p:nvSpPr>
          <p:cNvPr id="86" name="Google Shape;86;p51"/>
          <p:cNvSpPr/>
          <p:nvPr/>
        </p:nvSpPr>
        <p:spPr>
          <a:xfrm>
            <a:off x="476250" y="476250"/>
            <a:ext cx="11239500" cy="592455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51"/>
          <p:cNvSpPr/>
          <p:nvPr>
            <p:ph idx="2" type="pic"/>
          </p:nvPr>
        </p:nvSpPr>
        <p:spPr>
          <a:xfrm>
            <a:off x="552000" y="567000"/>
            <a:ext cx="11088000" cy="5724000"/>
          </a:xfrm>
          <a:prstGeom prst="rect">
            <a:avLst/>
          </a:prstGeom>
          <a:solidFill>
            <a:srgbClr val="F2F2F2"/>
          </a:solidFill>
          <a:ln>
            <a:noFill/>
          </a:ln>
        </p:spPr>
      </p:sp>
      <p:sp>
        <p:nvSpPr>
          <p:cNvPr id="88" name="Google Shape;88;p51"/>
          <p:cNvSpPr txBox="1"/>
          <p:nvPr>
            <p:ph type="title"/>
          </p:nvPr>
        </p:nvSpPr>
        <p:spPr>
          <a:xfrm>
            <a:off x="1295402" y="692939"/>
            <a:ext cx="9601196" cy="7514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HD-PanelContent-GrommetsCombined.png" id="89" name="Google Shape;89;p51"/>
          <p:cNvPicPr preferRelativeResize="0"/>
          <p:nvPr/>
        </p:nvPicPr>
        <p:blipFill rotWithShape="1">
          <a:blip r:embed="rId2">
            <a:alphaModFix/>
          </a:blip>
          <a:srcRect b="0" l="0" r="0" t="0"/>
          <a:stretch/>
        </p:blipFill>
        <p:spPr>
          <a:xfrm>
            <a:off x="628661" y="631069"/>
            <a:ext cx="240481" cy="238041"/>
          </a:xfrm>
          <a:prstGeom prst="ellipse">
            <a:avLst/>
          </a:prstGeom>
          <a:noFill/>
          <a:ln>
            <a:noFill/>
          </a:ln>
          <a:effectLst>
            <a:outerShdw blurRad="12700" sx="102000" rotWithShape="0" algn="tl" sy="102000">
              <a:srgbClr val="000000">
                <a:alpha val="40000"/>
              </a:srgbClr>
            </a:outerShdw>
          </a:effectLst>
        </p:spPr>
      </p:pic>
      <p:pic>
        <p:nvPicPr>
          <p:cNvPr descr="HD-PanelContent-GrommetsCombined.png" id="90" name="Google Shape;90;p51"/>
          <p:cNvPicPr preferRelativeResize="0"/>
          <p:nvPr/>
        </p:nvPicPr>
        <p:blipFill rotWithShape="1">
          <a:blip r:embed="rId2">
            <a:alphaModFix/>
          </a:blip>
          <a:srcRect b="0" l="0" r="0" t="0"/>
          <a:stretch/>
        </p:blipFill>
        <p:spPr>
          <a:xfrm>
            <a:off x="11322858" y="631069"/>
            <a:ext cx="240481" cy="238041"/>
          </a:xfrm>
          <a:prstGeom prst="ellipse">
            <a:avLst/>
          </a:prstGeom>
          <a:noFill/>
          <a:ln>
            <a:noFill/>
          </a:ln>
          <a:effectLst>
            <a:outerShdw blurRad="12700" sx="102000" rotWithShape="0" algn="tl" sy="102000">
              <a:srgbClr val="000000">
                <a:alpha val="40000"/>
              </a:srgbClr>
            </a:outerShdw>
          </a:effectLst>
        </p:spPr>
      </p:pic>
      <p:pic>
        <p:nvPicPr>
          <p:cNvPr descr="HD-PanelContent-GrommetsCombined.png" id="91" name="Google Shape;91;p51"/>
          <p:cNvPicPr preferRelativeResize="0"/>
          <p:nvPr/>
        </p:nvPicPr>
        <p:blipFill rotWithShape="1">
          <a:blip r:embed="rId2">
            <a:alphaModFix/>
          </a:blip>
          <a:srcRect b="0" l="0" r="0" t="0"/>
          <a:stretch/>
        </p:blipFill>
        <p:spPr>
          <a:xfrm>
            <a:off x="628661" y="5996029"/>
            <a:ext cx="240481" cy="238041"/>
          </a:xfrm>
          <a:prstGeom prst="ellipse">
            <a:avLst/>
          </a:prstGeom>
          <a:noFill/>
          <a:ln>
            <a:noFill/>
          </a:ln>
          <a:effectLst>
            <a:outerShdw blurRad="12700" sx="102000" rotWithShape="0" algn="tl" sy="102000">
              <a:srgbClr val="000000">
                <a:alpha val="40000"/>
              </a:srgbClr>
            </a:outerShdw>
          </a:effectLst>
        </p:spPr>
      </p:pic>
      <p:pic>
        <p:nvPicPr>
          <p:cNvPr descr="HD-PanelContent-GrommetsCombined.png" id="92" name="Google Shape;92;p51"/>
          <p:cNvPicPr preferRelativeResize="0"/>
          <p:nvPr/>
        </p:nvPicPr>
        <p:blipFill rotWithShape="1">
          <a:blip r:embed="rId2">
            <a:alphaModFix/>
          </a:blip>
          <a:srcRect b="0" l="0" r="0" t="0"/>
          <a:stretch/>
        </p:blipFill>
        <p:spPr>
          <a:xfrm>
            <a:off x="11322858" y="5996029"/>
            <a:ext cx="240481" cy="238041"/>
          </a:xfrm>
          <a:prstGeom prst="ellipse">
            <a:avLst/>
          </a:prstGeom>
          <a:noFill/>
          <a:ln>
            <a:noFill/>
          </a:ln>
          <a:effectLst>
            <a:outerShdw blurRad="12700" sx="102000" rotWithShape="0" algn="tl" sy="102000">
              <a:srgbClr val="000000">
                <a:alpha val="40000"/>
              </a:srgb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42"/>
          <p:cNvCxnSpPr/>
          <p:nvPr/>
        </p:nvCxnSpPr>
        <p:spPr>
          <a:xfrm>
            <a:off x="838200" y="969818"/>
            <a:ext cx="10515600" cy="0"/>
          </a:xfrm>
          <a:prstGeom prst="straightConnector1">
            <a:avLst/>
          </a:prstGeom>
          <a:noFill/>
          <a:ln cap="flat" cmpd="sng" w="38100">
            <a:solidFill>
              <a:srgbClr val="0E3754"/>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48"/>
          <p:cNvSpPr/>
          <p:nvPr>
            <p:ph idx="2" type="pic"/>
          </p:nvPr>
        </p:nvSpPr>
        <p:spPr>
          <a:xfrm>
            <a:off x="5183188" y="987425"/>
            <a:ext cx="6172200" cy="4873625"/>
          </a:xfrm>
          <a:prstGeom prst="rect">
            <a:avLst/>
          </a:prstGeom>
          <a:noFill/>
          <a:ln>
            <a:noFill/>
          </a:ln>
        </p:spPr>
      </p:sp>
      <p:sp>
        <p:nvSpPr>
          <p:cNvPr id="69" name="Google Shape;69;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600"/>
              <a:buFont typeface="Rockwell"/>
              <a:buNone/>
            </a:pPr>
            <a:r>
              <a:rPr lang="en-US" sz="6600">
                <a:latin typeface="Rockwell"/>
                <a:ea typeface="Rockwell"/>
                <a:cs typeface="Rockwell"/>
                <a:sym typeface="Rockwell"/>
              </a:rPr>
              <a:t>Project Scheduling</a:t>
            </a:r>
            <a:endParaRPr/>
          </a:p>
        </p:txBody>
      </p:sp>
      <p:sp>
        <p:nvSpPr>
          <p:cNvPr id="98" name="Google Shape;98;p1"/>
          <p:cNvSpPr txBox="1"/>
          <p:nvPr>
            <p:ph idx="1" type="subTitle"/>
          </p:nvPr>
        </p:nvSpPr>
        <p:spPr>
          <a:xfrm>
            <a:off x="1524000" y="4410420"/>
            <a:ext cx="9144000" cy="165576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FF0000"/>
              </a:buClr>
              <a:buSzPct val="100000"/>
              <a:buNone/>
            </a:pPr>
            <a:r>
              <a:rPr lang="en-US" sz="2800">
                <a:solidFill>
                  <a:srgbClr val="FF0000"/>
                </a:solidFill>
                <a:latin typeface="Rockwell"/>
                <a:ea typeface="Rockwell"/>
                <a:cs typeface="Rockwell"/>
                <a:sym typeface="Rockwell"/>
              </a:rPr>
              <a:t>CSE347 – System Analysis and Design </a:t>
            </a:r>
            <a:endParaRPr/>
          </a:p>
          <a:p>
            <a:pPr indent="0" lvl="0" marL="0" rtl="0" algn="ctr">
              <a:lnSpc>
                <a:spcPct val="90000"/>
              </a:lnSpc>
              <a:spcBef>
                <a:spcPts val="1000"/>
              </a:spcBef>
              <a:spcAft>
                <a:spcPts val="0"/>
              </a:spcAft>
              <a:buClr>
                <a:schemeClr val="dk1"/>
              </a:buClr>
              <a:buSzPct val="100000"/>
              <a:buNone/>
            </a:pPr>
            <a:r>
              <a:rPr lang="en-US" sz="2400" u="sng">
                <a:latin typeface="Rockwell"/>
                <a:ea typeface="Rockwell"/>
                <a:cs typeface="Rockwell"/>
                <a:sym typeface="Rockwell"/>
              </a:rPr>
              <a:t>Instructor</a:t>
            </a:r>
            <a:endParaRPr/>
          </a:p>
          <a:p>
            <a:pPr indent="0" lvl="0" marL="0" rtl="0" algn="ctr">
              <a:lnSpc>
                <a:spcPct val="90000"/>
              </a:lnSpc>
              <a:spcBef>
                <a:spcPts val="1000"/>
              </a:spcBef>
              <a:spcAft>
                <a:spcPts val="0"/>
              </a:spcAft>
              <a:buClr>
                <a:schemeClr val="dk1"/>
              </a:buClr>
              <a:buSzPct val="100000"/>
              <a:buNone/>
            </a:pPr>
            <a:r>
              <a:rPr b="1" lang="en-US">
                <a:latin typeface="Rockwell"/>
                <a:ea typeface="Rockwell"/>
                <a:cs typeface="Rockwell"/>
                <a:sym typeface="Rockwell"/>
              </a:rPr>
              <a:t>Md Sabbir Hossain</a:t>
            </a:r>
            <a:endParaRPr b="1" sz="2400">
              <a:latin typeface="Rockwell"/>
              <a:ea typeface="Rockwell"/>
              <a:cs typeface="Rockwell"/>
              <a:sym typeface="Rockwell"/>
            </a:endParaRPr>
          </a:p>
          <a:p>
            <a:pPr indent="0" lvl="0" marL="0" rtl="0" algn="ctr">
              <a:lnSpc>
                <a:spcPct val="90000"/>
              </a:lnSpc>
              <a:spcBef>
                <a:spcPts val="1000"/>
              </a:spcBef>
              <a:spcAft>
                <a:spcPts val="0"/>
              </a:spcAft>
              <a:buClr>
                <a:schemeClr val="dk1"/>
              </a:buClr>
              <a:buSzPct val="100000"/>
              <a:buNone/>
            </a:pPr>
            <a:r>
              <a:rPr lang="en-US" sz="2400">
                <a:latin typeface="Rockwell"/>
                <a:ea typeface="Rockwell"/>
                <a:cs typeface="Rockwell"/>
                <a:sym typeface="Rockwell"/>
              </a:rPr>
              <a:t>CSE, EWU</a:t>
            </a:r>
            <a:endParaRPr sz="1800">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61" name="Google Shape;161;p10"/>
          <p:cNvGrpSpPr/>
          <p:nvPr/>
        </p:nvGrpSpPr>
        <p:grpSpPr>
          <a:xfrm>
            <a:off x="401637" y="1792723"/>
            <a:ext cx="11388724" cy="3272551"/>
            <a:chOff x="0" y="787836"/>
            <a:chExt cx="11388724" cy="3272551"/>
          </a:xfrm>
        </p:grpSpPr>
        <p:sp>
          <p:nvSpPr>
            <p:cNvPr id="162" name="Google Shape;162;p10"/>
            <p:cNvSpPr/>
            <p:nvPr/>
          </p:nvSpPr>
          <p:spPr>
            <a:xfrm>
              <a:off x="0" y="796301"/>
              <a:ext cx="11388724" cy="1454467"/>
            </a:xfrm>
            <a:prstGeom prst="roundRect">
              <a:avLst>
                <a:gd fmla="val 10000" name="adj"/>
              </a:avLst>
            </a:prstGeom>
            <a:solidFill>
              <a:srgbClr val="C9D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p:nvPr/>
          </p:nvSpPr>
          <p:spPr>
            <a:xfrm>
              <a:off x="439976" y="1115091"/>
              <a:ext cx="799957" cy="799957"/>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p:nvPr/>
          </p:nvSpPr>
          <p:spPr>
            <a:xfrm>
              <a:off x="1679909" y="787836"/>
              <a:ext cx="9708815" cy="1454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txBox="1"/>
            <p:nvPr/>
          </p:nvSpPr>
          <p:spPr>
            <a:xfrm>
              <a:off x="1679909" y="787836"/>
              <a:ext cx="9708815" cy="1454467"/>
            </a:xfrm>
            <a:prstGeom prst="rect">
              <a:avLst/>
            </a:prstGeom>
            <a:noFill/>
            <a:ln>
              <a:noFill/>
            </a:ln>
          </p:spPr>
          <p:txBody>
            <a:bodyPr anchorCtr="0" anchor="ctr" bIns="153925" lIns="153925" spcFirstLastPara="1" rIns="153925" wrap="square" tIns="153925">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The </a:t>
              </a:r>
              <a:r>
                <a:rPr b="0" i="0" lang="en-US" sz="2400" u="none" cap="none" strike="noStrike">
                  <a:solidFill>
                    <a:srgbClr val="FF0000"/>
                  </a:solidFill>
                  <a:latin typeface="Calibri"/>
                  <a:ea typeface="Calibri"/>
                  <a:cs typeface="Calibri"/>
                  <a:sym typeface="Calibri"/>
                </a:rPr>
                <a:t>critical path method (CPM) </a:t>
              </a:r>
              <a:r>
                <a:rPr b="0" i="0" lang="en-US" sz="2400" u="none" cap="none" strike="noStrike">
                  <a:solidFill>
                    <a:schemeClr val="dk1"/>
                  </a:solidFill>
                  <a:latin typeface="Calibri"/>
                  <a:ea typeface="Calibri"/>
                  <a:cs typeface="Calibri"/>
                  <a:sym typeface="Calibri"/>
                </a:rPr>
                <a:t>is a technique that allows to </a:t>
              </a:r>
              <a:r>
                <a:rPr b="0" i="0" lang="en-US" sz="2400" u="none" cap="none" strike="noStrike">
                  <a:solidFill>
                    <a:srgbClr val="7030A0"/>
                  </a:solidFill>
                  <a:latin typeface="Calibri"/>
                  <a:ea typeface="Calibri"/>
                  <a:cs typeface="Calibri"/>
                  <a:sym typeface="Calibri"/>
                </a:rPr>
                <a:t>identify tasks that are necessary for project completion</a:t>
              </a:r>
              <a:r>
                <a:rPr b="0" i="0" lang="en-US" sz="2400" u="none" cap="none" strike="noStrike">
                  <a:solidFill>
                    <a:schemeClr val="dk1"/>
                  </a:solidFill>
                  <a:latin typeface="Calibri"/>
                  <a:ea typeface="Calibri"/>
                  <a:cs typeface="Calibri"/>
                  <a:sym typeface="Calibri"/>
                </a:rPr>
                <a:t> and determine scheduling flexibilities. </a:t>
              </a:r>
              <a:endParaRPr/>
            </a:p>
          </p:txBody>
        </p:sp>
        <p:sp>
          <p:nvSpPr>
            <p:cNvPr id="166" name="Google Shape;166;p10"/>
            <p:cNvSpPr/>
            <p:nvPr/>
          </p:nvSpPr>
          <p:spPr>
            <a:xfrm>
              <a:off x="0" y="2605920"/>
              <a:ext cx="11388724" cy="1454467"/>
            </a:xfrm>
            <a:prstGeom prst="roundRect">
              <a:avLst>
                <a:gd fmla="val 10000" name="adj"/>
              </a:avLst>
            </a:prstGeom>
            <a:solidFill>
              <a:srgbClr val="C9DD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39976" y="2933176"/>
              <a:ext cx="799957" cy="799957"/>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1679909" y="2605920"/>
              <a:ext cx="9708815" cy="145446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0"/>
            <p:cNvSpPr txBox="1"/>
            <p:nvPr/>
          </p:nvSpPr>
          <p:spPr>
            <a:xfrm>
              <a:off x="1679909" y="2605920"/>
              <a:ext cx="9708815" cy="1454467"/>
            </a:xfrm>
            <a:prstGeom prst="rect">
              <a:avLst/>
            </a:prstGeom>
            <a:noFill/>
            <a:ln>
              <a:noFill/>
            </a:ln>
          </p:spPr>
          <p:txBody>
            <a:bodyPr anchorCtr="0" anchor="ctr" bIns="153925" lIns="153925" spcFirstLastPara="1" rIns="153925" wrap="square" tIns="153925">
              <a:noAutofit/>
            </a:bodyPr>
            <a:lstStyle/>
            <a:p>
              <a:pPr indent="0" lvl="0" marL="0" marR="0" rtl="0" algn="l">
                <a:lnSpc>
                  <a:spcPct val="100000"/>
                </a:lnSpc>
                <a:spcBef>
                  <a:spcPts val="0"/>
                </a:spcBef>
                <a:spcAft>
                  <a:spcPts val="0"/>
                </a:spcAft>
                <a:buClr>
                  <a:srgbClr val="FF0000"/>
                </a:buClr>
                <a:buSzPts val="2400"/>
                <a:buFont typeface="Calibri"/>
                <a:buNone/>
              </a:pPr>
              <a:r>
                <a:rPr b="0" i="0" lang="en-US" sz="2400" u="none" cap="none" strike="noStrike">
                  <a:solidFill>
                    <a:srgbClr val="FF0000"/>
                  </a:solidFill>
                  <a:latin typeface="Calibri"/>
                  <a:ea typeface="Calibri"/>
                  <a:cs typeface="Calibri"/>
                  <a:sym typeface="Calibri"/>
                </a:rPr>
                <a:t>A critical path </a:t>
              </a:r>
              <a:r>
                <a:rPr b="0" i="0" lang="en-US" sz="2400" u="none" cap="none" strike="noStrike">
                  <a:solidFill>
                    <a:schemeClr val="dk1"/>
                  </a:solidFill>
                  <a:latin typeface="Calibri"/>
                  <a:ea typeface="Calibri"/>
                  <a:cs typeface="Calibri"/>
                  <a:sym typeface="Calibri"/>
                </a:rPr>
                <a:t>in project management is the </a:t>
              </a:r>
              <a:r>
                <a:rPr b="0" i="1" lang="en-US" sz="2400" u="none" cap="none" strike="noStrike">
                  <a:solidFill>
                    <a:srgbClr val="456220"/>
                  </a:solidFill>
                  <a:latin typeface="Calibri"/>
                  <a:ea typeface="Calibri"/>
                  <a:cs typeface="Calibri"/>
                  <a:sym typeface="Calibri"/>
                </a:rPr>
                <a:t>longest sequence of activities </a:t>
              </a:r>
              <a:r>
                <a:rPr b="0" i="0" lang="en-US" sz="2400" u="none" cap="none" strike="noStrike">
                  <a:solidFill>
                    <a:schemeClr val="dk1"/>
                  </a:solidFill>
                  <a:latin typeface="Calibri"/>
                  <a:ea typeface="Calibri"/>
                  <a:cs typeface="Calibri"/>
                  <a:sym typeface="Calibri"/>
                </a:rPr>
                <a:t>that must be finished on time to complete the entire project. Any delays in critical tasks will delay the rest of the project.</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838200" y="365126"/>
            <a:ext cx="9516533" cy="6339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Origin</a:t>
            </a:r>
            <a:endParaRPr/>
          </a:p>
        </p:txBody>
      </p:sp>
      <p:sp>
        <p:nvSpPr>
          <p:cNvPr id="175" name="Google Shape;175;p11"/>
          <p:cNvSpPr txBox="1"/>
          <p:nvPr>
            <p:ph idx="1" type="body"/>
          </p:nvPr>
        </p:nvSpPr>
        <p:spPr>
          <a:xfrm>
            <a:off x="838200" y="135995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The CPM was developed in 1950s by Morgan R. Walker of Duport (Chemical Company) and James E. Kelley Jr. of Remington Rand (Mechanical Manufacturer)</a:t>
            </a:r>
            <a:endParaRPr/>
          </a:p>
          <a:p>
            <a:pPr indent="-228600" lvl="0" marL="228600" rtl="0" algn="l">
              <a:lnSpc>
                <a:spcPct val="90000"/>
              </a:lnSpc>
              <a:spcBef>
                <a:spcPts val="1000"/>
              </a:spcBef>
              <a:spcAft>
                <a:spcPts val="0"/>
              </a:spcAft>
              <a:buClr>
                <a:schemeClr val="dk1"/>
              </a:buClr>
              <a:buSzPts val="2400"/>
              <a:buChar char="•"/>
            </a:pPr>
            <a:r>
              <a:rPr lang="en-US" sz="2400"/>
              <a:t>It was first used in missile-defense construction project</a:t>
            </a:r>
            <a:endParaRPr/>
          </a:p>
          <a:p>
            <a:pPr indent="-228600" lvl="0" marL="228600" rtl="0" algn="l">
              <a:lnSpc>
                <a:spcPct val="90000"/>
              </a:lnSpc>
              <a:spcBef>
                <a:spcPts val="1000"/>
              </a:spcBef>
              <a:spcAft>
                <a:spcPts val="0"/>
              </a:spcAft>
              <a:buClr>
                <a:schemeClr val="dk1"/>
              </a:buClr>
              <a:buSzPts val="2400"/>
              <a:buChar char="•"/>
            </a:pPr>
            <a:r>
              <a:rPr lang="en-US" sz="2400"/>
              <a:t>Since that time, CPM has been adopted to other fields including hardware and Software product research and development</a:t>
            </a:r>
            <a:endParaRPr/>
          </a:p>
        </p:txBody>
      </p:sp>
      <p:sp>
        <p:nvSpPr>
          <p:cNvPr id="176" name="Google Shape;1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838200" y="365126"/>
            <a:ext cx="9668933" cy="5662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Where is it used?</a:t>
            </a:r>
            <a:endParaRPr/>
          </a:p>
        </p:txBody>
      </p:sp>
      <p:sp>
        <p:nvSpPr>
          <p:cNvPr id="182" name="Google Shape;1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12"/>
          <p:cNvSpPr/>
          <p:nvPr/>
        </p:nvSpPr>
        <p:spPr>
          <a:xfrm>
            <a:off x="1983922" y="2984470"/>
            <a:ext cx="2438400" cy="424543"/>
          </a:xfrm>
          <a:prstGeom prst="roundRect">
            <a:avLst>
              <a:gd fmla="val 16667" name="adj"/>
            </a:avLst>
          </a:prstGeom>
          <a:gradFill>
            <a:gsLst>
              <a:gs pos="0">
                <a:srgbClr val="A2D3E5"/>
              </a:gs>
              <a:gs pos="50000">
                <a:srgbClr val="94CCDF"/>
              </a:gs>
              <a:gs pos="100000">
                <a:srgbClr val="80C6DE"/>
              </a:gs>
            </a:gsLst>
            <a:lin ang="5400000" scaled="0"/>
          </a:gradFill>
          <a:ln cap="flat" cmpd="sng" w="9525">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Projects</a:t>
            </a:r>
            <a:endParaRPr/>
          </a:p>
        </p:txBody>
      </p:sp>
      <p:sp>
        <p:nvSpPr>
          <p:cNvPr id="184" name="Google Shape;184;p12"/>
          <p:cNvSpPr/>
          <p:nvPr/>
        </p:nvSpPr>
        <p:spPr>
          <a:xfrm>
            <a:off x="5736772" y="3986214"/>
            <a:ext cx="2438400" cy="424543"/>
          </a:xfrm>
          <a:prstGeom prst="roundRect">
            <a:avLst>
              <a:gd fmla="val 16667" name="adj"/>
            </a:avLst>
          </a:prstGeom>
          <a:gradFill>
            <a:gsLst>
              <a:gs pos="0">
                <a:srgbClr val="9BB4D5"/>
              </a:gs>
              <a:gs pos="50000">
                <a:srgbClr val="8EA8CB"/>
              </a:gs>
              <a:gs pos="100000">
                <a:srgbClr val="799BC7"/>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Product Development</a:t>
            </a:r>
            <a:endParaRPr/>
          </a:p>
        </p:txBody>
      </p:sp>
      <p:sp>
        <p:nvSpPr>
          <p:cNvPr id="185" name="Google Shape;185;p12"/>
          <p:cNvSpPr/>
          <p:nvPr/>
        </p:nvSpPr>
        <p:spPr>
          <a:xfrm>
            <a:off x="5736772" y="1803286"/>
            <a:ext cx="2438400" cy="424543"/>
          </a:xfrm>
          <a:prstGeom prst="roundRect">
            <a:avLst>
              <a:gd fmla="val 16667" name="adj"/>
            </a:avLst>
          </a:prstGeom>
          <a:gradFill>
            <a:gsLst>
              <a:gs pos="0">
                <a:srgbClr val="9BB4D5"/>
              </a:gs>
              <a:gs pos="50000">
                <a:srgbClr val="8EA8CB"/>
              </a:gs>
              <a:gs pos="100000">
                <a:srgbClr val="799BC7"/>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Software Development</a:t>
            </a:r>
            <a:endParaRPr/>
          </a:p>
        </p:txBody>
      </p:sp>
      <p:sp>
        <p:nvSpPr>
          <p:cNvPr id="186" name="Google Shape;186;p12"/>
          <p:cNvSpPr/>
          <p:nvPr/>
        </p:nvSpPr>
        <p:spPr>
          <a:xfrm>
            <a:off x="5736772" y="3443628"/>
            <a:ext cx="2438400" cy="424543"/>
          </a:xfrm>
          <a:prstGeom prst="roundRect">
            <a:avLst>
              <a:gd fmla="val 16667" name="adj"/>
            </a:avLst>
          </a:prstGeom>
          <a:gradFill>
            <a:gsLst>
              <a:gs pos="0">
                <a:srgbClr val="9BB4D5"/>
              </a:gs>
              <a:gs pos="50000">
                <a:srgbClr val="8EA8CB"/>
              </a:gs>
              <a:gs pos="100000">
                <a:srgbClr val="799BC7"/>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Research Projects</a:t>
            </a:r>
            <a:endParaRPr/>
          </a:p>
        </p:txBody>
      </p:sp>
      <p:sp>
        <p:nvSpPr>
          <p:cNvPr id="187" name="Google Shape;187;p12"/>
          <p:cNvSpPr/>
          <p:nvPr/>
        </p:nvSpPr>
        <p:spPr>
          <a:xfrm>
            <a:off x="5736772" y="2890156"/>
            <a:ext cx="2438400" cy="424543"/>
          </a:xfrm>
          <a:prstGeom prst="roundRect">
            <a:avLst>
              <a:gd fmla="val 16667" name="adj"/>
            </a:avLst>
          </a:prstGeom>
          <a:gradFill>
            <a:gsLst>
              <a:gs pos="0">
                <a:srgbClr val="9BB4D5"/>
              </a:gs>
              <a:gs pos="50000">
                <a:srgbClr val="8EA8CB"/>
              </a:gs>
              <a:gs pos="100000">
                <a:srgbClr val="799BC7"/>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Aerospace &amp; Defense</a:t>
            </a:r>
            <a:endParaRPr/>
          </a:p>
        </p:txBody>
      </p:sp>
      <p:sp>
        <p:nvSpPr>
          <p:cNvPr id="188" name="Google Shape;188;p12"/>
          <p:cNvSpPr/>
          <p:nvPr/>
        </p:nvSpPr>
        <p:spPr>
          <a:xfrm>
            <a:off x="5736772" y="2314912"/>
            <a:ext cx="2438400" cy="424543"/>
          </a:xfrm>
          <a:prstGeom prst="roundRect">
            <a:avLst>
              <a:gd fmla="val 16667" name="adj"/>
            </a:avLst>
          </a:prstGeom>
          <a:gradFill>
            <a:gsLst>
              <a:gs pos="0">
                <a:srgbClr val="9BB4D5"/>
              </a:gs>
              <a:gs pos="50000">
                <a:srgbClr val="8EA8CB"/>
              </a:gs>
              <a:gs pos="100000">
                <a:srgbClr val="799BC7"/>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chemeClr val="dk1"/>
                </a:solidFill>
                <a:latin typeface="Calibri"/>
                <a:ea typeface="Calibri"/>
                <a:cs typeface="Calibri"/>
                <a:sym typeface="Calibri"/>
              </a:rPr>
              <a:t>Construction</a:t>
            </a:r>
            <a:endParaRPr/>
          </a:p>
        </p:txBody>
      </p:sp>
      <p:sp>
        <p:nvSpPr>
          <p:cNvPr id="189" name="Google Shape;189;p12"/>
          <p:cNvSpPr/>
          <p:nvPr/>
        </p:nvSpPr>
        <p:spPr>
          <a:xfrm>
            <a:off x="5736772" y="4737328"/>
            <a:ext cx="2438400" cy="424543"/>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And many more…</a:t>
            </a:r>
            <a:endParaRPr/>
          </a:p>
        </p:txBody>
      </p:sp>
      <p:sp>
        <p:nvSpPr>
          <p:cNvPr id="190" name="Google Shape;190;p12"/>
          <p:cNvSpPr/>
          <p:nvPr/>
        </p:nvSpPr>
        <p:spPr>
          <a:xfrm>
            <a:off x="4631874" y="1843255"/>
            <a:ext cx="914398" cy="2706974"/>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821267" y="356659"/>
            <a:ext cx="9592733" cy="6339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Why CPM?</a:t>
            </a:r>
            <a:endParaRPr/>
          </a:p>
        </p:txBody>
      </p:sp>
      <p:sp>
        <p:nvSpPr>
          <p:cNvPr id="196" name="Google Shape;196;p13"/>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0C0"/>
              </a:buClr>
              <a:buSzPts val="3200"/>
              <a:buNone/>
            </a:pPr>
            <a:r>
              <a:rPr lang="en-US" sz="3200">
                <a:solidFill>
                  <a:srgbClr val="0070C0"/>
                </a:solidFill>
              </a:rPr>
              <a:t>Some reasons why you should use this method</a:t>
            </a:r>
            <a:r>
              <a:rPr lang="en-US" sz="2400">
                <a:solidFill>
                  <a:srgbClr val="0070C0"/>
                </a:solidFill>
              </a:rPr>
              <a:t>: </a:t>
            </a:r>
            <a:endParaRPr/>
          </a:p>
          <a:p>
            <a:pPr indent="-228600" lvl="0" marL="228600" rtl="0" algn="l">
              <a:lnSpc>
                <a:spcPct val="90000"/>
              </a:lnSpc>
              <a:spcBef>
                <a:spcPts val="1000"/>
              </a:spcBef>
              <a:spcAft>
                <a:spcPts val="0"/>
              </a:spcAft>
              <a:buClr>
                <a:schemeClr val="dk1"/>
              </a:buClr>
              <a:buSzPts val="2400"/>
              <a:buChar char="•"/>
            </a:pPr>
            <a:r>
              <a:rPr b="1" lang="en-US" sz="2400"/>
              <a:t>Improves future planning</a:t>
            </a:r>
            <a:r>
              <a:rPr lang="en-US" sz="2400"/>
              <a:t>: CPM can be used to compare expectations with actual progress. The data used from current projects can inform future project plans. </a:t>
            </a:r>
            <a:endParaRPr/>
          </a:p>
          <a:p>
            <a:pPr indent="-228600" lvl="0" marL="228600" rtl="0" algn="l">
              <a:lnSpc>
                <a:spcPct val="90000"/>
              </a:lnSpc>
              <a:spcBef>
                <a:spcPts val="1600"/>
              </a:spcBef>
              <a:spcAft>
                <a:spcPts val="0"/>
              </a:spcAft>
              <a:buClr>
                <a:schemeClr val="dk1"/>
              </a:buClr>
              <a:buSzPts val="2400"/>
              <a:buChar char="•"/>
            </a:pPr>
            <a:r>
              <a:rPr b="1" lang="en-US" sz="2400"/>
              <a:t>Facilitates more effective resource management</a:t>
            </a:r>
            <a:r>
              <a:rPr lang="en-US" sz="2400"/>
              <a:t>: CPM helps project managers prioritize tasks, giving them a better idea of how and where to deploy resources. </a:t>
            </a:r>
            <a:endParaRPr/>
          </a:p>
          <a:p>
            <a:pPr indent="-228600" lvl="0" marL="228600" rtl="0" algn="l">
              <a:lnSpc>
                <a:spcPct val="90000"/>
              </a:lnSpc>
              <a:spcBef>
                <a:spcPts val="1600"/>
              </a:spcBef>
              <a:spcAft>
                <a:spcPts val="0"/>
              </a:spcAft>
              <a:buClr>
                <a:schemeClr val="dk1"/>
              </a:buClr>
              <a:buSzPts val="2400"/>
              <a:buChar char="•"/>
            </a:pPr>
            <a:r>
              <a:rPr b="1" lang="en-US" sz="2400"/>
              <a:t>Helps avoid bottlenecks</a:t>
            </a:r>
            <a:r>
              <a:rPr lang="en-US" sz="2400"/>
              <a:t>: Bottlenecks in projects can result in lost valuable time. Plotting out project dependencies using a network diagram, will give you a better idea of which activities can and can’t run in parallel, allowing you to schedule accordingly. </a:t>
            </a:r>
            <a:endParaRPr/>
          </a:p>
        </p:txBody>
      </p:sp>
      <p:sp>
        <p:nvSpPr>
          <p:cNvPr id="197" name="Google Shape;19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838200" y="365126"/>
            <a:ext cx="9352722" cy="5408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Finding Critical Path</a:t>
            </a:r>
            <a:endParaRPr/>
          </a:p>
        </p:txBody>
      </p:sp>
      <p:sp>
        <p:nvSpPr>
          <p:cNvPr id="203" name="Google Shape;20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 text, application&#10;&#10;Description automatically generated" id="204" name="Google Shape;204;p14"/>
          <p:cNvPicPr preferRelativeResize="0"/>
          <p:nvPr/>
        </p:nvPicPr>
        <p:blipFill rotWithShape="1">
          <a:blip r:embed="rId3">
            <a:alphaModFix/>
          </a:blip>
          <a:srcRect b="5157" l="0" r="0" t="16106"/>
          <a:stretch/>
        </p:blipFill>
        <p:spPr>
          <a:xfrm>
            <a:off x="2690191" y="1098641"/>
            <a:ext cx="7500731" cy="51288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838200" y="365125"/>
            <a:ext cx="9584267" cy="60007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How to find the critical path</a:t>
            </a:r>
            <a:endParaRPr/>
          </a:p>
        </p:txBody>
      </p:sp>
      <p:sp>
        <p:nvSpPr>
          <p:cNvPr id="210" name="Google Shape;210;p15"/>
          <p:cNvSpPr txBox="1"/>
          <p:nvPr>
            <p:ph idx="1" type="body"/>
          </p:nvPr>
        </p:nvSpPr>
        <p:spPr>
          <a:xfrm>
            <a:off x="922867" y="1424428"/>
            <a:ext cx="105156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800"/>
              <a:buFont typeface="Calibri"/>
              <a:buAutoNum type="arabicPeriod"/>
            </a:pPr>
            <a:r>
              <a:rPr b="1" lang="en-US"/>
              <a:t>List activities</a:t>
            </a:r>
            <a:r>
              <a:rPr lang="en-US"/>
              <a:t>: Use a work breakdown structure (WBS) to list all the project activities or tasks required to produce the deliverables.</a:t>
            </a:r>
            <a:endParaRPr/>
          </a:p>
        </p:txBody>
      </p:sp>
      <p:sp>
        <p:nvSpPr>
          <p:cNvPr id="211" name="Google Shape;21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iagram&#10;&#10;Description automatically generated" id="212" name="Google Shape;212;p15"/>
          <p:cNvPicPr preferRelativeResize="0"/>
          <p:nvPr/>
        </p:nvPicPr>
        <p:blipFill rotWithShape="1">
          <a:blip r:embed="rId3">
            <a:alphaModFix/>
          </a:blip>
          <a:srcRect b="0" l="0" r="0" t="0"/>
          <a:stretch/>
        </p:blipFill>
        <p:spPr>
          <a:xfrm>
            <a:off x="2916415" y="2600837"/>
            <a:ext cx="6095999" cy="31749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16"/>
          <p:cNvSpPr txBox="1"/>
          <p:nvPr/>
        </p:nvSpPr>
        <p:spPr>
          <a:xfrm>
            <a:off x="554181" y="684648"/>
            <a:ext cx="1097972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For example, let’s say the marketing team is producing a new interactive blog post. Here are some tasks that might be in the work breakdown structure:</a:t>
            </a:r>
            <a:endParaRPr/>
          </a:p>
        </p:txBody>
      </p:sp>
      <p:pic>
        <p:nvPicPr>
          <p:cNvPr descr="Table&#10;&#10;Description automatically generated" id="219" name="Google Shape;219;p16"/>
          <p:cNvPicPr preferRelativeResize="0"/>
          <p:nvPr/>
        </p:nvPicPr>
        <p:blipFill rotWithShape="1">
          <a:blip r:embed="rId3">
            <a:alphaModFix/>
          </a:blip>
          <a:srcRect b="7078" l="4623" r="31107" t="6939"/>
          <a:stretch/>
        </p:blipFill>
        <p:spPr>
          <a:xfrm>
            <a:off x="3373053" y="1638538"/>
            <a:ext cx="5341982" cy="45348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838200" y="365126"/>
            <a:ext cx="9575800" cy="5831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Critical Path Method…</a:t>
            </a:r>
            <a:endParaRPr/>
          </a:p>
        </p:txBody>
      </p:sp>
      <p:sp>
        <p:nvSpPr>
          <p:cNvPr id="225" name="Google Shape;225;p17"/>
          <p:cNvSpPr txBox="1"/>
          <p:nvPr>
            <p:ph idx="1" type="body"/>
          </p:nvPr>
        </p:nvSpPr>
        <p:spPr>
          <a:xfrm>
            <a:off x="838200" y="1253331"/>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2. Identify dependencies: </a:t>
            </a:r>
            <a:r>
              <a:rPr lang="en-US"/>
              <a:t>Based on your work breakdown structure, determine the tasks that are dependent on one another.</a:t>
            </a:r>
            <a:endParaRPr/>
          </a:p>
          <a:p>
            <a:pPr indent="-228600" lvl="1" marL="685800" rtl="0" algn="l">
              <a:lnSpc>
                <a:spcPct val="90000"/>
              </a:lnSpc>
              <a:spcBef>
                <a:spcPts val="500"/>
              </a:spcBef>
              <a:spcAft>
                <a:spcPts val="0"/>
              </a:spcAft>
              <a:buClr>
                <a:schemeClr val="dk1"/>
              </a:buClr>
              <a:buSzPts val="2400"/>
              <a:buChar char="•"/>
            </a:pPr>
            <a:r>
              <a:rPr lang="en-US"/>
              <a:t>Task B is dependent on A</a:t>
            </a:r>
            <a:endParaRPr/>
          </a:p>
          <a:p>
            <a:pPr indent="-228600" lvl="1" marL="685800" rtl="0" algn="l">
              <a:lnSpc>
                <a:spcPct val="90000"/>
              </a:lnSpc>
              <a:spcBef>
                <a:spcPts val="500"/>
              </a:spcBef>
              <a:spcAft>
                <a:spcPts val="0"/>
              </a:spcAft>
              <a:buClr>
                <a:schemeClr val="dk1"/>
              </a:buClr>
              <a:buSzPts val="2400"/>
              <a:buChar char="•"/>
            </a:pPr>
            <a:r>
              <a:rPr lang="en-US"/>
              <a:t>Task C is dependent on B </a:t>
            </a:r>
            <a:endParaRPr/>
          </a:p>
          <a:p>
            <a:pPr indent="-228600" lvl="1" marL="685800" rtl="0" algn="l">
              <a:lnSpc>
                <a:spcPct val="90000"/>
              </a:lnSpc>
              <a:spcBef>
                <a:spcPts val="500"/>
              </a:spcBef>
              <a:spcAft>
                <a:spcPts val="0"/>
              </a:spcAft>
              <a:buClr>
                <a:schemeClr val="dk1"/>
              </a:buClr>
              <a:buSzPts val="2400"/>
              <a:buChar char="•"/>
            </a:pPr>
            <a:r>
              <a:rPr lang="en-US"/>
              <a:t>Tasks C and D can run in parallel</a:t>
            </a:r>
            <a:endParaRPr/>
          </a:p>
          <a:p>
            <a:pPr indent="-228600" lvl="1" marL="685800" rtl="0" algn="l">
              <a:lnSpc>
                <a:spcPct val="90000"/>
              </a:lnSpc>
              <a:spcBef>
                <a:spcPts val="500"/>
              </a:spcBef>
              <a:spcAft>
                <a:spcPts val="0"/>
              </a:spcAft>
              <a:buClr>
                <a:schemeClr val="dk1"/>
              </a:buClr>
              <a:buSzPts val="2400"/>
              <a:buChar char="•"/>
            </a:pPr>
            <a:r>
              <a:rPr lang="en-US"/>
              <a:t>Task E is dependent on D</a:t>
            </a:r>
            <a:endParaRPr/>
          </a:p>
          <a:p>
            <a:pPr indent="-228600" lvl="1" marL="685800" rtl="0" algn="l">
              <a:lnSpc>
                <a:spcPct val="90000"/>
              </a:lnSpc>
              <a:spcBef>
                <a:spcPts val="500"/>
              </a:spcBef>
              <a:spcAft>
                <a:spcPts val="0"/>
              </a:spcAft>
              <a:buClr>
                <a:schemeClr val="dk1"/>
              </a:buClr>
              <a:buSzPts val="2400"/>
              <a:buChar char="•"/>
            </a:pPr>
            <a:r>
              <a:rPr lang="en-US"/>
              <a:t>Task F is dependent on C, D, and E</a:t>
            </a:r>
            <a:endParaRPr/>
          </a:p>
          <a:p>
            <a:pPr indent="0" lvl="0" marL="0" rtl="0" algn="l">
              <a:lnSpc>
                <a:spcPct val="90000"/>
              </a:lnSpc>
              <a:spcBef>
                <a:spcPts val="1000"/>
              </a:spcBef>
              <a:spcAft>
                <a:spcPts val="0"/>
              </a:spcAft>
              <a:buClr>
                <a:schemeClr val="dk1"/>
              </a:buClr>
              <a:buSzPts val="2800"/>
              <a:buNone/>
            </a:pPr>
            <a:r>
              <a:t/>
            </a:r>
            <a:endParaRPr/>
          </a:p>
        </p:txBody>
      </p:sp>
      <p:sp>
        <p:nvSpPr>
          <p:cNvPr id="226" name="Google Shape;2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838200" y="365126"/>
            <a:ext cx="9863667" cy="6170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Critical Path Method…</a:t>
            </a:r>
            <a:endParaRPr/>
          </a:p>
        </p:txBody>
      </p:sp>
      <p:sp>
        <p:nvSpPr>
          <p:cNvPr id="232" name="Google Shape;232;p18"/>
          <p:cNvSpPr txBox="1"/>
          <p:nvPr>
            <p:ph idx="1" type="body"/>
          </p:nvPr>
        </p:nvSpPr>
        <p:spPr>
          <a:xfrm>
            <a:off x="838200" y="1460500"/>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3. Create a Network Diagram: </a:t>
            </a:r>
            <a:r>
              <a:rPr lang="en-US"/>
              <a:t>Turn the work breakdown structure into a network diagram, which is a flowchart displaying the chronology of activities. Create a box for each task and use arrows to depict task dependencies.</a:t>
            </a:r>
            <a:endParaRPr/>
          </a:p>
        </p:txBody>
      </p:sp>
      <p:sp>
        <p:nvSpPr>
          <p:cNvPr id="233" name="Google Shape;23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iagram&#10;&#10;Description automatically generated" id="234" name="Google Shape;234;p18"/>
          <p:cNvPicPr preferRelativeResize="0"/>
          <p:nvPr/>
        </p:nvPicPr>
        <p:blipFill rotWithShape="1">
          <a:blip r:embed="rId3">
            <a:alphaModFix/>
          </a:blip>
          <a:srcRect b="0" l="0" r="0" t="0"/>
          <a:stretch/>
        </p:blipFill>
        <p:spPr>
          <a:xfrm>
            <a:off x="2585738" y="3116805"/>
            <a:ext cx="7020524" cy="25613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838200" y="365126"/>
            <a:ext cx="9821333" cy="5916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Critical Path Method…</a:t>
            </a:r>
            <a:endParaRPr/>
          </a:p>
        </p:txBody>
      </p:sp>
      <p:sp>
        <p:nvSpPr>
          <p:cNvPr id="240" name="Google Shape;240;p19"/>
          <p:cNvSpPr txBox="1"/>
          <p:nvPr>
            <p:ph idx="1" type="body"/>
          </p:nvPr>
        </p:nvSpPr>
        <p:spPr>
          <a:xfrm>
            <a:off x="401782" y="1330037"/>
            <a:ext cx="5023910" cy="308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4. Estimate each task duration</a:t>
            </a:r>
            <a:endParaRPr/>
          </a:p>
          <a:p>
            <a:pPr indent="-228600" lvl="1" marL="685800" rtl="0" algn="l">
              <a:lnSpc>
                <a:spcPct val="90000"/>
              </a:lnSpc>
              <a:spcBef>
                <a:spcPts val="500"/>
              </a:spcBef>
              <a:spcAft>
                <a:spcPts val="0"/>
              </a:spcAft>
              <a:buClr>
                <a:schemeClr val="dk1"/>
              </a:buClr>
              <a:buSzPts val="2400"/>
              <a:buChar char="•"/>
            </a:pPr>
            <a:r>
              <a:rPr lang="en-US"/>
              <a:t>Making educated guesses based on experience and knowledge</a:t>
            </a:r>
            <a:endParaRPr/>
          </a:p>
          <a:p>
            <a:pPr indent="-228600" lvl="1" marL="685800" rtl="0" algn="l">
              <a:lnSpc>
                <a:spcPct val="90000"/>
              </a:lnSpc>
              <a:spcBef>
                <a:spcPts val="500"/>
              </a:spcBef>
              <a:spcAft>
                <a:spcPts val="0"/>
              </a:spcAft>
              <a:buClr>
                <a:schemeClr val="dk1"/>
              </a:buClr>
              <a:buSzPts val="2400"/>
              <a:buChar char="•"/>
            </a:pPr>
            <a:r>
              <a:rPr lang="en-US"/>
              <a:t>Estimating based on previous project data</a:t>
            </a:r>
            <a:endParaRPr/>
          </a:p>
          <a:p>
            <a:pPr indent="-228600" lvl="1" marL="685800" rtl="0" algn="l">
              <a:lnSpc>
                <a:spcPct val="90000"/>
              </a:lnSpc>
              <a:spcBef>
                <a:spcPts val="500"/>
              </a:spcBef>
              <a:spcAft>
                <a:spcPts val="0"/>
              </a:spcAft>
              <a:buClr>
                <a:schemeClr val="dk1"/>
              </a:buClr>
              <a:buSzPts val="2400"/>
              <a:buChar char="•"/>
            </a:pPr>
            <a:r>
              <a:rPr lang="en-US"/>
              <a:t>Estimating based on industry standards </a:t>
            </a:r>
            <a:endParaRPr/>
          </a:p>
        </p:txBody>
      </p:sp>
      <p:sp>
        <p:nvSpPr>
          <p:cNvPr id="241" name="Google Shape;24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Table&#10;&#10;Description automatically generated" id="242" name="Google Shape;242;p19"/>
          <p:cNvPicPr preferRelativeResize="0"/>
          <p:nvPr/>
        </p:nvPicPr>
        <p:blipFill rotWithShape="1">
          <a:blip r:embed="rId3">
            <a:alphaModFix/>
          </a:blip>
          <a:srcRect b="7673" l="5329" r="4545" t="7453"/>
          <a:stretch/>
        </p:blipFill>
        <p:spPr>
          <a:xfrm>
            <a:off x="5425692" y="2432915"/>
            <a:ext cx="6364526" cy="38030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2"/>
          <p:cNvSpPr txBox="1"/>
          <p:nvPr>
            <p:ph idx="4294967295" type="body"/>
          </p:nvPr>
        </p:nvSpPr>
        <p:spPr>
          <a:xfrm>
            <a:off x="965200" y="1890713"/>
            <a:ext cx="10515600" cy="272097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None/>
            </a:pPr>
            <a:r>
              <a:rPr lang="en-US" sz="3600"/>
              <a:t>A project is defined as a </a:t>
            </a:r>
            <a:endParaRPr/>
          </a:p>
          <a:p>
            <a:pPr indent="0" lvl="0" marL="0" rtl="0" algn="ctr">
              <a:lnSpc>
                <a:spcPct val="90000"/>
              </a:lnSpc>
              <a:spcBef>
                <a:spcPts val="1000"/>
              </a:spcBef>
              <a:spcAft>
                <a:spcPts val="0"/>
              </a:spcAft>
              <a:buClr>
                <a:srgbClr val="456220"/>
              </a:buClr>
              <a:buSzPts val="3600"/>
              <a:buNone/>
            </a:pPr>
            <a:r>
              <a:rPr lang="en-US" sz="3600">
                <a:solidFill>
                  <a:srgbClr val="456220"/>
                </a:solidFill>
              </a:rPr>
              <a:t>set of interrelated activities that must be completed in a certain order</a:t>
            </a:r>
            <a:r>
              <a:rPr lang="en-US" sz="3600"/>
              <a:t> </a:t>
            </a:r>
            <a:endParaRPr/>
          </a:p>
          <a:p>
            <a:pPr indent="0" lvl="0" marL="0" rtl="0" algn="ctr">
              <a:lnSpc>
                <a:spcPct val="90000"/>
              </a:lnSpc>
              <a:spcBef>
                <a:spcPts val="1000"/>
              </a:spcBef>
              <a:spcAft>
                <a:spcPts val="0"/>
              </a:spcAft>
              <a:buClr>
                <a:schemeClr val="dk1"/>
              </a:buClr>
              <a:buSzPts val="3600"/>
              <a:buNone/>
            </a:pPr>
            <a:r>
              <a:rPr lang="en-US" sz="3600"/>
              <a:t>to attain a certain outcome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838200" y="365126"/>
            <a:ext cx="9643533" cy="5831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Critical Path Method…</a:t>
            </a:r>
            <a:endParaRPr/>
          </a:p>
        </p:txBody>
      </p:sp>
      <p:sp>
        <p:nvSpPr>
          <p:cNvPr id="248" name="Google Shape;24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5. Calculate the critical path</a:t>
            </a:r>
            <a:endParaRPr/>
          </a:p>
          <a:p>
            <a:pPr indent="-228600" lvl="0" marL="228600" rtl="0" algn="l">
              <a:lnSpc>
                <a:spcPct val="90000"/>
              </a:lnSpc>
              <a:spcBef>
                <a:spcPts val="1000"/>
              </a:spcBef>
              <a:spcAft>
                <a:spcPts val="0"/>
              </a:spcAft>
              <a:buClr>
                <a:schemeClr val="dk1"/>
              </a:buClr>
              <a:buSzPts val="2800"/>
              <a:buChar char="•"/>
            </a:pPr>
            <a:r>
              <a:rPr lang="en-US"/>
              <a:t>There are two ways to identify critical path</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Check the network diagram and identify the longest path in the network</a:t>
            </a:r>
            <a:endParaRPr/>
          </a:p>
          <a:p>
            <a:pPr indent="-514350" lvl="1" marL="971550" rtl="0" algn="l">
              <a:lnSpc>
                <a:spcPct val="90000"/>
              </a:lnSpc>
              <a:spcBef>
                <a:spcPts val="500"/>
              </a:spcBef>
              <a:spcAft>
                <a:spcPts val="0"/>
              </a:spcAft>
              <a:buClr>
                <a:schemeClr val="dk1"/>
              </a:buClr>
              <a:buSzPts val="2400"/>
              <a:buFont typeface="Calibri"/>
              <a:buAutoNum type="arabicPeriod"/>
            </a:pPr>
            <a:r>
              <a:rPr lang="en-US"/>
              <a:t>Identify </a:t>
            </a:r>
            <a:endParaRPr/>
          </a:p>
          <a:p>
            <a:pPr indent="-228600" lvl="2" marL="1143000" rtl="0" algn="l">
              <a:lnSpc>
                <a:spcPct val="90000"/>
              </a:lnSpc>
              <a:spcBef>
                <a:spcPts val="500"/>
              </a:spcBef>
              <a:spcAft>
                <a:spcPts val="0"/>
              </a:spcAft>
              <a:buClr>
                <a:schemeClr val="dk1"/>
              </a:buClr>
              <a:buSzPts val="2000"/>
              <a:buChar char="•"/>
            </a:pPr>
            <a:r>
              <a:rPr lang="en-US"/>
              <a:t>critical activities with Forward/Backward Pass technique</a:t>
            </a:r>
            <a:endParaRPr/>
          </a:p>
          <a:p>
            <a:pPr indent="-228600" lvl="2" marL="1143000" rtl="0" algn="l">
              <a:lnSpc>
                <a:spcPct val="90000"/>
              </a:lnSpc>
              <a:spcBef>
                <a:spcPts val="500"/>
              </a:spcBef>
              <a:spcAft>
                <a:spcPts val="0"/>
              </a:spcAft>
              <a:buClr>
                <a:schemeClr val="dk1"/>
              </a:buClr>
              <a:buSzPts val="2000"/>
              <a:buChar char="•"/>
            </a:pPr>
            <a:r>
              <a:rPr lang="en-US"/>
              <a:t>Earliest start and finish, latest start and finish of each activity</a:t>
            </a:r>
            <a:endParaRPr/>
          </a:p>
        </p:txBody>
      </p:sp>
      <p:sp>
        <p:nvSpPr>
          <p:cNvPr id="249" name="Google Shape;2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iagram&#10;&#10;Description automatically generated" id="250" name="Google Shape;250;p20"/>
          <p:cNvPicPr preferRelativeResize="0"/>
          <p:nvPr/>
        </p:nvPicPr>
        <p:blipFill rotWithShape="1">
          <a:blip r:embed="rId3">
            <a:alphaModFix/>
          </a:blip>
          <a:srcRect b="0" l="0" r="0" t="0"/>
          <a:stretch/>
        </p:blipFill>
        <p:spPr>
          <a:xfrm>
            <a:off x="3358051" y="4042569"/>
            <a:ext cx="6096000" cy="22240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838200" y="365126"/>
            <a:ext cx="9550400" cy="5662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Critical Path Method…</a:t>
            </a:r>
            <a:endParaRPr/>
          </a:p>
        </p:txBody>
      </p:sp>
      <p:sp>
        <p:nvSpPr>
          <p:cNvPr id="256" name="Google Shape;256;p21"/>
          <p:cNvSpPr txBox="1"/>
          <p:nvPr>
            <p:ph idx="1" type="body"/>
          </p:nvPr>
        </p:nvSpPr>
        <p:spPr>
          <a:xfrm>
            <a:off x="838200" y="1460500"/>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400"/>
              <a:t>Calculating the critical path can be done manually, but you can save time by using a critical path algorithm instead.</a:t>
            </a:r>
            <a:endParaRPr/>
          </a:p>
          <a:p>
            <a:pPr indent="-87629" lvl="0" marL="228600" rtl="0" algn="l">
              <a:lnSpc>
                <a:spcPct val="90000"/>
              </a:lnSpc>
              <a:spcBef>
                <a:spcPts val="1000"/>
              </a:spcBef>
              <a:spcAft>
                <a:spcPts val="0"/>
              </a:spcAft>
              <a:buClr>
                <a:schemeClr val="dk1"/>
              </a:buClr>
              <a:buSzPct val="100000"/>
              <a:buNone/>
            </a:pPr>
            <a:r>
              <a:t/>
            </a:r>
            <a:endParaRPr b="1" sz="2400"/>
          </a:p>
          <a:p>
            <a:pPr indent="0" lvl="0" marL="0" rtl="0" algn="l">
              <a:lnSpc>
                <a:spcPct val="90000"/>
              </a:lnSpc>
              <a:spcBef>
                <a:spcPts val="1000"/>
              </a:spcBef>
              <a:spcAft>
                <a:spcPts val="0"/>
              </a:spcAft>
              <a:buClr>
                <a:schemeClr val="dk1"/>
              </a:buClr>
              <a:buSzPct val="100000"/>
              <a:buNone/>
            </a:pPr>
            <a:r>
              <a:rPr b="1" lang="en-US" sz="2400"/>
              <a:t>The steps to calculate the critical path manually:</a:t>
            </a:r>
            <a:endParaRPr/>
          </a:p>
          <a:p>
            <a:pPr indent="0" lvl="0" marL="0" rtl="0" algn="l">
              <a:lnSpc>
                <a:spcPct val="90000"/>
              </a:lnSpc>
              <a:spcBef>
                <a:spcPts val="1000"/>
              </a:spcBef>
              <a:spcAft>
                <a:spcPts val="0"/>
              </a:spcAft>
              <a:buClr>
                <a:schemeClr val="dk1"/>
              </a:buClr>
              <a:buSzPct val="100000"/>
              <a:buNone/>
            </a:pPr>
            <a:r>
              <a:rPr b="1" lang="en-US" sz="2400"/>
              <a:t>Step 1: </a:t>
            </a:r>
            <a:r>
              <a:rPr lang="en-US" sz="2400"/>
              <a:t>Write down the start and end time next to each activity.</a:t>
            </a:r>
            <a:endParaRPr/>
          </a:p>
          <a:p>
            <a:pPr indent="-228600" lvl="1" marL="685800" rtl="0" algn="l">
              <a:lnSpc>
                <a:spcPct val="90000"/>
              </a:lnSpc>
              <a:spcBef>
                <a:spcPts val="500"/>
              </a:spcBef>
              <a:spcAft>
                <a:spcPts val="0"/>
              </a:spcAft>
              <a:buClr>
                <a:schemeClr val="dk1"/>
              </a:buClr>
              <a:buSzPct val="100000"/>
              <a:buChar char="•"/>
            </a:pPr>
            <a:r>
              <a:rPr lang="en-US" sz="2000"/>
              <a:t>The first activity has a start time of 0, and the end time is the duration of the activity.</a:t>
            </a:r>
            <a:endParaRPr/>
          </a:p>
          <a:p>
            <a:pPr indent="-228600" lvl="1" marL="685800" rtl="0" algn="l">
              <a:lnSpc>
                <a:spcPct val="90000"/>
              </a:lnSpc>
              <a:spcBef>
                <a:spcPts val="500"/>
              </a:spcBef>
              <a:spcAft>
                <a:spcPts val="0"/>
              </a:spcAft>
              <a:buClr>
                <a:schemeClr val="dk1"/>
              </a:buClr>
              <a:buSzPct val="100000"/>
              <a:buChar char="•"/>
            </a:pPr>
            <a:r>
              <a:rPr lang="en-US" sz="2000"/>
              <a:t>The next activity’s start time is the end time of the previous activity, and the end time is the start time plus the duration.</a:t>
            </a:r>
            <a:endParaRPr/>
          </a:p>
          <a:p>
            <a:pPr indent="-228600" lvl="1" marL="685800" rtl="0" algn="l">
              <a:lnSpc>
                <a:spcPct val="90000"/>
              </a:lnSpc>
              <a:spcBef>
                <a:spcPts val="500"/>
              </a:spcBef>
              <a:spcAft>
                <a:spcPts val="0"/>
              </a:spcAft>
              <a:buClr>
                <a:schemeClr val="dk1"/>
              </a:buClr>
              <a:buSzPct val="100000"/>
              <a:buChar char="•"/>
            </a:pPr>
            <a:r>
              <a:rPr lang="en-US" sz="2000"/>
              <a:t>Do this for all the activities.</a:t>
            </a:r>
            <a:endParaRPr/>
          </a:p>
          <a:p>
            <a:pPr indent="0" lvl="0" marL="0" rtl="0" algn="l">
              <a:lnSpc>
                <a:spcPct val="90000"/>
              </a:lnSpc>
              <a:spcBef>
                <a:spcPts val="1000"/>
              </a:spcBef>
              <a:spcAft>
                <a:spcPts val="0"/>
              </a:spcAft>
              <a:buClr>
                <a:schemeClr val="dk1"/>
              </a:buClr>
              <a:buSzPct val="100000"/>
              <a:buNone/>
            </a:pPr>
            <a:r>
              <a:rPr b="1" lang="en-US" sz="2400"/>
              <a:t>Step 2: </a:t>
            </a:r>
            <a:r>
              <a:rPr lang="en-US" sz="2400"/>
              <a:t>Look at the end time of the last activity in the sequence to determine the duration of the entire sequence. </a:t>
            </a:r>
            <a:endParaRPr/>
          </a:p>
          <a:p>
            <a:pPr indent="0" lvl="0" marL="0" rtl="0" algn="l">
              <a:lnSpc>
                <a:spcPct val="90000"/>
              </a:lnSpc>
              <a:spcBef>
                <a:spcPts val="1000"/>
              </a:spcBef>
              <a:spcAft>
                <a:spcPts val="0"/>
              </a:spcAft>
              <a:buClr>
                <a:schemeClr val="dk1"/>
              </a:buClr>
              <a:buSzPct val="100000"/>
              <a:buNone/>
            </a:pPr>
            <a:r>
              <a:rPr b="1" lang="en-US" sz="2400"/>
              <a:t>Step 3: </a:t>
            </a:r>
            <a:r>
              <a:rPr lang="en-US" sz="2400"/>
              <a:t>The sequence of activities with the longest duration is the critical path.</a:t>
            </a:r>
            <a:endParaRPr/>
          </a:p>
          <a:p>
            <a:pPr indent="-87629" lvl="0" marL="228600" rtl="0" algn="l">
              <a:lnSpc>
                <a:spcPct val="90000"/>
              </a:lnSpc>
              <a:spcBef>
                <a:spcPts val="1000"/>
              </a:spcBef>
              <a:spcAft>
                <a:spcPts val="0"/>
              </a:spcAft>
              <a:buClr>
                <a:schemeClr val="dk1"/>
              </a:buClr>
              <a:buSzPct val="100000"/>
              <a:buNone/>
            </a:pPr>
            <a:r>
              <a:t/>
            </a:r>
            <a:endParaRPr sz="2400"/>
          </a:p>
        </p:txBody>
      </p:sp>
      <p:sp>
        <p:nvSpPr>
          <p:cNvPr id="257" name="Google Shape;2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838200" y="365126"/>
            <a:ext cx="9728200" cy="6085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Critical Path Method…</a:t>
            </a:r>
            <a:endParaRPr/>
          </a:p>
        </p:txBody>
      </p:sp>
      <p:pic>
        <p:nvPicPr>
          <p:cNvPr descr="Diagram&#10;&#10;Description automatically generated" id="263" name="Google Shape;263;p22"/>
          <p:cNvPicPr preferRelativeResize="0"/>
          <p:nvPr>
            <p:ph idx="1" type="body"/>
          </p:nvPr>
        </p:nvPicPr>
        <p:blipFill rotWithShape="1">
          <a:blip r:embed="rId3">
            <a:alphaModFix/>
          </a:blip>
          <a:srcRect b="9201" l="3102" r="3145" t="8787"/>
          <a:stretch/>
        </p:blipFill>
        <p:spPr>
          <a:xfrm>
            <a:off x="1686813" y="1401417"/>
            <a:ext cx="8818374" cy="4055165"/>
          </a:xfrm>
          <a:prstGeom prst="rect">
            <a:avLst/>
          </a:prstGeom>
          <a:noFill/>
          <a:ln>
            <a:noFill/>
          </a:ln>
        </p:spPr>
      </p:pic>
      <p:sp>
        <p:nvSpPr>
          <p:cNvPr id="264" name="Google Shape;2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838200" y="365126"/>
            <a:ext cx="9694333" cy="6085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Steps in Critical Path Method…</a:t>
            </a:r>
            <a:endParaRPr/>
          </a:p>
        </p:txBody>
      </p:sp>
      <p:sp>
        <p:nvSpPr>
          <p:cNvPr id="270" name="Google Shape;270;p23"/>
          <p:cNvSpPr txBox="1"/>
          <p:nvPr>
            <p:ph idx="1" type="body"/>
          </p:nvPr>
        </p:nvSpPr>
        <p:spPr>
          <a:xfrm>
            <a:off x="838200" y="13430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US"/>
              <a:t>6. Calculate the float</a:t>
            </a:r>
            <a:endParaRPr/>
          </a:p>
          <a:p>
            <a:pPr indent="-228600" lvl="0" marL="228600" rtl="0" algn="l">
              <a:lnSpc>
                <a:spcPct val="90000"/>
              </a:lnSpc>
              <a:spcBef>
                <a:spcPts val="1000"/>
              </a:spcBef>
              <a:spcAft>
                <a:spcPts val="0"/>
              </a:spcAft>
              <a:buClr>
                <a:srgbClr val="C00000"/>
              </a:buClr>
              <a:buSzPts val="2400"/>
              <a:buChar char="•"/>
            </a:pPr>
            <a:r>
              <a:rPr lang="en-US" sz="2400">
                <a:solidFill>
                  <a:srgbClr val="C00000"/>
                </a:solidFill>
              </a:rPr>
              <a:t>Float</a:t>
            </a:r>
            <a:r>
              <a:rPr lang="en-US" sz="2400"/>
              <a:t>, or </a:t>
            </a:r>
            <a:r>
              <a:rPr lang="en-US" sz="2400">
                <a:solidFill>
                  <a:srgbClr val="C00000"/>
                </a:solidFill>
              </a:rPr>
              <a:t>slack</a:t>
            </a:r>
            <a:r>
              <a:rPr lang="en-US" sz="2400"/>
              <a:t>, refers to the </a:t>
            </a:r>
            <a:r>
              <a:rPr lang="en-US" sz="2400">
                <a:solidFill>
                  <a:srgbClr val="689331"/>
                </a:solidFill>
              </a:rPr>
              <a:t>amount of flexibility of a given task</a:t>
            </a:r>
            <a:r>
              <a:rPr lang="en-US" sz="2400"/>
              <a:t>. It indicates how much the task can be delayed without impacting subsequent tasks or the project end date.</a:t>
            </a:r>
            <a:endParaRPr/>
          </a:p>
          <a:p>
            <a:pPr indent="-228600" lvl="0" marL="228600" rtl="0" algn="l">
              <a:lnSpc>
                <a:spcPct val="90000"/>
              </a:lnSpc>
              <a:spcBef>
                <a:spcPts val="1600"/>
              </a:spcBef>
              <a:spcAft>
                <a:spcPts val="0"/>
              </a:spcAft>
              <a:buClr>
                <a:schemeClr val="dk1"/>
              </a:buClr>
              <a:buSzPts val="2400"/>
              <a:buChar char="•"/>
            </a:pPr>
            <a:r>
              <a:rPr lang="en-US" sz="2400"/>
              <a:t>Finding the float is useful in gauging how much flexibility the project has. Float is a resource that should be used to cover project risks or unexpected issues that come up. </a:t>
            </a:r>
            <a:endParaRPr/>
          </a:p>
          <a:p>
            <a:pPr indent="-228600" lvl="0" marL="228600" rtl="0" algn="l">
              <a:lnSpc>
                <a:spcPct val="90000"/>
              </a:lnSpc>
              <a:spcBef>
                <a:spcPts val="1600"/>
              </a:spcBef>
              <a:spcAft>
                <a:spcPts val="0"/>
              </a:spcAft>
              <a:buClr>
                <a:srgbClr val="689331"/>
              </a:buClr>
              <a:buSzPts val="2400"/>
              <a:buChar char="•"/>
            </a:pPr>
            <a:r>
              <a:rPr lang="en-US" sz="2400">
                <a:solidFill>
                  <a:srgbClr val="689331"/>
                </a:solidFill>
              </a:rPr>
              <a:t>Critical tasks have zero float</a:t>
            </a:r>
            <a:r>
              <a:rPr lang="en-US" sz="2400"/>
              <a:t>, which means their dates are set. Tasks with positive float numbers belong in the non-critical path, meaning they may be delayed without affecting the project completion date. If you’re short on time or resources, non-critical tasks may be skipped. </a:t>
            </a:r>
            <a:endParaRPr/>
          </a:p>
          <a:p>
            <a:pPr indent="-50800" lvl="0" marL="228600" rtl="0" algn="l">
              <a:lnSpc>
                <a:spcPct val="90000"/>
              </a:lnSpc>
              <a:spcBef>
                <a:spcPts val="1600"/>
              </a:spcBef>
              <a:spcAft>
                <a:spcPts val="0"/>
              </a:spcAft>
              <a:buClr>
                <a:schemeClr val="dk1"/>
              </a:buClr>
              <a:buSzPts val="2800"/>
              <a:buNone/>
            </a:pPr>
            <a:r>
              <a:t/>
            </a:r>
            <a:endParaRPr/>
          </a:p>
        </p:txBody>
      </p:sp>
      <p:sp>
        <p:nvSpPr>
          <p:cNvPr id="271" name="Google Shape;2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Project managers benefit from having a good understanding of float:</a:t>
            </a:r>
            <a:endParaRPr/>
          </a:p>
          <a:p>
            <a:pPr indent="-228600" lvl="0" marL="228600" rtl="0" algn="l">
              <a:lnSpc>
                <a:spcPct val="90000"/>
              </a:lnSpc>
              <a:spcBef>
                <a:spcPts val="1000"/>
              </a:spcBef>
              <a:spcAft>
                <a:spcPts val="0"/>
              </a:spcAft>
              <a:buClr>
                <a:schemeClr val="dk1"/>
              </a:buClr>
              <a:buSzPts val="2400"/>
              <a:buFont typeface="Arial"/>
              <a:buChar char="•"/>
            </a:pPr>
            <a:r>
              <a:rPr b="1" lang="en-US" sz="2400"/>
              <a:t>It keeps projects running on time:</a:t>
            </a:r>
            <a:r>
              <a:rPr lang="en-US" sz="2400"/>
              <a:t> Monitoring a project’s total float allows you to determine whether a project is on track. The bigger the float, the more likely you’ll be able to finish early or on time.  </a:t>
            </a:r>
            <a:endParaRPr/>
          </a:p>
          <a:p>
            <a:pPr indent="-228600" lvl="0" marL="228600" rtl="0" algn="l">
              <a:lnSpc>
                <a:spcPct val="90000"/>
              </a:lnSpc>
              <a:spcBef>
                <a:spcPts val="1000"/>
              </a:spcBef>
              <a:spcAft>
                <a:spcPts val="0"/>
              </a:spcAft>
              <a:buClr>
                <a:schemeClr val="dk1"/>
              </a:buClr>
              <a:buSzPts val="2400"/>
              <a:buFont typeface="Arial"/>
              <a:buChar char="•"/>
            </a:pPr>
            <a:r>
              <a:rPr b="1" lang="en-US" sz="2400"/>
              <a:t>It allows you to prioritize:</a:t>
            </a:r>
            <a:r>
              <a:rPr lang="en-US" sz="2400"/>
              <a:t> By identifying activities with free float, you’ll have a better idea of which tasks should be prioritized and which ones have more flexibility to be postponed. </a:t>
            </a:r>
            <a:endParaRPr/>
          </a:p>
          <a:p>
            <a:pPr indent="-228600" lvl="0" marL="228600" rtl="0" algn="l">
              <a:lnSpc>
                <a:spcPct val="90000"/>
              </a:lnSpc>
              <a:spcBef>
                <a:spcPts val="1000"/>
              </a:spcBef>
              <a:spcAft>
                <a:spcPts val="0"/>
              </a:spcAft>
              <a:buClr>
                <a:schemeClr val="dk1"/>
              </a:buClr>
              <a:buSzPts val="2400"/>
              <a:buFont typeface="Arial"/>
              <a:buChar char="•"/>
            </a:pPr>
            <a:r>
              <a:rPr b="1" lang="en-US" sz="2400"/>
              <a:t>It’s a useful resource:</a:t>
            </a:r>
            <a:r>
              <a:rPr lang="en-US" sz="2400"/>
              <a:t> Float is extra time that can be used to cover project risks or unexpected issues that come up. Knowing how much float you have allows you to choose the most effective way to use it.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277" name="Google Shape;2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DSHR, CSE, EWU</a:t>
            </a:r>
            <a:endParaRPr/>
          </a:p>
        </p:txBody>
      </p:sp>
      <p:sp>
        <p:nvSpPr>
          <p:cNvPr id="283" name="Google Shape;2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25"/>
          <p:cNvSpPr txBox="1"/>
          <p:nvPr>
            <p:ph idx="4294967295" type="body"/>
          </p:nvPr>
        </p:nvSpPr>
        <p:spPr>
          <a:xfrm>
            <a:off x="614363" y="374650"/>
            <a:ext cx="11577637" cy="57975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31F20"/>
              </a:buClr>
              <a:buSzPts val="2400"/>
              <a:buNone/>
            </a:pPr>
            <a:r>
              <a:rPr b="1" i="0" lang="en-US" sz="2400" u="none" strike="noStrike">
                <a:solidFill>
                  <a:srgbClr val="231F20"/>
                </a:solidFill>
                <a:latin typeface="Arial"/>
                <a:ea typeface="Arial"/>
                <a:cs typeface="Arial"/>
                <a:sym typeface="Arial"/>
              </a:rPr>
              <a:t>Activity </a:t>
            </a:r>
            <a:r>
              <a:rPr b="0" i="0" lang="en-US" sz="2400" u="none" strike="noStrike">
                <a:solidFill>
                  <a:srgbClr val="231F20"/>
                </a:solidFill>
                <a:latin typeface="Arial"/>
                <a:ea typeface="Arial"/>
                <a:cs typeface="Arial"/>
                <a:sym typeface="Arial"/>
              </a:rPr>
              <a:t>— A task or set of tasks required by the project. Activities use resources and time.</a:t>
            </a:r>
            <a:endParaRPr/>
          </a:p>
          <a:p>
            <a:pPr indent="0" lvl="0" marL="0" rtl="0" algn="l">
              <a:lnSpc>
                <a:spcPct val="90000"/>
              </a:lnSpc>
              <a:spcBef>
                <a:spcPts val="1000"/>
              </a:spcBef>
              <a:spcAft>
                <a:spcPts val="0"/>
              </a:spcAft>
              <a:buClr>
                <a:srgbClr val="231F20"/>
              </a:buClr>
              <a:buSzPts val="2400"/>
              <a:buNone/>
            </a:pPr>
            <a:r>
              <a:rPr b="1" i="0" lang="en-US" sz="2400" u="none" strike="noStrike">
                <a:solidFill>
                  <a:srgbClr val="231F20"/>
                </a:solidFill>
                <a:latin typeface="Arial"/>
                <a:ea typeface="Arial"/>
                <a:cs typeface="Arial"/>
                <a:sym typeface="Arial"/>
              </a:rPr>
              <a:t>Event </a:t>
            </a:r>
            <a:r>
              <a:rPr b="0" i="0" lang="en-US" sz="2400" u="none" strike="noStrike">
                <a:solidFill>
                  <a:srgbClr val="231F20"/>
                </a:solidFill>
                <a:latin typeface="Arial"/>
                <a:ea typeface="Arial"/>
                <a:cs typeface="Arial"/>
                <a:sym typeface="Arial"/>
              </a:rPr>
              <a:t>— An identifiable state resulting from the completion of one or more activities. Events consume no resources or time. Before an event can be </a:t>
            </a:r>
            <a:r>
              <a:rPr b="0" i="1" lang="en-US" sz="2400" u="none" strike="noStrike">
                <a:solidFill>
                  <a:srgbClr val="231F20"/>
                </a:solidFill>
                <a:latin typeface="Arial"/>
                <a:ea typeface="Arial"/>
                <a:cs typeface="Arial"/>
                <a:sym typeface="Arial"/>
              </a:rPr>
              <a:t>achieved </a:t>
            </a:r>
            <a:r>
              <a:rPr b="0" i="0" lang="en-US" sz="2400" u="none" strike="noStrike">
                <a:solidFill>
                  <a:srgbClr val="231F20"/>
                </a:solidFill>
                <a:latin typeface="Arial"/>
                <a:ea typeface="Arial"/>
                <a:cs typeface="Arial"/>
                <a:sym typeface="Arial"/>
              </a:rPr>
              <a:t>or </a:t>
            </a:r>
            <a:r>
              <a:rPr b="0" i="1" lang="en-US" sz="2400" u="none" strike="noStrike">
                <a:solidFill>
                  <a:srgbClr val="231F20"/>
                </a:solidFill>
                <a:latin typeface="Arial"/>
                <a:ea typeface="Arial"/>
                <a:cs typeface="Arial"/>
                <a:sym typeface="Arial"/>
              </a:rPr>
              <a:t>realized </a:t>
            </a:r>
            <a:r>
              <a:rPr b="0" i="0" lang="en-US" sz="2400" u="none" strike="noStrike">
                <a:solidFill>
                  <a:srgbClr val="231F20"/>
                </a:solidFill>
                <a:latin typeface="Arial"/>
                <a:ea typeface="Arial"/>
                <a:cs typeface="Arial"/>
                <a:sym typeface="Arial"/>
              </a:rPr>
              <a:t>, all its predecessor activities must be completed.</a:t>
            </a:r>
            <a:endParaRPr/>
          </a:p>
          <a:p>
            <a:pPr indent="0" lvl="0" marL="0" rtl="0" algn="l">
              <a:lnSpc>
                <a:spcPct val="90000"/>
              </a:lnSpc>
              <a:spcBef>
                <a:spcPts val="1000"/>
              </a:spcBef>
              <a:spcAft>
                <a:spcPts val="0"/>
              </a:spcAft>
              <a:buClr>
                <a:srgbClr val="231F20"/>
              </a:buClr>
              <a:buSzPts val="2400"/>
              <a:buNone/>
            </a:pPr>
            <a:r>
              <a:rPr b="1" i="0" lang="en-US" sz="2400" u="none" strike="noStrike">
                <a:solidFill>
                  <a:srgbClr val="231F20"/>
                </a:solidFill>
                <a:latin typeface="Arial"/>
                <a:ea typeface="Arial"/>
                <a:cs typeface="Arial"/>
                <a:sym typeface="Arial"/>
              </a:rPr>
              <a:t>Network </a:t>
            </a:r>
            <a:r>
              <a:rPr b="0" i="0" lang="en-US" sz="2400" u="none" strike="noStrike">
                <a:solidFill>
                  <a:srgbClr val="231F20"/>
                </a:solidFill>
                <a:latin typeface="Arial"/>
                <a:ea typeface="Arial"/>
                <a:cs typeface="Arial"/>
                <a:sym typeface="Arial"/>
              </a:rPr>
              <a:t>— A diagram of nodes (may represent activities or events) connected by directional arcs (may represent activities or simply show technological dependence) that defines the project and illustrates the technological relationships of all activities. Networks are usually drawn with a “ Start ” node on the left and a “ Finish ” node on the right. Arcs are always tipped with an arrowhead to show the direction of precedence, that is, from predecessors to successors.</a:t>
            </a:r>
            <a:endParaRPr/>
          </a:p>
          <a:p>
            <a:pPr indent="0" lvl="0" marL="0" rtl="0" algn="l">
              <a:lnSpc>
                <a:spcPct val="90000"/>
              </a:lnSpc>
              <a:spcBef>
                <a:spcPts val="1000"/>
              </a:spcBef>
              <a:spcAft>
                <a:spcPts val="0"/>
              </a:spcAft>
              <a:buClr>
                <a:srgbClr val="231F20"/>
              </a:buClr>
              <a:buSzPts val="2400"/>
              <a:buNone/>
            </a:pPr>
            <a:r>
              <a:rPr b="1" i="0" lang="en-US" sz="2400" u="none" strike="noStrike">
                <a:solidFill>
                  <a:srgbClr val="231F20"/>
                </a:solidFill>
                <a:latin typeface="Arial"/>
                <a:ea typeface="Arial"/>
                <a:cs typeface="Arial"/>
                <a:sym typeface="Arial"/>
              </a:rPr>
              <a:t>Path </a:t>
            </a:r>
            <a:r>
              <a:rPr b="0" i="0" lang="en-US" sz="2400" u="none" strike="noStrike">
                <a:solidFill>
                  <a:srgbClr val="231F20"/>
                </a:solidFill>
                <a:latin typeface="Arial"/>
                <a:ea typeface="Arial"/>
                <a:cs typeface="Arial"/>
                <a:sym typeface="Arial"/>
              </a:rPr>
              <a:t>— A series of connected activities (or intermediate events) between any two events in a network.</a:t>
            </a:r>
            <a:endParaRPr/>
          </a:p>
          <a:p>
            <a:pPr indent="0" lvl="0" marL="0" rtl="0" algn="l">
              <a:lnSpc>
                <a:spcPct val="90000"/>
              </a:lnSpc>
              <a:spcBef>
                <a:spcPts val="1000"/>
              </a:spcBef>
              <a:spcAft>
                <a:spcPts val="0"/>
              </a:spcAft>
              <a:buClr>
                <a:srgbClr val="231F20"/>
              </a:buClr>
              <a:buSzPts val="2400"/>
              <a:buNone/>
            </a:pPr>
            <a:r>
              <a:rPr b="1" i="0" lang="en-US" sz="2400" u="none" strike="noStrike">
                <a:solidFill>
                  <a:srgbClr val="231F20"/>
                </a:solidFill>
                <a:latin typeface="Arial"/>
                <a:ea typeface="Arial"/>
                <a:cs typeface="Arial"/>
                <a:sym typeface="Arial"/>
              </a:rPr>
              <a:t>Critical path </a:t>
            </a:r>
            <a:r>
              <a:rPr b="0" i="0" lang="en-US" sz="2400" u="none" strike="noStrike">
                <a:solidFill>
                  <a:srgbClr val="231F20"/>
                </a:solidFill>
                <a:latin typeface="Arial"/>
                <a:ea typeface="Arial"/>
                <a:cs typeface="Arial"/>
                <a:sym typeface="Arial"/>
              </a:rPr>
              <a:t>— The set of activities on a path from the project ’ s start event to its finish event that, if delayed, will delay the completion date of the project.</a:t>
            </a:r>
            <a:endParaRPr/>
          </a:p>
          <a:p>
            <a:pPr indent="0" lvl="0" marL="0" rtl="0" algn="l">
              <a:lnSpc>
                <a:spcPct val="90000"/>
              </a:lnSpc>
              <a:spcBef>
                <a:spcPts val="1000"/>
              </a:spcBef>
              <a:spcAft>
                <a:spcPts val="0"/>
              </a:spcAft>
              <a:buClr>
                <a:srgbClr val="231F20"/>
              </a:buClr>
              <a:buSzPts val="2400"/>
              <a:buNone/>
            </a:pPr>
            <a:r>
              <a:rPr b="1" i="0" lang="en-US" sz="2400" u="none" strike="noStrike">
                <a:solidFill>
                  <a:srgbClr val="231F20"/>
                </a:solidFill>
                <a:latin typeface="Arial"/>
                <a:ea typeface="Arial"/>
                <a:cs typeface="Arial"/>
                <a:sym typeface="Arial"/>
              </a:rPr>
              <a:t>Critical time </a:t>
            </a:r>
            <a:r>
              <a:rPr b="0" i="0" lang="en-US" sz="2400" u="none" strike="noStrike">
                <a:solidFill>
                  <a:srgbClr val="231F20"/>
                </a:solidFill>
                <a:latin typeface="Arial"/>
                <a:ea typeface="Arial"/>
                <a:cs typeface="Arial"/>
                <a:sym typeface="Arial"/>
              </a:rPr>
              <a:t>— The time required to complete all activities on the critical path.</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ph type="title"/>
          </p:nvPr>
        </p:nvSpPr>
        <p:spPr>
          <a:xfrm>
            <a:off x="838200" y="365126"/>
            <a:ext cx="9982200" cy="6170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Building Network</a:t>
            </a:r>
            <a:endParaRPr/>
          </a:p>
        </p:txBody>
      </p:sp>
      <p:sp>
        <p:nvSpPr>
          <p:cNvPr id="290" name="Google Shape;290;p26"/>
          <p:cNvSpPr txBox="1"/>
          <p:nvPr>
            <p:ph idx="1" type="body"/>
          </p:nvPr>
        </p:nvSpPr>
        <p:spPr>
          <a:xfrm>
            <a:off x="838200" y="13938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231F20"/>
              </a:buClr>
              <a:buSzPts val="2800"/>
              <a:buNone/>
            </a:pPr>
            <a:r>
              <a:rPr b="0" i="0" lang="en-US" u="none" strike="noStrike">
                <a:solidFill>
                  <a:srgbClr val="231F20"/>
                </a:solidFill>
                <a:latin typeface="Arial"/>
                <a:ea typeface="Arial"/>
                <a:cs typeface="Arial"/>
                <a:sym typeface="Arial"/>
              </a:rPr>
              <a:t>There are two ways of displaying a project network. </a:t>
            </a:r>
            <a:endParaRPr/>
          </a:p>
          <a:p>
            <a:pPr indent="0" lvl="0" marL="0" rtl="0" algn="l">
              <a:lnSpc>
                <a:spcPct val="90000"/>
              </a:lnSpc>
              <a:spcBef>
                <a:spcPts val="1000"/>
              </a:spcBef>
              <a:spcAft>
                <a:spcPts val="0"/>
              </a:spcAft>
              <a:buClr>
                <a:srgbClr val="231F20"/>
              </a:buClr>
              <a:buSzPts val="2800"/>
              <a:buNone/>
            </a:pPr>
            <a:r>
              <a:rPr b="1" lang="en-US">
                <a:solidFill>
                  <a:srgbClr val="231F20"/>
                </a:solidFill>
                <a:latin typeface="Arial"/>
                <a:ea typeface="Arial"/>
                <a:cs typeface="Arial"/>
                <a:sym typeface="Arial"/>
              </a:rPr>
              <a:t>Activity on Arrow (AOA):</a:t>
            </a:r>
            <a:r>
              <a:rPr lang="en-US">
                <a:solidFill>
                  <a:srgbClr val="231F20"/>
                </a:solidFill>
                <a:latin typeface="Arial"/>
                <a:ea typeface="Arial"/>
                <a:cs typeface="Arial"/>
                <a:sym typeface="Arial"/>
              </a:rPr>
              <a:t> </a:t>
            </a:r>
            <a:endParaRPr/>
          </a:p>
          <a:p>
            <a:pPr indent="-228600" lvl="1" marL="685800" rtl="0" algn="l">
              <a:lnSpc>
                <a:spcPct val="90000"/>
              </a:lnSpc>
              <a:spcBef>
                <a:spcPts val="500"/>
              </a:spcBef>
              <a:spcAft>
                <a:spcPts val="0"/>
              </a:spcAft>
              <a:buClr>
                <a:srgbClr val="231F20"/>
              </a:buClr>
              <a:buSzPts val="2400"/>
              <a:buChar char="•"/>
            </a:pPr>
            <a:r>
              <a:rPr b="0" i="0" lang="en-US" u="none" strike="noStrike">
                <a:solidFill>
                  <a:srgbClr val="231F20"/>
                </a:solidFill>
                <a:latin typeface="Arial"/>
                <a:ea typeface="Arial"/>
                <a:cs typeface="Arial"/>
                <a:sym typeface="Arial"/>
              </a:rPr>
              <a:t>The activities as arrows and events as nodes. </a:t>
            </a:r>
            <a:endParaRPr/>
          </a:p>
          <a:p>
            <a:pPr indent="-228600" lvl="1" marL="685800" rtl="0" algn="l">
              <a:lnSpc>
                <a:spcPct val="90000"/>
              </a:lnSpc>
              <a:spcBef>
                <a:spcPts val="500"/>
              </a:spcBef>
              <a:spcAft>
                <a:spcPts val="0"/>
              </a:spcAft>
              <a:buClr>
                <a:srgbClr val="231F20"/>
              </a:buClr>
              <a:buSzPts val="2400"/>
              <a:buChar char="•"/>
            </a:pPr>
            <a:r>
              <a:rPr b="0" i="0" lang="en-US" u="none" strike="noStrike">
                <a:solidFill>
                  <a:srgbClr val="231F20"/>
                </a:solidFill>
                <a:latin typeface="Arial"/>
                <a:ea typeface="Arial"/>
                <a:cs typeface="Arial"/>
                <a:sym typeface="Arial"/>
              </a:rPr>
              <a:t>Usually associated with </a:t>
            </a:r>
            <a:r>
              <a:rPr b="0" i="0" lang="en-US" u="none" strike="noStrike">
                <a:solidFill>
                  <a:srgbClr val="689331"/>
                </a:solidFill>
                <a:latin typeface="Arial"/>
                <a:ea typeface="Arial"/>
                <a:cs typeface="Arial"/>
                <a:sym typeface="Arial"/>
              </a:rPr>
              <a:t>PERT </a:t>
            </a:r>
            <a:r>
              <a:rPr b="0" i="0" lang="en-US" u="none" strike="noStrike">
                <a:latin typeface="Arial"/>
                <a:ea typeface="Arial"/>
                <a:cs typeface="Arial"/>
                <a:sym typeface="Arial"/>
              </a:rPr>
              <a:t>(Program Evaluation and Review Technique)</a:t>
            </a:r>
            <a:r>
              <a:rPr b="0" i="0" lang="en-US" u="none" strike="noStrike">
                <a:solidFill>
                  <a:srgbClr val="231F20"/>
                </a:solidFill>
                <a:latin typeface="Arial"/>
                <a:ea typeface="Arial"/>
                <a:cs typeface="Arial"/>
                <a:sym typeface="Arial"/>
              </a:rPr>
              <a:t>. </a:t>
            </a:r>
            <a:endParaRPr/>
          </a:p>
          <a:p>
            <a:pPr indent="0" lvl="0" marL="0" rtl="0" algn="l">
              <a:lnSpc>
                <a:spcPct val="90000"/>
              </a:lnSpc>
              <a:spcBef>
                <a:spcPts val="1000"/>
              </a:spcBef>
              <a:spcAft>
                <a:spcPts val="0"/>
              </a:spcAft>
              <a:buClr>
                <a:srgbClr val="231F20"/>
              </a:buClr>
              <a:buSzPts val="2800"/>
              <a:buNone/>
            </a:pPr>
            <a:r>
              <a:rPr b="1" i="0" lang="en-US" u="none" strike="noStrike">
                <a:solidFill>
                  <a:srgbClr val="231F20"/>
                </a:solidFill>
                <a:latin typeface="Arial"/>
                <a:ea typeface="Arial"/>
                <a:cs typeface="Arial"/>
                <a:sym typeface="Arial"/>
              </a:rPr>
              <a:t>Activity on Node (AON):</a:t>
            </a:r>
            <a:r>
              <a:rPr b="0" i="0" lang="en-US" u="none" strike="noStrike">
                <a:solidFill>
                  <a:srgbClr val="231F20"/>
                </a:solidFill>
                <a:latin typeface="Arial"/>
                <a:ea typeface="Arial"/>
                <a:cs typeface="Arial"/>
                <a:sym typeface="Arial"/>
              </a:rPr>
              <a:t> </a:t>
            </a:r>
            <a:endParaRPr/>
          </a:p>
          <a:p>
            <a:pPr indent="-228600" lvl="1" marL="685800" rtl="0" algn="l">
              <a:lnSpc>
                <a:spcPct val="90000"/>
              </a:lnSpc>
              <a:spcBef>
                <a:spcPts val="500"/>
              </a:spcBef>
              <a:spcAft>
                <a:spcPts val="0"/>
              </a:spcAft>
              <a:buClr>
                <a:srgbClr val="231F20"/>
              </a:buClr>
              <a:buSzPts val="2400"/>
              <a:buChar char="•"/>
            </a:pPr>
            <a:r>
              <a:rPr lang="en-US">
                <a:solidFill>
                  <a:srgbClr val="231F20"/>
                </a:solidFill>
                <a:latin typeface="Arial"/>
                <a:ea typeface="Arial"/>
                <a:cs typeface="Arial"/>
                <a:sym typeface="Arial"/>
              </a:rPr>
              <a:t>S</a:t>
            </a:r>
            <a:r>
              <a:rPr b="0" i="0" lang="en-US" u="none" strike="noStrike">
                <a:solidFill>
                  <a:srgbClr val="231F20"/>
                </a:solidFill>
                <a:latin typeface="Arial"/>
                <a:ea typeface="Arial"/>
                <a:cs typeface="Arial"/>
                <a:sym typeface="Arial"/>
              </a:rPr>
              <a:t>hows each task as a node and linking the nodes with arrows that show their technological relationship. </a:t>
            </a:r>
            <a:endParaRPr/>
          </a:p>
          <a:p>
            <a:pPr indent="-228600" lvl="1" marL="685800" rtl="0" algn="l">
              <a:lnSpc>
                <a:spcPct val="90000"/>
              </a:lnSpc>
              <a:spcBef>
                <a:spcPts val="500"/>
              </a:spcBef>
              <a:spcAft>
                <a:spcPts val="0"/>
              </a:spcAft>
              <a:buClr>
                <a:srgbClr val="231F20"/>
              </a:buClr>
              <a:buSzPts val="2400"/>
              <a:buChar char="•"/>
            </a:pPr>
            <a:r>
              <a:rPr b="0" i="0" lang="en-US" u="none" strike="noStrike">
                <a:solidFill>
                  <a:srgbClr val="231F20"/>
                </a:solidFill>
                <a:latin typeface="Arial"/>
                <a:ea typeface="Arial"/>
                <a:cs typeface="Arial"/>
                <a:sym typeface="Arial"/>
              </a:rPr>
              <a:t>The AON network is often associated with </a:t>
            </a:r>
            <a:r>
              <a:rPr b="0" i="0" lang="en-US" u="none" strike="noStrike">
                <a:solidFill>
                  <a:srgbClr val="689331"/>
                </a:solidFill>
                <a:latin typeface="Arial"/>
                <a:ea typeface="Arial"/>
                <a:cs typeface="Arial"/>
                <a:sym typeface="Arial"/>
              </a:rPr>
              <a:t>CPM</a:t>
            </a:r>
            <a:r>
              <a:rPr b="0" i="0" lang="en-US" u="none" strike="noStrike">
                <a:solidFill>
                  <a:srgbClr val="231F20"/>
                </a:solidFill>
                <a:latin typeface="Arial"/>
                <a:ea typeface="Arial"/>
                <a:cs typeface="Arial"/>
                <a:sym typeface="Arial"/>
              </a:rPr>
              <a:t>.</a:t>
            </a:r>
            <a:endParaRPr/>
          </a:p>
          <a:p>
            <a:pPr indent="0" lvl="1" marL="685800" rtl="0" algn="l">
              <a:lnSpc>
                <a:spcPct val="90000"/>
              </a:lnSpc>
              <a:spcBef>
                <a:spcPts val="500"/>
              </a:spcBef>
              <a:spcAft>
                <a:spcPts val="0"/>
              </a:spcAft>
              <a:buClr>
                <a:schemeClr val="dk1"/>
              </a:buClr>
              <a:buSzPts val="3600"/>
              <a:buNone/>
            </a:pPr>
            <a:r>
              <a:t/>
            </a:r>
            <a:endParaRPr sz="3600">
              <a:solidFill>
                <a:srgbClr val="231F20"/>
              </a:solidFill>
              <a:latin typeface="Arial"/>
              <a:ea typeface="Arial"/>
              <a:cs typeface="Arial"/>
              <a:sym typeface="Arial"/>
            </a:endParaRPr>
          </a:p>
          <a:p>
            <a:pPr indent="-228600" lvl="0" marL="228600" rtl="0" algn="l">
              <a:lnSpc>
                <a:spcPct val="90000"/>
              </a:lnSpc>
              <a:spcBef>
                <a:spcPts val="1000"/>
              </a:spcBef>
              <a:spcAft>
                <a:spcPts val="0"/>
              </a:spcAft>
              <a:buClr>
                <a:srgbClr val="231F20"/>
              </a:buClr>
              <a:buSzPts val="2800"/>
              <a:buChar char="•"/>
            </a:pPr>
            <a:r>
              <a:rPr lang="en-US">
                <a:solidFill>
                  <a:srgbClr val="231F20"/>
                </a:solidFill>
                <a:latin typeface="Arial"/>
                <a:ea typeface="Arial"/>
                <a:cs typeface="Arial"/>
                <a:sym typeface="Arial"/>
              </a:rPr>
              <a:t>Here, we will apply AON to calculate CPM</a:t>
            </a:r>
            <a:endParaRPr/>
          </a:p>
        </p:txBody>
      </p:sp>
      <p:sp>
        <p:nvSpPr>
          <p:cNvPr id="291" name="Google Shape;29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7" name="Google Shape;297;p27"/>
          <p:cNvPicPr preferRelativeResize="0"/>
          <p:nvPr/>
        </p:nvPicPr>
        <p:blipFill rotWithShape="1">
          <a:blip r:embed="rId3">
            <a:alphaModFix/>
          </a:blip>
          <a:srcRect b="0" l="0" r="0" t="0"/>
          <a:stretch/>
        </p:blipFill>
        <p:spPr>
          <a:xfrm>
            <a:off x="1535058" y="1108823"/>
            <a:ext cx="3534850" cy="4640354"/>
          </a:xfrm>
          <a:prstGeom prst="rect">
            <a:avLst/>
          </a:prstGeom>
          <a:noFill/>
          <a:ln>
            <a:noFill/>
          </a:ln>
        </p:spPr>
      </p:pic>
      <p:pic>
        <p:nvPicPr>
          <p:cNvPr id="298" name="Google Shape;298;p27"/>
          <p:cNvPicPr preferRelativeResize="0"/>
          <p:nvPr/>
        </p:nvPicPr>
        <p:blipFill rotWithShape="1">
          <a:blip r:embed="rId4">
            <a:alphaModFix/>
          </a:blip>
          <a:srcRect b="0" l="0" r="0" t="0"/>
          <a:stretch/>
        </p:blipFill>
        <p:spPr>
          <a:xfrm>
            <a:off x="6641563" y="1674056"/>
            <a:ext cx="3534850" cy="31936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4" name="Google Shape;304;p28"/>
          <p:cNvPicPr preferRelativeResize="0"/>
          <p:nvPr/>
        </p:nvPicPr>
        <p:blipFill rotWithShape="1">
          <a:blip r:embed="rId3">
            <a:alphaModFix/>
          </a:blip>
          <a:srcRect b="0" l="0" r="0" t="0"/>
          <a:stretch/>
        </p:blipFill>
        <p:spPr>
          <a:xfrm>
            <a:off x="147356" y="1404200"/>
            <a:ext cx="4817638" cy="3656536"/>
          </a:xfrm>
          <a:prstGeom prst="rect">
            <a:avLst/>
          </a:prstGeom>
          <a:noFill/>
          <a:ln>
            <a:noFill/>
          </a:ln>
        </p:spPr>
      </p:pic>
      <p:pic>
        <p:nvPicPr>
          <p:cNvPr id="305" name="Google Shape;305;p28"/>
          <p:cNvPicPr preferRelativeResize="0"/>
          <p:nvPr/>
        </p:nvPicPr>
        <p:blipFill rotWithShape="1">
          <a:blip r:embed="rId4">
            <a:alphaModFix/>
          </a:blip>
          <a:srcRect b="0" l="0" r="0" t="0"/>
          <a:stretch/>
        </p:blipFill>
        <p:spPr>
          <a:xfrm>
            <a:off x="5636277" y="1404200"/>
            <a:ext cx="6410097" cy="33135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745434"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Rockwell"/>
              <a:buNone/>
            </a:pPr>
            <a:r>
              <a:rPr lang="en-US">
                <a:latin typeface="Rockwell"/>
                <a:ea typeface="Rockwell"/>
                <a:cs typeface="Rockwell"/>
                <a:sym typeface="Rockwell"/>
              </a:rPr>
              <a:t>Finding Critical Path</a:t>
            </a:r>
            <a:endParaRPr/>
          </a:p>
        </p:txBody>
      </p:sp>
      <p:sp>
        <p:nvSpPr>
          <p:cNvPr id="311" name="Google Shape;31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Timeline&#10;&#10;Description automatically generated" id="109" name="Google Shape;109;p3"/>
          <p:cNvPicPr preferRelativeResize="0"/>
          <p:nvPr/>
        </p:nvPicPr>
        <p:blipFill rotWithShape="1">
          <a:blip r:embed="rId3">
            <a:alphaModFix/>
          </a:blip>
          <a:srcRect b="0" l="0" r="0" t="0"/>
          <a:stretch/>
        </p:blipFill>
        <p:spPr>
          <a:xfrm>
            <a:off x="1888066" y="1374213"/>
            <a:ext cx="8845618" cy="4522323"/>
          </a:xfrm>
          <a:prstGeom prst="rect">
            <a:avLst/>
          </a:prstGeom>
          <a:noFill/>
          <a:ln>
            <a:noFill/>
          </a:ln>
        </p:spPr>
      </p:pic>
      <p:sp>
        <p:nvSpPr>
          <p:cNvPr id="110" name="Google Shape;110;p3"/>
          <p:cNvSpPr txBox="1"/>
          <p:nvPr>
            <p:ph type="title"/>
          </p:nvPr>
        </p:nvSpPr>
        <p:spPr>
          <a:xfrm>
            <a:off x="2429933" y="322793"/>
            <a:ext cx="8542867" cy="59160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Project Management Phases</a:t>
            </a:r>
            <a:endParaRPr/>
          </a:p>
        </p:txBody>
      </p:sp>
      <p:sp>
        <p:nvSpPr>
          <p:cNvPr id="111" name="Google Shape;11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7" name="Google Shape;317;p30"/>
          <p:cNvPicPr preferRelativeResize="0"/>
          <p:nvPr/>
        </p:nvPicPr>
        <p:blipFill rotWithShape="1">
          <a:blip r:embed="rId3">
            <a:alphaModFix/>
          </a:blip>
          <a:srcRect b="0" l="0" r="0" t="0"/>
          <a:stretch/>
        </p:blipFill>
        <p:spPr>
          <a:xfrm>
            <a:off x="3463854" y="1072420"/>
            <a:ext cx="5264292" cy="47131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3" name="Google Shape;323;p31"/>
          <p:cNvPicPr preferRelativeResize="0"/>
          <p:nvPr/>
        </p:nvPicPr>
        <p:blipFill rotWithShape="1">
          <a:blip r:embed="rId3">
            <a:alphaModFix/>
          </a:blip>
          <a:srcRect b="0" l="0" r="0" t="0"/>
          <a:stretch/>
        </p:blipFill>
        <p:spPr>
          <a:xfrm>
            <a:off x="321013" y="136525"/>
            <a:ext cx="9227706" cy="4024658"/>
          </a:xfrm>
          <a:prstGeom prst="rect">
            <a:avLst/>
          </a:prstGeom>
          <a:noFill/>
          <a:ln>
            <a:noFill/>
          </a:ln>
        </p:spPr>
      </p:pic>
      <p:pic>
        <p:nvPicPr>
          <p:cNvPr id="324" name="Google Shape;324;p31"/>
          <p:cNvPicPr preferRelativeResize="0"/>
          <p:nvPr/>
        </p:nvPicPr>
        <p:blipFill rotWithShape="1">
          <a:blip r:embed="rId4">
            <a:alphaModFix/>
          </a:blip>
          <a:srcRect b="0" l="0" r="0" t="0"/>
          <a:stretch/>
        </p:blipFill>
        <p:spPr>
          <a:xfrm>
            <a:off x="6993018" y="3803589"/>
            <a:ext cx="4877969" cy="20226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txBox="1"/>
          <p:nvPr>
            <p:ph type="title"/>
          </p:nvPr>
        </p:nvSpPr>
        <p:spPr>
          <a:xfrm>
            <a:off x="838200" y="365126"/>
            <a:ext cx="10075333" cy="6424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Forward and Backward pass</a:t>
            </a:r>
            <a:endParaRPr/>
          </a:p>
        </p:txBody>
      </p:sp>
      <p:sp>
        <p:nvSpPr>
          <p:cNvPr id="330" name="Google Shape;33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lang="en-US" sz="2400"/>
              <a:t>The ES and EF for each activity are calculated quite easily by beginning at the start node and moving from left to right through the network, calculating as we go from node to node. This is called a “</a:t>
            </a:r>
            <a:r>
              <a:rPr b="1" lang="en-US" sz="2400">
                <a:solidFill>
                  <a:srgbClr val="689331"/>
                </a:solidFill>
              </a:rPr>
              <a:t>forward pass</a:t>
            </a:r>
            <a:r>
              <a:rPr lang="en-US" sz="2400"/>
              <a:t> ” (or “ left - to - right pass ” ) (Max value)</a:t>
            </a:r>
            <a:endParaRPr/>
          </a:p>
          <a:p>
            <a:pPr indent="-228600" lvl="0" marL="228600" rtl="0" algn="l">
              <a:lnSpc>
                <a:spcPct val="90000"/>
              </a:lnSpc>
              <a:spcBef>
                <a:spcPts val="1000"/>
              </a:spcBef>
              <a:spcAft>
                <a:spcPts val="0"/>
              </a:spcAft>
              <a:buClr>
                <a:schemeClr val="dk1"/>
              </a:buClr>
              <a:buSzPts val="2400"/>
              <a:buChar char="•"/>
            </a:pPr>
            <a:r>
              <a:rPr lang="en-US" sz="2400"/>
              <a:t>Makes it simple to find the critical path and time for PERT/CPM networks.</a:t>
            </a:r>
            <a:endParaRPr/>
          </a:p>
          <a:p>
            <a:pPr indent="-76200" lvl="0" marL="228600" rtl="0" algn="l">
              <a:lnSpc>
                <a:spcPct val="90000"/>
              </a:lnSpc>
              <a:spcBef>
                <a:spcPts val="1000"/>
              </a:spcBef>
              <a:spcAft>
                <a:spcPts val="0"/>
              </a:spcAft>
              <a:buClr>
                <a:schemeClr val="dk1"/>
              </a:buClr>
              <a:buSzPts val="2400"/>
              <a:buNone/>
            </a:pPr>
            <a:r>
              <a:t/>
            </a:r>
            <a:endParaRPr sz="2400">
              <a:solidFill>
                <a:srgbClr val="231F20"/>
              </a:solidFill>
              <a:latin typeface="Arial"/>
              <a:ea typeface="Arial"/>
              <a:cs typeface="Arial"/>
              <a:sym typeface="Arial"/>
            </a:endParaRPr>
          </a:p>
          <a:p>
            <a:pPr indent="-228600" lvl="0" marL="228600" rtl="0" algn="l">
              <a:lnSpc>
                <a:spcPct val="90000"/>
              </a:lnSpc>
              <a:spcBef>
                <a:spcPts val="1000"/>
              </a:spcBef>
              <a:spcAft>
                <a:spcPts val="0"/>
              </a:spcAft>
              <a:buClr>
                <a:srgbClr val="231F20"/>
              </a:buClr>
              <a:buSzPts val="2400"/>
              <a:buChar char="•"/>
            </a:pPr>
            <a:r>
              <a:rPr lang="en-US" sz="2400">
                <a:solidFill>
                  <a:srgbClr val="231F20"/>
                </a:solidFill>
                <a:latin typeface="Arial"/>
                <a:ea typeface="Arial"/>
                <a:cs typeface="Arial"/>
                <a:sym typeface="Arial"/>
              </a:rPr>
              <a:t>W</a:t>
            </a:r>
            <a:r>
              <a:rPr b="0" i="0" lang="en-US" sz="2400" u="none" strike="noStrike">
                <a:solidFill>
                  <a:srgbClr val="231F20"/>
                </a:solidFill>
                <a:latin typeface="Arial"/>
                <a:ea typeface="Arial"/>
                <a:cs typeface="Arial"/>
                <a:sym typeface="Arial"/>
              </a:rPr>
              <a:t>e can perform a “</a:t>
            </a:r>
            <a:r>
              <a:rPr b="1" i="0" lang="en-US" sz="2400" u="none" strike="noStrike">
                <a:solidFill>
                  <a:srgbClr val="689331"/>
                </a:solidFill>
                <a:latin typeface="Arial"/>
                <a:ea typeface="Arial"/>
                <a:cs typeface="Arial"/>
                <a:sym typeface="Arial"/>
              </a:rPr>
              <a:t>backward pass</a:t>
            </a:r>
            <a:r>
              <a:rPr b="0" i="0" lang="en-US" sz="2400" u="none" strike="noStrike">
                <a:solidFill>
                  <a:srgbClr val="231F20"/>
                </a:solidFill>
                <a:latin typeface="Arial"/>
                <a:ea typeface="Arial"/>
                <a:cs typeface="Arial"/>
                <a:sym typeface="Arial"/>
              </a:rPr>
              <a:t>” (or “ right - to - left pass ” ) to calculate the LS and LF values for each activity. (Min value for this pass)</a:t>
            </a:r>
            <a:endParaRPr/>
          </a:p>
          <a:p>
            <a:pPr indent="-228600" lvl="0" marL="228600" rtl="0" algn="l">
              <a:lnSpc>
                <a:spcPct val="90000"/>
              </a:lnSpc>
              <a:spcBef>
                <a:spcPts val="1000"/>
              </a:spcBef>
              <a:spcAft>
                <a:spcPts val="0"/>
              </a:spcAft>
              <a:buClr>
                <a:srgbClr val="231F20"/>
              </a:buClr>
              <a:buSzPts val="2400"/>
              <a:buChar char="•"/>
            </a:pPr>
            <a:r>
              <a:rPr lang="en-US" sz="2400">
                <a:solidFill>
                  <a:srgbClr val="231F20"/>
                </a:solidFill>
                <a:latin typeface="Arial"/>
                <a:ea typeface="Arial"/>
                <a:cs typeface="Arial"/>
                <a:sym typeface="Arial"/>
              </a:rPr>
              <a:t>W</a:t>
            </a:r>
            <a:r>
              <a:rPr b="0" i="0" lang="en-US" sz="2400" u="none" strike="noStrike">
                <a:solidFill>
                  <a:srgbClr val="231F20"/>
                </a:solidFill>
                <a:latin typeface="Arial"/>
                <a:ea typeface="Arial"/>
                <a:cs typeface="Arial"/>
                <a:sym typeface="Arial"/>
              </a:rPr>
              <a:t>e begin by assuming that we would like to complete the project within the critical time identified in the forward pass, 21 days.</a:t>
            </a:r>
            <a:endParaRPr/>
          </a:p>
          <a:p>
            <a:pPr indent="-228600" lvl="0" marL="228600" rtl="0" algn="l">
              <a:lnSpc>
                <a:spcPct val="90000"/>
              </a:lnSpc>
              <a:spcBef>
                <a:spcPts val="1000"/>
              </a:spcBef>
              <a:spcAft>
                <a:spcPts val="0"/>
              </a:spcAft>
              <a:buClr>
                <a:srgbClr val="231F20"/>
              </a:buClr>
              <a:buSzPts val="2400"/>
              <a:buChar char="•"/>
            </a:pPr>
            <a:r>
              <a:rPr b="0" i="0" lang="en-US" sz="2400" u="none" strike="noStrike">
                <a:solidFill>
                  <a:srgbClr val="231F20"/>
                </a:solidFill>
                <a:latin typeface="Arial"/>
                <a:ea typeface="Arial"/>
                <a:cs typeface="Arial"/>
                <a:sym typeface="Arial"/>
              </a:rPr>
              <a:t>Clearly, activities </a:t>
            </a:r>
            <a:r>
              <a:rPr b="1" i="0" lang="en-US" sz="2400" u="none" strike="noStrike">
                <a:solidFill>
                  <a:srgbClr val="231F20"/>
                </a:solidFill>
                <a:latin typeface="Arial"/>
                <a:ea typeface="Arial"/>
                <a:cs typeface="Arial"/>
                <a:sym typeface="Arial"/>
              </a:rPr>
              <a:t>i </a:t>
            </a:r>
            <a:r>
              <a:rPr b="0" i="0" lang="en-US" sz="2400" u="none" strike="noStrike">
                <a:solidFill>
                  <a:srgbClr val="231F20"/>
                </a:solidFill>
                <a:latin typeface="Arial"/>
                <a:ea typeface="Arial"/>
                <a:cs typeface="Arial"/>
                <a:sym typeface="Arial"/>
              </a:rPr>
              <a:t>and </a:t>
            </a:r>
            <a:r>
              <a:rPr b="1" i="0" lang="en-US" sz="2400" u="none" strike="noStrike">
                <a:solidFill>
                  <a:srgbClr val="231F20"/>
                </a:solidFill>
                <a:latin typeface="Arial"/>
                <a:ea typeface="Arial"/>
                <a:cs typeface="Arial"/>
                <a:sym typeface="Arial"/>
              </a:rPr>
              <a:t>j </a:t>
            </a:r>
            <a:r>
              <a:rPr b="0" i="0" lang="en-US" sz="2400" u="none" strike="noStrike">
                <a:solidFill>
                  <a:srgbClr val="231F20"/>
                </a:solidFill>
                <a:latin typeface="Arial"/>
                <a:ea typeface="Arial"/>
                <a:cs typeface="Arial"/>
                <a:sym typeface="Arial"/>
              </a:rPr>
              <a:t>must be completed no later than Day 21 in order not to delay the entire project. Therefore, these activities both have LFs of 21.</a:t>
            </a:r>
            <a:endParaRPr sz="2400"/>
          </a:p>
        </p:txBody>
      </p:sp>
      <p:sp>
        <p:nvSpPr>
          <p:cNvPr id="331" name="Google Shape;33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7" name="Google Shape;337;p33"/>
          <p:cNvPicPr preferRelativeResize="0"/>
          <p:nvPr/>
        </p:nvPicPr>
        <p:blipFill rotWithShape="1">
          <a:blip r:embed="rId3">
            <a:alphaModFix/>
          </a:blip>
          <a:srcRect b="0" l="0" r="0" t="0"/>
          <a:stretch/>
        </p:blipFill>
        <p:spPr>
          <a:xfrm>
            <a:off x="1596285" y="136525"/>
            <a:ext cx="8999430" cy="55678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Calculating Slack/Float</a:t>
            </a:r>
            <a:endParaRPr/>
          </a:p>
        </p:txBody>
      </p:sp>
      <p:sp>
        <p:nvSpPr>
          <p:cNvPr id="343" name="Google Shape;343;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689331"/>
              </a:buClr>
              <a:buSzPts val="2800"/>
              <a:buChar char="•"/>
            </a:pPr>
            <a:r>
              <a:rPr lang="en-US">
                <a:solidFill>
                  <a:srgbClr val="689331"/>
                </a:solidFill>
              </a:rPr>
              <a:t>Activities on the critical path cannot be delayed without causing the entire project to be delayed</a:t>
            </a:r>
            <a:r>
              <a:rPr lang="en-US"/>
              <a:t> </a:t>
            </a:r>
            <a:endParaRPr/>
          </a:p>
          <a:p>
            <a:pPr indent="-228600" lvl="0" marL="228600" rtl="0" algn="l">
              <a:lnSpc>
                <a:spcPct val="90000"/>
              </a:lnSpc>
              <a:spcBef>
                <a:spcPts val="1000"/>
              </a:spcBef>
              <a:spcAft>
                <a:spcPts val="0"/>
              </a:spcAft>
              <a:buClr>
                <a:schemeClr val="dk1"/>
              </a:buClr>
              <a:buSzPts val="2800"/>
              <a:buChar char="•"/>
            </a:pPr>
            <a:r>
              <a:rPr lang="en-US"/>
              <a:t>Activities not on the critical path can be delayed without delaying the project? As a matter of fact, it does — within limits. </a:t>
            </a:r>
            <a:endParaRPr/>
          </a:p>
        </p:txBody>
      </p:sp>
      <p:sp>
        <p:nvSpPr>
          <p:cNvPr id="344" name="Google Shape;34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title"/>
          </p:nvPr>
        </p:nvSpPr>
        <p:spPr>
          <a:xfrm>
            <a:off x="838200" y="365126"/>
            <a:ext cx="9821333" cy="5916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Total float vs. free float</a:t>
            </a:r>
            <a:endParaRPr/>
          </a:p>
        </p:txBody>
      </p:sp>
      <p:sp>
        <p:nvSpPr>
          <p:cNvPr id="350" name="Google Shape;350;p35"/>
          <p:cNvSpPr txBox="1"/>
          <p:nvPr>
            <p:ph idx="1" type="body"/>
          </p:nvPr>
        </p:nvSpPr>
        <p:spPr>
          <a:xfrm>
            <a:off x="838200" y="1825625"/>
            <a:ext cx="10515600" cy="4351338"/>
          </a:xfrm>
          <a:prstGeom prst="rect">
            <a:avLst/>
          </a:prstGeom>
          <a:blipFill rotWithShape="1">
            <a:blip r:embed="rId3">
              <a:alphaModFix/>
            </a:blip>
            <a:stretch>
              <a:fillRect b="0" l="-810" r="0" t="-196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
        <p:nvSpPr>
          <p:cNvPr id="351" name="Google Shape;35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7" name="Google Shape;357;p36"/>
          <p:cNvPicPr preferRelativeResize="0"/>
          <p:nvPr/>
        </p:nvPicPr>
        <p:blipFill rotWithShape="1">
          <a:blip r:embed="rId3">
            <a:alphaModFix/>
          </a:blip>
          <a:srcRect b="0" l="0" r="0" t="0"/>
          <a:stretch/>
        </p:blipFill>
        <p:spPr>
          <a:xfrm>
            <a:off x="292021" y="136525"/>
            <a:ext cx="7996956" cy="4947633"/>
          </a:xfrm>
          <a:prstGeom prst="rect">
            <a:avLst/>
          </a:prstGeom>
          <a:noFill/>
          <a:ln>
            <a:noFill/>
          </a:ln>
        </p:spPr>
      </p:pic>
      <p:sp>
        <p:nvSpPr>
          <p:cNvPr id="358" name="Google Shape;358;p36"/>
          <p:cNvSpPr txBox="1"/>
          <p:nvPr/>
        </p:nvSpPr>
        <p:spPr>
          <a:xfrm>
            <a:off x="9298380" y="255278"/>
            <a:ext cx="2305948" cy="369332"/>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Slack/Total Float </a:t>
            </a:r>
            <a:endParaRPr/>
          </a:p>
        </p:txBody>
      </p:sp>
      <p:graphicFrame>
        <p:nvGraphicFramePr>
          <p:cNvPr id="359" name="Google Shape;359;p36"/>
          <p:cNvGraphicFramePr/>
          <p:nvPr/>
        </p:nvGraphicFramePr>
        <p:xfrm>
          <a:off x="8819241" y="855728"/>
          <a:ext cx="3000000" cy="3000000"/>
        </p:xfrm>
        <a:graphic>
          <a:graphicData uri="http://schemas.openxmlformats.org/drawingml/2006/table">
            <a:tbl>
              <a:tblPr bandRow="1" firstRow="1">
                <a:noFill/>
                <a:tableStyleId>{0B012A35-9E5C-4866-BE4D-B985F44FA4CA}</a:tableStyleId>
              </a:tblPr>
              <a:tblGrid>
                <a:gridCol w="682175"/>
                <a:gridCol w="682175"/>
              </a:tblGrid>
              <a:tr h="370850">
                <a:tc>
                  <a:txBody>
                    <a:bodyPr/>
                    <a:lstStyle/>
                    <a:p>
                      <a:pPr indent="0" lvl="0" marL="0" marR="0" rtl="0" algn="l">
                        <a:spcBef>
                          <a:spcPts val="0"/>
                        </a:spcBef>
                        <a:spcAft>
                          <a:spcPts val="0"/>
                        </a:spcAft>
                        <a:buNone/>
                      </a:pPr>
                      <a:r>
                        <a:rPr lang="en-US" sz="1800" u="none" cap="none" strike="noStrike"/>
                        <a:t>Task</a:t>
                      </a:r>
                      <a:endParaRPr/>
                    </a:p>
                  </a:txBody>
                  <a:tcPr marT="45725" marB="45725" marR="91450" marL="91450"/>
                </a:tc>
                <a:tc>
                  <a:txBody>
                    <a:bodyPr/>
                    <a:lstStyle/>
                    <a:p>
                      <a:pPr indent="0" lvl="0" marL="0" marR="0" rtl="0" algn="l">
                        <a:spcBef>
                          <a:spcPts val="0"/>
                        </a:spcBef>
                        <a:spcAft>
                          <a:spcPts val="0"/>
                        </a:spcAft>
                        <a:buNone/>
                      </a:pPr>
                      <a:r>
                        <a:rPr lang="en-US" sz="1800"/>
                        <a:t>float</a:t>
                      </a:r>
                      <a:endParaRPr/>
                    </a:p>
                  </a:txBody>
                  <a:tcPr marT="45725" marB="45725" marR="91450" marL="91450"/>
                </a:tc>
              </a:tr>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360" name="Google Shape;360;p36"/>
          <p:cNvGraphicFramePr/>
          <p:nvPr/>
        </p:nvGraphicFramePr>
        <p:xfrm>
          <a:off x="10535635" y="855728"/>
          <a:ext cx="3000000" cy="3000000"/>
        </p:xfrm>
        <a:graphic>
          <a:graphicData uri="http://schemas.openxmlformats.org/drawingml/2006/table">
            <a:tbl>
              <a:tblPr bandRow="1" firstRow="1">
                <a:noFill/>
                <a:tableStyleId>{0B012A35-9E5C-4866-BE4D-B985F44FA4CA}</a:tableStyleId>
              </a:tblPr>
              <a:tblGrid>
                <a:gridCol w="682175"/>
                <a:gridCol w="682175"/>
              </a:tblGrid>
              <a:tr h="370850">
                <a:tc>
                  <a:txBody>
                    <a:bodyPr/>
                    <a:lstStyle/>
                    <a:p>
                      <a:pPr indent="0" lvl="0" marL="0" marR="0" rtl="0" algn="l">
                        <a:spcBef>
                          <a:spcPts val="0"/>
                        </a:spcBef>
                        <a:spcAft>
                          <a:spcPts val="0"/>
                        </a:spcAft>
                        <a:buNone/>
                      </a:pPr>
                      <a:r>
                        <a:rPr lang="en-US" sz="1800"/>
                        <a:t>Task</a:t>
                      </a:r>
                      <a:endParaRPr/>
                    </a:p>
                  </a:txBody>
                  <a:tcPr marT="45725" marB="45725" marR="91450" marL="91450"/>
                </a:tc>
                <a:tc>
                  <a:txBody>
                    <a:bodyPr/>
                    <a:lstStyle/>
                    <a:p>
                      <a:pPr indent="0" lvl="0" marL="0" marR="0" rtl="0" algn="l">
                        <a:spcBef>
                          <a:spcPts val="0"/>
                        </a:spcBef>
                        <a:spcAft>
                          <a:spcPts val="0"/>
                        </a:spcAft>
                        <a:buNone/>
                      </a:pPr>
                      <a:r>
                        <a:rPr lang="en-US" sz="1800"/>
                        <a:t>float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g</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h</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i</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j</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361" name="Google Shape;361;p36"/>
          <p:cNvSpPr txBox="1"/>
          <p:nvPr/>
        </p:nvSpPr>
        <p:spPr>
          <a:xfrm>
            <a:off x="9298380" y="3530860"/>
            <a:ext cx="2305948" cy="369332"/>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Free Float </a:t>
            </a:r>
            <a:endParaRPr/>
          </a:p>
        </p:txBody>
      </p:sp>
      <p:graphicFrame>
        <p:nvGraphicFramePr>
          <p:cNvPr id="362" name="Google Shape;362;p36"/>
          <p:cNvGraphicFramePr/>
          <p:nvPr/>
        </p:nvGraphicFramePr>
        <p:xfrm>
          <a:off x="8819241" y="4131310"/>
          <a:ext cx="3000000" cy="3000000"/>
        </p:xfrm>
        <a:graphic>
          <a:graphicData uri="http://schemas.openxmlformats.org/drawingml/2006/table">
            <a:tbl>
              <a:tblPr bandRow="1" firstRow="1">
                <a:noFill/>
                <a:tableStyleId>{0B012A35-9E5C-4866-BE4D-B985F44FA4CA}</a:tableStyleId>
              </a:tblPr>
              <a:tblGrid>
                <a:gridCol w="682175"/>
                <a:gridCol w="682175"/>
              </a:tblGrid>
              <a:tr h="370850">
                <a:tc>
                  <a:txBody>
                    <a:bodyPr/>
                    <a:lstStyle/>
                    <a:p>
                      <a:pPr indent="0" lvl="0" marL="0" marR="0" rtl="0" algn="l">
                        <a:spcBef>
                          <a:spcPts val="0"/>
                        </a:spcBef>
                        <a:spcAft>
                          <a:spcPts val="0"/>
                        </a:spcAft>
                        <a:buNone/>
                      </a:pPr>
                      <a:r>
                        <a:rPr lang="en-US" sz="1800"/>
                        <a:t>Task</a:t>
                      </a:r>
                      <a:endParaRPr/>
                    </a:p>
                  </a:txBody>
                  <a:tcPr marT="45725" marB="45725" marR="91450" marL="91450"/>
                </a:tc>
                <a:tc>
                  <a:txBody>
                    <a:bodyPr/>
                    <a:lstStyle/>
                    <a:p>
                      <a:pPr indent="0" lvl="0" marL="0" marR="0" rtl="0" algn="l">
                        <a:spcBef>
                          <a:spcPts val="0"/>
                        </a:spcBef>
                        <a:spcAft>
                          <a:spcPts val="0"/>
                        </a:spcAft>
                        <a:buNone/>
                      </a:pPr>
                      <a:r>
                        <a:rPr lang="en-US" sz="1800"/>
                        <a:t>float</a:t>
                      </a:r>
                      <a:endParaRPr/>
                    </a:p>
                  </a:txBody>
                  <a:tcPr marT="45725" marB="45725" marR="91450" marL="91450"/>
                </a:tc>
              </a:tr>
              <a:tr h="370850">
                <a:tc>
                  <a:txBody>
                    <a:bodyPr/>
                    <a:lstStyle/>
                    <a:p>
                      <a:pPr indent="0" lvl="0" marL="0" marR="0" rtl="0" algn="l">
                        <a:spcBef>
                          <a:spcPts val="0"/>
                        </a:spcBef>
                        <a:spcAft>
                          <a:spcPts val="0"/>
                        </a:spcAft>
                        <a:buNone/>
                      </a:pPr>
                      <a:r>
                        <a:rPr lang="en-US" sz="1800"/>
                        <a:t>a</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b</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c</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d</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e</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363" name="Google Shape;363;p36"/>
          <p:cNvGraphicFramePr/>
          <p:nvPr/>
        </p:nvGraphicFramePr>
        <p:xfrm>
          <a:off x="10535635" y="4131310"/>
          <a:ext cx="3000000" cy="3000000"/>
        </p:xfrm>
        <a:graphic>
          <a:graphicData uri="http://schemas.openxmlformats.org/drawingml/2006/table">
            <a:tbl>
              <a:tblPr bandRow="1" firstRow="1">
                <a:noFill/>
                <a:tableStyleId>{0B012A35-9E5C-4866-BE4D-B985F44FA4CA}</a:tableStyleId>
              </a:tblPr>
              <a:tblGrid>
                <a:gridCol w="682175"/>
                <a:gridCol w="682175"/>
              </a:tblGrid>
              <a:tr h="370850">
                <a:tc>
                  <a:txBody>
                    <a:bodyPr/>
                    <a:lstStyle/>
                    <a:p>
                      <a:pPr indent="0" lvl="0" marL="0" marR="0" rtl="0" algn="l">
                        <a:spcBef>
                          <a:spcPts val="0"/>
                        </a:spcBef>
                        <a:spcAft>
                          <a:spcPts val="0"/>
                        </a:spcAft>
                        <a:buNone/>
                      </a:pPr>
                      <a:r>
                        <a:rPr lang="en-US" sz="1800"/>
                        <a:t>Task</a:t>
                      </a:r>
                      <a:endParaRPr/>
                    </a:p>
                  </a:txBody>
                  <a:tcPr marT="45725" marB="45725" marR="91450" marL="91450"/>
                </a:tc>
                <a:tc>
                  <a:txBody>
                    <a:bodyPr/>
                    <a:lstStyle/>
                    <a:p>
                      <a:pPr indent="0" lvl="0" marL="0" marR="0" rtl="0" algn="l">
                        <a:spcBef>
                          <a:spcPts val="0"/>
                        </a:spcBef>
                        <a:spcAft>
                          <a:spcPts val="0"/>
                        </a:spcAft>
                        <a:buNone/>
                      </a:pPr>
                      <a:r>
                        <a:rPr lang="en-US" sz="1800"/>
                        <a:t>float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g</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h</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i</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j</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838200" y="365126"/>
            <a:ext cx="9829800" cy="6085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a:t>
            </a:r>
            <a:endParaRPr/>
          </a:p>
        </p:txBody>
      </p:sp>
      <p:sp>
        <p:nvSpPr>
          <p:cNvPr id="369" name="Google Shape;36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Arial"/>
                <a:ea typeface="Arial"/>
                <a:cs typeface="Arial"/>
                <a:sym typeface="Arial"/>
              </a:rPr>
              <a:t>Widgetco is about to introduce a new product (product 3).  </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One  unit  of  product  3  is  produced  by  assembling  1 unit   of   product   1   and   1   unit   of   product   2.   </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Before production   begins   on   either   product   1   or   2,   raw materials   must   be   purchased   and   workers   must   be trained. </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Before products 1 and 2 can be assembled into product  3,  the  finished  product  2  must  be  inspected.  </a:t>
            </a:r>
            <a:endParaRPr/>
          </a:p>
          <a:p>
            <a:pPr indent="-228600" lvl="0" marL="228600" rtl="0" algn="l">
              <a:lnSpc>
                <a:spcPct val="90000"/>
              </a:lnSpc>
              <a:spcBef>
                <a:spcPts val="1000"/>
              </a:spcBef>
              <a:spcAft>
                <a:spcPts val="0"/>
              </a:spcAft>
              <a:buClr>
                <a:schemeClr val="dk1"/>
              </a:buClr>
              <a:buSzPts val="2400"/>
              <a:buChar char="•"/>
            </a:pPr>
            <a:r>
              <a:rPr lang="en-US" sz="2400">
                <a:latin typeface="Arial"/>
                <a:ea typeface="Arial"/>
                <a:cs typeface="Arial"/>
                <a:sym typeface="Arial"/>
              </a:rPr>
              <a:t>A list   of   activities   and   their   predecessors   and   of   the duration  of  each  activity  is  given  in  Table  12.  Draw  a project diagram for this project.</a:t>
            </a:r>
            <a:endParaRPr/>
          </a:p>
        </p:txBody>
      </p:sp>
      <p:sp>
        <p:nvSpPr>
          <p:cNvPr id="370" name="Google Shape;37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graphicFrame>
        <p:nvGraphicFramePr>
          <p:cNvPr id="375" name="Google Shape;375;p38"/>
          <p:cNvGraphicFramePr/>
          <p:nvPr/>
        </p:nvGraphicFramePr>
        <p:xfrm>
          <a:off x="1819961" y="1794092"/>
          <a:ext cx="3000000" cy="3000000"/>
        </p:xfrm>
        <a:graphic>
          <a:graphicData uri="http://schemas.openxmlformats.org/drawingml/2006/table">
            <a:tbl>
              <a:tblPr bandRow="1" firstRow="1">
                <a:noFill/>
                <a:tableStyleId>{0B012A35-9E5C-4866-BE4D-B985F44FA4CA}</a:tableStyleId>
              </a:tblPr>
              <a:tblGrid>
                <a:gridCol w="4616750"/>
                <a:gridCol w="1991050"/>
                <a:gridCol w="1944250"/>
              </a:tblGrid>
              <a:tr h="878225">
                <a:tc>
                  <a:txBody>
                    <a:bodyPr/>
                    <a:lstStyle/>
                    <a:p>
                      <a:pPr indent="0" lvl="0" marL="0" marR="0" rtl="0" algn="ctr">
                        <a:spcBef>
                          <a:spcPts val="0"/>
                        </a:spcBef>
                        <a:spcAft>
                          <a:spcPts val="0"/>
                        </a:spcAft>
                        <a:buNone/>
                      </a:pPr>
                      <a:r>
                        <a:rPr b="1" lang="en-US" sz="2800">
                          <a:latin typeface="Arial"/>
                          <a:ea typeface="Arial"/>
                          <a:cs typeface="Arial"/>
                          <a:sym typeface="Arial"/>
                        </a:rPr>
                        <a:t>Activity</a:t>
                      </a:r>
                      <a:endParaRPr/>
                    </a:p>
                  </a:txBody>
                  <a:tcPr marT="45725" marB="45725" marR="91450" marL="91450" anchor="ctr"/>
                </a:tc>
                <a:tc>
                  <a:txBody>
                    <a:bodyPr/>
                    <a:lstStyle/>
                    <a:p>
                      <a:pPr indent="0" lvl="0" marL="0" marR="0" rtl="0" algn="ctr">
                        <a:spcBef>
                          <a:spcPts val="0"/>
                        </a:spcBef>
                        <a:spcAft>
                          <a:spcPts val="0"/>
                        </a:spcAft>
                        <a:buNone/>
                      </a:pPr>
                      <a:r>
                        <a:rPr b="1" lang="en-US" sz="2800">
                          <a:latin typeface="Arial"/>
                          <a:ea typeface="Arial"/>
                          <a:cs typeface="Arial"/>
                          <a:sym typeface="Arial"/>
                        </a:rPr>
                        <a:t>Predecessor</a:t>
                      </a:r>
                      <a:endParaRPr/>
                    </a:p>
                  </a:txBody>
                  <a:tcPr marT="45725" marB="45725" marR="91450" marL="91450" anchor="ctr"/>
                </a:tc>
                <a:tc>
                  <a:txBody>
                    <a:bodyPr/>
                    <a:lstStyle/>
                    <a:p>
                      <a:pPr indent="0" lvl="0" marL="0" marR="0" rtl="0" algn="ctr">
                        <a:spcBef>
                          <a:spcPts val="0"/>
                        </a:spcBef>
                        <a:spcAft>
                          <a:spcPts val="0"/>
                        </a:spcAft>
                        <a:buNone/>
                      </a:pPr>
                      <a:r>
                        <a:rPr b="1" lang="en-US" sz="2800">
                          <a:latin typeface="Arial"/>
                          <a:ea typeface="Arial"/>
                          <a:cs typeface="Arial"/>
                          <a:sym typeface="Arial"/>
                        </a:rPr>
                        <a:t>Duration </a:t>
                      </a:r>
                      <a:endParaRPr/>
                    </a:p>
                    <a:p>
                      <a:pPr indent="0" lvl="0" marL="0" marR="0" rtl="0" algn="ctr">
                        <a:spcBef>
                          <a:spcPts val="0"/>
                        </a:spcBef>
                        <a:spcAft>
                          <a:spcPts val="0"/>
                        </a:spcAft>
                        <a:buNone/>
                      </a:pPr>
                      <a:r>
                        <a:rPr b="1" lang="en-US" sz="2800">
                          <a:latin typeface="Arial"/>
                          <a:ea typeface="Arial"/>
                          <a:cs typeface="Arial"/>
                          <a:sym typeface="Arial"/>
                        </a:rPr>
                        <a:t>(Days)</a:t>
                      </a:r>
                      <a:endParaRPr/>
                    </a:p>
                  </a:txBody>
                  <a:tcPr marT="45725" marB="45725" marR="91450" marL="91450" anchor="ctr"/>
                </a:tc>
              </a:tr>
              <a:tr h="508825">
                <a:tc>
                  <a:txBody>
                    <a:bodyPr/>
                    <a:lstStyle/>
                    <a:p>
                      <a:pPr indent="0" lvl="0" marL="0" marR="0" rtl="0" algn="l">
                        <a:spcBef>
                          <a:spcPts val="0"/>
                        </a:spcBef>
                        <a:spcAft>
                          <a:spcPts val="0"/>
                        </a:spcAft>
                        <a:buNone/>
                      </a:pPr>
                      <a:r>
                        <a:rPr b="1" lang="en-US" sz="2400">
                          <a:latin typeface="Arial"/>
                          <a:ea typeface="Arial"/>
                          <a:cs typeface="Arial"/>
                          <a:sym typeface="Arial"/>
                        </a:rPr>
                        <a:t>A = Train workers</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 </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6</a:t>
                      </a:r>
                      <a:endParaRPr/>
                    </a:p>
                  </a:txBody>
                  <a:tcPr marT="45725" marB="45725" marR="91450" marL="91450"/>
                </a:tc>
              </a:tr>
              <a:tr h="508825">
                <a:tc>
                  <a:txBody>
                    <a:bodyPr/>
                    <a:lstStyle/>
                    <a:p>
                      <a:pPr indent="0" lvl="0" marL="0" marR="0" rtl="0" algn="l">
                        <a:spcBef>
                          <a:spcPts val="0"/>
                        </a:spcBef>
                        <a:spcAft>
                          <a:spcPts val="0"/>
                        </a:spcAft>
                        <a:buNone/>
                      </a:pPr>
                      <a:r>
                        <a:rPr b="1" lang="en-US" sz="2400">
                          <a:latin typeface="Arial"/>
                          <a:ea typeface="Arial"/>
                          <a:cs typeface="Arial"/>
                          <a:sym typeface="Arial"/>
                        </a:rPr>
                        <a:t>B = Purchase new Material</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9</a:t>
                      </a:r>
                      <a:endParaRPr/>
                    </a:p>
                  </a:txBody>
                  <a:tcPr marT="45725" marB="45725" marR="91450" marL="91450"/>
                </a:tc>
              </a:tr>
              <a:tr h="508825">
                <a:tc>
                  <a:txBody>
                    <a:bodyPr/>
                    <a:lstStyle/>
                    <a:p>
                      <a:pPr indent="0" lvl="0" marL="0" marR="0" rtl="0" algn="l">
                        <a:spcBef>
                          <a:spcPts val="0"/>
                        </a:spcBef>
                        <a:spcAft>
                          <a:spcPts val="0"/>
                        </a:spcAft>
                        <a:buNone/>
                      </a:pPr>
                      <a:r>
                        <a:rPr b="1" lang="en-US" sz="2400">
                          <a:latin typeface="Arial"/>
                          <a:ea typeface="Arial"/>
                          <a:cs typeface="Arial"/>
                          <a:sym typeface="Arial"/>
                        </a:rPr>
                        <a:t>C = produce product 1</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A, B</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8</a:t>
                      </a:r>
                      <a:endParaRPr/>
                    </a:p>
                  </a:txBody>
                  <a:tcPr marT="45725" marB="45725" marR="91450" marL="91450"/>
                </a:tc>
              </a:tr>
              <a:tr h="508825">
                <a:tc>
                  <a:txBody>
                    <a:bodyPr/>
                    <a:lstStyle/>
                    <a:p>
                      <a:pPr indent="0" lvl="0" marL="0" marR="0" rtl="0" algn="l">
                        <a:spcBef>
                          <a:spcPts val="0"/>
                        </a:spcBef>
                        <a:spcAft>
                          <a:spcPts val="0"/>
                        </a:spcAft>
                        <a:buNone/>
                      </a:pPr>
                      <a:r>
                        <a:rPr b="1" lang="en-US" sz="2400">
                          <a:latin typeface="Arial"/>
                          <a:ea typeface="Arial"/>
                          <a:cs typeface="Arial"/>
                          <a:sym typeface="Arial"/>
                        </a:rPr>
                        <a:t>D = Produce product 2</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A, B</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7</a:t>
                      </a:r>
                      <a:endParaRPr/>
                    </a:p>
                  </a:txBody>
                  <a:tcPr marT="45725" marB="45725" marR="91450" marL="91450"/>
                </a:tc>
              </a:tr>
              <a:tr h="508825">
                <a:tc>
                  <a:txBody>
                    <a:bodyPr/>
                    <a:lstStyle/>
                    <a:p>
                      <a:pPr indent="0" lvl="0" marL="0" marR="0" rtl="0" algn="l">
                        <a:spcBef>
                          <a:spcPts val="0"/>
                        </a:spcBef>
                        <a:spcAft>
                          <a:spcPts val="0"/>
                        </a:spcAft>
                        <a:buNone/>
                      </a:pPr>
                      <a:r>
                        <a:rPr b="1" lang="en-US" sz="2400">
                          <a:latin typeface="Arial"/>
                          <a:ea typeface="Arial"/>
                          <a:cs typeface="Arial"/>
                          <a:sym typeface="Arial"/>
                        </a:rPr>
                        <a:t>E = test product 2</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D</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10</a:t>
                      </a:r>
                      <a:endParaRPr/>
                    </a:p>
                  </a:txBody>
                  <a:tcPr marT="45725" marB="45725" marR="91450" marL="91450"/>
                </a:tc>
              </a:tr>
              <a:tr h="508825">
                <a:tc>
                  <a:txBody>
                    <a:bodyPr/>
                    <a:lstStyle/>
                    <a:p>
                      <a:pPr indent="0" lvl="0" marL="0" marR="0" rtl="0" algn="l">
                        <a:spcBef>
                          <a:spcPts val="0"/>
                        </a:spcBef>
                        <a:spcAft>
                          <a:spcPts val="0"/>
                        </a:spcAft>
                        <a:buNone/>
                      </a:pPr>
                      <a:r>
                        <a:rPr b="1" lang="en-US" sz="2400">
                          <a:latin typeface="Arial"/>
                          <a:ea typeface="Arial"/>
                          <a:cs typeface="Arial"/>
                          <a:sym typeface="Arial"/>
                        </a:rPr>
                        <a:t>F = assemble products 1 and 2</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C, E</a:t>
                      </a:r>
                      <a:endParaRPr/>
                    </a:p>
                  </a:txBody>
                  <a:tcPr marT="45725" marB="45725" marR="91450" marL="91450"/>
                </a:tc>
                <a:tc>
                  <a:txBody>
                    <a:bodyPr/>
                    <a:lstStyle/>
                    <a:p>
                      <a:pPr indent="0" lvl="0" marL="0" marR="0" rtl="0" algn="ctr">
                        <a:spcBef>
                          <a:spcPts val="0"/>
                        </a:spcBef>
                        <a:spcAft>
                          <a:spcPts val="0"/>
                        </a:spcAft>
                        <a:buNone/>
                      </a:pPr>
                      <a:r>
                        <a:rPr b="1" lang="en-US" sz="2400">
                          <a:latin typeface="Arial"/>
                          <a:ea typeface="Arial"/>
                          <a:cs typeface="Arial"/>
                          <a:sym typeface="Arial"/>
                        </a:rPr>
                        <a:t>10</a:t>
                      </a:r>
                      <a:endParaRPr/>
                    </a:p>
                  </a:txBody>
                  <a:tcPr marT="45725" marB="45725" marR="91450" marL="91450"/>
                </a:tc>
              </a:tr>
            </a:tbl>
          </a:graphicData>
        </a:graphic>
      </p:graphicFrame>
      <p:sp>
        <p:nvSpPr>
          <p:cNvPr id="376" name="Google Shape;376;p38"/>
          <p:cNvSpPr txBox="1"/>
          <p:nvPr>
            <p:ph type="title"/>
          </p:nvPr>
        </p:nvSpPr>
        <p:spPr>
          <a:xfrm>
            <a:off x="838200" y="365126"/>
            <a:ext cx="9821333" cy="6085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Exercise</a:t>
            </a:r>
            <a:endParaRPr/>
          </a:p>
        </p:txBody>
      </p:sp>
      <p:sp>
        <p:nvSpPr>
          <p:cNvPr id="377" name="Google Shape;37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153838" y="175345"/>
            <a:ext cx="10515600" cy="8943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Major Phases</a:t>
            </a:r>
            <a:endParaRPr/>
          </a:p>
        </p:txBody>
      </p:sp>
      <p:sp>
        <p:nvSpPr>
          <p:cNvPr id="117" name="Google Shape;117;p4"/>
          <p:cNvSpPr txBox="1"/>
          <p:nvPr>
            <p:ph idx="1" type="body"/>
          </p:nvPr>
        </p:nvSpPr>
        <p:spPr>
          <a:xfrm>
            <a:off x="153838" y="1253331"/>
            <a:ext cx="5942162" cy="254229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56220"/>
              </a:buClr>
              <a:buSzPts val="2800"/>
              <a:buChar char="•"/>
            </a:pPr>
            <a:r>
              <a:rPr lang="en-US">
                <a:solidFill>
                  <a:srgbClr val="456220"/>
                </a:solidFill>
              </a:rPr>
              <a:t>Planning</a:t>
            </a:r>
            <a:endParaRPr/>
          </a:p>
          <a:p>
            <a:pPr indent="-228600" lvl="1" marL="685800" rtl="0" algn="l">
              <a:lnSpc>
                <a:spcPct val="90000"/>
              </a:lnSpc>
              <a:spcBef>
                <a:spcPts val="500"/>
              </a:spcBef>
              <a:spcAft>
                <a:spcPts val="0"/>
              </a:spcAft>
              <a:buClr>
                <a:schemeClr val="dk1"/>
              </a:buClr>
              <a:buSzPts val="2400"/>
              <a:buChar char="•"/>
            </a:pPr>
            <a:r>
              <a:rPr lang="en-US"/>
              <a:t>Divide the project into distinct activities</a:t>
            </a:r>
            <a:endParaRPr/>
          </a:p>
          <a:p>
            <a:pPr indent="-228600" lvl="1" marL="685800" rtl="0" algn="l">
              <a:lnSpc>
                <a:spcPct val="90000"/>
              </a:lnSpc>
              <a:spcBef>
                <a:spcPts val="500"/>
              </a:spcBef>
              <a:spcAft>
                <a:spcPts val="0"/>
              </a:spcAft>
              <a:buClr>
                <a:schemeClr val="dk1"/>
              </a:buClr>
              <a:buSzPts val="2400"/>
              <a:buChar char="•"/>
            </a:pPr>
            <a:r>
              <a:rPr lang="en-US"/>
              <a:t>Estimate the requirement for activities</a:t>
            </a:r>
            <a:endParaRPr/>
          </a:p>
          <a:p>
            <a:pPr indent="-228600" lvl="1" marL="685800" rtl="0" algn="l">
              <a:lnSpc>
                <a:spcPct val="90000"/>
              </a:lnSpc>
              <a:spcBef>
                <a:spcPts val="500"/>
              </a:spcBef>
              <a:spcAft>
                <a:spcPts val="0"/>
              </a:spcAft>
              <a:buClr>
                <a:schemeClr val="dk1"/>
              </a:buClr>
              <a:buSzPts val="2400"/>
              <a:buChar char="•"/>
            </a:pPr>
            <a:r>
              <a:rPr lang="en-US"/>
              <a:t>Establish precedence relationship</a:t>
            </a:r>
            <a:endParaRPr/>
          </a:p>
          <a:p>
            <a:pPr indent="-228600" lvl="1" marL="685800" rtl="0" algn="l">
              <a:lnSpc>
                <a:spcPct val="90000"/>
              </a:lnSpc>
              <a:spcBef>
                <a:spcPts val="500"/>
              </a:spcBef>
              <a:spcAft>
                <a:spcPts val="0"/>
              </a:spcAft>
              <a:buClr>
                <a:schemeClr val="dk1"/>
              </a:buClr>
              <a:buSzPts val="2400"/>
              <a:buChar char="•"/>
            </a:pPr>
            <a:r>
              <a:rPr lang="en-US"/>
              <a:t>Construct arrow diagram</a:t>
            </a:r>
            <a:endParaRPr/>
          </a:p>
        </p:txBody>
      </p:sp>
      <p:sp>
        <p:nvSpPr>
          <p:cNvPr id="118" name="Google Shape;1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4"/>
          <p:cNvSpPr txBox="1"/>
          <p:nvPr/>
        </p:nvSpPr>
        <p:spPr>
          <a:xfrm>
            <a:off x="364854" y="3795369"/>
            <a:ext cx="7780340" cy="2542292"/>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C00000"/>
              </a:buClr>
              <a:buSzPts val="2800"/>
              <a:buFont typeface="Arial"/>
              <a:buChar char="•"/>
            </a:pPr>
            <a:r>
              <a:rPr b="1" i="0" lang="en-US" sz="2800" u="none" cap="none" strike="noStrike">
                <a:solidFill>
                  <a:srgbClr val="C00000"/>
                </a:solidFill>
                <a:latin typeface="Calibri"/>
                <a:ea typeface="Calibri"/>
                <a:cs typeface="Calibri"/>
                <a:sym typeface="Calibri"/>
              </a:rPr>
              <a:t>Scheduling</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Determine the start and end time for activity</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Determine the critical path on which the activity require attention</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Determine the slack and float for non-critical path  </a:t>
            </a:r>
            <a:endParaRPr/>
          </a:p>
        </p:txBody>
      </p:sp>
      <p:sp>
        <p:nvSpPr>
          <p:cNvPr id="120" name="Google Shape;120;p4"/>
          <p:cNvSpPr txBox="1"/>
          <p:nvPr/>
        </p:nvSpPr>
        <p:spPr>
          <a:xfrm>
            <a:off x="6249838" y="1440191"/>
            <a:ext cx="5942162" cy="181767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456220"/>
              </a:buClr>
              <a:buSzPts val="2800"/>
              <a:buFont typeface="Arial"/>
              <a:buChar char="•"/>
            </a:pPr>
            <a:r>
              <a:rPr b="0" i="0" lang="en-US" sz="2800" u="none" cap="none" strike="noStrike">
                <a:solidFill>
                  <a:srgbClr val="456220"/>
                </a:solidFill>
                <a:latin typeface="Calibri"/>
                <a:ea typeface="Calibri"/>
                <a:cs typeface="Calibri"/>
                <a:sym typeface="Calibri"/>
              </a:rPr>
              <a:t>Controlling</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Making the periodical progress report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Reviewing the progress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Analyzing the status of the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365126"/>
            <a:ext cx="9076267" cy="60007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Project scheduling</a:t>
            </a:r>
            <a:endParaRPr/>
          </a:p>
        </p:txBody>
      </p:sp>
      <p:sp>
        <p:nvSpPr>
          <p:cNvPr id="126" name="Google Shape;126;p5"/>
          <p:cNvSpPr txBox="1"/>
          <p:nvPr>
            <p:ph idx="1" type="body"/>
          </p:nvPr>
        </p:nvSpPr>
        <p:spPr>
          <a:xfrm>
            <a:off x="838200" y="13430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Scheduling is a part of project management that involves </a:t>
            </a:r>
            <a:endParaRPr/>
          </a:p>
          <a:p>
            <a:pPr indent="-228600" lvl="1" marL="685800" rtl="0" algn="l">
              <a:lnSpc>
                <a:spcPct val="90000"/>
              </a:lnSpc>
              <a:spcBef>
                <a:spcPts val="500"/>
              </a:spcBef>
              <a:spcAft>
                <a:spcPts val="0"/>
              </a:spcAft>
              <a:buClr>
                <a:srgbClr val="FF0000"/>
              </a:buClr>
              <a:buSzPts val="2400"/>
              <a:buChar char="•"/>
            </a:pPr>
            <a:r>
              <a:rPr lang="en-US" sz="2400">
                <a:solidFill>
                  <a:srgbClr val="FF0000"/>
                </a:solidFill>
              </a:rPr>
              <a:t>listing activities</a:t>
            </a:r>
            <a:r>
              <a:rPr lang="en-US" sz="2400"/>
              <a:t>, </a:t>
            </a:r>
            <a:endParaRPr/>
          </a:p>
          <a:p>
            <a:pPr indent="-228600" lvl="1" marL="685800" rtl="0" algn="l">
              <a:lnSpc>
                <a:spcPct val="90000"/>
              </a:lnSpc>
              <a:spcBef>
                <a:spcPts val="500"/>
              </a:spcBef>
              <a:spcAft>
                <a:spcPts val="0"/>
              </a:spcAft>
              <a:buClr>
                <a:srgbClr val="FF0000"/>
              </a:buClr>
              <a:buSzPts val="2400"/>
              <a:buChar char="•"/>
            </a:pPr>
            <a:r>
              <a:rPr lang="en-US" sz="2400">
                <a:solidFill>
                  <a:srgbClr val="FF0000"/>
                </a:solidFill>
              </a:rPr>
              <a:t>milestones</a:t>
            </a:r>
            <a:r>
              <a:rPr lang="en-US" sz="2400"/>
              <a:t>, and </a:t>
            </a:r>
            <a:endParaRPr/>
          </a:p>
          <a:p>
            <a:pPr indent="-228600" lvl="1" marL="685800" rtl="0" algn="l">
              <a:lnSpc>
                <a:spcPct val="90000"/>
              </a:lnSpc>
              <a:spcBef>
                <a:spcPts val="500"/>
              </a:spcBef>
              <a:spcAft>
                <a:spcPts val="0"/>
              </a:spcAft>
              <a:buClr>
                <a:srgbClr val="FF0000"/>
              </a:buClr>
              <a:buSzPts val="2400"/>
              <a:buChar char="•"/>
            </a:pPr>
            <a:r>
              <a:rPr lang="en-US" sz="2400">
                <a:solidFill>
                  <a:srgbClr val="FF0000"/>
                </a:solidFill>
              </a:rPr>
              <a:t>deliverables</a:t>
            </a:r>
            <a:r>
              <a:rPr lang="en-US" sz="2400"/>
              <a:t> within a project. </a:t>
            </a:r>
            <a:endParaRPr/>
          </a:p>
          <a:p>
            <a:pPr indent="-76200" lvl="1" marL="685800" rtl="0" algn="l">
              <a:lnSpc>
                <a:spcPct val="90000"/>
              </a:lnSpc>
              <a:spcBef>
                <a:spcPts val="500"/>
              </a:spcBef>
              <a:spcAft>
                <a:spcPts val="0"/>
              </a:spcAft>
              <a:buClr>
                <a:schemeClr val="dk1"/>
              </a:buClr>
              <a:buSzPts val="2400"/>
              <a:buNone/>
            </a:pPr>
            <a:r>
              <a:t/>
            </a:r>
            <a:endParaRPr sz="2400"/>
          </a:p>
          <a:p>
            <a:pPr indent="-228600" lvl="0" marL="228600" rtl="0" algn="l">
              <a:lnSpc>
                <a:spcPct val="90000"/>
              </a:lnSpc>
              <a:spcBef>
                <a:spcPts val="1000"/>
              </a:spcBef>
              <a:spcAft>
                <a:spcPts val="0"/>
              </a:spcAft>
              <a:buClr>
                <a:schemeClr val="dk1"/>
              </a:buClr>
              <a:buSzPts val="2800"/>
              <a:buChar char="•"/>
            </a:pPr>
            <a:r>
              <a:rPr lang="en-US" sz="2800"/>
              <a:t>The schedule also includes </a:t>
            </a:r>
            <a:r>
              <a:rPr lang="en-US" sz="2800">
                <a:solidFill>
                  <a:srgbClr val="FF0000"/>
                </a:solidFill>
              </a:rPr>
              <a:t>start </a:t>
            </a:r>
            <a:r>
              <a:rPr lang="en-US" sz="2800"/>
              <a:t>and </a:t>
            </a:r>
            <a:r>
              <a:rPr lang="en-US" sz="2800">
                <a:solidFill>
                  <a:srgbClr val="FF0000"/>
                </a:solidFill>
              </a:rPr>
              <a:t>end dates</a:t>
            </a:r>
            <a:r>
              <a:rPr lang="en-US" sz="2800"/>
              <a:t>, the </a:t>
            </a:r>
            <a:r>
              <a:rPr lang="en-US" sz="2800">
                <a:solidFill>
                  <a:srgbClr val="FF0000"/>
                </a:solidFill>
              </a:rPr>
              <a:t>length of the project</a:t>
            </a:r>
            <a:r>
              <a:rPr lang="en-US" sz="2800"/>
              <a:t>, and the </a:t>
            </a:r>
            <a:r>
              <a:rPr lang="en-US" sz="2800">
                <a:solidFill>
                  <a:srgbClr val="FF0000"/>
                </a:solidFill>
              </a:rPr>
              <a:t>resource management </a:t>
            </a:r>
            <a:r>
              <a:rPr lang="en-US" sz="2800"/>
              <a:t>needed to complete each activity. </a:t>
            </a:r>
            <a:endParaRPr/>
          </a:p>
        </p:txBody>
      </p:sp>
      <p:sp>
        <p:nvSpPr>
          <p:cNvPr id="127" name="Google Shape;1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365126"/>
            <a:ext cx="9795933" cy="54080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Project scheduling</a:t>
            </a:r>
            <a:endParaRPr/>
          </a:p>
        </p:txBody>
      </p:sp>
      <p:sp>
        <p:nvSpPr>
          <p:cNvPr id="133" name="Google Shape;133;p6"/>
          <p:cNvSpPr txBox="1"/>
          <p:nvPr>
            <p:ph idx="1" type="body"/>
          </p:nvPr>
        </p:nvSpPr>
        <p:spPr>
          <a:xfrm>
            <a:off x="762000" y="128481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US"/>
              <a:t>A well-developed project schedule ensures the project is completed on time and produces the desired quality of outcomes.</a:t>
            </a:r>
            <a:endParaRPr/>
          </a:p>
          <a:p>
            <a:pPr indent="-228600" lvl="1" marL="685800" rtl="0" algn="l">
              <a:lnSpc>
                <a:spcPct val="100000"/>
              </a:lnSpc>
              <a:spcBef>
                <a:spcPts val="500"/>
              </a:spcBef>
              <a:spcAft>
                <a:spcPts val="0"/>
              </a:spcAft>
              <a:buClr>
                <a:schemeClr val="dk1"/>
              </a:buClr>
              <a:buSzPts val="2400"/>
              <a:buChar char="•"/>
            </a:pPr>
            <a:r>
              <a:rPr lang="en-US"/>
              <a:t>It </a:t>
            </a:r>
            <a:r>
              <a:rPr lang="en-US">
                <a:solidFill>
                  <a:srgbClr val="002060"/>
                </a:solidFill>
              </a:rPr>
              <a:t>outlines all your task deadlines at different project stages</a:t>
            </a:r>
            <a:r>
              <a:rPr lang="en-US"/>
              <a:t>, and you can later use it to measure project progress step by step.</a:t>
            </a:r>
            <a:endParaRPr/>
          </a:p>
          <a:p>
            <a:pPr indent="-228600" lvl="1" marL="685800" rtl="0" algn="l">
              <a:lnSpc>
                <a:spcPct val="100000"/>
              </a:lnSpc>
              <a:spcBef>
                <a:spcPts val="500"/>
              </a:spcBef>
              <a:spcAft>
                <a:spcPts val="0"/>
              </a:spcAft>
              <a:buClr>
                <a:schemeClr val="dk1"/>
              </a:buClr>
              <a:buSzPts val="2400"/>
              <a:buChar char="•"/>
            </a:pPr>
            <a:r>
              <a:rPr lang="en-US"/>
              <a:t>A good schedule helps you </a:t>
            </a:r>
            <a:r>
              <a:rPr lang="en-US">
                <a:solidFill>
                  <a:srgbClr val="002060"/>
                </a:solidFill>
              </a:rPr>
              <a:t>break a project into major milestones</a:t>
            </a:r>
            <a:r>
              <a:rPr lang="en-US"/>
              <a:t>, which lets you assess how successful you are in following the plan and see whether you are on the right track and getting closer to your goals. </a:t>
            </a:r>
            <a:endParaRPr/>
          </a:p>
          <a:p>
            <a:pPr indent="-228600" lvl="1" marL="685800" rtl="0" algn="l">
              <a:lnSpc>
                <a:spcPct val="100000"/>
              </a:lnSpc>
              <a:spcBef>
                <a:spcPts val="500"/>
              </a:spcBef>
              <a:spcAft>
                <a:spcPts val="0"/>
              </a:spcAft>
              <a:buClr>
                <a:schemeClr val="dk1"/>
              </a:buClr>
              <a:buSzPts val="2400"/>
              <a:buChar char="•"/>
            </a:pPr>
            <a:r>
              <a:rPr lang="en-US"/>
              <a:t>The designed timelines also </a:t>
            </a:r>
            <a:r>
              <a:rPr lang="en-US">
                <a:solidFill>
                  <a:srgbClr val="002060"/>
                </a:solidFill>
              </a:rPr>
              <a:t>hold everyone accountable for their performance</a:t>
            </a:r>
            <a:r>
              <a:rPr lang="en-US"/>
              <a:t>, including the quality of outputs and work delays.</a:t>
            </a:r>
            <a:endParaRPr/>
          </a:p>
          <a:p>
            <a:pPr indent="-50800" lvl="0" marL="228600" rtl="0" algn="l">
              <a:lnSpc>
                <a:spcPct val="100000"/>
              </a:lnSpc>
              <a:spcBef>
                <a:spcPts val="1000"/>
              </a:spcBef>
              <a:spcAft>
                <a:spcPts val="0"/>
              </a:spcAft>
              <a:buClr>
                <a:schemeClr val="dk1"/>
              </a:buClr>
              <a:buSzPts val="2800"/>
              <a:buNone/>
            </a:pPr>
            <a:r>
              <a:t/>
            </a:r>
            <a:endParaRPr/>
          </a:p>
        </p:txBody>
      </p:sp>
      <p:sp>
        <p:nvSpPr>
          <p:cNvPr id="134" name="Google Shape;1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Timeline&#10;&#10;Description automatically generated" id="139" name="Google Shape;139;p7"/>
          <p:cNvPicPr preferRelativeResize="0"/>
          <p:nvPr/>
        </p:nvPicPr>
        <p:blipFill rotWithShape="1">
          <a:blip r:embed="rId3">
            <a:alphaModFix/>
          </a:blip>
          <a:srcRect b="0" l="0" r="0" t="0"/>
          <a:stretch/>
        </p:blipFill>
        <p:spPr>
          <a:xfrm>
            <a:off x="2799471" y="226427"/>
            <a:ext cx="7823481" cy="6064573"/>
          </a:xfrm>
          <a:prstGeom prst="rect">
            <a:avLst/>
          </a:prstGeom>
          <a:noFill/>
          <a:ln>
            <a:noFill/>
          </a:ln>
        </p:spPr>
      </p:pic>
      <p:sp>
        <p:nvSpPr>
          <p:cNvPr id="140" name="Google Shape;1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1" name="Google Shape;141;p7"/>
          <p:cNvSpPr txBox="1"/>
          <p:nvPr>
            <p:ph idx="4294967295" type="title"/>
          </p:nvPr>
        </p:nvSpPr>
        <p:spPr>
          <a:xfrm rot="-1977173">
            <a:off x="0" y="2994025"/>
            <a:ext cx="4129088" cy="5286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lang="en-US" sz="2800">
                <a:solidFill>
                  <a:schemeClr val="accent2"/>
                </a:solidFill>
              </a:rPr>
              <a:t>Steps of project scheduling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838200" y="365126"/>
            <a:ext cx="10024533" cy="60469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Project Scheduling Techniques</a:t>
            </a:r>
            <a:endParaRPr/>
          </a:p>
        </p:txBody>
      </p:sp>
      <p:sp>
        <p:nvSpPr>
          <p:cNvPr id="147" name="Google Shape;147;p8"/>
          <p:cNvSpPr txBox="1"/>
          <p:nvPr>
            <p:ph idx="1" type="body"/>
          </p:nvPr>
        </p:nvSpPr>
        <p:spPr>
          <a:xfrm>
            <a:off x="204835" y="1149205"/>
            <a:ext cx="5505233" cy="48469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030A0"/>
              </a:buClr>
              <a:buSzPts val="2000"/>
              <a:buChar char="•"/>
            </a:pPr>
            <a:r>
              <a:rPr b="1" lang="en-US" sz="2000">
                <a:solidFill>
                  <a:srgbClr val="7030A0"/>
                </a:solidFill>
              </a:rPr>
              <a:t>Mathematical analysis</a:t>
            </a:r>
            <a:r>
              <a:rPr lang="en-US" sz="2000"/>
              <a:t>: </a:t>
            </a:r>
            <a:endParaRPr/>
          </a:p>
          <a:p>
            <a:pPr indent="-228600" lvl="1" marL="685800" rtl="0" algn="l">
              <a:lnSpc>
                <a:spcPct val="90000"/>
              </a:lnSpc>
              <a:spcBef>
                <a:spcPts val="500"/>
              </a:spcBef>
              <a:spcAft>
                <a:spcPts val="0"/>
              </a:spcAft>
              <a:buClr>
                <a:schemeClr val="dk1"/>
              </a:buClr>
              <a:buSzPts val="1800"/>
              <a:buChar char="•"/>
            </a:pPr>
            <a:r>
              <a:rPr b="0" lang="en-US" sz="1800"/>
              <a:t>Using mathematical logic, calculate project timeline with all the factors of the project scope considered.</a:t>
            </a:r>
            <a:endParaRPr/>
          </a:p>
          <a:p>
            <a:pPr indent="-228600" lvl="1" marL="685800" rtl="0" algn="l">
              <a:lnSpc>
                <a:spcPct val="90000"/>
              </a:lnSpc>
              <a:spcBef>
                <a:spcPts val="500"/>
              </a:spcBef>
              <a:spcAft>
                <a:spcPts val="0"/>
              </a:spcAft>
              <a:buClr>
                <a:srgbClr val="FF0000"/>
              </a:buClr>
              <a:buSzPts val="1800"/>
              <a:buChar char="•"/>
            </a:pPr>
            <a:r>
              <a:rPr lang="en-US" sz="1800">
                <a:solidFill>
                  <a:srgbClr val="FF0000"/>
                </a:solidFill>
              </a:rPr>
              <a:t>Critical Path Method (CPM)</a:t>
            </a:r>
            <a:endParaRPr/>
          </a:p>
          <a:p>
            <a:pPr indent="-228600" lvl="1" marL="685800" rtl="0" algn="l">
              <a:lnSpc>
                <a:spcPct val="90000"/>
              </a:lnSpc>
              <a:spcBef>
                <a:spcPts val="500"/>
              </a:spcBef>
              <a:spcAft>
                <a:spcPts val="0"/>
              </a:spcAft>
              <a:buClr>
                <a:srgbClr val="FF0000"/>
              </a:buClr>
              <a:buSzPts val="1800"/>
              <a:buChar char="•"/>
            </a:pPr>
            <a:r>
              <a:rPr lang="en-US" sz="1800">
                <a:solidFill>
                  <a:srgbClr val="FF0000"/>
                </a:solidFill>
              </a:rPr>
              <a:t>Project Evaluation and Review Technique (PERT)</a:t>
            </a:r>
            <a:endParaRPr/>
          </a:p>
          <a:p>
            <a:pPr indent="-228600" lvl="0" marL="228600" rtl="0" algn="l">
              <a:lnSpc>
                <a:spcPct val="90000"/>
              </a:lnSpc>
              <a:spcBef>
                <a:spcPts val="1000"/>
              </a:spcBef>
              <a:spcAft>
                <a:spcPts val="0"/>
              </a:spcAft>
              <a:buClr>
                <a:schemeClr val="dk1"/>
              </a:buClr>
              <a:buSzPts val="2000"/>
              <a:buChar char="•"/>
            </a:pPr>
            <a:r>
              <a:rPr b="1" lang="en-US" sz="2000"/>
              <a:t>Duration compression</a:t>
            </a:r>
            <a:endParaRPr/>
          </a:p>
          <a:p>
            <a:pPr indent="-228600" lvl="1" marL="685800" rtl="0" algn="l">
              <a:lnSpc>
                <a:spcPct val="90000"/>
              </a:lnSpc>
              <a:spcBef>
                <a:spcPts val="500"/>
              </a:spcBef>
              <a:spcAft>
                <a:spcPts val="0"/>
              </a:spcAft>
              <a:buClr>
                <a:schemeClr val="dk1"/>
              </a:buClr>
              <a:buSzPts val="1800"/>
              <a:buChar char="•"/>
            </a:pPr>
            <a:r>
              <a:rPr b="0" lang="en-US" sz="1800"/>
              <a:t>Applying duration compression, to adjust scheduling without impacting the whole project’s timeline. Cut scheduling shorter if a project is falling behind.</a:t>
            </a:r>
            <a:endParaRPr/>
          </a:p>
          <a:p>
            <a:pPr indent="-228600" lvl="1" marL="685800" rtl="0" algn="l">
              <a:lnSpc>
                <a:spcPct val="90000"/>
              </a:lnSpc>
              <a:spcBef>
                <a:spcPts val="500"/>
              </a:spcBef>
              <a:spcAft>
                <a:spcPts val="0"/>
              </a:spcAft>
              <a:buClr>
                <a:schemeClr val="dk1"/>
              </a:buClr>
              <a:buSzPts val="1800"/>
              <a:buChar char="•"/>
            </a:pPr>
            <a:r>
              <a:rPr lang="en-US" sz="1800"/>
              <a:t>Fast Tracking</a:t>
            </a:r>
            <a:endParaRPr/>
          </a:p>
          <a:p>
            <a:pPr indent="-228600" lvl="1" marL="685800" rtl="0" algn="l">
              <a:lnSpc>
                <a:spcPct val="90000"/>
              </a:lnSpc>
              <a:spcBef>
                <a:spcPts val="500"/>
              </a:spcBef>
              <a:spcAft>
                <a:spcPts val="0"/>
              </a:spcAft>
              <a:buClr>
                <a:schemeClr val="dk1"/>
              </a:buClr>
              <a:buSzPts val="1800"/>
              <a:buChar char="•"/>
            </a:pPr>
            <a:r>
              <a:rPr lang="en-US" sz="1800"/>
              <a:t>Crashing</a:t>
            </a:r>
            <a:endParaRPr b="1" sz="1800"/>
          </a:p>
          <a:p>
            <a:pPr indent="-101600" lvl="0" marL="228600" rtl="0" algn="l">
              <a:lnSpc>
                <a:spcPct val="90000"/>
              </a:lnSpc>
              <a:spcBef>
                <a:spcPts val="1000"/>
              </a:spcBef>
              <a:spcAft>
                <a:spcPts val="0"/>
              </a:spcAft>
              <a:buClr>
                <a:schemeClr val="dk1"/>
              </a:buClr>
              <a:buSzPts val="2000"/>
              <a:buNone/>
            </a:pPr>
            <a:r>
              <a:t/>
            </a:r>
            <a:endParaRPr sz="2000"/>
          </a:p>
        </p:txBody>
      </p:sp>
      <p:sp>
        <p:nvSpPr>
          <p:cNvPr id="148" name="Google Shape;1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9" name="Google Shape;149;p8"/>
          <p:cNvSpPr txBox="1"/>
          <p:nvPr/>
        </p:nvSpPr>
        <p:spPr>
          <a:xfrm>
            <a:off x="5975496" y="1218474"/>
            <a:ext cx="5907014" cy="4889219"/>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Simulation</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the project involves many uncertain variables and unclear final results, the simulation could help schedule project management. </a:t>
            </a:r>
            <a:endParaRPr b="1" i="0" sz="1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Resource-leveling heuristics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Cutting the delivery time or avoiding under or overutilization of resources by making adjustments with the schedule or resources is called resource leveling heuristics.</a:t>
            </a:r>
            <a:endParaRPr b="1" i="0" sz="1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Gantt charts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Gantt chart will help to visualize the overall scheduling of your project</a:t>
            </a:r>
            <a:endParaRPr/>
          </a:p>
          <a:p>
            <a:pPr indent="-228600" lvl="0" marL="228600" marR="0" rtl="0" algn="l">
              <a:lnSpc>
                <a:spcPct val="90000"/>
              </a:lnSpc>
              <a:spcBef>
                <a:spcPts val="10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Task lists</a:t>
            </a:r>
            <a:endParaRPr/>
          </a:p>
          <a:p>
            <a:pPr indent="-228600" lvl="1" marL="685800" marR="0" rtl="0" algn="l">
              <a:lnSpc>
                <a:spcPct val="90000"/>
              </a:lnSpc>
              <a:spcBef>
                <a:spcPts val="5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task list is the simplest project scheduling technique of all the techniques available</a:t>
            </a:r>
            <a:r>
              <a:rPr b="0" i="0" lang="en-US" sz="1200" u="none" cap="none" strike="noStrike">
                <a:solidFill>
                  <a:schemeClr val="dk1"/>
                </a:solidFill>
                <a:latin typeface="Calibri"/>
                <a:ea typeface="Calibri"/>
                <a:cs typeface="Calibri"/>
                <a:sym typeface="Calibri"/>
              </a:rPr>
              <a:t>. </a:t>
            </a:r>
            <a:endParaRPr b="1" i="0" sz="1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Calendar</a:t>
            </a:r>
            <a:endParaRPr/>
          </a:p>
          <a:p>
            <a:pPr indent="-101600" lvl="0" marL="228600" marR="0" rtl="0" algn="l">
              <a:lnSpc>
                <a:spcPct val="90000"/>
              </a:lnSpc>
              <a:spcBef>
                <a:spcPts val="10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Rockwell"/>
              <a:buNone/>
            </a:pPr>
            <a:r>
              <a:rPr lang="en-US">
                <a:latin typeface="Rockwell"/>
                <a:ea typeface="Rockwell"/>
                <a:cs typeface="Rockwell"/>
                <a:sym typeface="Rockwell"/>
              </a:rPr>
              <a:t>Critical Path Method</a:t>
            </a:r>
            <a:endParaRPr/>
          </a:p>
        </p:txBody>
      </p:sp>
      <p:sp>
        <p:nvSpPr>
          <p:cNvPr id="155" name="Google Shape;15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2022-08-14T08:53:37Z</dcterms:created>
  <dc:creator>Shamim Ripon</dc:creator>
</cp:coreProperties>
</file>